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notesMasterIdLst>
    <p:notesMasterId r:id="rId114"/>
  </p:notesMasterIdLst>
  <p:sldIdLst>
    <p:sldId id="256" r:id="rId5"/>
    <p:sldId id="257" r:id="rId6"/>
    <p:sldId id="258" r:id="rId7"/>
    <p:sldId id="259" r:id="rId8"/>
    <p:sldId id="260"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2" r:id="rId37"/>
    <p:sldId id="293" r:id="rId38"/>
    <p:sldId id="294" r:id="rId39"/>
    <p:sldId id="296" r:id="rId40"/>
    <p:sldId id="297" r:id="rId41"/>
    <p:sldId id="298" r:id="rId42"/>
    <p:sldId id="299" r:id="rId43"/>
    <p:sldId id="300" r:id="rId44"/>
    <p:sldId id="301" r:id="rId45"/>
    <p:sldId id="302" r:id="rId46"/>
    <p:sldId id="303" r:id="rId47"/>
    <p:sldId id="304" r:id="rId48"/>
    <p:sldId id="305" r:id="rId49"/>
    <p:sldId id="313" r:id="rId50"/>
    <p:sldId id="314" r:id="rId51"/>
    <p:sldId id="315" r:id="rId52"/>
    <p:sldId id="317" r:id="rId53"/>
    <p:sldId id="318" r:id="rId54"/>
    <p:sldId id="319" r:id="rId55"/>
    <p:sldId id="320" r:id="rId56"/>
    <p:sldId id="321" r:id="rId57"/>
    <p:sldId id="322" r:id="rId58"/>
    <p:sldId id="323" r:id="rId59"/>
    <p:sldId id="324" r:id="rId60"/>
    <p:sldId id="326" r:id="rId61"/>
    <p:sldId id="327" r:id="rId62"/>
    <p:sldId id="328" r:id="rId63"/>
    <p:sldId id="329" r:id="rId64"/>
    <p:sldId id="330" r:id="rId65"/>
    <p:sldId id="331" r:id="rId66"/>
    <p:sldId id="338" r:id="rId67"/>
    <p:sldId id="339" r:id="rId68"/>
    <p:sldId id="340" r:id="rId69"/>
    <p:sldId id="341" r:id="rId70"/>
    <p:sldId id="342" r:id="rId71"/>
    <p:sldId id="343" r:id="rId72"/>
    <p:sldId id="344" r:id="rId73"/>
    <p:sldId id="345" r:id="rId74"/>
    <p:sldId id="351" r:id="rId75"/>
    <p:sldId id="352" r:id="rId76"/>
    <p:sldId id="353" r:id="rId77"/>
    <p:sldId id="381" r:id="rId78"/>
    <p:sldId id="384" r:id="rId79"/>
    <p:sldId id="382" r:id="rId80"/>
    <p:sldId id="383" r:id="rId81"/>
    <p:sldId id="385" r:id="rId82"/>
    <p:sldId id="386" r:id="rId83"/>
    <p:sldId id="387" r:id="rId84"/>
    <p:sldId id="388" r:id="rId85"/>
    <p:sldId id="389" r:id="rId86"/>
    <p:sldId id="391" r:id="rId87"/>
    <p:sldId id="354" r:id="rId88"/>
    <p:sldId id="356" r:id="rId89"/>
    <p:sldId id="357" r:id="rId90"/>
    <p:sldId id="358" r:id="rId91"/>
    <p:sldId id="359" r:id="rId92"/>
    <p:sldId id="360" r:id="rId93"/>
    <p:sldId id="361" r:id="rId94"/>
    <p:sldId id="362" r:id="rId95"/>
    <p:sldId id="363" r:id="rId96"/>
    <p:sldId id="364" r:id="rId97"/>
    <p:sldId id="365" r:id="rId98"/>
    <p:sldId id="366" r:id="rId99"/>
    <p:sldId id="367" r:id="rId100"/>
    <p:sldId id="368" r:id="rId101"/>
    <p:sldId id="369" r:id="rId102"/>
    <p:sldId id="370" r:id="rId103"/>
    <p:sldId id="371" r:id="rId104"/>
    <p:sldId id="372" r:id="rId105"/>
    <p:sldId id="373" r:id="rId106"/>
    <p:sldId id="374" r:id="rId107"/>
    <p:sldId id="375" r:id="rId108"/>
    <p:sldId id="376" r:id="rId109"/>
    <p:sldId id="377" r:id="rId110"/>
    <p:sldId id="378" r:id="rId111"/>
    <p:sldId id="379" r:id="rId112"/>
    <p:sldId id="380" r:id="rId11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Styl s motivem 2 – zvýraznění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737" autoAdjust="0"/>
  </p:normalViewPr>
  <p:slideViewPr>
    <p:cSldViewPr>
      <p:cViewPr varScale="1">
        <p:scale>
          <a:sx n="74" d="100"/>
          <a:sy n="74" d="100"/>
        </p:scale>
        <p:origin x="1206"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5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8CA27-205A-44A5-A102-941EAA814B38}" type="datetimeFigureOut">
              <a:rPr lang="cs-CZ" smtClean="0"/>
              <a:t>5.2.2016</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6040B3-703E-45D6-9749-4204B27232ED}" type="slidenum">
              <a:rPr lang="cs-CZ" smtClean="0"/>
              <a:t>‹#›</a:t>
            </a:fld>
            <a:endParaRPr lang="cs-CZ"/>
          </a:p>
        </p:txBody>
      </p:sp>
    </p:spTree>
    <p:extLst>
      <p:ext uri="{BB962C8B-B14F-4D97-AF65-F5344CB8AC3E}">
        <p14:creationId xmlns:p14="http://schemas.microsoft.com/office/powerpoint/2010/main" val="2279023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84</a:t>
            </a:fld>
            <a:endParaRPr lang="cs-CZ" dirty="0">
              <a:solidFill>
                <a:prstClr val="black"/>
              </a:solidFill>
            </a:endParaRPr>
          </a:p>
        </p:txBody>
      </p:sp>
    </p:spTree>
    <p:extLst>
      <p:ext uri="{BB962C8B-B14F-4D97-AF65-F5344CB8AC3E}">
        <p14:creationId xmlns:p14="http://schemas.microsoft.com/office/powerpoint/2010/main" val="733507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93</a:t>
            </a:fld>
            <a:endParaRPr lang="cs-CZ">
              <a:solidFill>
                <a:prstClr val="black"/>
              </a:solidFill>
            </a:endParaRPr>
          </a:p>
        </p:txBody>
      </p:sp>
    </p:spTree>
    <p:extLst>
      <p:ext uri="{BB962C8B-B14F-4D97-AF65-F5344CB8AC3E}">
        <p14:creationId xmlns:p14="http://schemas.microsoft.com/office/powerpoint/2010/main" val="684668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94</a:t>
            </a:fld>
            <a:endParaRPr lang="cs-CZ">
              <a:solidFill>
                <a:prstClr val="black"/>
              </a:solidFill>
            </a:endParaRPr>
          </a:p>
        </p:txBody>
      </p:sp>
    </p:spTree>
    <p:extLst>
      <p:ext uri="{BB962C8B-B14F-4D97-AF65-F5344CB8AC3E}">
        <p14:creationId xmlns:p14="http://schemas.microsoft.com/office/powerpoint/2010/main" val="1668561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95</a:t>
            </a:fld>
            <a:endParaRPr lang="cs-CZ">
              <a:solidFill>
                <a:prstClr val="black"/>
              </a:solidFill>
            </a:endParaRPr>
          </a:p>
        </p:txBody>
      </p:sp>
    </p:spTree>
    <p:extLst>
      <p:ext uri="{BB962C8B-B14F-4D97-AF65-F5344CB8AC3E}">
        <p14:creationId xmlns:p14="http://schemas.microsoft.com/office/powerpoint/2010/main" val="3264669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96</a:t>
            </a:fld>
            <a:endParaRPr lang="cs-CZ">
              <a:solidFill>
                <a:prstClr val="black"/>
              </a:solidFill>
            </a:endParaRPr>
          </a:p>
        </p:txBody>
      </p:sp>
    </p:spTree>
    <p:extLst>
      <p:ext uri="{BB962C8B-B14F-4D97-AF65-F5344CB8AC3E}">
        <p14:creationId xmlns:p14="http://schemas.microsoft.com/office/powerpoint/2010/main" val="3140840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97</a:t>
            </a:fld>
            <a:endParaRPr lang="cs-CZ">
              <a:solidFill>
                <a:prstClr val="black"/>
              </a:solidFill>
            </a:endParaRPr>
          </a:p>
        </p:txBody>
      </p:sp>
    </p:spTree>
    <p:extLst>
      <p:ext uri="{BB962C8B-B14F-4D97-AF65-F5344CB8AC3E}">
        <p14:creationId xmlns:p14="http://schemas.microsoft.com/office/powerpoint/2010/main" val="1105379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98</a:t>
            </a:fld>
            <a:endParaRPr lang="cs-CZ">
              <a:solidFill>
                <a:prstClr val="black"/>
              </a:solidFill>
            </a:endParaRPr>
          </a:p>
        </p:txBody>
      </p:sp>
    </p:spTree>
    <p:extLst>
      <p:ext uri="{BB962C8B-B14F-4D97-AF65-F5344CB8AC3E}">
        <p14:creationId xmlns:p14="http://schemas.microsoft.com/office/powerpoint/2010/main" val="2991652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99</a:t>
            </a:fld>
            <a:endParaRPr lang="cs-CZ">
              <a:solidFill>
                <a:prstClr val="black"/>
              </a:solidFill>
            </a:endParaRPr>
          </a:p>
        </p:txBody>
      </p:sp>
    </p:spTree>
    <p:extLst>
      <p:ext uri="{BB962C8B-B14F-4D97-AF65-F5344CB8AC3E}">
        <p14:creationId xmlns:p14="http://schemas.microsoft.com/office/powerpoint/2010/main" val="2245808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100</a:t>
            </a:fld>
            <a:endParaRPr lang="cs-CZ">
              <a:solidFill>
                <a:prstClr val="black"/>
              </a:solidFill>
            </a:endParaRPr>
          </a:p>
        </p:txBody>
      </p:sp>
    </p:spTree>
    <p:extLst>
      <p:ext uri="{BB962C8B-B14F-4D97-AF65-F5344CB8AC3E}">
        <p14:creationId xmlns:p14="http://schemas.microsoft.com/office/powerpoint/2010/main" val="3868162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101</a:t>
            </a:fld>
            <a:endParaRPr lang="cs-CZ">
              <a:solidFill>
                <a:prstClr val="black"/>
              </a:solidFill>
            </a:endParaRPr>
          </a:p>
        </p:txBody>
      </p:sp>
    </p:spTree>
    <p:extLst>
      <p:ext uri="{BB962C8B-B14F-4D97-AF65-F5344CB8AC3E}">
        <p14:creationId xmlns:p14="http://schemas.microsoft.com/office/powerpoint/2010/main" val="3968639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102</a:t>
            </a:fld>
            <a:endParaRPr lang="cs-CZ">
              <a:solidFill>
                <a:prstClr val="black"/>
              </a:solidFill>
            </a:endParaRPr>
          </a:p>
        </p:txBody>
      </p:sp>
    </p:spTree>
    <p:extLst>
      <p:ext uri="{BB962C8B-B14F-4D97-AF65-F5344CB8AC3E}">
        <p14:creationId xmlns:p14="http://schemas.microsoft.com/office/powerpoint/2010/main" val="2138643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85</a:t>
            </a:fld>
            <a:endParaRPr lang="cs-CZ">
              <a:solidFill>
                <a:prstClr val="black"/>
              </a:solidFill>
            </a:endParaRPr>
          </a:p>
        </p:txBody>
      </p:sp>
    </p:spTree>
    <p:extLst>
      <p:ext uri="{BB962C8B-B14F-4D97-AF65-F5344CB8AC3E}">
        <p14:creationId xmlns:p14="http://schemas.microsoft.com/office/powerpoint/2010/main" val="1304506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103</a:t>
            </a:fld>
            <a:endParaRPr lang="cs-CZ">
              <a:solidFill>
                <a:prstClr val="black"/>
              </a:solidFill>
            </a:endParaRPr>
          </a:p>
        </p:txBody>
      </p:sp>
    </p:spTree>
    <p:extLst>
      <p:ext uri="{BB962C8B-B14F-4D97-AF65-F5344CB8AC3E}">
        <p14:creationId xmlns:p14="http://schemas.microsoft.com/office/powerpoint/2010/main" val="2169140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104</a:t>
            </a:fld>
            <a:endParaRPr lang="cs-CZ">
              <a:solidFill>
                <a:prstClr val="black"/>
              </a:solidFill>
            </a:endParaRPr>
          </a:p>
        </p:txBody>
      </p:sp>
    </p:spTree>
    <p:extLst>
      <p:ext uri="{BB962C8B-B14F-4D97-AF65-F5344CB8AC3E}">
        <p14:creationId xmlns:p14="http://schemas.microsoft.com/office/powerpoint/2010/main" val="1439791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105</a:t>
            </a:fld>
            <a:endParaRPr lang="cs-CZ">
              <a:solidFill>
                <a:prstClr val="black"/>
              </a:solidFill>
            </a:endParaRPr>
          </a:p>
        </p:txBody>
      </p:sp>
    </p:spTree>
    <p:extLst>
      <p:ext uri="{BB962C8B-B14F-4D97-AF65-F5344CB8AC3E}">
        <p14:creationId xmlns:p14="http://schemas.microsoft.com/office/powerpoint/2010/main" val="1021775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106</a:t>
            </a:fld>
            <a:endParaRPr lang="cs-CZ">
              <a:solidFill>
                <a:prstClr val="black"/>
              </a:solidFill>
            </a:endParaRPr>
          </a:p>
        </p:txBody>
      </p:sp>
    </p:spTree>
    <p:extLst>
      <p:ext uri="{BB962C8B-B14F-4D97-AF65-F5344CB8AC3E}">
        <p14:creationId xmlns:p14="http://schemas.microsoft.com/office/powerpoint/2010/main" val="2527068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107</a:t>
            </a:fld>
            <a:endParaRPr lang="cs-CZ">
              <a:solidFill>
                <a:prstClr val="black"/>
              </a:solidFill>
            </a:endParaRPr>
          </a:p>
        </p:txBody>
      </p:sp>
    </p:spTree>
    <p:extLst>
      <p:ext uri="{BB962C8B-B14F-4D97-AF65-F5344CB8AC3E}">
        <p14:creationId xmlns:p14="http://schemas.microsoft.com/office/powerpoint/2010/main" val="2103548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108</a:t>
            </a:fld>
            <a:endParaRPr lang="cs-CZ">
              <a:solidFill>
                <a:prstClr val="black"/>
              </a:solidFill>
            </a:endParaRPr>
          </a:p>
        </p:txBody>
      </p:sp>
    </p:spTree>
    <p:extLst>
      <p:ext uri="{BB962C8B-B14F-4D97-AF65-F5344CB8AC3E}">
        <p14:creationId xmlns:p14="http://schemas.microsoft.com/office/powerpoint/2010/main" val="3311880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109</a:t>
            </a:fld>
            <a:endParaRPr lang="cs-CZ">
              <a:solidFill>
                <a:prstClr val="black"/>
              </a:solidFill>
            </a:endParaRPr>
          </a:p>
        </p:txBody>
      </p:sp>
    </p:spTree>
    <p:extLst>
      <p:ext uri="{BB962C8B-B14F-4D97-AF65-F5344CB8AC3E}">
        <p14:creationId xmlns:p14="http://schemas.microsoft.com/office/powerpoint/2010/main" val="673925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86</a:t>
            </a:fld>
            <a:endParaRPr lang="cs-CZ">
              <a:solidFill>
                <a:prstClr val="black"/>
              </a:solidFill>
            </a:endParaRPr>
          </a:p>
        </p:txBody>
      </p:sp>
    </p:spTree>
    <p:extLst>
      <p:ext uri="{BB962C8B-B14F-4D97-AF65-F5344CB8AC3E}">
        <p14:creationId xmlns:p14="http://schemas.microsoft.com/office/powerpoint/2010/main" val="1086429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87</a:t>
            </a:fld>
            <a:endParaRPr lang="cs-CZ">
              <a:solidFill>
                <a:prstClr val="black"/>
              </a:solidFill>
            </a:endParaRPr>
          </a:p>
        </p:txBody>
      </p:sp>
    </p:spTree>
    <p:extLst>
      <p:ext uri="{BB962C8B-B14F-4D97-AF65-F5344CB8AC3E}">
        <p14:creationId xmlns:p14="http://schemas.microsoft.com/office/powerpoint/2010/main" val="4199039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88</a:t>
            </a:fld>
            <a:endParaRPr lang="cs-CZ">
              <a:solidFill>
                <a:prstClr val="black"/>
              </a:solidFill>
            </a:endParaRPr>
          </a:p>
        </p:txBody>
      </p:sp>
    </p:spTree>
    <p:extLst>
      <p:ext uri="{BB962C8B-B14F-4D97-AF65-F5344CB8AC3E}">
        <p14:creationId xmlns:p14="http://schemas.microsoft.com/office/powerpoint/2010/main" val="238156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89</a:t>
            </a:fld>
            <a:endParaRPr lang="cs-CZ">
              <a:solidFill>
                <a:prstClr val="black"/>
              </a:solidFill>
            </a:endParaRPr>
          </a:p>
        </p:txBody>
      </p:sp>
    </p:spTree>
    <p:extLst>
      <p:ext uri="{BB962C8B-B14F-4D97-AF65-F5344CB8AC3E}">
        <p14:creationId xmlns:p14="http://schemas.microsoft.com/office/powerpoint/2010/main" val="3406124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90</a:t>
            </a:fld>
            <a:endParaRPr lang="cs-CZ">
              <a:solidFill>
                <a:prstClr val="black"/>
              </a:solidFill>
            </a:endParaRPr>
          </a:p>
        </p:txBody>
      </p:sp>
    </p:spTree>
    <p:extLst>
      <p:ext uri="{BB962C8B-B14F-4D97-AF65-F5344CB8AC3E}">
        <p14:creationId xmlns:p14="http://schemas.microsoft.com/office/powerpoint/2010/main" val="3624120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91</a:t>
            </a:fld>
            <a:endParaRPr lang="cs-CZ">
              <a:solidFill>
                <a:prstClr val="black"/>
              </a:solidFill>
            </a:endParaRPr>
          </a:p>
        </p:txBody>
      </p:sp>
    </p:spTree>
    <p:extLst>
      <p:ext uri="{BB962C8B-B14F-4D97-AF65-F5344CB8AC3E}">
        <p14:creationId xmlns:p14="http://schemas.microsoft.com/office/powerpoint/2010/main" val="1430430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E626B934-8B60-4FCB-A8F3-A61FB71E97C8}" type="slidenum">
              <a:rPr lang="cs-CZ" smtClean="0">
                <a:solidFill>
                  <a:prstClr val="black"/>
                </a:solidFill>
              </a:rPr>
              <a:pPr/>
              <a:t>92</a:t>
            </a:fld>
            <a:endParaRPr lang="cs-CZ">
              <a:solidFill>
                <a:prstClr val="black"/>
              </a:solidFill>
            </a:endParaRPr>
          </a:p>
        </p:txBody>
      </p:sp>
    </p:spTree>
    <p:extLst>
      <p:ext uri="{BB962C8B-B14F-4D97-AF65-F5344CB8AC3E}">
        <p14:creationId xmlns:p14="http://schemas.microsoft.com/office/powerpoint/2010/main" val="8897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6BFFCBD1-1597-430D-B735-448EC1F5C524}" type="datetimeFigureOut">
              <a:rPr lang="cs-CZ" smtClean="0"/>
              <a:t>5.2.2016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3887661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BFFCBD1-1597-430D-B735-448EC1F5C524}" type="datetimeFigureOut">
              <a:rPr lang="cs-CZ" smtClean="0"/>
              <a:t>5.2.2016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4020904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BFFCBD1-1597-430D-B735-448EC1F5C524}" type="datetimeFigureOut">
              <a:rPr lang="cs-CZ" smtClean="0"/>
              <a:t>5.2.2016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3490202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F46604-D2A4-4DE7-8464-C7BD7D410390}"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177655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17BFCC-D3C6-409D-8D0A-350D9BE4E3FE}"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554523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50A5B-DF04-4562-8E4D-AD87A5D4C46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635397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B4ECDC-3A7D-43E0-9F45-A7BAC8FD3BF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066013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FB6B2DA-E002-4C1B-8932-2625B355F340}"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8051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FB8FA54-2FB8-4E9C-9F37-561CD1B0F2B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112425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A6305C-3CCA-480B-ACAA-08456D1A1A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847083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6304ED-DFA4-407C-9945-EE3B79BD3D01}"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65296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BFFCBD1-1597-430D-B735-448EC1F5C524}" type="datetimeFigureOut">
              <a:rPr lang="cs-CZ" smtClean="0"/>
              <a:t>5.2.2016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500709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7A28A9-7950-4B4D-B6D3-7A1F62A8D57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737411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3BF00A-9147-44AD-A1DA-216BD9FB8A61}"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40001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4B717A-D476-44D2-9880-23A3272D8930}"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849091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0B3FA7B-5CC5-4321-8EB9-EDDD85DD1B5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034647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D0A328-80C9-40B3-9C09-3A524793BD2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534702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827DDEFA-90CE-4B53-9BFF-D64A7592CBBB}" type="datetimeFigureOut">
              <a:rPr lang="cs-CZ" smtClean="0">
                <a:solidFill>
                  <a:prstClr val="black">
                    <a:tint val="75000"/>
                  </a:prstClr>
                </a:solidFill>
              </a:rPr>
              <a:pPr/>
              <a:t>5.2.2016</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BB9A2CB1-1D57-4FA0-BCEE-F5F8C8264A4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549852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27DDEFA-90CE-4B53-9BFF-D64A7592CBBB}" type="datetimeFigureOut">
              <a:rPr lang="cs-CZ" smtClean="0">
                <a:solidFill>
                  <a:prstClr val="black">
                    <a:tint val="75000"/>
                  </a:prstClr>
                </a:solidFill>
              </a:rPr>
              <a:pPr/>
              <a:t>5.2.2016</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BB9A2CB1-1D57-4FA0-BCEE-F5F8C8264A4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442641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827DDEFA-90CE-4B53-9BFF-D64A7592CBBB}" type="datetimeFigureOut">
              <a:rPr lang="cs-CZ" smtClean="0">
                <a:solidFill>
                  <a:prstClr val="black">
                    <a:tint val="75000"/>
                  </a:prstClr>
                </a:solidFill>
              </a:rPr>
              <a:pPr/>
              <a:t>5.2.2016</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BB9A2CB1-1D57-4FA0-BCEE-F5F8C8264A4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69872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827DDEFA-90CE-4B53-9BFF-D64A7592CBBB}" type="datetimeFigureOut">
              <a:rPr lang="cs-CZ" smtClean="0">
                <a:solidFill>
                  <a:prstClr val="black">
                    <a:tint val="75000"/>
                  </a:prstClr>
                </a:solidFill>
              </a:rPr>
              <a:pPr/>
              <a:t>5.2.2016</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BB9A2CB1-1D57-4FA0-BCEE-F5F8C8264A4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19424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827DDEFA-90CE-4B53-9BFF-D64A7592CBBB}" type="datetimeFigureOut">
              <a:rPr lang="cs-CZ" smtClean="0">
                <a:solidFill>
                  <a:prstClr val="black">
                    <a:tint val="75000"/>
                  </a:prstClr>
                </a:solidFill>
              </a:rPr>
              <a:pPr/>
              <a:t>5.2.2016</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BB9A2CB1-1D57-4FA0-BCEE-F5F8C8264A4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966815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6BFFCBD1-1597-430D-B735-448EC1F5C524}" type="datetimeFigureOut">
              <a:rPr lang="cs-CZ" smtClean="0"/>
              <a:t>5.2.2016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802974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827DDEFA-90CE-4B53-9BFF-D64A7592CBBB}" type="datetimeFigureOut">
              <a:rPr lang="cs-CZ" smtClean="0">
                <a:solidFill>
                  <a:prstClr val="black">
                    <a:tint val="75000"/>
                  </a:prstClr>
                </a:solidFill>
              </a:rPr>
              <a:pPr/>
              <a:t>5.2.2016</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BB9A2CB1-1D57-4FA0-BCEE-F5F8C8264A4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457846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27DDEFA-90CE-4B53-9BFF-D64A7592CBBB}" type="datetimeFigureOut">
              <a:rPr lang="cs-CZ" smtClean="0">
                <a:solidFill>
                  <a:prstClr val="black">
                    <a:tint val="75000"/>
                  </a:prstClr>
                </a:solidFill>
              </a:rPr>
              <a:pPr/>
              <a:t>5.2.2016</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BB9A2CB1-1D57-4FA0-BCEE-F5F8C8264A4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602393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827DDEFA-90CE-4B53-9BFF-D64A7592CBBB}" type="datetimeFigureOut">
              <a:rPr lang="cs-CZ" smtClean="0">
                <a:solidFill>
                  <a:prstClr val="black">
                    <a:tint val="75000"/>
                  </a:prstClr>
                </a:solidFill>
              </a:rPr>
              <a:pPr/>
              <a:t>5.2.2016</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BB9A2CB1-1D57-4FA0-BCEE-F5F8C8264A4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57192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827DDEFA-90CE-4B53-9BFF-D64A7592CBBB}" type="datetimeFigureOut">
              <a:rPr lang="cs-CZ" smtClean="0">
                <a:solidFill>
                  <a:prstClr val="black">
                    <a:tint val="75000"/>
                  </a:prstClr>
                </a:solidFill>
              </a:rPr>
              <a:pPr/>
              <a:t>5.2.2016</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BB9A2CB1-1D57-4FA0-BCEE-F5F8C8264A4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011994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27DDEFA-90CE-4B53-9BFF-D64A7592CBBB}" type="datetimeFigureOut">
              <a:rPr lang="cs-CZ" smtClean="0">
                <a:solidFill>
                  <a:prstClr val="black">
                    <a:tint val="75000"/>
                  </a:prstClr>
                </a:solidFill>
              </a:rPr>
              <a:pPr/>
              <a:t>5.2.2016</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BB9A2CB1-1D57-4FA0-BCEE-F5F8C8264A4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54648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27DDEFA-90CE-4B53-9BFF-D64A7592CBBB}" type="datetimeFigureOut">
              <a:rPr lang="cs-CZ" smtClean="0">
                <a:solidFill>
                  <a:prstClr val="black">
                    <a:tint val="75000"/>
                  </a:prstClr>
                </a:solidFill>
              </a:rPr>
              <a:pPr/>
              <a:t>5.2.2016</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BB9A2CB1-1D57-4FA0-BCEE-F5F8C8264A4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938810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114CDE3-AB3C-45F8-8F9F-BFD105160801}"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2291462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B3C024F-3EB6-4C4A-B5A3-9B0360CBD358}"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1408688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EB5C2ED-4D06-4905-8873-E66C1C19E49D}"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615464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C20A68F0-863D-4BE3-AEF7-B403BBC58553}"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4203545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BFFCBD1-1597-430D-B735-448EC1F5C524}" type="datetimeFigureOut">
              <a:rPr lang="cs-CZ" smtClean="0"/>
              <a:t>5.2.2016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1141889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74EB017D-CC94-441F-8F0C-5252602A07D5}"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26160975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5A1CFB02-54BF-459C-98FF-CFD813CFE06C}"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2027935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21C53605-4435-46FD-8214-E50F675CE0B4}"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110886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A655C53A-239B-4CDF-9168-201245F6516B}"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286459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BA2F75EA-5F46-44CE-9926-957E8052C02A}"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4131589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1E04D9C-7D4A-49A2-B0DF-6C1B591244D0}"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1613825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983CCCB-6C9B-4FA7-B2D3-227D1B5309D0}"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993770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BFFCBD1-1597-430D-B735-448EC1F5C524}" type="datetimeFigureOut">
              <a:rPr lang="cs-CZ" smtClean="0"/>
              <a:t>5.2.2016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2369804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6BFFCBD1-1597-430D-B735-448EC1F5C524}" type="datetimeFigureOut">
              <a:rPr lang="cs-CZ" smtClean="0"/>
              <a:t>5.2.2016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845935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BFFCBD1-1597-430D-B735-448EC1F5C524}" type="datetimeFigureOut">
              <a:rPr lang="cs-CZ" smtClean="0"/>
              <a:t>5.2.2016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4274438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BFFCBD1-1597-430D-B735-448EC1F5C524}" type="datetimeFigureOut">
              <a:rPr lang="cs-CZ" smtClean="0"/>
              <a:t>5.2.2016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3078158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BFFCBD1-1597-430D-B735-448EC1F5C524}" type="datetimeFigureOut">
              <a:rPr lang="cs-CZ" smtClean="0"/>
              <a:t>5.2.2016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0C58602-5EA6-4D98-BD67-8A95017227DA}" type="slidenum">
              <a:rPr lang="cs-CZ" smtClean="0"/>
              <a:t>‹#›</a:t>
            </a:fld>
            <a:endParaRPr lang="cs-CZ"/>
          </a:p>
        </p:txBody>
      </p:sp>
    </p:spTree>
    <p:extLst>
      <p:ext uri="{BB962C8B-B14F-4D97-AF65-F5344CB8AC3E}">
        <p14:creationId xmlns:p14="http://schemas.microsoft.com/office/powerpoint/2010/main" val="3940943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FCBD1-1597-430D-B735-448EC1F5C524}" type="datetimeFigureOut">
              <a:rPr lang="cs-CZ" smtClean="0"/>
              <a:t>5.2.2016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58602-5EA6-4D98-BD67-8A95017227DA}" type="slidenum">
              <a:rPr lang="cs-CZ" smtClean="0"/>
              <a:t>‹#›</a:t>
            </a:fld>
            <a:endParaRPr lang="cs-CZ"/>
          </a:p>
        </p:txBody>
      </p:sp>
    </p:spTree>
    <p:extLst>
      <p:ext uri="{BB962C8B-B14F-4D97-AF65-F5344CB8AC3E}">
        <p14:creationId xmlns:p14="http://schemas.microsoft.com/office/powerpoint/2010/main" val="1447650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fontAlgn="base">
              <a:spcBef>
                <a:spcPct val="0"/>
              </a:spcBef>
              <a:spcAft>
                <a:spcPct val="0"/>
              </a:spcAft>
              <a:defRPr/>
            </a:pPr>
            <a:endParaRPr lang="cs-CZ" alt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fontAlgn="base">
              <a:spcBef>
                <a:spcPct val="0"/>
              </a:spcBef>
              <a:spcAft>
                <a:spcPct val="0"/>
              </a:spcAft>
              <a:defRPr/>
            </a:pPr>
            <a:endParaRPr lang="cs-CZ" alt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59365D9D-933B-4376-94D3-7A74F61E52F3}"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6534627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7DDEFA-90CE-4B53-9BFF-D64A7592CBBB}" type="datetimeFigureOut">
              <a:rPr lang="cs-CZ" smtClean="0">
                <a:solidFill>
                  <a:prstClr val="black">
                    <a:tint val="75000"/>
                  </a:prstClr>
                </a:solidFill>
              </a:rPr>
              <a:pPr/>
              <a:t>5.2.2016</a:t>
            </a:fld>
            <a:endParaRPr lang="cs-CZ">
              <a:solidFill>
                <a:prstClr val="black">
                  <a:tint val="75000"/>
                </a:prstClr>
              </a:solidFill>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A2CB1-1D57-4FA0-BCEE-F5F8C8264A4C}"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65207725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686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cs-CZ">
              <a:solidFill>
                <a:srgbClr val="FFFFFF"/>
              </a:solidFill>
            </a:endParaRPr>
          </a:p>
        </p:txBody>
      </p:sp>
      <p:sp>
        <p:nvSpPr>
          <p:cNvPr id="686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cs-CZ">
              <a:solidFill>
                <a:srgbClr val="FFFFFF"/>
              </a:solidFill>
            </a:endParaRPr>
          </a:p>
        </p:txBody>
      </p:sp>
      <p:sp>
        <p:nvSpPr>
          <p:cNvPr id="686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DDDC3A2-FC87-4719-9486-5BD184236309}" type="slidenum">
              <a:rPr lang="cs-CZ" altLang="cs-CZ" smtClean="0">
                <a:solidFill>
                  <a:srgbClr val="FFFFFF"/>
                </a:solidFill>
              </a:rPr>
              <a:pPr fontAlgn="base">
                <a:spcBef>
                  <a:spcPct val="0"/>
                </a:spcBef>
                <a:spcAft>
                  <a:spcPct val="0"/>
                </a:spcAft>
              </a:pPr>
              <a:t>‹#›</a:t>
            </a:fld>
            <a:endParaRPr lang="cs-CZ" altLang="cs-CZ" smtClean="0">
              <a:solidFill>
                <a:srgbClr val="FFFFFF"/>
              </a:solidFill>
            </a:endParaRPr>
          </a:p>
        </p:txBody>
      </p:sp>
    </p:spTree>
    <p:extLst>
      <p:ext uri="{BB962C8B-B14F-4D97-AF65-F5344CB8AC3E}">
        <p14:creationId xmlns:p14="http://schemas.microsoft.com/office/powerpoint/2010/main" val="645960827"/>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 Target="slide85.xml"/><Relationship Id="rId7" Type="http://schemas.openxmlformats.org/officeDocument/2006/relationships/hyperlink" Target="//upload.wikimedia.org/wikipedia/commons/8/89/Harriet.jpg" TargetMode="External"/><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67.jpeg"/><Relationship Id="rId5" Type="http://schemas.openxmlformats.org/officeDocument/2006/relationships/hyperlink" Target="//upload.wikimedia.org/wikipedia/commons/c/cf/Iguanamarina.jpg" TargetMode="External"/><Relationship Id="rId4" Type="http://schemas.openxmlformats.org/officeDocument/2006/relationships/image" Target="../media/image66.jpeg"/></Relationships>
</file>

<file path=ppt/slides/_rels/slide101.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hyperlink" Target="//upload.wikimedia.org/wikipedia/commons/3/38/General_sherman_sequoia.jpg" TargetMode="External"/></Relationships>
</file>

<file path=ppt/slides/_rels/slide102.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19.xml"/><Relationship Id="rId1" Type="http://schemas.openxmlformats.org/officeDocument/2006/relationships/slideLayout" Target="../slideLayouts/slideLayout31.xml"/><Relationship Id="rId5" Type="http://schemas.openxmlformats.org/officeDocument/2006/relationships/image" Target="../media/image71.jpeg"/><Relationship Id="rId4" Type="http://schemas.openxmlformats.org/officeDocument/2006/relationships/hyperlink" Target="//upload.wikimedia.org/wikipedia/commons/8/8d/Pano_Manhattan2007_amk.jpg" TargetMode="External"/></Relationships>
</file>

<file path=ppt/slides/_rels/slide103.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72.jpeg"/></Relationships>
</file>

<file path=ppt/slides/_rels/slide104.xml.rels><?xml version="1.0" encoding="UTF-8" standalone="yes"?>
<Relationships xmlns="http://schemas.openxmlformats.org/package/2006/relationships"><Relationship Id="rId8" Type="http://schemas.openxmlformats.org/officeDocument/2006/relationships/hyperlink" Target="//upload.wikimedia.org/wikipedia/commons/e/ea/Mount_St_Helens4.jpg" TargetMode="External"/><Relationship Id="rId3" Type="http://schemas.openxmlformats.org/officeDocument/2006/relationships/slide" Target="slide85.xml"/><Relationship Id="rId7"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hyperlink" Target="//upload.wikimedia.org/wikipedia/commons/3/35/MSH80_st_helens_from_johnston_ridge_09-10-80.jpg" TargetMode="External"/><Relationship Id="rId5" Type="http://schemas.openxmlformats.org/officeDocument/2006/relationships/image" Target="../media/image73.jpeg"/><Relationship Id="rId4" Type="http://schemas.openxmlformats.org/officeDocument/2006/relationships/hyperlink" Target="//upload.wikimedia.org/wikipedia/commons/8/8c/Sthelens1.jpg" TargetMode="External"/><Relationship Id="rId9" Type="http://schemas.openxmlformats.org/officeDocument/2006/relationships/image" Target="../media/image75.jpeg"/></Relationships>
</file>

<file path=ppt/slides/_rels/slide105.xml.rels><?xml version="1.0" encoding="UTF-8" standalone="yes"?>
<Relationships xmlns="http://schemas.openxmlformats.org/package/2006/relationships"><Relationship Id="rId3" Type="http://schemas.openxmlformats.org/officeDocument/2006/relationships/slide" Target="slide85.xml"/><Relationship Id="rId7"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hyperlink" Target="//upload.wikimedia.org/wikipedia/commons/7/70/Everglades_Alligator1.jpg" TargetMode="External"/><Relationship Id="rId5" Type="http://schemas.openxmlformats.org/officeDocument/2006/relationships/image" Target="../media/image76.jpeg"/><Relationship Id="rId4" Type="http://schemas.openxmlformats.org/officeDocument/2006/relationships/hyperlink" Target="//upload.wikimedia.org/wikipedia/commons/8/83/Everglades_swamp.JPG" TargetMode="External"/></Relationships>
</file>

<file path=ppt/slides/_rels/slide106.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23.xml"/><Relationship Id="rId1" Type="http://schemas.openxmlformats.org/officeDocument/2006/relationships/slideLayout" Target="../slideLayouts/slideLayout31.xml"/><Relationship Id="rId5" Type="http://schemas.openxmlformats.org/officeDocument/2006/relationships/image" Target="../media/image78.jpeg"/><Relationship Id="rId4" Type="http://schemas.openxmlformats.org/officeDocument/2006/relationships/hyperlink" Target="//upload.wikimedia.org/wikipedia/commons/4/46/Devils_Tower_CROP.jpg" TargetMode="External"/></Relationships>
</file>

<file path=ppt/slides/_rels/slide107.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24.xml"/><Relationship Id="rId1" Type="http://schemas.openxmlformats.org/officeDocument/2006/relationships/slideLayout" Target="../slideLayouts/slideLayout31.xml"/><Relationship Id="rId5" Type="http://schemas.openxmlformats.org/officeDocument/2006/relationships/image" Target="../media/image79.jpeg"/><Relationship Id="rId4" Type="http://schemas.openxmlformats.org/officeDocument/2006/relationships/hyperlink" Target="//upload.wikimedia.org/wikipedia/commons/6/69/WashingtonDC_Obelisk.jpg" TargetMode="External"/></Relationships>
</file>

<file path=ppt/slides/_rels/slide108.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25.xml"/><Relationship Id="rId1" Type="http://schemas.openxmlformats.org/officeDocument/2006/relationships/slideLayout" Target="../slideLayouts/slideLayout31.xml"/><Relationship Id="rId5" Type="http://schemas.openxmlformats.org/officeDocument/2006/relationships/image" Target="../media/image80.jpeg"/><Relationship Id="rId4" Type="http://schemas.openxmlformats.org/officeDocument/2006/relationships/hyperlink" Target="//upload.wikimedia.org/wikipedia/commons/f/fe/Capitol-RP.jpg" TargetMode="External"/></Relationships>
</file>

<file path=ppt/slides/_rels/slide109.xml.rels><?xml version="1.0" encoding="UTF-8" standalone="yes"?>
<Relationships xmlns="http://schemas.openxmlformats.org/package/2006/relationships"><Relationship Id="rId3" Type="http://schemas.openxmlformats.org/officeDocument/2006/relationships/slide" Target="slide85.xml"/><Relationship Id="rId7" Type="http://schemas.openxmlformats.org/officeDocument/2006/relationships/image" Target="../media/image82.jpeg"/><Relationship Id="rId2" Type="http://schemas.openxmlformats.org/officeDocument/2006/relationships/notesSlide" Target="../notesSlides/notesSlide26.xml"/><Relationship Id="rId1" Type="http://schemas.openxmlformats.org/officeDocument/2006/relationships/slideLayout" Target="../slideLayouts/slideLayout31.xml"/><Relationship Id="rId6" Type="http://schemas.openxmlformats.org/officeDocument/2006/relationships/hyperlink" Target="//upload.wikimedia.org/wikipedia/commons/5/5c/Lincoln_Memorial_(Lincoln_contrasty).jpg" TargetMode="External"/><Relationship Id="rId5" Type="http://schemas.openxmlformats.org/officeDocument/2006/relationships/image" Target="../media/image81.jpeg"/><Relationship Id="rId4" Type="http://schemas.openxmlformats.org/officeDocument/2006/relationships/hyperlink" Target="//upload.wikimedia.org/wikipedia/commons/e/e9/LincolnMemorial.jp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google.cz/url?sa=i&amp;rct=j&amp;q=Chuquicamata&amp;source=images&amp;cd=&amp;cad=rja&amp;docid=F2AP7YkGFDOEuM&amp;tbnid=HcLjQMiU6BbfAM:&amp;ved=0CAUQjRw&amp;url=http://www.flickriver.com/photos/magisstra/5467511181/&amp;ei=XhynUbmfAcjcswagzoDgAw&amp;bvm=bv.47244034,d.bGE&amp;psig=AFQjCNEP3jMdhx-5Wji26o-tNpd4FhVcBw&amp;ust=1369992536933711" TargetMode="Externa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hyperlink" Target="file:///\\upload.wikimedia.org\wikipedia\commons\5\51\Codelco_logo.sv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google.cz/url?sa=i&amp;rct=j&amp;q=Chuquicamata&amp;source=images&amp;cd=&amp;cad=rja&amp;docid=MsNjw6WQIQnUmM&amp;tbnid=N2n1mahzjGPn4M:&amp;ved=0CAUQjRw&amp;url=http://listasmania.com/los-10-agujeros-mas-grandes-del-mundo.html&amp;ei=PR2nUcazNsOStAbMy4Ew&amp;bvm=bv.47244034,d.bGE&amp;psig=AFQjCNEP3jMdhx-5Wji26o-tNpd4FhVcBw&amp;ust=1369992536933711"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cz/url?sa=i&amp;rct=j&amp;q=Chuquicamata&amp;source=images&amp;cd=&amp;cad=rja&amp;docid=g8EUVZd2fMp9KM&amp;tbnid=K_dIKfbw7M544M:&amp;ved=0CAUQjRw&amp;url=http://www.globenotes.com/travel-photos/Chile/Chuquicamata/1039/&amp;ei=Fx6nUcbhA4mZtQbM9oDICA&amp;bvm=bv.47244034,d.bGE&amp;psig=AFQjCNEP3jMdhx-5Wji26o-tNpd4FhVcBw&amp;ust=1369992536933711"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upload.wikimedia.org/wikipedia/commons/6/65/Alberto_Henschel_-_Moca_cafuza_do_Recife.jpg" TargetMode="Externa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slideLayout" Target="../slideLayouts/slideLayout23.xml"/><Relationship Id="rId4" Type="http://schemas.openxmlformats.org/officeDocument/2006/relationships/image" Target="../media/image34.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46.jpeg"/></Relationships>
</file>

<file path=ppt/slides/_rels/slide86.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47.jpeg"/></Relationships>
</file>

<file path=ppt/slides/_rels/slide87.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48.jpeg"/></Relationships>
</file>

<file path=ppt/slides/_rels/slide88.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hyperlink" Target="//upload.wikimedia.org/wikipedia/commons/f/f7/Brasil.RioDeJaneiro.Corcovado.jpg" TargetMode="External"/></Relationships>
</file>

<file path=ppt/slides/_rels/slide89.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51.jpeg"/><Relationship Id="rId4" Type="http://schemas.openxmlformats.org/officeDocument/2006/relationships/hyperlink" Target="//upload.wikimedia.org/wikipedia/commons/7/73/Titicaca-isola.jp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hyperlink" Target="//upload.wikimedia.org/wikipedia/commons/4/41/1_Grandcanyon2_panoram_2010.jpg" TargetMode="External"/></Relationships>
</file>

<file path=ppt/slides/_rels/slide91.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54.jpeg"/><Relationship Id="rId4" Type="http://schemas.openxmlformats.org/officeDocument/2006/relationships/hyperlink" Target="//upload.wikimedia.org/wikipedia/commons/f/f7/AhuAkivi.jpg" TargetMode="External"/></Relationships>
</file>

<file path=ppt/slides/_rels/slide92.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55.jpeg"/></Relationships>
</file>

<file path=ppt/slides/_rels/slide93.xml.rels><?xml version="1.0" encoding="UTF-8" standalone="yes"?>
<Relationships xmlns="http://schemas.openxmlformats.org/package/2006/relationships"><Relationship Id="rId3" Type="http://schemas.openxmlformats.org/officeDocument/2006/relationships/slide" Target="slide85.xml"/><Relationship Id="rId7"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hyperlink" Target="//upload.wikimedia.org/wikipedia/commons/7/76/Bull_Bison_in_Mud_Volcano_Area.JPG" TargetMode="External"/></Relationships>
</file>

<file path=ppt/slides/_rels/slide94.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image" Target="../media/image59.jpeg"/><Relationship Id="rId4" Type="http://schemas.openxmlformats.org/officeDocument/2006/relationships/hyperlink" Target="//upload.wikimedia.org/wikipedia/commons/0/05/Alcatraz11.JPEG" TargetMode="External"/></Relationships>
</file>

<file path=ppt/slides/_rels/slide95.xml.rels><?xml version="1.0" encoding="UTF-8" standalone="yes"?>
<Relationships xmlns="http://schemas.openxmlformats.org/package/2006/relationships"><Relationship Id="rId3" Type="http://schemas.openxmlformats.org/officeDocument/2006/relationships/slide" Target="slide85.xml"/><Relationship Id="rId7"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hyperlink" Target="//upload.wikimedia.org/wikipedia/commons/6/6a/Mammoth_Cave_vertical_dome.jpg" TargetMode="External"/><Relationship Id="rId5" Type="http://schemas.openxmlformats.org/officeDocument/2006/relationships/image" Target="../media/image60.jpeg"/><Relationship Id="rId4" Type="http://schemas.openxmlformats.org/officeDocument/2006/relationships/hyperlink" Target="//upload.wikimedia.org/wikipedia/commons/6/61/Mammoth_Cave_tour.jpg" TargetMode="External"/></Relationships>
</file>

<file path=ppt/slides/_rels/slide96.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62.jpeg"/><Relationship Id="rId4" Type="http://schemas.openxmlformats.org/officeDocument/2006/relationships/hyperlink" Target="//upload.wikimedia.org/wikipedia/commons/6/6d/Liberty-statue-from-front2.jpg" TargetMode="External"/></Relationships>
</file>

<file path=ppt/slides/_rels/slide97.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14.xml"/><Relationship Id="rId1" Type="http://schemas.openxmlformats.org/officeDocument/2006/relationships/slideLayout" Target="../slideLayouts/slideLayout31.xml"/><Relationship Id="rId5" Type="http://schemas.openxmlformats.org/officeDocument/2006/relationships/image" Target="../media/image63.jpeg"/><Relationship Id="rId4" Type="http://schemas.openxmlformats.org/officeDocument/2006/relationships/hyperlink" Target="//upload.wikimedia.org/wikipedia/commons/9/97/Foz_de_Igua%C3%A7u_27_Panorama_Nov_2005.jpg" TargetMode="External"/></Relationships>
</file>

<file path=ppt/slides/_rels/slide98.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64.jpeg"/><Relationship Id="rId4" Type="http://schemas.openxmlformats.org/officeDocument/2006/relationships/hyperlink" Target="//upload.wikimedia.org/wikipedia/commons/1/1b/1_Las_vegas_strip.jpg" TargetMode="External"/></Relationships>
</file>

<file path=ppt/slides/_rels/slide99.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16.xml"/><Relationship Id="rId1" Type="http://schemas.openxmlformats.org/officeDocument/2006/relationships/slideLayout" Target="../slideLayouts/slideLayout31.xml"/><Relationship Id="rId5" Type="http://schemas.openxmlformats.org/officeDocument/2006/relationships/image" Target="../media/image65.jpeg"/><Relationship Id="rId4" Type="http://schemas.openxmlformats.org/officeDocument/2006/relationships/hyperlink" Target="//upload.wikimedia.org/wikipedia/commons/c/c5/ZabriskiePoint.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Obdélník 5"/>
          <p:cNvSpPr/>
          <p:nvPr/>
        </p:nvSpPr>
        <p:spPr>
          <a:xfrm>
            <a:off x="-33573" y="0"/>
            <a:ext cx="9144000" cy="1158164"/>
          </a:xfrm>
          <a:prstGeom prst="rect">
            <a:avLst/>
          </a:prstGeom>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endParaRPr lang="cs-CZ" sz="4400" dirty="0">
              <a:effectLst/>
              <a:ea typeface="Calibri"/>
              <a:cs typeface="Times New Roman"/>
            </a:endParaRPr>
          </a:p>
        </p:txBody>
      </p:sp>
      <p:sp>
        <p:nvSpPr>
          <p:cNvPr id="8" name="Obdélník 7"/>
          <p:cNvSpPr/>
          <p:nvPr/>
        </p:nvSpPr>
        <p:spPr>
          <a:xfrm>
            <a:off x="0" y="5301208"/>
            <a:ext cx="9144000" cy="1556792"/>
          </a:xfrm>
          <a:prstGeom prst="rect">
            <a:avLst/>
          </a:prstGeom>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endParaRPr lang="cs-CZ" sz="2000" b="1" dirty="0">
              <a:solidFill>
                <a:schemeClr val="tx1"/>
              </a:solidFill>
              <a:effectLst/>
              <a:ea typeface="Calibri"/>
              <a:cs typeface="Times New Roman"/>
            </a:endParaRPr>
          </a:p>
        </p:txBody>
      </p:sp>
      <p:sp>
        <p:nvSpPr>
          <p:cNvPr id="11" name="Obdélník 10"/>
          <p:cNvSpPr/>
          <p:nvPr/>
        </p:nvSpPr>
        <p:spPr>
          <a:xfrm>
            <a:off x="-34365" y="0"/>
            <a:ext cx="3814277" cy="6858000"/>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it-IT" sz="4400" b="1" dirty="0">
                <a:solidFill>
                  <a:srgbClr val="0070C0"/>
                </a:solidFill>
                <a:ea typeface="Calibri"/>
                <a:cs typeface="Times New Roman"/>
              </a:rPr>
              <a:t>Regionalizace cestovního </a:t>
            </a:r>
            <a:r>
              <a:rPr lang="it-IT" sz="4400" b="1" dirty="0" smtClean="0">
                <a:solidFill>
                  <a:srgbClr val="0070C0"/>
                </a:solidFill>
                <a:ea typeface="Calibri"/>
                <a:cs typeface="Times New Roman"/>
              </a:rPr>
              <a:t>ruchu</a:t>
            </a:r>
            <a:endParaRPr lang="cs-CZ" sz="4400" b="1" dirty="0" smtClean="0">
              <a:solidFill>
                <a:srgbClr val="0070C0"/>
              </a:solidFill>
              <a:effectLst/>
              <a:ea typeface="Calibri"/>
              <a:cs typeface="Times New Roman"/>
            </a:endParaRPr>
          </a:p>
        </p:txBody>
      </p:sp>
      <p:pic>
        <p:nvPicPr>
          <p:cNvPr id="3" name="Obrázek 2"/>
          <p:cNvPicPr>
            <a:picLocks noChangeAspect="1"/>
          </p:cNvPicPr>
          <p:nvPr/>
        </p:nvPicPr>
        <p:blipFill>
          <a:blip r:embed="rId2"/>
          <a:stretch>
            <a:fillRect/>
          </a:stretch>
        </p:blipFill>
        <p:spPr>
          <a:xfrm>
            <a:off x="3779912" y="-7827"/>
            <a:ext cx="5471100" cy="6865827"/>
          </a:xfrm>
          <a:prstGeom prst="rect">
            <a:avLst/>
          </a:prstGeom>
        </p:spPr>
      </p:pic>
    </p:spTree>
    <p:extLst>
      <p:ext uri="{BB962C8B-B14F-4D97-AF65-F5344CB8AC3E}">
        <p14:creationId xmlns:p14="http://schemas.microsoft.com/office/powerpoint/2010/main" val="4049606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457200" y="836613"/>
            <a:ext cx="8229600" cy="5289550"/>
          </a:xfrm>
        </p:spPr>
        <p:txBody>
          <a:bodyPr/>
          <a:lstStyle/>
          <a:p>
            <a:pPr eaLnBrk="1" hangingPunct="1">
              <a:buFontTx/>
              <a:buNone/>
            </a:pPr>
            <a:r>
              <a:rPr lang="cs-CZ" altLang="cs-CZ" smtClean="0">
                <a:solidFill>
                  <a:schemeClr val="bg1"/>
                </a:solidFill>
              </a:rPr>
              <a:t>Severní Amerika leží na </a:t>
            </a:r>
            <a:r>
              <a:rPr lang="cs-CZ" altLang="cs-CZ" b="1" smtClean="0">
                <a:solidFill>
                  <a:srgbClr val="FF0000"/>
                </a:solidFill>
              </a:rPr>
              <a:t>Severoamerické litosférické desce</a:t>
            </a:r>
          </a:p>
          <a:p>
            <a:pPr eaLnBrk="1" hangingPunct="1">
              <a:buFontTx/>
              <a:buNone/>
            </a:pPr>
            <a:r>
              <a:rPr lang="cs-CZ" altLang="cs-CZ" smtClean="0">
                <a:solidFill>
                  <a:schemeClr val="bg1"/>
                </a:solidFill>
              </a:rPr>
              <a:t>Jižní Amerika na </a:t>
            </a:r>
            <a:r>
              <a:rPr lang="cs-CZ" altLang="cs-CZ" b="1" smtClean="0">
                <a:solidFill>
                  <a:srgbClr val="FF0000"/>
                </a:solidFill>
              </a:rPr>
              <a:t>Jihoamerické</a:t>
            </a:r>
          </a:p>
          <a:p>
            <a:pPr eaLnBrk="1" hangingPunct="1">
              <a:buFontTx/>
              <a:buNone/>
            </a:pPr>
            <a:endParaRPr lang="cs-CZ" altLang="cs-CZ" smtClean="0"/>
          </a:p>
        </p:txBody>
      </p:sp>
    </p:spTree>
    <p:extLst>
      <p:ext uri="{BB962C8B-B14F-4D97-AF65-F5344CB8AC3E}">
        <p14:creationId xmlns:p14="http://schemas.microsoft.com/office/powerpoint/2010/main" val="353632824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lačítko akce: Začátek 5">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7" name="Svislý svitek 6"/>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8" name="TextovéPole 7"/>
          <p:cNvSpPr txBox="1"/>
          <p:nvPr/>
        </p:nvSpPr>
        <p:spPr>
          <a:xfrm>
            <a:off x="107504" y="6060049"/>
            <a:ext cx="1008112" cy="276999"/>
          </a:xfrm>
          <a:prstGeom prst="rect">
            <a:avLst/>
          </a:prstGeom>
          <a:noFill/>
        </p:spPr>
        <p:txBody>
          <a:bodyPr wrap="square" rtlCol="0">
            <a:spAutoFit/>
          </a:bodyPr>
          <a:lstStyle/>
          <a:p>
            <a:r>
              <a:rPr lang="cs-CZ" sz="1200" smtClean="0">
                <a:solidFill>
                  <a:prstClr val="black"/>
                </a:solidFill>
              </a:rPr>
              <a:t>obr.č.21</a:t>
            </a:r>
            <a:endParaRPr lang="cs-CZ" sz="1200">
              <a:solidFill>
                <a:prstClr val="black"/>
              </a:solidFill>
            </a:endParaRPr>
          </a:p>
        </p:txBody>
      </p:sp>
      <p:sp>
        <p:nvSpPr>
          <p:cNvPr id="9" name="TextovéPole 8"/>
          <p:cNvSpPr txBox="1"/>
          <p:nvPr/>
        </p:nvSpPr>
        <p:spPr>
          <a:xfrm>
            <a:off x="107504" y="2210380"/>
            <a:ext cx="1008112" cy="276999"/>
          </a:xfrm>
          <a:prstGeom prst="rect">
            <a:avLst/>
          </a:prstGeom>
          <a:noFill/>
        </p:spPr>
        <p:txBody>
          <a:bodyPr wrap="square" rtlCol="0">
            <a:spAutoFit/>
          </a:bodyPr>
          <a:lstStyle/>
          <a:p>
            <a:r>
              <a:rPr lang="cs-CZ" sz="1200" smtClean="0">
                <a:solidFill>
                  <a:prstClr val="black"/>
                </a:solidFill>
              </a:rPr>
              <a:t>obr.č.20</a:t>
            </a:r>
            <a:endParaRPr lang="cs-CZ" sz="1200">
              <a:solidFill>
                <a:prstClr val="black"/>
              </a:solidFill>
            </a:endParaRPr>
          </a:p>
        </p:txBody>
      </p:sp>
      <p:pic>
        <p:nvPicPr>
          <p:cNvPr id="5122" name="Picture 2" descr="http://upload.wikimedia.org/wikipedia/commons/b/b1/Galapagos-satellite-2002.jpg?uselang=c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2413"/>
            <a:ext cx="2663453" cy="19984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le:Iguanamarina.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3356992"/>
            <a:ext cx="3488844" cy="261663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ile:Harriet.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57781" y="506466"/>
            <a:ext cx="4517358" cy="26821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1949669" y="2946767"/>
            <a:ext cx="1008112" cy="276999"/>
          </a:xfrm>
          <a:prstGeom prst="rect">
            <a:avLst/>
          </a:prstGeom>
          <a:noFill/>
        </p:spPr>
        <p:txBody>
          <a:bodyPr wrap="square" rtlCol="0">
            <a:spAutoFit/>
          </a:bodyPr>
          <a:lstStyle/>
          <a:p>
            <a:r>
              <a:rPr lang="cs-CZ" sz="1200" smtClean="0">
                <a:solidFill>
                  <a:prstClr val="black"/>
                </a:solidFill>
              </a:rPr>
              <a:t>obr.č.22</a:t>
            </a:r>
            <a:endParaRPr lang="cs-CZ" sz="1200">
              <a:solidFill>
                <a:prstClr val="black"/>
              </a:solidFill>
            </a:endParaRPr>
          </a:p>
        </p:txBody>
      </p:sp>
      <p:sp>
        <p:nvSpPr>
          <p:cNvPr id="2" name="TextovéPole 1"/>
          <p:cNvSpPr txBox="1"/>
          <p:nvPr/>
        </p:nvSpPr>
        <p:spPr>
          <a:xfrm>
            <a:off x="3851920" y="3429000"/>
            <a:ext cx="4968552" cy="2123658"/>
          </a:xfrm>
          <a:prstGeom prst="rect">
            <a:avLst/>
          </a:prstGeom>
          <a:noFill/>
          <a:ln>
            <a:solidFill>
              <a:schemeClr val="tx1"/>
            </a:solidFill>
          </a:ln>
        </p:spPr>
        <p:txBody>
          <a:bodyPr wrap="square" rtlCol="0">
            <a:spAutoFit/>
          </a:bodyPr>
          <a:lstStyle/>
          <a:p>
            <a:r>
              <a:rPr lang="cs-CZ" sz="2400" b="1">
                <a:solidFill>
                  <a:prstClr val="black"/>
                </a:solidFill>
              </a:rPr>
              <a:t>Galapágy</a:t>
            </a:r>
            <a:r>
              <a:rPr lang="cs-CZ">
                <a:solidFill>
                  <a:prstClr val="black"/>
                </a:solidFill>
              </a:rPr>
              <a:t> </a:t>
            </a:r>
            <a:r>
              <a:rPr lang="cs-CZ" smtClean="0">
                <a:solidFill>
                  <a:prstClr val="black"/>
                </a:solidFill>
              </a:rPr>
              <a:t>(</a:t>
            </a:r>
            <a:r>
              <a:rPr lang="cs-CZ">
                <a:solidFill>
                  <a:prstClr val="black"/>
                </a:solidFill>
              </a:rPr>
              <a:t>tj. Galapážské souostroví) je název ekvádorského souostroví 19 sopečných ostrovů ve východní části Tichého oceánu asi 1000 km západně od pobřeží Ekvádoru. Jsou proslulé pouze na těchto ostrovech žijícími, zvláštními druhy zvířat, např. prehistoricky vyhlížejícími ještěry a obřími suchozemskými želvami.</a:t>
            </a:r>
          </a:p>
        </p:txBody>
      </p:sp>
    </p:spTree>
    <p:extLst>
      <p:ext uri="{BB962C8B-B14F-4D97-AF65-F5344CB8AC3E}">
        <p14:creationId xmlns:p14="http://schemas.microsoft.com/office/powerpoint/2010/main" val="2209674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7"/>
                  </p:tgtEl>
                </p:cond>
              </p:nextCondLst>
            </p:seq>
          </p:childTnLst>
        </p:cTn>
      </p:par>
    </p:tnLst>
    <p:bldLst>
      <p:bldP spid="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lačítko akce: Začátek 3">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5" name="Svislý svitek 4"/>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6" name="TextovéPole 5"/>
          <p:cNvSpPr txBox="1"/>
          <p:nvPr/>
        </p:nvSpPr>
        <p:spPr>
          <a:xfrm>
            <a:off x="7056276" y="2571124"/>
            <a:ext cx="1008112" cy="276999"/>
          </a:xfrm>
          <a:prstGeom prst="rect">
            <a:avLst/>
          </a:prstGeom>
          <a:noFill/>
        </p:spPr>
        <p:txBody>
          <a:bodyPr wrap="square" rtlCol="0">
            <a:spAutoFit/>
          </a:bodyPr>
          <a:lstStyle/>
          <a:p>
            <a:r>
              <a:rPr lang="cs-CZ" sz="1200" smtClean="0">
                <a:solidFill>
                  <a:prstClr val="black"/>
                </a:solidFill>
              </a:rPr>
              <a:t>obr.č.23</a:t>
            </a:r>
            <a:endParaRPr lang="cs-CZ" sz="1200">
              <a:solidFill>
                <a:prstClr val="black"/>
              </a:solidFill>
            </a:endParaRPr>
          </a:p>
        </p:txBody>
      </p:sp>
      <p:pic>
        <p:nvPicPr>
          <p:cNvPr id="6146" name="Picture 2" descr="File:General sherman sequoi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232752"/>
            <a:ext cx="3635100" cy="261537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upload.wikimedia.org/wikipedia/commons/5/5a/General_Sherman_Tree_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223355"/>
            <a:ext cx="3060204" cy="457545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179512" y="4859106"/>
            <a:ext cx="1008112" cy="276999"/>
          </a:xfrm>
          <a:prstGeom prst="rect">
            <a:avLst/>
          </a:prstGeom>
          <a:noFill/>
        </p:spPr>
        <p:txBody>
          <a:bodyPr wrap="square" rtlCol="0">
            <a:spAutoFit/>
          </a:bodyPr>
          <a:lstStyle/>
          <a:p>
            <a:r>
              <a:rPr lang="cs-CZ" sz="1200" smtClean="0">
                <a:solidFill>
                  <a:prstClr val="black"/>
                </a:solidFill>
              </a:rPr>
              <a:t>obr.č.24</a:t>
            </a:r>
            <a:endParaRPr lang="cs-CZ" sz="1200">
              <a:solidFill>
                <a:prstClr val="black"/>
              </a:solidFill>
            </a:endParaRPr>
          </a:p>
        </p:txBody>
      </p:sp>
      <p:sp>
        <p:nvSpPr>
          <p:cNvPr id="2" name="TextovéPole 1"/>
          <p:cNvSpPr txBox="1"/>
          <p:nvPr/>
        </p:nvSpPr>
        <p:spPr>
          <a:xfrm>
            <a:off x="3347864" y="2996952"/>
            <a:ext cx="5328592" cy="3016210"/>
          </a:xfrm>
          <a:prstGeom prst="rect">
            <a:avLst/>
          </a:prstGeom>
          <a:noFill/>
          <a:ln>
            <a:solidFill>
              <a:schemeClr val="tx1"/>
            </a:solidFill>
          </a:ln>
        </p:spPr>
        <p:txBody>
          <a:bodyPr wrap="square" rtlCol="0">
            <a:spAutoFit/>
          </a:bodyPr>
          <a:lstStyle/>
          <a:p>
            <a:r>
              <a:rPr lang="cs-CZ" sz="2800" b="1">
                <a:solidFill>
                  <a:prstClr val="black"/>
                </a:solidFill>
              </a:rPr>
              <a:t>Národní park Sequoia</a:t>
            </a:r>
            <a:r>
              <a:rPr lang="cs-CZ" sz="2800">
                <a:solidFill>
                  <a:prstClr val="black"/>
                </a:solidFill>
              </a:rPr>
              <a:t> </a:t>
            </a:r>
            <a:r>
              <a:rPr lang="cs-CZ">
                <a:solidFill>
                  <a:prstClr val="black"/>
                </a:solidFill>
              </a:rPr>
              <a:t>(anglicky Sequoia National Park</a:t>
            </a:r>
            <a:r>
              <a:rPr lang="cs-CZ" i="1">
                <a:solidFill>
                  <a:prstClr val="black"/>
                </a:solidFill>
              </a:rPr>
              <a:t>)</a:t>
            </a:r>
            <a:r>
              <a:rPr lang="cs-CZ">
                <a:solidFill>
                  <a:prstClr val="black"/>
                </a:solidFill>
              </a:rPr>
              <a:t> je národní park v jižní Sierra Nevadě, východně od kalifornského města Visalia ve Spojených státech. Byl založen v roce 1890 jako druhý národní park Spojených států po </a:t>
            </a:r>
            <a:r>
              <a:rPr lang="cs-CZ" smtClean="0">
                <a:solidFill>
                  <a:prstClr val="black"/>
                </a:solidFill>
              </a:rPr>
              <a:t>Yellowstonu</a:t>
            </a:r>
            <a:r>
              <a:rPr lang="cs-CZ">
                <a:solidFill>
                  <a:prstClr val="black"/>
                </a:solidFill>
              </a:rPr>
              <a:t>. Park nejvíce proslavily lesy sekvojovců obrovských včetně stromu generála Shermana, jednoho z největších stromů na Zemi. Strom generála Shermana roste v Obřím </a:t>
            </a:r>
            <a:r>
              <a:rPr lang="cs-CZ" smtClean="0">
                <a:solidFill>
                  <a:prstClr val="black"/>
                </a:solidFill>
              </a:rPr>
              <a:t>lese, kde </a:t>
            </a:r>
            <a:r>
              <a:rPr lang="cs-CZ">
                <a:solidFill>
                  <a:prstClr val="black"/>
                </a:solidFill>
              </a:rPr>
              <a:t>najdeme pět z deseti největších stromů na světě, pokud jde o objem dřeva. </a:t>
            </a:r>
          </a:p>
        </p:txBody>
      </p:sp>
    </p:spTree>
    <p:extLst>
      <p:ext uri="{BB962C8B-B14F-4D97-AF65-F5344CB8AC3E}">
        <p14:creationId xmlns:p14="http://schemas.microsoft.com/office/powerpoint/2010/main" val="3821350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lačítko akce: Začátek 3">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5" name="Svislý svitek 4"/>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6" name="TextovéPole 5"/>
          <p:cNvSpPr txBox="1"/>
          <p:nvPr/>
        </p:nvSpPr>
        <p:spPr>
          <a:xfrm>
            <a:off x="7812360" y="3849634"/>
            <a:ext cx="1008112" cy="276999"/>
          </a:xfrm>
          <a:prstGeom prst="rect">
            <a:avLst/>
          </a:prstGeom>
          <a:noFill/>
        </p:spPr>
        <p:txBody>
          <a:bodyPr wrap="square" rtlCol="0">
            <a:spAutoFit/>
          </a:bodyPr>
          <a:lstStyle/>
          <a:p>
            <a:r>
              <a:rPr lang="cs-CZ" sz="1200" smtClean="0">
                <a:solidFill>
                  <a:prstClr val="black"/>
                </a:solidFill>
              </a:rPr>
              <a:t>obr.č.25</a:t>
            </a:r>
            <a:endParaRPr lang="cs-CZ" sz="1200">
              <a:solidFill>
                <a:prstClr val="black"/>
              </a:solidFill>
            </a:endParaRPr>
          </a:p>
        </p:txBody>
      </p:sp>
      <p:pic>
        <p:nvPicPr>
          <p:cNvPr id="7170" name="Picture 2" descr="File:Pano Manhattan2007 amk.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916832"/>
            <a:ext cx="7620000" cy="220980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79512" y="4196149"/>
            <a:ext cx="7128792" cy="2585323"/>
          </a:xfrm>
          <a:prstGeom prst="rect">
            <a:avLst/>
          </a:prstGeom>
          <a:noFill/>
          <a:ln>
            <a:solidFill>
              <a:schemeClr val="tx1"/>
            </a:solidFill>
          </a:ln>
        </p:spPr>
        <p:txBody>
          <a:bodyPr wrap="square" rtlCol="0">
            <a:spAutoFit/>
          </a:bodyPr>
          <a:lstStyle/>
          <a:p>
            <a:r>
              <a:rPr lang="cs-CZ" b="1">
                <a:solidFill>
                  <a:prstClr val="black"/>
                </a:solidFill>
              </a:rPr>
              <a:t>New York</a:t>
            </a:r>
            <a:r>
              <a:rPr lang="cs-CZ">
                <a:solidFill>
                  <a:prstClr val="black"/>
                </a:solidFill>
              </a:rPr>
              <a:t> </a:t>
            </a:r>
            <a:r>
              <a:rPr lang="cs-CZ" smtClean="0">
                <a:solidFill>
                  <a:prstClr val="black"/>
                </a:solidFill>
              </a:rPr>
              <a:t>je </a:t>
            </a:r>
            <a:r>
              <a:rPr lang="cs-CZ">
                <a:solidFill>
                  <a:prstClr val="black"/>
                </a:solidFill>
              </a:rPr>
              <a:t>nejlidnatější město Spojených států a jeho metropolitní oblast patří mezi nejlidnatější na světě. (8 175 133, 18 897 109 </a:t>
            </a:r>
            <a:r>
              <a:rPr lang="cs-CZ" smtClean="0">
                <a:solidFill>
                  <a:prstClr val="black"/>
                </a:solidFill>
              </a:rPr>
              <a:t>– aglomerace, 2010). Město </a:t>
            </a:r>
            <a:r>
              <a:rPr lang="cs-CZ">
                <a:solidFill>
                  <a:prstClr val="black"/>
                </a:solidFill>
              </a:rPr>
              <a:t>bylo založeno Nizozemci v roce 1625 a od roku 1790 je největším městem Spojených států. New York byl také prvním hlavním městem Spojených států po přijetí </a:t>
            </a:r>
            <a:r>
              <a:rPr lang="cs-CZ" smtClean="0">
                <a:solidFill>
                  <a:prstClr val="black"/>
                </a:solidFill>
              </a:rPr>
              <a:t>Ústavy.</a:t>
            </a:r>
            <a:r>
              <a:rPr lang="cs-CZ" baseline="30000">
                <a:solidFill>
                  <a:prstClr val="black"/>
                </a:solidFill>
              </a:rPr>
              <a:t> </a:t>
            </a:r>
            <a:r>
              <a:rPr lang="cs-CZ" smtClean="0">
                <a:solidFill>
                  <a:prstClr val="black"/>
                </a:solidFill>
              </a:rPr>
              <a:t>V </a:t>
            </a:r>
            <a:r>
              <a:rPr lang="cs-CZ">
                <a:solidFill>
                  <a:prstClr val="black"/>
                </a:solidFill>
              </a:rPr>
              <a:t>současnosti je jedním ze světových center obchodu a finančnictví. New York má také celosvětový vliv v oblasti médií, politiky, vzdělání, zábavy, umění, módy a reklamy. Je i ohniskem mezinárodních vztahů a diplomacie, neboť se zde nachází sídlo Organizace spojených národů.</a:t>
            </a:r>
          </a:p>
        </p:txBody>
      </p:sp>
    </p:spTree>
    <p:extLst>
      <p:ext uri="{BB962C8B-B14F-4D97-AF65-F5344CB8AC3E}">
        <p14:creationId xmlns:p14="http://schemas.microsoft.com/office/powerpoint/2010/main" val="3703307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lačítko akce: Začátek 3">
            <a:hlinkClick r:id="rId3" action="ppaction://hlinksldjump" highlightClick="1"/>
          </p:cNvPr>
          <p:cNvSpPr/>
          <p:nvPr/>
        </p:nvSpPr>
        <p:spPr>
          <a:xfrm>
            <a:off x="7552345"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5" name="Svislý svitek 4"/>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6" name="TextovéPole 5"/>
          <p:cNvSpPr txBox="1"/>
          <p:nvPr/>
        </p:nvSpPr>
        <p:spPr>
          <a:xfrm>
            <a:off x="5966520" y="260648"/>
            <a:ext cx="1008112" cy="276999"/>
          </a:xfrm>
          <a:prstGeom prst="rect">
            <a:avLst/>
          </a:prstGeom>
          <a:noFill/>
        </p:spPr>
        <p:txBody>
          <a:bodyPr wrap="square" rtlCol="0">
            <a:spAutoFit/>
          </a:bodyPr>
          <a:lstStyle/>
          <a:p>
            <a:r>
              <a:rPr lang="cs-CZ" sz="1200" smtClean="0">
                <a:solidFill>
                  <a:prstClr val="black"/>
                </a:solidFill>
              </a:rPr>
              <a:t>obr.č.26</a:t>
            </a:r>
            <a:endParaRPr lang="cs-CZ" sz="1200">
              <a:solidFill>
                <a:prstClr val="black"/>
              </a:solidFill>
            </a:endParaRPr>
          </a:p>
        </p:txBody>
      </p:sp>
      <p:pic>
        <p:nvPicPr>
          <p:cNvPr id="8194" name="Picture 2" descr="http://upload.wikimedia.org/wikipedia/commons/e/ee/SouthPorticoChristm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16632"/>
            <a:ext cx="571500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61863" y="3933056"/>
            <a:ext cx="7418473" cy="2893100"/>
          </a:xfrm>
          <a:prstGeom prst="rect">
            <a:avLst/>
          </a:prstGeom>
          <a:noFill/>
          <a:ln>
            <a:solidFill>
              <a:schemeClr val="tx1"/>
            </a:solidFill>
          </a:ln>
        </p:spPr>
        <p:txBody>
          <a:bodyPr wrap="square" rtlCol="0">
            <a:spAutoFit/>
          </a:bodyPr>
          <a:lstStyle/>
          <a:p>
            <a:r>
              <a:rPr lang="cs-CZ" sz="2000" b="1">
                <a:solidFill>
                  <a:prstClr val="black"/>
                </a:solidFill>
              </a:rPr>
              <a:t>Bílý dům </a:t>
            </a:r>
            <a:r>
              <a:rPr lang="cs-CZ">
                <a:solidFill>
                  <a:prstClr val="black"/>
                </a:solidFill>
              </a:rPr>
              <a:t>je oficiálním sídlem a pracovištěm prezidenta Spojených států amerických, se kterým zde žije jeho rodina.</a:t>
            </a:r>
          </a:p>
          <a:p>
            <a:r>
              <a:rPr lang="cs-CZ" smtClean="0">
                <a:solidFill>
                  <a:prstClr val="black"/>
                </a:solidFill>
              </a:rPr>
              <a:t>Stojí </a:t>
            </a:r>
            <a:r>
              <a:rPr lang="cs-CZ">
                <a:solidFill>
                  <a:prstClr val="black"/>
                </a:solidFill>
              </a:rPr>
              <a:t>v městě Washington, </a:t>
            </a:r>
            <a:r>
              <a:rPr lang="cs-CZ" smtClean="0">
                <a:solidFill>
                  <a:prstClr val="black"/>
                </a:solidFill>
              </a:rPr>
              <a:t>D.C. </a:t>
            </a:r>
            <a:r>
              <a:rPr lang="cs-CZ">
                <a:solidFill>
                  <a:prstClr val="black"/>
                </a:solidFill>
              </a:rPr>
              <a:t>Termín Bílý dům se běžně používá nejen pro samotnou stavbu, ale i pro administrativu prezidenta USA. Dům je starý více jak 200 let, prvním prezidentem, který sídlil v Bílém domě byl John Adams, který byl druhým prezidentem USA. Výstavba Bílého domu začala 13. 10. v roce 1792 a od této doby proběhlo mnoho renovací. </a:t>
            </a:r>
            <a:r>
              <a:rPr lang="cs-CZ" smtClean="0">
                <a:solidFill>
                  <a:prstClr val="black"/>
                </a:solidFill>
              </a:rPr>
              <a:t>Je </a:t>
            </a:r>
            <a:r>
              <a:rPr lang="cs-CZ">
                <a:solidFill>
                  <a:prstClr val="black"/>
                </a:solidFill>
              </a:rPr>
              <a:t>zde muzeum americké historie se sbírkou prezidentských portrétů. Dnes Bílý dům obsahuje i lékařskou a zubní ordinaci, televizní studio, solárium, vnitřní bazén a úkryt proti jaderným bombám. Nyní v něm bydlí 44. prezident USA Barack Obama.</a:t>
            </a:r>
          </a:p>
        </p:txBody>
      </p:sp>
    </p:spTree>
    <p:extLst>
      <p:ext uri="{BB962C8B-B14F-4D97-AF65-F5344CB8AC3E}">
        <p14:creationId xmlns:p14="http://schemas.microsoft.com/office/powerpoint/2010/main" val="1638585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lačítko akce: Začátek 3">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5" name="Svislý svitek 4"/>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6" name="TextovéPole 5"/>
          <p:cNvSpPr txBox="1"/>
          <p:nvPr/>
        </p:nvSpPr>
        <p:spPr>
          <a:xfrm>
            <a:off x="4241812" y="228528"/>
            <a:ext cx="1008112" cy="276999"/>
          </a:xfrm>
          <a:prstGeom prst="rect">
            <a:avLst/>
          </a:prstGeom>
          <a:noFill/>
        </p:spPr>
        <p:txBody>
          <a:bodyPr wrap="square" rtlCol="0">
            <a:spAutoFit/>
          </a:bodyPr>
          <a:lstStyle/>
          <a:p>
            <a:r>
              <a:rPr lang="cs-CZ" sz="1200" smtClean="0">
                <a:solidFill>
                  <a:prstClr val="black"/>
                </a:solidFill>
              </a:rPr>
              <a:t>obr.č.27</a:t>
            </a:r>
            <a:endParaRPr lang="cs-CZ" sz="1200">
              <a:solidFill>
                <a:prstClr val="black"/>
              </a:solidFill>
            </a:endParaRPr>
          </a:p>
        </p:txBody>
      </p:sp>
      <p:pic>
        <p:nvPicPr>
          <p:cNvPr id="9218" name="Picture 2" descr="Soubor:Sthelens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662" y="221937"/>
            <a:ext cx="3919136" cy="265031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oubor:MSH80 st helens from johnston ridge 09-10-80.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762" y="3531408"/>
            <a:ext cx="3919136" cy="2630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4123787" y="5921549"/>
            <a:ext cx="1008112" cy="276999"/>
          </a:xfrm>
          <a:prstGeom prst="rect">
            <a:avLst/>
          </a:prstGeom>
          <a:noFill/>
        </p:spPr>
        <p:txBody>
          <a:bodyPr wrap="square" rtlCol="0">
            <a:spAutoFit/>
          </a:bodyPr>
          <a:lstStyle/>
          <a:p>
            <a:r>
              <a:rPr lang="cs-CZ" sz="1200" smtClean="0">
                <a:solidFill>
                  <a:prstClr val="black"/>
                </a:solidFill>
              </a:rPr>
              <a:t>obr.č.28</a:t>
            </a:r>
            <a:endParaRPr lang="cs-CZ" sz="1200">
              <a:solidFill>
                <a:prstClr val="black"/>
              </a:solidFill>
            </a:endParaRPr>
          </a:p>
        </p:txBody>
      </p:sp>
      <p:pic>
        <p:nvPicPr>
          <p:cNvPr id="9222" name="Picture 6" descr="File:Mount St Helens4.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41812" y="673877"/>
            <a:ext cx="2930503" cy="219787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7237423" y="2594755"/>
            <a:ext cx="1088451" cy="276999"/>
          </a:xfrm>
          <a:prstGeom prst="rect">
            <a:avLst/>
          </a:prstGeom>
          <a:noFill/>
        </p:spPr>
        <p:txBody>
          <a:bodyPr wrap="square" rtlCol="0">
            <a:spAutoFit/>
          </a:bodyPr>
          <a:lstStyle/>
          <a:p>
            <a:r>
              <a:rPr lang="cs-CZ" sz="1200" smtClean="0">
                <a:solidFill>
                  <a:prstClr val="black"/>
                </a:solidFill>
              </a:rPr>
              <a:t>obr.č.29</a:t>
            </a:r>
            <a:endParaRPr lang="cs-CZ" sz="1200">
              <a:solidFill>
                <a:prstClr val="black"/>
              </a:solidFill>
            </a:endParaRPr>
          </a:p>
        </p:txBody>
      </p:sp>
      <p:sp>
        <p:nvSpPr>
          <p:cNvPr id="2" name="TextovéPole 1"/>
          <p:cNvSpPr txBox="1"/>
          <p:nvPr/>
        </p:nvSpPr>
        <p:spPr>
          <a:xfrm>
            <a:off x="4355976" y="3068960"/>
            <a:ext cx="4464496" cy="2462213"/>
          </a:xfrm>
          <a:prstGeom prst="rect">
            <a:avLst/>
          </a:prstGeom>
          <a:noFill/>
          <a:ln>
            <a:solidFill>
              <a:schemeClr val="tx1"/>
            </a:solidFill>
          </a:ln>
        </p:spPr>
        <p:txBody>
          <a:bodyPr wrap="square" rtlCol="0">
            <a:spAutoFit/>
          </a:bodyPr>
          <a:lstStyle/>
          <a:p>
            <a:r>
              <a:rPr lang="cs-CZ" sz="2800" b="1">
                <a:solidFill>
                  <a:prstClr val="black"/>
                </a:solidFill>
              </a:rPr>
              <a:t>Hora St. Helens</a:t>
            </a:r>
            <a:r>
              <a:rPr lang="cs-CZ" sz="2800">
                <a:solidFill>
                  <a:prstClr val="black"/>
                </a:solidFill>
              </a:rPr>
              <a:t> </a:t>
            </a:r>
            <a:r>
              <a:rPr lang="cs-CZ">
                <a:solidFill>
                  <a:prstClr val="black"/>
                </a:solidFill>
              </a:rPr>
              <a:t>(anglicky </a:t>
            </a:r>
            <a:r>
              <a:rPr lang="cs-CZ" b="1">
                <a:solidFill>
                  <a:prstClr val="black"/>
                </a:solidFill>
              </a:rPr>
              <a:t>Mount St. </a:t>
            </a:r>
            <a:r>
              <a:rPr lang="cs-CZ" b="1" smtClean="0">
                <a:solidFill>
                  <a:prstClr val="black"/>
                </a:solidFill>
              </a:rPr>
              <a:t>Helens</a:t>
            </a:r>
            <a:r>
              <a:rPr lang="cs-CZ" smtClean="0">
                <a:solidFill>
                  <a:prstClr val="black"/>
                </a:solidFill>
              </a:rPr>
              <a:t>) je </a:t>
            </a:r>
            <a:r>
              <a:rPr lang="cs-CZ">
                <a:solidFill>
                  <a:prstClr val="black"/>
                </a:solidFill>
              </a:rPr>
              <a:t>stratovulkán nacházející se v severní části Kaskádového pohoří ve státě Washington, USA. Je tvořena směsí lávy a sopečného prachu. Byla pojmenována po britském diplomatovi, lordu St Helensovi. Sopka je jedním ze 160 aktivních vulkánů z tzv. skupiny Pacifického kruhu ohně.</a:t>
            </a:r>
          </a:p>
        </p:txBody>
      </p:sp>
      <p:sp>
        <p:nvSpPr>
          <p:cNvPr id="3" name="TextovéPole 2"/>
          <p:cNvSpPr txBox="1"/>
          <p:nvPr/>
        </p:nvSpPr>
        <p:spPr>
          <a:xfrm>
            <a:off x="199662" y="2941513"/>
            <a:ext cx="2140090" cy="523220"/>
          </a:xfrm>
          <a:prstGeom prst="rect">
            <a:avLst/>
          </a:prstGeom>
          <a:noFill/>
          <a:ln>
            <a:solidFill>
              <a:schemeClr val="tx1"/>
            </a:solidFill>
          </a:ln>
        </p:spPr>
        <p:txBody>
          <a:bodyPr wrap="square" rtlCol="0">
            <a:spAutoFit/>
          </a:bodyPr>
          <a:lstStyle/>
          <a:p>
            <a:r>
              <a:rPr lang="cs-CZ" sz="1400">
                <a:solidFill>
                  <a:prstClr val="black"/>
                </a:solidFill>
              </a:rPr>
              <a:t>Mount St. Helens den před erupcí v roce </a:t>
            </a:r>
            <a:r>
              <a:rPr lang="cs-CZ" sz="1400" smtClean="0">
                <a:solidFill>
                  <a:prstClr val="black"/>
                </a:solidFill>
              </a:rPr>
              <a:t>1980.</a:t>
            </a:r>
            <a:endParaRPr lang="cs-CZ" sz="1400">
              <a:solidFill>
                <a:prstClr val="black"/>
              </a:solidFill>
            </a:endParaRPr>
          </a:p>
        </p:txBody>
      </p:sp>
      <p:sp>
        <p:nvSpPr>
          <p:cNvPr id="8" name="TextovéPole 7"/>
          <p:cNvSpPr txBox="1"/>
          <p:nvPr/>
        </p:nvSpPr>
        <p:spPr>
          <a:xfrm>
            <a:off x="168762" y="6179384"/>
            <a:ext cx="5516389" cy="523220"/>
          </a:xfrm>
          <a:prstGeom prst="rect">
            <a:avLst/>
          </a:prstGeom>
          <a:noFill/>
          <a:ln>
            <a:solidFill>
              <a:schemeClr val="tx1"/>
            </a:solidFill>
          </a:ln>
        </p:spPr>
        <p:txBody>
          <a:bodyPr wrap="square" rtlCol="0">
            <a:spAutoFit/>
          </a:bodyPr>
          <a:lstStyle/>
          <a:p>
            <a:r>
              <a:rPr lang="cs-CZ" sz="1400">
                <a:solidFill>
                  <a:prstClr val="black"/>
                </a:solidFill>
              </a:rPr>
              <a:t>Mount St. Helens čtyři měsíce po erupci, foceno zhruba ze stejného </a:t>
            </a:r>
            <a:r>
              <a:rPr lang="cs-CZ" sz="1400" smtClean="0">
                <a:solidFill>
                  <a:prstClr val="black"/>
                </a:solidFill>
              </a:rPr>
              <a:t>místa jako fotografie výše.</a:t>
            </a:r>
            <a:endParaRPr lang="cs-CZ" sz="1400">
              <a:solidFill>
                <a:prstClr val="black"/>
              </a:solidFill>
            </a:endParaRPr>
          </a:p>
        </p:txBody>
      </p:sp>
    </p:spTree>
    <p:extLst>
      <p:ext uri="{BB962C8B-B14F-4D97-AF65-F5344CB8AC3E}">
        <p14:creationId xmlns:p14="http://schemas.microsoft.com/office/powerpoint/2010/main" val="1926465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animBg="1"/>
      <p:bldP spid="3" grpId="0" animBg="1"/>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lačítko akce: Začátek 5">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7" name="Svislý svitek 6"/>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8" name="TextovéPole 7"/>
          <p:cNvSpPr txBox="1"/>
          <p:nvPr/>
        </p:nvSpPr>
        <p:spPr>
          <a:xfrm>
            <a:off x="351578" y="6381326"/>
            <a:ext cx="1008112" cy="276999"/>
          </a:xfrm>
          <a:prstGeom prst="rect">
            <a:avLst/>
          </a:prstGeom>
          <a:noFill/>
        </p:spPr>
        <p:txBody>
          <a:bodyPr wrap="square" rtlCol="0">
            <a:spAutoFit/>
          </a:bodyPr>
          <a:lstStyle/>
          <a:p>
            <a:r>
              <a:rPr lang="cs-CZ" sz="1200" smtClean="0">
                <a:solidFill>
                  <a:prstClr val="black"/>
                </a:solidFill>
              </a:rPr>
              <a:t>obr.č.31</a:t>
            </a:r>
            <a:endParaRPr lang="cs-CZ" sz="1200">
              <a:solidFill>
                <a:prstClr val="black"/>
              </a:solidFill>
            </a:endParaRPr>
          </a:p>
        </p:txBody>
      </p:sp>
      <p:sp>
        <p:nvSpPr>
          <p:cNvPr id="9" name="TextovéPole 8"/>
          <p:cNvSpPr txBox="1"/>
          <p:nvPr/>
        </p:nvSpPr>
        <p:spPr>
          <a:xfrm>
            <a:off x="5004048" y="260648"/>
            <a:ext cx="1008112" cy="276999"/>
          </a:xfrm>
          <a:prstGeom prst="rect">
            <a:avLst/>
          </a:prstGeom>
          <a:noFill/>
        </p:spPr>
        <p:txBody>
          <a:bodyPr wrap="square" rtlCol="0">
            <a:spAutoFit/>
          </a:bodyPr>
          <a:lstStyle/>
          <a:p>
            <a:r>
              <a:rPr lang="cs-CZ" sz="1200" smtClean="0">
                <a:solidFill>
                  <a:prstClr val="black"/>
                </a:solidFill>
              </a:rPr>
              <a:t>obr.č.30</a:t>
            </a:r>
            <a:endParaRPr lang="cs-CZ" sz="1200">
              <a:solidFill>
                <a:prstClr val="black"/>
              </a:solidFill>
            </a:endParaRPr>
          </a:p>
        </p:txBody>
      </p:sp>
      <p:pic>
        <p:nvPicPr>
          <p:cNvPr id="10242" name="Picture 2" descr="File:Everglades swamp.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578" y="253146"/>
            <a:ext cx="4539874" cy="340490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ile:Everglades Alligator1.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608" y="3798514"/>
            <a:ext cx="4114684" cy="274140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5292080" y="1955599"/>
            <a:ext cx="3528392" cy="3016210"/>
          </a:xfrm>
          <a:prstGeom prst="rect">
            <a:avLst/>
          </a:prstGeom>
          <a:noFill/>
          <a:ln>
            <a:solidFill>
              <a:schemeClr val="tx1"/>
            </a:solidFill>
          </a:ln>
        </p:spPr>
        <p:txBody>
          <a:bodyPr wrap="square" rtlCol="0">
            <a:spAutoFit/>
          </a:bodyPr>
          <a:lstStyle/>
          <a:p>
            <a:r>
              <a:rPr lang="cs-CZ" sz="2800" b="1">
                <a:solidFill>
                  <a:prstClr val="black"/>
                </a:solidFill>
              </a:rPr>
              <a:t>Everglades</a:t>
            </a:r>
            <a:r>
              <a:rPr lang="cs-CZ">
                <a:solidFill>
                  <a:prstClr val="black"/>
                </a:solidFill>
              </a:rPr>
              <a:t> je národní park v jižní části Floridy (USA), známý především svými rozsáhlými mokřinami a specifickou faunou i flórou. </a:t>
            </a:r>
            <a:r>
              <a:rPr lang="cs-CZ" smtClean="0">
                <a:solidFill>
                  <a:prstClr val="black"/>
                </a:solidFill>
              </a:rPr>
              <a:t>Nejznámější </a:t>
            </a:r>
            <a:r>
              <a:rPr lang="cs-CZ">
                <a:solidFill>
                  <a:prstClr val="black"/>
                </a:solidFill>
              </a:rPr>
              <a:t>jsou Everglades především díky aligátorům, krokodýlům, kriticky ohrožené floridské pumě, ale i vodnímu ptactvu, které je v tomto parku značně rozšířené.</a:t>
            </a:r>
          </a:p>
        </p:txBody>
      </p:sp>
    </p:spTree>
    <p:extLst>
      <p:ext uri="{BB962C8B-B14F-4D97-AF65-F5344CB8AC3E}">
        <p14:creationId xmlns:p14="http://schemas.microsoft.com/office/powerpoint/2010/main" val="3375850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7"/>
                  </p:tgtEl>
                </p:cond>
              </p:nextCondLst>
            </p:seq>
          </p:childTnLst>
        </p:cTn>
      </p:par>
    </p:tnLst>
    <p:bldLst>
      <p:bldP spid="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lačítko akce: Začátek 3">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5" name="Svislý svitek 4"/>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6" name="TextovéPole 5"/>
          <p:cNvSpPr txBox="1"/>
          <p:nvPr/>
        </p:nvSpPr>
        <p:spPr>
          <a:xfrm>
            <a:off x="59756" y="4442628"/>
            <a:ext cx="1008112" cy="276999"/>
          </a:xfrm>
          <a:prstGeom prst="rect">
            <a:avLst/>
          </a:prstGeom>
          <a:noFill/>
        </p:spPr>
        <p:txBody>
          <a:bodyPr wrap="square" rtlCol="0">
            <a:spAutoFit/>
          </a:bodyPr>
          <a:lstStyle/>
          <a:p>
            <a:r>
              <a:rPr lang="cs-CZ" sz="1200" smtClean="0">
                <a:solidFill>
                  <a:prstClr val="black"/>
                </a:solidFill>
              </a:rPr>
              <a:t>obr.č.32</a:t>
            </a:r>
            <a:endParaRPr lang="cs-CZ" sz="1200">
              <a:solidFill>
                <a:prstClr val="black"/>
              </a:solidFill>
            </a:endParaRPr>
          </a:p>
        </p:txBody>
      </p:sp>
      <p:pic>
        <p:nvPicPr>
          <p:cNvPr id="11266" name="Picture 2" descr="File:Devils Tower CROP.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060" y="235211"/>
            <a:ext cx="6268612" cy="4176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51520" y="4869160"/>
            <a:ext cx="6408712" cy="800219"/>
          </a:xfrm>
          <a:prstGeom prst="rect">
            <a:avLst/>
          </a:prstGeom>
          <a:noFill/>
          <a:ln>
            <a:solidFill>
              <a:schemeClr val="tx1"/>
            </a:solidFill>
          </a:ln>
        </p:spPr>
        <p:txBody>
          <a:bodyPr wrap="square" rtlCol="0">
            <a:spAutoFit/>
          </a:bodyPr>
          <a:lstStyle/>
          <a:p>
            <a:r>
              <a:rPr lang="cs-CZ" sz="2800" b="1">
                <a:solidFill>
                  <a:prstClr val="black"/>
                </a:solidFill>
              </a:rPr>
              <a:t>Ďáblova </a:t>
            </a:r>
            <a:r>
              <a:rPr lang="cs-CZ" sz="2800" b="1" smtClean="0">
                <a:solidFill>
                  <a:prstClr val="black"/>
                </a:solidFill>
              </a:rPr>
              <a:t>věž</a:t>
            </a:r>
            <a:r>
              <a:rPr lang="cs-CZ" sz="2800" smtClean="0">
                <a:solidFill>
                  <a:prstClr val="black"/>
                </a:solidFill>
              </a:rPr>
              <a:t> </a:t>
            </a:r>
            <a:r>
              <a:rPr lang="cs-CZ" smtClean="0">
                <a:solidFill>
                  <a:prstClr val="black"/>
                </a:solidFill>
              </a:rPr>
              <a:t>(Devils Tower) </a:t>
            </a:r>
            <a:r>
              <a:rPr lang="cs-CZ">
                <a:solidFill>
                  <a:prstClr val="black"/>
                </a:solidFill>
              </a:rPr>
              <a:t>v severovýchodním </a:t>
            </a:r>
            <a:r>
              <a:rPr lang="cs-CZ" smtClean="0">
                <a:solidFill>
                  <a:prstClr val="black"/>
                </a:solidFill>
              </a:rPr>
              <a:t>Wyomingu je skalní útvar se sloupcovou odlučností. </a:t>
            </a:r>
            <a:endParaRPr lang="cs-CZ">
              <a:solidFill>
                <a:prstClr val="black"/>
              </a:solidFill>
            </a:endParaRPr>
          </a:p>
        </p:txBody>
      </p:sp>
    </p:spTree>
    <p:extLst>
      <p:ext uri="{BB962C8B-B14F-4D97-AF65-F5344CB8AC3E}">
        <p14:creationId xmlns:p14="http://schemas.microsoft.com/office/powerpoint/2010/main" val="3245809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lačítko akce: Začátek 3">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5" name="Svislý svitek 4"/>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6" name="TextovéPole 5"/>
          <p:cNvSpPr txBox="1"/>
          <p:nvPr/>
        </p:nvSpPr>
        <p:spPr>
          <a:xfrm>
            <a:off x="405165" y="5467363"/>
            <a:ext cx="1008112" cy="276999"/>
          </a:xfrm>
          <a:prstGeom prst="rect">
            <a:avLst/>
          </a:prstGeom>
          <a:noFill/>
        </p:spPr>
        <p:txBody>
          <a:bodyPr wrap="square" rtlCol="0">
            <a:spAutoFit/>
          </a:bodyPr>
          <a:lstStyle/>
          <a:p>
            <a:r>
              <a:rPr lang="cs-CZ" sz="1200" smtClean="0">
                <a:solidFill>
                  <a:prstClr val="black"/>
                </a:solidFill>
              </a:rPr>
              <a:t>obr.č.33</a:t>
            </a:r>
            <a:endParaRPr lang="cs-CZ" sz="1200">
              <a:solidFill>
                <a:prstClr val="black"/>
              </a:solidFill>
            </a:endParaRPr>
          </a:p>
        </p:txBody>
      </p:sp>
      <p:pic>
        <p:nvPicPr>
          <p:cNvPr id="12290" name="Picture 2" descr="File:WashingtonDC Obelisk.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241519"/>
            <a:ext cx="4267585" cy="5112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5004048" y="2060848"/>
            <a:ext cx="3816424" cy="2954655"/>
          </a:xfrm>
          <a:prstGeom prst="rect">
            <a:avLst/>
          </a:prstGeom>
          <a:noFill/>
          <a:ln>
            <a:solidFill>
              <a:schemeClr val="tx1"/>
            </a:solidFill>
          </a:ln>
        </p:spPr>
        <p:txBody>
          <a:bodyPr wrap="square" rtlCol="0">
            <a:spAutoFit/>
          </a:bodyPr>
          <a:lstStyle/>
          <a:p>
            <a:r>
              <a:rPr lang="cs-CZ" sz="2400" b="1">
                <a:solidFill>
                  <a:prstClr val="black"/>
                </a:solidFill>
              </a:rPr>
              <a:t>Washingtonův monument</a:t>
            </a:r>
            <a:r>
              <a:rPr lang="cs-CZ" sz="2400">
                <a:solidFill>
                  <a:prstClr val="black"/>
                </a:solidFill>
              </a:rPr>
              <a:t> </a:t>
            </a:r>
            <a:r>
              <a:rPr lang="cs-CZ">
                <a:solidFill>
                  <a:prstClr val="black"/>
                </a:solidFill>
              </a:rPr>
              <a:t>většinou označuje velký bílý obelisk na západním konci National Mall ve Washingtonu, D.C. Jde o jeden z prezidentských památníků ve Spojených státech postavený na počest George Washingtona, prvního prezidenta Spojených států a vůdce revoluční kontinentální armády, která získala nezávislost na britské nadvládě.</a:t>
            </a:r>
          </a:p>
        </p:txBody>
      </p:sp>
    </p:spTree>
    <p:extLst>
      <p:ext uri="{BB962C8B-B14F-4D97-AF65-F5344CB8AC3E}">
        <p14:creationId xmlns:p14="http://schemas.microsoft.com/office/powerpoint/2010/main" val="3626740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lačítko akce: Začátek 5">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7" name="Svislý svitek 6"/>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9" name="TextovéPole 8"/>
          <p:cNvSpPr txBox="1"/>
          <p:nvPr/>
        </p:nvSpPr>
        <p:spPr>
          <a:xfrm>
            <a:off x="252644" y="5921549"/>
            <a:ext cx="1008112" cy="276999"/>
          </a:xfrm>
          <a:prstGeom prst="rect">
            <a:avLst/>
          </a:prstGeom>
          <a:noFill/>
        </p:spPr>
        <p:txBody>
          <a:bodyPr wrap="square" rtlCol="0">
            <a:spAutoFit/>
          </a:bodyPr>
          <a:lstStyle/>
          <a:p>
            <a:r>
              <a:rPr lang="cs-CZ" sz="1200" smtClean="0">
                <a:solidFill>
                  <a:prstClr val="black"/>
                </a:solidFill>
              </a:rPr>
              <a:t>obr.č.34</a:t>
            </a:r>
            <a:endParaRPr lang="cs-CZ" sz="1200">
              <a:solidFill>
                <a:prstClr val="black"/>
              </a:solidFill>
            </a:endParaRPr>
          </a:p>
        </p:txBody>
      </p:sp>
      <p:pic>
        <p:nvPicPr>
          <p:cNvPr id="13314" name="Picture 2" descr="File:Capitol-RP.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387" y="120562"/>
            <a:ext cx="428625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4860032" y="1916832"/>
            <a:ext cx="3816424" cy="4031873"/>
          </a:xfrm>
          <a:prstGeom prst="rect">
            <a:avLst/>
          </a:prstGeom>
          <a:noFill/>
          <a:ln>
            <a:solidFill>
              <a:schemeClr val="tx1"/>
            </a:solidFill>
          </a:ln>
        </p:spPr>
        <p:txBody>
          <a:bodyPr wrap="square" rtlCol="0">
            <a:spAutoFit/>
          </a:bodyPr>
          <a:lstStyle/>
          <a:p>
            <a:r>
              <a:rPr lang="cs-CZ" sz="2000" b="1">
                <a:solidFill>
                  <a:prstClr val="black"/>
                </a:solidFill>
              </a:rPr>
              <a:t>Kapitol Spojených států amerických </a:t>
            </a:r>
            <a:r>
              <a:rPr lang="cs-CZ">
                <a:solidFill>
                  <a:prstClr val="black"/>
                </a:solidFill>
              </a:rPr>
              <a:t>(anglicky </a:t>
            </a:r>
            <a:r>
              <a:rPr lang="cs-CZ" i="1">
                <a:solidFill>
                  <a:prstClr val="black"/>
                </a:solidFill>
              </a:rPr>
              <a:t>The United States Capitol</a:t>
            </a:r>
            <a:r>
              <a:rPr lang="cs-CZ">
                <a:solidFill>
                  <a:prstClr val="black"/>
                </a:solidFill>
              </a:rPr>
              <a:t>) je budova ve Washingtonu D.C., která je místem schůzí zákonodárného sboru Spojených států amerických, sestávajícího ze Sněmovny reprezentantů, v počtu 435 zástupců, jejichž počet z konkrétního státu Unie závisí na velikosti populace tam žijící (poměrné zastoupení) a Senátu, z každého státu dva a celkově 100 zástupců.Tato budova byla mnohokrát přestavována a restaurována.</a:t>
            </a:r>
          </a:p>
        </p:txBody>
      </p:sp>
    </p:spTree>
    <p:extLst>
      <p:ext uri="{BB962C8B-B14F-4D97-AF65-F5344CB8AC3E}">
        <p14:creationId xmlns:p14="http://schemas.microsoft.com/office/powerpoint/2010/main" val="3721146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7"/>
                  </p:tgtEl>
                </p:cond>
              </p:nextCondLst>
            </p:seq>
          </p:childTnLst>
        </p:cTn>
      </p:par>
    </p:tnLst>
    <p:bldLst>
      <p:bldP spid="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lačítko akce: Začátek 3">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5" name="Svislý svitek 4"/>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6" name="TextovéPole 5"/>
          <p:cNvSpPr txBox="1"/>
          <p:nvPr/>
        </p:nvSpPr>
        <p:spPr>
          <a:xfrm>
            <a:off x="4574599" y="229872"/>
            <a:ext cx="1008112" cy="276999"/>
          </a:xfrm>
          <a:prstGeom prst="rect">
            <a:avLst/>
          </a:prstGeom>
          <a:noFill/>
        </p:spPr>
        <p:txBody>
          <a:bodyPr wrap="square" rtlCol="0">
            <a:spAutoFit/>
          </a:bodyPr>
          <a:lstStyle/>
          <a:p>
            <a:r>
              <a:rPr lang="cs-CZ" sz="1200" smtClean="0">
                <a:solidFill>
                  <a:prstClr val="black"/>
                </a:solidFill>
              </a:rPr>
              <a:t>obr.č.35</a:t>
            </a:r>
            <a:endParaRPr lang="cs-CZ" sz="1200">
              <a:solidFill>
                <a:prstClr val="black"/>
              </a:solidFill>
            </a:endParaRPr>
          </a:p>
        </p:txBody>
      </p:sp>
      <p:pic>
        <p:nvPicPr>
          <p:cNvPr id="14338" name="Picture 2" descr="File:LincolnMemorial.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954" y="199626"/>
            <a:ext cx="4366006" cy="327450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File:Lincoln Memorial (Lincoln contrasty).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3638252"/>
            <a:ext cx="3713550" cy="308946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4070543" y="6396265"/>
            <a:ext cx="1008112" cy="276999"/>
          </a:xfrm>
          <a:prstGeom prst="rect">
            <a:avLst/>
          </a:prstGeom>
          <a:noFill/>
        </p:spPr>
        <p:txBody>
          <a:bodyPr wrap="square" rtlCol="0">
            <a:spAutoFit/>
          </a:bodyPr>
          <a:lstStyle/>
          <a:p>
            <a:r>
              <a:rPr lang="cs-CZ" sz="1200" smtClean="0">
                <a:solidFill>
                  <a:prstClr val="black"/>
                </a:solidFill>
              </a:rPr>
              <a:t>obr.č.36</a:t>
            </a:r>
            <a:endParaRPr lang="cs-CZ" sz="1200">
              <a:solidFill>
                <a:prstClr val="black"/>
              </a:solidFill>
            </a:endParaRPr>
          </a:p>
        </p:txBody>
      </p:sp>
      <p:sp>
        <p:nvSpPr>
          <p:cNvPr id="2" name="TextovéPole 1"/>
          <p:cNvSpPr txBox="1"/>
          <p:nvPr/>
        </p:nvSpPr>
        <p:spPr>
          <a:xfrm>
            <a:off x="4860032" y="1988840"/>
            <a:ext cx="3960440" cy="2462213"/>
          </a:xfrm>
          <a:prstGeom prst="rect">
            <a:avLst/>
          </a:prstGeom>
          <a:noFill/>
          <a:ln>
            <a:solidFill>
              <a:schemeClr val="tx1"/>
            </a:solidFill>
          </a:ln>
        </p:spPr>
        <p:txBody>
          <a:bodyPr wrap="square" rtlCol="0">
            <a:spAutoFit/>
          </a:bodyPr>
          <a:lstStyle/>
          <a:p>
            <a:r>
              <a:rPr lang="cs-CZ" sz="2800" b="1">
                <a:solidFill>
                  <a:prstClr val="black"/>
                </a:solidFill>
              </a:rPr>
              <a:t>Lincolnův památník</a:t>
            </a:r>
            <a:r>
              <a:rPr lang="cs-CZ" sz="2800">
                <a:solidFill>
                  <a:prstClr val="black"/>
                </a:solidFill>
              </a:rPr>
              <a:t> </a:t>
            </a:r>
            <a:r>
              <a:rPr lang="cs-CZ">
                <a:solidFill>
                  <a:prstClr val="black"/>
                </a:solidFill>
              </a:rPr>
              <a:t>je prezidentský památník Spojených států, postavený k úctě prezidenta Abrahama Lincolna. Leží na ose National Mall ve Washingtonu, D.C. v USA. Budova je kopie řecké stavby Parthenón ale až na to že místo obrovské sochy athény je tam obrovská socha Lincolna. </a:t>
            </a:r>
          </a:p>
        </p:txBody>
      </p:sp>
    </p:spTree>
    <p:extLst>
      <p:ext uri="{BB962C8B-B14F-4D97-AF65-F5344CB8AC3E}">
        <p14:creationId xmlns:p14="http://schemas.microsoft.com/office/powerpoint/2010/main" val="1702864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p:txBody>
          <a:bodyPr/>
          <a:lstStyle/>
          <a:p>
            <a:pPr eaLnBrk="1" hangingPunct="1">
              <a:buFontTx/>
              <a:buNone/>
            </a:pPr>
            <a:r>
              <a:rPr lang="cs-CZ" altLang="cs-CZ" smtClean="0">
                <a:solidFill>
                  <a:schemeClr val="bg1"/>
                </a:solidFill>
              </a:rPr>
              <a:t>V místě podsouvání Pacifické desky pod americké leží oceánské příkopy, je zvýšená sopečná a zemětřesná činnost a na pevnině vzniklo vrásněním nejdelší pásmové pohoří světa – </a:t>
            </a:r>
            <a:r>
              <a:rPr lang="cs-CZ" altLang="cs-CZ" b="1" smtClean="0">
                <a:solidFill>
                  <a:srgbClr val="FF0000"/>
                </a:solidFill>
              </a:rPr>
              <a:t>KORDILLERY (Andy)</a:t>
            </a:r>
          </a:p>
          <a:p>
            <a:pPr eaLnBrk="1" hangingPunct="1">
              <a:buFontTx/>
              <a:buNone/>
            </a:pPr>
            <a:endParaRPr lang="cs-CZ" altLang="cs-CZ" b="1" smtClean="0">
              <a:solidFill>
                <a:srgbClr val="FF0000"/>
              </a:solidFill>
            </a:endParaRPr>
          </a:p>
        </p:txBody>
      </p:sp>
    </p:spTree>
    <p:extLst>
      <p:ext uri="{BB962C8B-B14F-4D97-AF65-F5344CB8AC3E}">
        <p14:creationId xmlns:p14="http://schemas.microsoft.com/office/powerpoint/2010/main" val="33563470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457200" y="765175"/>
            <a:ext cx="8229600" cy="5360988"/>
          </a:xfrm>
        </p:spPr>
        <p:txBody>
          <a:bodyPr/>
          <a:lstStyle/>
          <a:p>
            <a:pPr eaLnBrk="1" hangingPunct="1">
              <a:buFontTx/>
              <a:buNone/>
            </a:pPr>
            <a:r>
              <a:rPr lang="cs-CZ" altLang="cs-CZ" smtClean="0">
                <a:solidFill>
                  <a:schemeClr val="bg1"/>
                </a:solidFill>
              </a:rPr>
              <a:t>Střední část severoamerického kontinentu tvoří rozsáhlé roviny, plošiny a nížiny modelované pevninským ledovcem ve čvrtohorách</a:t>
            </a:r>
          </a:p>
          <a:p>
            <a:pPr eaLnBrk="1" hangingPunct="1">
              <a:buFontTx/>
              <a:buNone/>
            </a:pPr>
            <a:endParaRPr lang="cs-CZ" altLang="cs-CZ" smtClean="0">
              <a:solidFill>
                <a:schemeClr val="bg1"/>
              </a:solidFill>
            </a:endParaRPr>
          </a:p>
          <a:p>
            <a:pPr eaLnBrk="1" hangingPunct="1">
              <a:buFontTx/>
              <a:buNone/>
            </a:pPr>
            <a:r>
              <a:rPr lang="cs-CZ" altLang="cs-CZ" smtClean="0">
                <a:solidFill>
                  <a:schemeClr val="bg1"/>
                </a:solidFill>
              </a:rPr>
              <a:t>Na západě se vyvrásnilo v prvohorách </a:t>
            </a:r>
            <a:r>
              <a:rPr lang="cs-CZ" altLang="cs-CZ" b="1" smtClean="0">
                <a:solidFill>
                  <a:srgbClr val="FF0000"/>
                </a:solidFill>
              </a:rPr>
              <a:t>Appalačské pohoří</a:t>
            </a:r>
            <a:r>
              <a:rPr lang="cs-CZ" altLang="cs-CZ" b="1" smtClean="0">
                <a:solidFill>
                  <a:schemeClr val="bg1"/>
                </a:solidFill>
              </a:rPr>
              <a:t> (s mocnými ložisky černého uhlí)</a:t>
            </a:r>
          </a:p>
        </p:txBody>
      </p:sp>
    </p:spTree>
    <p:extLst>
      <p:ext uri="{BB962C8B-B14F-4D97-AF65-F5344CB8AC3E}">
        <p14:creationId xmlns:p14="http://schemas.microsoft.com/office/powerpoint/2010/main" val="20096027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457200" y="765175"/>
            <a:ext cx="8229600" cy="5360988"/>
          </a:xfrm>
        </p:spPr>
        <p:txBody>
          <a:bodyPr/>
          <a:lstStyle/>
          <a:p>
            <a:pPr eaLnBrk="1" hangingPunct="1">
              <a:buFontTx/>
              <a:buNone/>
            </a:pPr>
            <a:r>
              <a:rPr lang="cs-CZ" altLang="cs-CZ" smtClean="0">
                <a:solidFill>
                  <a:schemeClr val="bg1"/>
                </a:solidFill>
              </a:rPr>
              <a:t>V Jižní Americe převažují nížiny a plošiny – </a:t>
            </a:r>
          </a:p>
          <a:p>
            <a:pPr eaLnBrk="1" hangingPunct="1">
              <a:buFontTx/>
              <a:buNone/>
            </a:pPr>
            <a:r>
              <a:rPr lang="cs-CZ" altLang="cs-CZ" b="1" smtClean="0">
                <a:solidFill>
                  <a:srgbClr val="FF0000"/>
                </a:solidFill>
              </a:rPr>
              <a:t>Amazonská	Laplatská	Orinocká</a:t>
            </a:r>
          </a:p>
          <a:p>
            <a:pPr eaLnBrk="1" hangingPunct="1">
              <a:buFontTx/>
              <a:buNone/>
            </a:pPr>
            <a:endParaRPr lang="cs-CZ" altLang="cs-CZ" b="1" smtClean="0">
              <a:solidFill>
                <a:schemeClr val="bg1"/>
              </a:solidFill>
            </a:endParaRPr>
          </a:p>
          <a:p>
            <a:pPr eaLnBrk="1" hangingPunct="1">
              <a:buFontTx/>
              <a:buNone/>
            </a:pPr>
            <a:r>
              <a:rPr lang="cs-CZ" altLang="cs-CZ" smtClean="0">
                <a:solidFill>
                  <a:schemeClr val="bg1"/>
                </a:solidFill>
              </a:rPr>
              <a:t>ze kterých se zvedají prvohorní </a:t>
            </a:r>
            <a:r>
              <a:rPr lang="cs-CZ" altLang="cs-CZ" b="1" smtClean="0">
                <a:solidFill>
                  <a:srgbClr val="FF0000"/>
                </a:solidFill>
              </a:rPr>
              <a:t>Guyanská a Brazilská vysočina</a:t>
            </a:r>
          </a:p>
          <a:p>
            <a:pPr eaLnBrk="1" hangingPunct="1">
              <a:buFontTx/>
              <a:buNone/>
            </a:pPr>
            <a:r>
              <a:rPr lang="cs-CZ" altLang="cs-CZ" smtClean="0">
                <a:solidFill>
                  <a:schemeClr val="bg1"/>
                </a:solidFill>
              </a:rPr>
              <a:t>Západ kontinentu vyplňují mohutné </a:t>
            </a:r>
            <a:r>
              <a:rPr lang="cs-CZ" altLang="cs-CZ" b="1" smtClean="0">
                <a:solidFill>
                  <a:srgbClr val="FF0000"/>
                </a:solidFill>
              </a:rPr>
              <a:t>Andy</a:t>
            </a:r>
            <a:r>
              <a:rPr lang="cs-CZ" altLang="cs-CZ" smtClean="0">
                <a:solidFill>
                  <a:schemeClr val="bg1"/>
                </a:solidFill>
              </a:rPr>
              <a:t> (s nejvyšším vrcholem Ameriky a celé západní polokoule </a:t>
            </a:r>
            <a:r>
              <a:rPr lang="cs-CZ" altLang="cs-CZ" b="1" smtClean="0">
                <a:solidFill>
                  <a:srgbClr val="FF0000"/>
                </a:solidFill>
              </a:rPr>
              <a:t>Aconcaguou 6959 m</a:t>
            </a:r>
            <a:r>
              <a:rPr lang="cs-CZ" altLang="cs-CZ" smtClean="0">
                <a:solidFill>
                  <a:schemeClr val="bg1"/>
                </a:solidFill>
              </a:rPr>
              <a:t> n.m</a:t>
            </a:r>
          </a:p>
        </p:txBody>
      </p:sp>
    </p:spTree>
    <p:extLst>
      <p:ext uri="{BB962C8B-B14F-4D97-AF65-F5344CB8AC3E}">
        <p14:creationId xmlns:p14="http://schemas.microsoft.com/office/powerpoint/2010/main" val="11453667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0" y="692150"/>
            <a:ext cx="9036496" cy="5434013"/>
          </a:xfrm>
        </p:spPr>
        <p:txBody>
          <a:bodyPr/>
          <a:lstStyle/>
          <a:p>
            <a:pPr eaLnBrk="1" hangingPunct="1">
              <a:buFontTx/>
              <a:buNone/>
            </a:pPr>
            <a:r>
              <a:rPr lang="cs-CZ" altLang="cs-CZ" sz="3600" dirty="0" smtClean="0">
                <a:solidFill>
                  <a:schemeClr val="bg1"/>
                </a:solidFill>
              </a:rPr>
              <a:t>Výškové extrémy kontinentu:</a:t>
            </a:r>
          </a:p>
          <a:p>
            <a:pPr eaLnBrk="1" hangingPunct="1">
              <a:buFontTx/>
              <a:buNone/>
            </a:pPr>
            <a:endParaRPr lang="cs-CZ" altLang="cs-CZ" sz="3600" dirty="0" smtClean="0">
              <a:solidFill>
                <a:schemeClr val="bg1"/>
              </a:solidFill>
            </a:endParaRPr>
          </a:p>
          <a:p>
            <a:pPr eaLnBrk="1" hangingPunct="1">
              <a:buFontTx/>
              <a:buNone/>
            </a:pPr>
            <a:r>
              <a:rPr lang="cs-CZ" altLang="cs-CZ" b="1" dirty="0" smtClean="0">
                <a:solidFill>
                  <a:schemeClr val="bg1"/>
                </a:solidFill>
              </a:rPr>
              <a:t>nejvyšší hory:</a:t>
            </a:r>
          </a:p>
          <a:p>
            <a:pPr eaLnBrk="1" hangingPunct="1">
              <a:buFontTx/>
              <a:buNone/>
            </a:pPr>
            <a:r>
              <a:rPr lang="cs-CZ" altLang="cs-CZ" dirty="0" smtClean="0">
                <a:solidFill>
                  <a:schemeClr val="bg1"/>
                </a:solidFill>
              </a:rPr>
              <a:t>	</a:t>
            </a:r>
            <a:r>
              <a:rPr lang="cs-CZ" altLang="cs-CZ" dirty="0" smtClean="0">
                <a:solidFill>
                  <a:srgbClr val="FF0000"/>
                </a:solidFill>
              </a:rPr>
              <a:t>Aconcagua</a:t>
            </a:r>
            <a:r>
              <a:rPr lang="cs-CZ" altLang="cs-CZ" dirty="0" smtClean="0">
                <a:solidFill>
                  <a:schemeClr val="bg1"/>
                </a:solidFill>
              </a:rPr>
              <a:t> 6959 m </a:t>
            </a:r>
            <a:r>
              <a:rPr lang="cs-CZ" altLang="cs-CZ" dirty="0" smtClean="0">
                <a:solidFill>
                  <a:schemeClr val="bg1"/>
                </a:solidFill>
              </a:rPr>
              <a:t>n.m. - </a:t>
            </a:r>
            <a:r>
              <a:rPr lang="cs-CZ" altLang="cs-CZ" dirty="0" err="1" smtClean="0">
                <a:solidFill>
                  <a:schemeClr val="bg1"/>
                </a:solidFill>
              </a:rPr>
              <a:t>Z.Argentina</a:t>
            </a:r>
            <a:r>
              <a:rPr lang="cs-CZ" altLang="cs-CZ" dirty="0" smtClean="0">
                <a:solidFill>
                  <a:schemeClr val="bg1"/>
                </a:solidFill>
              </a:rPr>
              <a:t> </a:t>
            </a:r>
            <a:r>
              <a:rPr lang="cs-CZ" altLang="cs-CZ" dirty="0">
                <a:solidFill>
                  <a:schemeClr val="bg1"/>
                </a:solidFill>
              </a:rPr>
              <a:t>a jedná se o nejvyšší horu Ameriky. </a:t>
            </a:r>
            <a:endParaRPr lang="cs-CZ" altLang="cs-CZ" dirty="0" smtClean="0">
              <a:solidFill>
                <a:schemeClr val="bg1"/>
              </a:solidFill>
            </a:endParaRPr>
          </a:p>
          <a:p>
            <a:pPr eaLnBrk="1" hangingPunct="1">
              <a:buFontTx/>
              <a:buNone/>
            </a:pPr>
            <a:r>
              <a:rPr lang="cs-CZ" altLang="cs-CZ" dirty="0" smtClean="0">
                <a:solidFill>
                  <a:schemeClr val="bg1"/>
                </a:solidFill>
              </a:rPr>
              <a:t>	</a:t>
            </a:r>
            <a:r>
              <a:rPr lang="cs-CZ" altLang="cs-CZ" dirty="0" err="1" smtClean="0">
                <a:solidFill>
                  <a:srgbClr val="FF0000"/>
                </a:solidFill>
              </a:rPr>
              <a:t>Mt</a:t>
            </a:r>
            <a:r>
              <a:rPr lang="cs-CZ" altLang="cs-CZ" dirty="0" smtClean="0">
                <a:solidFill>
                  <a:srgbClr val="FF0000"/>
                </a:solidFill>
              </a:rPr>
              <a:t>. </a:t>
            </a:r>
            <a:r>
              <a:rPr lang="cs-CZ" altLang="cs-CZ" dirty="0" err="1" smtClean="0">
                <a:solidFill>
                  <a:srgbClr val="FF0000"/>
                </a:solidFill>
              </a:rPr>
              <a:t>Mc</a:t>
            </a:r>
            <a:r>
              <a:rPr lang="cs-CZ" altLang="cs-CZ" dirty="0" smtClean="0">
                <a:solidFill>
                  <a:srgbClr val="FF0000"/>
                </a:solidFill>
              </a:rPr>
              <a:t>. </a:t>
            </a:r>
            <a:r>
              <a:rPr lang="cs-CZ" altLang="cs-CZ" dirty="0" err="1" smtClean="0">
                <a:solidFill>
                  <a:srgbClr val="FF0000"/>
                </a:solidFill>
              </a:rPr>
              <a:t>Kinley</a:t>
            </a:r>
            <a:r>
              <a:rPr lang="cs-CZ" altLang="cs-CZ" dirty="0" smtClean="0">
                <a:solidFill>
                  <a:schemeClr val="bg1"/>
                </a:solidFill>
              </a:rPr>
              <a:t> 6194 m </a:t>
            </a:r>
            <a:r>
              <a:rPr lang="cs-CZ" altLang="cs-CZ" dirty="0" err="1" smtClean="0">
                <a:solidFill>
                  <a:schemeClr val="bg1"/>
                </a:solidFill>
              </a:rPr>
              <a:t>n.m</a:t>
            </a:r>
            <a:r>
              <a:rPr lang="cs-CZ" altLang="cs-CZ" dirty="0">
                <a:solidFill>
                  <a:schemeClr val="bg1"/>
                </a:solidFill>
              </a:rPr>
              <a:t> - je nejvyšší hora </a:t>
            </a:r>
            <a:r>
              <a:rPr lang="cs-CZ" altLang="cs-CZ" dirty="0" smtClean="0">
                <a:solidFill>
                  <a:schemeClr val="bg1"/>
                </a:solidFill>
              </a:rPr>
              <a:t>S. Ameriky a nachází se v NP </a:t>
            </a:r>
            <a:r>
              <a:rPr lang="cs-CZ" altLang="cs-CZ" dirty="0" err="1">
                <a:solidFill>
                  <a:schemeClr val="bg1"/>
                </a:solidFill>
              </a:rPr>
              <a:t>Denali</a:t>
            </a:r>
            <a:r>
              <a:rPr lang="cs-CZ" altLang="cs-CZ" dirty="0">
                <a:solidFill>
                  <a:schemeClr val="bg1"/>
                </a:solidFill>
              </a:rPr>
              <a:t> na Aljašce.</a:t>
            </a:r>
            <a:endParaRPr lang="cs-CZ" altLang="cs-CZ" dirty="0" smtClean="0">
              <a:solidFill>
                <a:schemeClr val="bg1"/>
              </a:solidFill>
            </a:endParaRPr>
          </a:p>
          <a:p>
            <a:pPr eaLnBrk="1" hangingPunct="1">
              <a:buFontTx/>
              <a:buNone/>
            </a:pPr>
            <a:r>
              <a:rPr lang="cs-CZ" altLang="cs-CZ" dirty="0" smtClean="0">
                <a:solidFill>
                  <a:schemeClr val="bg1"/>
                </a:solidFill>
              </a:rPr>
              <a:t>Nejnižší body:</a:t>
            </a:r>
          </a:p>
          <a:p>
            <a:pPr eaLnBrk="1" hangingPunct="1">
              <a:buFontTx/>
              <a:buNone/>
            </a:pPr>
            <a:r>
              <a:rPr lang="cs-CZ" altLang="cs-CZ" dirty="0" smtClean="0">
                <a:solidFill>
                  <a:schemeClr val="bg1"/>
                </a:solidFill>
              </a:rPr>
              <a:t>	</a:t>
            </a:r>
            <a:r>
              <a:rPr lang="cs-CZ" altLang="cs-CZ" dirty="0" err="1" smtClean="0">
                <a:solidFill>
                  <a:srgbClr val="FF0000"/>
                </a:solidFill>
              </a:rPr>
              <a:t>Death</a:t>
            </a:r>
            <a:r>
              <a:rPr lang="cs-CZ" altLang="cs-CZ" dirty="0" smtClean="0">
                <a:solidFill>
                  <a:srgbClr val="FF0000"/>
                </a:solidFill>
              </a:rPr>
              <a:t> </a:t>
            </a:r>
            <a:r>
              <a:rPr lang="cs-CZ" altLang="cs-CZ" dirty="0" err="1" smtClean="0">
                <a:solidFill>
                  <a:srgbClr val="FF0000"/>
                </a:solidFill>
              </a:rPr>
              <a:t>Valley</a:t>
            </a:r>
            <a:r>
              <a:rPr lang="cs-CZ" altLang="cs-CZ" dirty="0" smtClean="0">
                <a:solidFill>
                  <a:schemeClr val="bg1"/>
                </a:solidFill>
              </a:rPr>
              <a:t> (Údolí smrti) -86 m</a:t>
            </a:r>
          </a:p>
          <a:p>
            <a:pPr eaLnBrk="1" hangingPunct="1">
              <a:buFontTx/>
              <a:buNone/>
            </a:pPr>
            <a:r>
              <a:rPr lang="cs-CZ" altLang="cs-CZ" dirty="0" smtClean="0">
                <a:solidFill>
                  <a:schemeClr val="bg1"/>
                </a:solidFill>
              </a:rPr>
              <a:t>	</a:t>
            </a:r>
            <a:r>
              <a:rPr lang="cs-CZ" altLang="cs-CZ" dirty="0" smtClean="0">
                <a:solidFill>
                  <a:srgbClr val="FF0000"/>
                </a:solidFill>
              </a:rPr>
              <a:t>Laguna </a:t>
            </a:r>
            <a:r>
              <a:rPr lang="cs-CZ" altLang="cs-CZ" dirty="0" err="1" smtClean="0">
                <a:solidFill>
                  <a:srgbClr val="FF0000"/>
                </a:solidFill>
              </a:rPr>
              <a:t>del</a:t>
            </a:r>
            <a:r>
              <a:rPr lang="cs-CZ" altLang="cs-CZ" dirty="0" smtClean="0">
                <a:solidFill>
                  <a:srgbClr val="FF0000"/>
                </a:solidFill>
              </a:rPr>
              <a:t> </a:t>
            </a:r>
            <a:r>
              <a:rPr lang="cs-CZ" altLang="cs-CZ" dirty="0" err="1" smtClean="0">
                <a:solidFill>
                  <a:srgbClr val="FF0000"/>
                </a:solidFill>
              </a:rPr>
              <a:t>Carbón</a:t>
            </a:r>
            <a:r>
              <a:rPr lang="cs-CZ" altLang="cs-CZ" dirty="0" smtClean="0">
                <a:solidFill>
                  <a:schemeClr val="bg1"/>
                </a:solidFill>
              </a:rPr>
              <a:t> -105 </a:t>
            </a:r>
            <a:r>
              <a:rPr lang="cs-CZ" altLang="cs-CZ" dirty="0" smtClean="0">
                <a:solidFill>
                  <a:schemeClr val="bg1"/>
                </a:solidFill>
              </a:rPr>
              <a:t>m (Argentina)</a:t>
            </a:r>
            <a:endParaRPr lang="cs-CZ" altLang="cs-CZ" dirty="0" smtClean="0">
              <a:solidFill>
                <a:schemeClr val="bg1"/>
              </a:solidFill>
            </a:endParaRPr>
          </a:p>
          <a:p>
            <a:pPr eaLnBrk="1" hangingPunct="1">
              <a:buFontTx/>
              <a:buNone/>
            </a:pPr>
            <a:endParaRPr lang="cs-CZ" altLang="cs-CZ" dirty="0" smtClean="0">
              <a:solidFill>
                <a:schemeClr val="bg1"/>
              </a:solidFill>
            </a:endParaRPr>
          </a:p>
        </p:txBody>
      </p:sp>
      <p:pic>
        <p:nvPicPr>
          <p:cNvPr id="2" name="Obrázek 1"/>
          <p:cNvPicPr>
            <a:picLocks noChangeAspect="1"/>
          </p:cNvPicPr>
          <p:nvPr/>
        </p:nvPicPr>
        <p:blipFill>
          <a:blip r:embed="rId2"/>
          <a:stretch>
            <a:fillRect/>
          </a:stretch>
        </p:blipFill>
        <p:spPr>
          <a:xfrm>
            <a:off x="6228184" y="4725144"/>
            <a:ext cx="2095500" cy="1181535"/>
          </a:xfrm>
          <a:prstGeom prst="rect">
            <a:avLst/>
          </a:prstGeom>
        </p:spPr>
      </p:pic>
    </p:spTree>
    <p:extLst>
      <p:ext uri="{BB962C8B-B14F-4D97-AF65-F5344CB8AC3E}">
        <p14:creationId xmlns:p14="http://schemas.microsoft.com/office/powerpoint/2010/main" val="26854884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457200" y="549275"/>
            <a:ext cx="8229600" cy="5576888"/>
          </a:xfrm>
        </p:spPr>
        <p:txBody>
          <a:bodyPr/>
          <a:lstStyle/>
          <a:p>
            <a:pPr eaLnBrk="1" hangingPunct="1">
              <a:lnSpc>
                <a:spcPct val="90000"/>
              </a:lnSpc>
              <a:buFontTx/>
              <a:buNone/>
            </a:pPr>
            <a:r>
              <a:rPr lang="cs-CZ" altLang="cs-CZ" b="1" smtClean="0">
                <a:solidFill>
                  <a:schemeClr val="bg1"/>
                </a:solidFill>
              </a:rPr>
              <a:t>Podnebí a bisféra</a:t>
            </a:r>
          </a:p>
          <a:p>
            <a:pPr eaLnBrk="1" hangingPunct="1">
              <a:lnSpc>
                <a:spcPct val="90000"/>
              </a:lnSpc>
              <a:buFontTx/>
              <a:buNone/>
            </a:pPr>
            <a:endParaRPr lang="cs-CZ" altLang="cs-CZ" b="1" smtClean="0">
              <a:solidFill>
                <a:schemeClr val="bg1"/>
              </a:solidFill>
            </a:endParaRPr>
          </a:p>
          <a:p>
            <a:pPr eaLnBrk="1" hangingPunct="1">
              <a:lnSpc>
                <a:spcPct val="90000"/>
              </a:lnSpc>
              <a:buFontTx/>
              <a:buNone/>
            </a:pPr>
            <a:r>
              <a:rPr lang="cs-CZ" altLang="cs-CZ" smtClean="0">
                <a:solidFill>
                  <a:schemeClr val="bg1"/>
                </a:solidFill>
              </a:rPr>
              <a:t>Vzhledem k rozloze kontinentu a jeho tvaru protáhlého S-J směrem ovlivňují Ameriku všechny klimatické pásy:</a:t>
            </a:r>
          </a:p>
          <a:p>
            <a:pPr eaLnBrk="1" hangingPunct="1">
              <a:lnSpc>
                <a:spcPct val="90000"/>
              </a:lnSpc>
              <a:buFontTx/>
              <a:buNone/>
            </a:pPr>
            <a:endParaRPr lang="cs-CZ" altLang="cs-CZ" smtClean="0">
              <a:solidFill>
                <a:schemeClr val="bg1"/>
              </a:solidFill>
            </a:endParaRPr>
          </a:p>
          <a:p>
            <a:pPr eaLnBrk="1" hangingPunct="1">
              <a:lnSpc>
                <a:spcPct val="90000"/>
              </a:lnSpc>
              <a:buFontTx/>
              <a:buNone/>
            </a:pPr>
            <a:r>
              <a:rPr lang="cs-CZ" altLang="cs-CZ" smtClean="0">
                <a:solidFill>
                  <a:schemeClr val="bg1"/>
                </a:solidFill>
              </a:rPr>
              <a:t>SA</a:t>
            </a:r>
            <a:r>
              <a:rPr lang="cs-CZ" altLang="cs-CZ" b="1" smtClean="0">
                <a:solidFill>
                  <a:srgbClr val="FF0000"/>
                </a:solidFill>
              </a:rPr>
              <a:t>: polární</a:t>
            </a:r>
            <a:r>
              <a:rPr lang="cs-CZ" altLang="cs-CZ" smtClean="0">
                <a:solidFill>
                  <a:schemeClr val="bg1"/>
                </a:solidFill>
              </a:rPr>
              <a:t> - extrémně nízké teploty, sucho/ </a:t>
            </a:r>
            <a:r>
              <a:rPr lang="cs-CZ" altLang="cs-CZ" b="1" smtClean="0">
                <a:solidFill>
                  <a:srgbClr val="33CC33"/>
                </a:solidFill>
              </a:rPr>
              <a:t>mrazové pustiny, tundry</a:t>
            </a:r>
            <a:r>
              <a:rPr lang="cs-CZ" altLang="cs-CZ" smtClean="0">
                <a:solidFill>
                  <a:schemeClr val="bg1"/>
                </a:solidFill>
              </a:rPr>
              <a:t>, velmi krátké chladné léto, dlouhá mrazivá zima/los americký, lední medvěd, </a:t>
            </a:r>
          </a:p>
          <a:p>
            <a:pPr eaLnBrk="1" hangingPunct="1">
              <a:lnSpc>
                <a:spcPct val="90000"/>
              </a:lnSpc>
              <a:buFontTx/>
              <a:buNone/>
            </a:pPr>
            <a:r>
              <a:rPr lang="cs-CZ" altLang="cs-CZ" smtClean="0">
                <a:solidFill>
                  <a:schemeClr val="bg1"/>
                </a:solidFill>
              </a:rPr>
              <a:t>		</a:t>
            </a:r>
          </a:p>
        </p:txBody>
      </p:sp>
    </p:spTree>
    <p:extLst>
      <p:ext uri="{BB962C8B-B14F-4D97-AF65-F5344CB8AC3E}">
        <p14:creationId xmlns:p14="http://schemas.microsoft.com/office/powerpoint/2010/main" val="42182224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457200" y="620713"/>
            <a:ext cx="8229600" cy="5505450"/>
          </a:xfrm>
        </p:spPr>
        <p:txBody>
          <a:bodyPr/>
          <a:lstStyle/>
          <a:p>
            <a:pPr eaLnBrk="1" hangingPunct="1">
              <a:buFontTx/>
              <a:buNone/>
            </a:pPr>
            <a:r>
              <a:rPr lang="cs-CZ" altLang="cs-CZ" b="1" smtClean="0">
                <a:solidFill>
                  <a:srgbClr val="FF0000"/>
                </a:solidFill>
              </a:rPr>
              <a:t>subpolární </a:t>
            </a:r>
            <a:r>
              <a:rPr lang="cs-CZ" altLang="cs-CZ" smtClean="0">
                <a:solidFill>
                  <a:srgbClr val="FF0000"/>
                </a:solidFill>
              </a:rPr>
              <a:t>–</a:t>
            </a:r>
            <a:r>
              <a:rPr lang="cs-CZ" altLang="cs-CZ" smtClean="0">
                <a:solidFill>
                  <a:schemeClr val="bg1"/>
                </a:solidFill>
              </a:rPr>
              <a:t> největší rozdíly teplot během roku – poměrně teplé krátké léto, dlouhá mrazivá zima/ </a:t>
            </a:r>
            <a:r>
              <a:rPr lang="cs-CZ" altLang="cs-CZ" b="1" smtClean="0">
                <a:solidFill>
                  <a:srgbClr val="33CC33"/>
                </a:solidFill>
              </a:rPr>
              <a:t>tundra, lesotundra</a:t>
            </a:r>
            <a:r>
              <a:rPr lang="cs-CZ" altLang="cs-CZ" smtClean="0">
                <a:solidFill>
                  <a:schemeClr val="bg1"/>
                </a:solidFill>
              </a:rPr>
              <a:t>/ medvěd grizzly, puma, liška polární, sovice sněžná...</a:t>
            </a:r>
          </a:p>
          <a:p>
            <a:pPr eaLnBrk="1" hangingPunct="1">
              <a:buFontTx/>
              <a:buNone/>
            </a:pPr>
            <a:endParaRPr lang="cs-CZ" altLang="cs-CZ" smtClean="0">
              <a:solidFill>
                <a:schemeClr val="bg1"/>
              </a:solidFill>
            </a:endParaRPr>
          </a:p>
          <a:p>
            <a:pPr eaLnBrk="1" hangingPunct="1">
              <a:buFontTx/>
              <a:buNone/>
            </a:pPr>
            <a:r>
              <a:rPr lang="cs-CZ" altLang="cs-CZ" b="1" smtClean="0">
                <a:solidFill>
                  <a:srgbClr val="FF0000"/>
                </a:solidFill>
              </a:rPr>
              <a:t>mírný pás</a:t>
            </a:r>
            <a:r>
              <a:rPr lang="cs-CZ" altLang="cs-CZ" smtClean="0">
                <a:solidFill>
                  <a:schemeClr val="bg1"/>
                </a:solidFill>
              </a:rPr>
              <a:t> – nejrozsáhlejší, většinou 	kontinentální charakter, 4 roč.doby/ </a:t>
            </a:r>
            <a:r>
              <a:rPr lang="cs-CZ" altLang="cs-CZ" b="1" smtClean="0">
                <a:solidFill>
                  <a:srgbClr val="33CC33"/>
                </a:solidFill>
              </a:rPr>
              <a:t>tajga, smíšené lesy</a:t>
            </a:r>
            <a:r>
              <a:rPr lang="cs-CZ" altLang="cs-CZ" smtClean="0">
                <a:solidFill>
                  <a:schemeClr val="bg1"/>
                </a:solidFill>
              </a:rPr>
              <a:t>, v sušších oblastech </a:t>
            </a:r>
            <a:r>
              <a:rPr lang="cs-CZ" altLang="cs-CZ" b="1" smtClean="0">
                <a:solidFill>
                  <a:srgbClr val="33CC33"/>
                </a:solidFill>
              </a:rPr>
              <a:t>travnaté stepi - prérie</a:t>
            </a:r>
          </a:p>
          <a:p>
            <a:pPr eaLnBrk="1" hangingPunct="1">
              <a:buFontTx/>
              <a:buNone/>
            </a:pPr>
            <a:endParaRPr lang="cs-CZ" altLang="cs-CZ" smtClean="0"/>
          </a:p>
        </p:txBody>
      </p:sp>
    </p:spTree>
    <p:extLst>
      <p:ext uri="{BB962C8B-B14F-4D97-AF65-F5344CB8AC3E}">
        <p14:creationId xmlns:p14="http://schemas.microsoft.com/office/powerpoint/2010/main" val="39909353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457200" y="620713"/>
            <a:ext cx="8229600" cy="5505450"/>
          </a:xfrm>
        </p:spPr>
        <p:txBody>
          <a:bodyPr/>
          <a:lstStyle/>
          <a:p>
            <a:pPr eaLnBrk="1" hangingPunct="1">
              <a:lnSpc>
                <a:spcPct val="90000"/>
              </a:lnSpc>
              <a:buFontTx/>
              <a:buNone/>
            </a:pPr>
            <a:r>
              <a:rPr lang="cs-CZ" altLang="cs-CZ" sz="2800" smtClean="0">
                <a:solidFill>
                  <a:schemeClr val="bg1"/>
                </a:solidFill>
              </a:rPr>
              <a:t>	</a:t>
            </a:r>
            <a:r>
              <a:rPr lang="cs-CZ" altLang="cs-CZ" sz="2800" b="1" smtClean="0">
                <a:solidFill>
                  <a:srgbClr val="FF0000"/>
                </a:solidFill>
              </a:rPr>
              <a:t>subtropické</a:t>
            </a:r>
            <a:r>
              <a:rPr lang="cs-CZ" altLang="cs-CZ" sz="2800" smtClean="0">
                <a:solidFill>
                  <a:schemeClr val="bg1"/>
                </a:solidFill>
              </a:rPr>
              <a:t> – Mexická plošina a Kalifornie</a:t>
            </a:r>
          </a:p>
          <a:p>
            <a:pPr eaLnBrk="1" hangingPunct="1">
              <a:lnSpc>
                <a:spcPct val="90000"/>
              </a:lnSpc>
              <a:buFontTx/>
              <a:buNone/>
            </a:pPr>
            <a:r>
              <a:rPr lang="cs-CZ" altLang="cs-CZ" sz="2800" smtClean="0">
                <a:solidFill>
                  <a:schemeClr val="bg1"/>
                </a:solidFill>
              </a:rPr>
              <a:t>		dlouhá horká léta, deštivější mírné zimy/ </a:t>
            </a:r>
            <a:r>
              <a:rPr lang="cs-CZ" altLang="cs-CZ" sz="2800" b="1" smtClean="0">
                <a:solidFill>
                  <a:srgbClr val="33CC33"/>
                </a:solidFill>
              </a:rPr>
              <a:t>trnité křoviny a kaktusové formace</a:t>
            </a:r>
          </a:p>
          <a:p>
            <a:pPr eaLnBrk="1" hangingPunct="1">
              <a:lnSpc>
                <a:spcPct val="90000"/>
              </a:lnSpc>
              <a:buFontTx/>
              <a:buNone/>
            </a:pPr>
            <a:r>
              <a:rPr lang="cs-CZ" altLang="cs-CZ" sz="2800" smtClean="0">
                <a:solidFill>
                  <a:schemeClr val="bg1"/>
                </a:solidFill>
              </a:rPr>
              <a:t>	</a:t>
            </a:r>
            <a:r>
              <a:rPr lang="cs-CZ" altLang="cs-CZ" sz="2800" b="1" smtClean="0">
                <a:solidFill>
                  <a:srgbClr val="FF0000"/>
                </a:solidFill>
              </a:rPr>
              <a:t>tropický </a:t>
            </a:r>
            <a:r>
              <a:rPr lang="cs-CZ" altLang="cs-CZ" sz="2800" smtClean="0">
                <a:solidFill>
                  <a:schemeClr val="bg1"/>
                </a:solidFill>
              </a:rPr>
              <a:t>– nejjižnější část kontinentu/ </a:t>
            </a:r>
            <a:r>
              <a:rPr lang="cs-CZ" altLang="cs-CZ" sz="2800" b="1" smtClean="0">
                <a:solidFill>
                  <a:srgbClr val="33CC33"/>
                </a:solidFill>
              </a:rPr>
              <a:t>savany a tropické deštné pralesy</a:t>
            </a:r>
          </a:p>
          <a:p>
            <a:pPr eaLnBrk="1" hangingPunct="1">
              <a:lnSpc>
                <a:spcPct val="90000"/>
              </a:lnSpc>
              <a:buFontTx/>
              <a:buNone/>
            </a:pPr>
            <a:endParaRPr lang="cs-CZ" altLang="cs-CZ" sz="2800" b="1" smtClean="0">
              <a:solidFill>
                <a:srgbClr val="33CC33"/>
              </a:solidFill>
            </a:endParaRPr>
          </a:p>
          <a:p>
            <a:pPr eaLnBrk="1" hangingPunct="1">
              <a:lnSpc>
                <a:spcPct val="90000"/>
              </a:lnSpc>
              <a:buFontTx/>
              <a:buNone/>
            </a:pPr>
            <a:r>
              <a:rPr lang="cs-CZ" altLang="cs-CZ" sz="2800" smtClean="0">
                <a:solidFill>
                  <a:schemeClr val="bg1"/>
                </a:solidFill>
              </a:rPr>
              <a:t>Klimatické extrémy kontinentu Severní Ameriky:</a:t>
            </a:r>
          </a:p>
          <a:p>
            <a:pPr eaLnBrk="1" hangingPunct="1">
              <a:lnSpc>
                <a:spcPct val="90000"/>
              </a:lnSpc>
              <a:buFontTx/>
              <a:buNone/>
            </a:pPr>
            <a:endParaRPr lang="cs-CZ" altLang="cs-CZ" sz="2800" smtClean="0">
              <a:solidFill>
                <a:schemeClr val="bg1"/>
              </a:solidFill>
            </a:endParaRPr>
          </a:p>
          <a:p>
            <a:pPr eaLnBrk="1" hangingPunct="1">
              <a:lnSpc>
                <a:spcPct val="90000"/>
              </a:lnSpc>
              <a:buFontTx/>
              <a:buNone/>
            </a:pPr>
            <a:r>
              <a:rPr lang="cs-CZ" altLang="cs-CZ" sz="2800" smtClean="0">
                <a:solidFill>
                  <a:schemeClr val="bg1"/>
                </a:solidFill>
              </a:rPr>
              <a:t>Nejteplejší: </a:t>
            </a:r>
            <a:r>
              <a:rPr lang="cs-CZ" altLang="cs-CZ" sz="2800" b="1" smtClean="0">
                <a:solidFill>
                  <a:srgbClr val="FF0000"/>
                </a:solidFill>
              </a:rPr>
              <a:t>Údolí smrti</a:t>
            </a:r>
            <a:r>
              <a:rPr lang="cs-CZ" altLang="cs-CZ" sz="2800" smtClean="0">
                <a:solidFill>
                  <a:schemeClr val="bg1"/>
                </a:solidFill>
              </a:rPr>
              <a:t> +57°C</a:t>
            </a:r>
          </a:p>
          <a:p>
            <a:pPr eaLnBrk="1" hangingPunct="1">
              <a:lnSpc>
                <a:spcPct val="90000"/>
              </a:lnSpc>
              <a:buFontTx/>
              <a:buNone/>
            </a:pPr>
            <a:r>
              <a:rPr lang="cs-CZ" altLang="cs-CZ" sz="2800" smtClean="0">
                <a:solidFill>
                  <a:schemeClr val="bg1"/>
                </a:solidFill>
              </a:rPr>
              <a:t>Nejchladnější: </a:t>
            </a:r>
            <a:r>
              <a:rPr lang="cs-CZ" altLang="cs-CZ" sz="2800" b="1" smtClean="0">
                <a:solidFill>
                  <a:srgbClr val="FF0000"/>
                </a:solidFill>
              </a:rPr>
              <a:t>Fort Good Hope</a:t>
            </a:r>
            <a:r>
              <a:rPr lang="cs-CZ" altLang="cs-CZ" sz="2800" smtClean="0">
                <a:solidFill>
                  <a:schemeClr val="bg1"/>
                </a:solidFill>
              </a:rPr>
              <a:t> -78°C</a:t>
            </a:r>
          </a:p>
          <a:p>
            <a:pPr eaLnBrk="1" hangingPunct="1">
              <a:lnSpc>
                <a:spcPct val="90000"/>
              </a:lnSpc>
              <a:buFontTx/>
              <a:buNone/>
            </a:pPr>
            <a:r>
              <a:rPr lang="cs-CZ" altLang="cs-CZ" sz="2800" smtClean="0">
                <a:solidFill>
                  <a:schemeClr val="bg1"/>
                </a:solidFill>
              </a:rPr>
              <a:t>Nejdeštivější: </a:t>
            </a:r>
            <a:r>
              <a:rPr lang="cs-CZ" altLang="cs-CZ" sz="2800" smtClean="0">
                <a:solidFill>
                  <a:srgbClr val="FF0000"/>
                </a:solidFill>
              </a:rPr>
              <a:t>SZ</a:t>
            </a:r>
            <a:r>
              <a:rPr lang="cs-CZ" altLang="cs-CZ" sz="2800" smtClean="0">
                <a:solidFill>
                  <a:schemeClr val="bg1"/>
                </a:solidFill>
              </a:rPr>
              <a:t> kontinentu a Střední Am.</a:t>
            </a:r>
          </a:p>
          <a:p>
            <a:pPr eaLnBrk="1" hangingPunct="1">
              <a:lnSpc>
                <a:spcPct val="90000"/>
              </a:lnSpc>
              <a:buFontTx/>
              <a:buNone/>
            </a:pPr>
            <a:r>
              <a:rPr lang="cs-CZ" altLang="cs-CZ" sz="2800" smtClean="0">
                <a:solidFill>
                  <a:schemeClr val="bg1"/>
                </a:solidFill>
              </a:rPr>
              <a:t>Nejsušší: </a:t>
            </a:r>
            <a:r>
              <a:rPr lang="cs-CZ" altLang="cs-CZ" sz="2800" b="1" smtClean="0">
                <a:solidFill>
                  <a:srgbClr val="FF0000"/>
                </a:solidFill>
              </a:rPr>
              <a:t>Kalifornie, vnitřní plošiny Kordiller</a:t>
            </a:r>
          </a:p>
        </p:txBody>
      </p:sp>
    </p:spTree>
    <p:extLst>
      <p:ext uri="{BB962C8B-B14F-4D97-AF65-F5344CB8AC3E}">
        <p14:creationId xmlns:p14="http://schemas.microsoft.com/office/powerpoint/2010/main" val="39458904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457200" y="620713"/>
            <a:ext cx="8229600" cy="5505450"/>
          </a:xfrm>
        </p:spPr>
        <p:txBody>
          <a:bodyPr/>
          <a:lstStyle/>
          <a:p>
            <a:pPr eaLnBrk="1" hangingPunct="1">
              <a:buFontTx/>
              <a:buNone/>
            </a:pPr>
            <a:r>
              <a:rPr lang="cs-CZ" altLang="cs-CZ" smtClean="0">
                <a:solidFill>
                  <a:schemeClr val="bg1"/>
                </a:solidFill>
              </a:rPr>
              <a:t>Celá </a:t>
            </a:r>
            <a:r>
              <a:rPr lang="cs-CZ" altLang="cs-CZ" b="1" smtClean="0">
                <a:solidFill>
                  <a:schemeClr val="bg1"/>
                </a:solidFill>
              </a:rPr>
              <a:t>Jižní Amerika</a:t>
            </a:r>
            <a:r>
              <a:rPr lang="cs-CZ" altLang="cs-CZ" smtClean="0">
                <a:solidFill>
                  <a:schemeClr val="bg1"/>
                </a:solidFill>
              </a:rPr>
              <a:t> po 40° j.š. leží v</a:t>
            </a:r>
          </a:p>
          <a:p>
            <a:pPr eaLnBrk="1" hangingPunct="1">
              <a:buFontTx/>
              <a:buNone/>
            </a:pPr>
            <a:r>
              <a:rPr lang="cs-CZ" altLang="cs-CZ" b="1" smtClean="0">
                <a:solidFill>
                  <a:srgbClr val="FF0000"/>
                </a:solidFill>
              </a:rPr>
              <a:t>	tropickém klimatu – </a:t>
            </a:r>
            <a:r>
              <a:rPr lang="cs-CZ" altLang="cs-CZ" smtClean="0">
                <a:solidFill>
                  <a:schemeClr val="bg1"/>
                </a:solidFill>
              </a:rPr>
              <a:t>v Amazónii největší </a:t>
            </a:r>
            <a:r>
              <a:rPr lang="cs-CZ" altLang="cs-CZ" b="1" i="1" smtClean="0">
                <a:solidFill>
                  <a:srgbClr val="33CC33"/>
                </a:solidFill>
              </a:rPr>
              <a:t>vždyzelený deštný prales</a:t>
            </a:r>
            <a:r>
              <a:rPr lang="cs-CZ" altLang="cs-CZ" smtClean="0">
                <a:solidFill>
                  <a:schemeClr val="bg1"/>
                </a:solidFill>
              </a:rPr>
              <a:t> na světě, v Orinocké nížině </a:t>
            </a:r>
            <a:r>
              <a:rPr lang="cs-CZ" altLang="cs-CZ" b="1" smtClean="0">
                <a:solidFill>
                  <a:srgbClr val="33CC33"/>
                </a:solidFill>
              </a:rPr>
              <a:t>savany</a:t>
            </a:r>
            <a:r>
              <a:rPr lang="cs-CZ" altLang="cs-CZ" smtClean="0">
                <a:solidFill>
                  <a:schemeClr val="bg1"/>
                </a:solidFill>
              </a:rPr>
              <a:t> (</a:t>
            </a:r>
            <a:r>
              <a:rPr lang="cs-CZ" altLang="cs-CZ" b="1" smtClean="0">
                <a:solidFill>
                  <a:srgbClr val="33CC33"/>
                </a:solidFill>
              </a:rPr>
              <a:t>llanos</a:t>
            </a:r>
            <a:r>
              <a:rPr lang="cs-CZ" altLang="cs-CZ" smtClean="0">
                <a:solidFill>
                  <a:schemeClr val="bg1"/>
                </a:solidFill>
              </a:rPr>
              <a:t>), v Laplatské níž. </a:t>
            </a:r>
            <a:r>
              <a:rPr lang="cs-CZ" altLang="cs-CZ" b="1" smtClean="0">
                <a:solidFill>
                  <a:srgbClr val="33CC33"/>
                </a:solidFill>
              </a:rPr>
              <a:t>suché stepi (pampy),</a:t>
            </a:r>
            <a:r>
              <a:rPr lang="cs-CZ" altLang="cs-CZ" smtClean="0">
                <a:solidFill>
                  <a:schemeClr val="bg1"/>
                </a:solidFill>
              </a:rPr>
              <a:t> ve vyších a sušších polohách kaktusové pouště a vysokohorské pustiny (</a:t>
            </a:r>
            <a:r>
              <a:rPr lang="cs-CZ" altLang="cs-CZ" b="1" smtClean="0">
                <a:solidFill>
                  <a:srgbClr val="33CC33"/>
                </a:solidFill>
              </a:rPr>
              <a:t>punas a paramos)</a:t>
            </a:r>
          </a:p>
        </p:txBody>
      </p:sp>
    </p:spTree>
    <p:extLst>
      <p:ext uri="{BB962C8B-B14F-4D97-AF65-F5344CB8AC3E}">
        <p14:creationId xmlns:p14="http://schemas.microsoft.com/office/powerpoint/2010/main" val="36335709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457200" y="620713"/>
            <a:ext cx="8229600" cy="5505450"/>
          </a:xfrm>
        </p:spPr>
        <p:txBody>
          <a:bodyPr/>
          <a:lstStyle/>
          <a:p>
            <a:pPr eaLnBrk="1" hangingPunct="1">
              <a:buFontTx/>
              <a:buNone/>
            </a:pPr>
            <a:r>
              <a:rPr lang="cs-CZ" altLang="cs-CZ" smtClean="0">
                <a:solidFill>
                  <a:schemeClr val="bg1"/>
                </a:solidFill>
              </a:rPr>
              <a:t>Pozoruhodná zvířena – </a:t>
            </a:r>
          </a:p>
          <a:p>
            <a:pPr eaLnBrk="1" hangingPunct="1">
              <a:buFontTx/>
              <a:buNone/>
            </a:pPr>
            <a:r>
              <a:rPr lang="cs-CZ" altLang="cs-CZ" smtClean="0">
                <a:solidFill>
                  <a:schemeClr val="bg1"/>
                </a:solidFill>
              </a:rPr>
              <a:t>	puma, jaguár, tapír, horské lamy (vikuňa, guanako, alpaka), mravenečník, lenochod, pásovec, opice (malpy, vřešťani...), </a:t>
            </a:r>
          </a:p>
          <a:p>
            <a:pPr eaLnBrk="1" hangingPunct="1">
              <a:buFontTx/>
              <a:buNone/>
            </a:pPr>
            <a:r>
              <a:rPr lang="cs-CZ" altLang="cs-CZ" smtClean="0">
                <a:solidFill>
                  <a:schemeClr val="bg1"/>
                </a:solidFill>
              </a:rPr>
              <a:t>	nejbohatší ptačí a hmyzí fauna na světě – </a:t>
            </a:r>
          </a:p>
          <a:p>
            <a:pPr eaLnBrk="1" hangingPunct="1">
              <a:buFontTx/>
              <a:buNone/>
            </a:pPr>
            <a:r>
              <a:rPr lang="cs-CZ" altLang="cs-CZ" smtClean="0">
                <a:solidFill>
                  <a:schemeClr val="bg1"/>
                </a:solidFill>
              </a:rPr>
              <a:t>orel harpyje, kondor, tukani, kolibříci, papoušci, hadi - anakonda, hroznýš, kajman, barevné akvarijní rybky, dravé piraně, arapaimy... </a:t>
            </a:r>
          </a:p>
        </p:txBody>
      </p:sp>
    </p:spTree>
    <p:extLst>
      <p:ext uri="{BB962C8B-B14F-4D97-AF65-F5344CB8AC3E}">
        <p14:creationId xmlns:p14="http://schemas.microsoft.com/office/powerpoint/2010/main" val="15814342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5986463" cy="1143000"/>
          </a:xfrm>
        </p:spPr>
        <p:txBody>
          <a:bodyPr/>
          <a:lstStyle/>
          <a:p>
            <a:pPr eaLnBrk="1" hangingPunct="1"/>
            <a:r>
              <a:rPr lang="cs-CZ" altLang="cs-CZ" sz="4000" smtClean="0">
                <a:solidFill>
                  <a:schemeClr val="bg1"/>
                </a:solidFill>
              </a:rPr>
              <a:t>Poloha a rozloha</a:t>
            </a:r>
            <a:br>
              <a:rPr lang="cs-CZ" altLang="cs-CZ" sz="4000" smtClean="0">
                <a:solidFill>
                  <a:schemeClr val="bg1"/>
                </a:solidFill>
              </a:rPr>
            </a:br>
            <a:endParaRPr lang="cs-CZ" altLang="cs-CZ" sz="4000" smtClean="0">
              <a:solidFill>
                <a:schemeClr val="bg1"/>
              </a:solidFill>
            </a:endParaRPr>
          </a:p>
        </p:txBody>
      </p:sp>
      <p:sp>
        <p:nvSpPr>
          <p:cNvPr id="3075" name="Rectangle 3"/>
          <p:cNvSpPr>
            <a:spLocks noGrp="1" noChangeArrowheads="1"/>
          </p:cNvSpPr>
          <p:nvPr>
            <p:ph type="body" idx="1"/>
          </p:nvPr>
        </p:nvSpPr>
        <p:spPr/>
        <p:txBody>
          <a:bodyPr/>
          <a:lstStyle/>
          <a:p>
            <a:pPr eaLnBrk="1" hangingPunct="1">
              <a:buFontTx/>
              <a:buNone/>
            </a:pPr>
            <a:r>
              <a:rPr lang="cs-CZ" altLang="cs-CZ" smtClean="0">
                <a:solidFill>
                  <a:schemeClr val="bg1"/>
                </a:solidFill>
              </a:rPr>
              <a:t>Amerika je největší světadíl západní polokoule a 2. nejrozlehlejší na světě.</a:t>
            </a:r>
          </a:p>
          <a:p>
            <a:pPr eaLnBrk="1" hangingPunct="1">
              <a:buFontTx/>
              <a:buNone/>
            </a:pPr>
            <a:r>
              <a:rPr lang="cs-CZ" altLang="cs-CZ" smtClean="0">
                <a:solidFill>
                  <a:schemeClr val="bg1"/>
                </a:solidFill>
              </a:rPr>
              <a:t>Zabírá 28% světové souše (42,3 mil.km</a:t>
            </a:r>
            <a:r>
              <a:rPr lang="cs-CZ" altLang="cs-CZ" baseline="30000" smtClean="0">
                <a:solidFill>
                  <a:schemeClr val="bg1"/>
                </a:solidFill>
              </a:rPr>
              <a:t>2</a:t>
            </a:r>
            <a:r>
              <a:rPr lang="cs-CZ" altLang="cs-CZ" smtClean="0">
                <a:solidFill>
                  <a:schemeClr val="bg1"/>
                </a:solidFill>
              </a:rPr>
              <a:t>)</a:t>
            </a:r>
          </a:p>
          <a:p>
            <a:pPr eaLnBrk="1" hangingPunct="1">
              <a:buFontTx/>
              <a:buNone/>
            </a:pPr>
            <a:endParaRPr lang="cs-CZ" altLang="cs-CZ" smtClean="0">
              <a:solidFill>
                <a:schemeClr val="bg1"/>
              </a:solidFill>
            </a:endParaRPr>
          </a:p>
          <a:p>
            <a:pPr eaLnBrk="1" hangingPunct="1">
              <a:buFontTx/>
              <a:buNone/>
            </a:pPr>
            <a:r>
              <a:rPr lang="cs-CZ" altLang="cs-CZ" smtClean="0">
                <a:solidFill>
                  <a:schemeClr val="bg1"/>
                </a:solidFill>
              </a:rPr>
              <a:t>Jméno pochází od účastníka Kolumbových výprav  Ameriga Vespucciho italského původu.</a:t>
            </a:r>
          </a:p>
          <a:p>
            <a:pPr eaLnBrk="1" hangingPunct="1">
              <a:buFontTx/>
              <a:buNone/>
            </a:pPr>
            <a:endParaRPr lang="cs-CZ" altLang="cs-CZ" smtClean="0">
              <a:solidFill>
                <a:schemeClr val="bg1"/>
              </a:solidFill>
            </a:endParaRPr>
          </a:p>
        </p:txBody>
      </p:sp>
    </p:spTree>
    <p:extLst>
      <p:ext uri="{BB962C8B-B14F-4D97-AF65-F5344CB8AC3E}">
        <p14:creationId xmlns:p14="http://schemas.microsoft.com/office/powerpoint/2010/main" val="15466259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457200" y="765175"/>
            <a:ext cx="8229600" cy="5360988"/>
          </a:xfrm>
        </p:spPr>
        <p:txBody>
          <a:bodyPr/>
          <a:lstStyle/>
          <a:p>
            <a:pPr eaLnBrk="1" hangingPunct="1">
              <a:buFontTx/>
              <a:buNone/>
            </a:pPr>
            <a:r>
              <a:rPr lang="cs-CZ" altLang="cs-CZ" sz="2900" smtClean="0">
                <a:solidFill>
                  <a:schemeClr val="bg1"/>
                </a:solidFill>
              </a:rPr>
              <a:t>Nejjižnější cíp kontinentu ovlivňuje</a:t>
            </a:r>
            <a:r>
              <a:rPr lang="cs-CZ" altLang="cs-CZ" sz="2900" smtClean="0">
                <a:solidFill>
                  <a:srgbClr val="FF0000"/>
                </a:solidFill>
              </a:rPr>
              <a:t> </a:t>
            </a:r>
            <a:r>
              <a:rPr lang="cs-CZ" altLang="cs-CZ" sz="2900" b="1" smtClean="0">
                <a:solidFill>
                  <a:srgbClr val="FF0000"/>
                </a:solidFill>
              </a:rPr>
              <a:t>mírné podnebí</a:t>
            </a:r>
          </a:p>
          <a:p>
            <a:pPr eaLnBrk="1" hangingPunct="1">
              <a:buFontTx/>
              <a:buNone/>
            </a:pPr>
            <a:endParaRPr lang="cs-CZ" altLang="cs-CZ" sz="2900" smtClean="0">
              <a:solidFill>
                <a:schemeClr val="bg1"/>
              </a:solidFill>
            </a:endParaRPr>
          </a:p>
          <a:p>
            <a:pPr eaLnBrk="1" hangingPunct="1">
              <a:buFontTx/>
              <a:buNone/>
            </a:pPr>
            <a:r>
              <a:rPr lang="cs-CZ" altLang="cs-CZ" sz="2900" smtClean="0">
                <a:solidFill>
                  <a:schemeClr val="bg1"/>
                </a:solidFill>
              </a:rPr>
              <a:t>Klimatické extrémy kontinentu Jižní Ameriky:</a:t>
            </a:r>
          </a:p>
          <a:p>
            <a:pPr eaLnBrk="1" hangingPunct="1">
              <a:buFontTx/>
              <a:buNone/>
            </a:pPr>
            <a:r>
              <a:rPr lang="cs-CZ" altLang="cs-CZ" sz="2900" smtClean="0">
                <a:solidFill>
                  <a:srgbClr val="FF0000"/>
                </a:solidFill>
              </a:rPr>
              <a:t>Nejteplejší</a:t>
            </a:r>
            <a:r>
              <a:rPr lang="cs-CZ" altLang="cs-CZ" sz="2900" smtClean="0">
                <a:solidFill>
                  <a:schemeClr val="bg1"/>
                </a:solidFill>
              </a:rPr>
              <a:t>: Rivadavia (střední Argentina)    +49°C</a:t>
            </a:r>
          </a:p>
          <a:p>
            <a:pPr eaLnBrk="1" hangingPunct="1">
              <a:buFontTx/>
              <a:buNone/>
            </a:pPr>
            <a:r>
              <a:rPr lang="cs-CZ" altLang="cs-CZ" sz="2900" smtClean="0">
                <a:solidFill>
                  <a:schemeClr val="accent1"/>
                </a:solidFill>
              </a:rPr>
              <a:t>Nejchladnější</a:t>
            </a:r>
            <a:r>
              <a:rPr lang="cs-CZ" altLang="cs-CZ" sz="2900" smtClean="0">
                <a:solidFill>
                  <a:schemeClr val="bg1"/>
                </a:solidFill>
              </a:rPr>
              <a:t>: Sarmiento (jižní Argentina)    -33°C</a:t>
            </a:r>
          </a:p>
          <a:p>
            <a:pPr eaLnBrk="1" hangingPunct="1">
              <a:buFontTx/>
              <a:buNone/>
            </a:pPr>
            <a:r>
              <a:rPr lang="cs-CZ" altLang="cs-CZ" sz="2900" smtClean="0">
                <a:solidFill>
                  <a:srgbClr val="FFFF00"/>
                </a:solidFill>
              </a:rPr>
              <a:t>Nejsušší</a:t>
            </a:r>
            <a:r>
              <a:rPr lang="cs-CZ" altLang="cs-CZ" sz="2900" smtClean="0">
                <a:solidFill>
                  <a:schemeClr val="bg1"/>
                </a:solidFill>
              </a:rPr>
              <a:t>: Arica (poušť Atacama)		1 mm/rok</a:t>
            </a:r>
          </a:p>
          <a:p>
            <a:pPr eaLnBrk="1" hangingPunct="1">
              <a:buFontTx/>
              <a:buNone/>
            </a:pPr>
            <a:r>
              <a:rPr lang="cs-CZ" altLang="cs-CZ" sz="2900" smtClean="0">
                <a:solidFill>
                  <a:srgbClr val="33CC33"/>
                </a:solidFill>
              </a:rPr>
              <a:t>Nejdeštivější</a:t>
            </a:r>
            <a:r>
              <a:rPr lang="cs-CZ" altLang="cs-CZ" sz="2900" smtClean="0">
                <a:solidFill>
                  <a:schemeClr val="bg1"/>
                </a:solidFill>
              </a:rPr>
              <a:t>: Buanaventura (Kolumbie) 7155 mm/rok</a:t>
            </a:r>
          </a:p>
          <a:p>
            <a:pPr eaLnBrk="1" hangingPunct="1">
              <a:buFontTx/>
              <a:buNone/>
            </a:pPr>
            <a:endParaRPr lang="cs-CZ" altLang="cs-CZ" sz="2900" smtClean="0"/>
          </a:p>
        </p:txBody>
      </p:sp>
    </p:spTree>
    <p:extLst>
      <p:ext uri="{BB962C8B-B14F-4D97-AF65-F5344CB8AC3E}">
        <p14:creationId xmlns:p14="http://schemas.microsoft.com/office/powerpoint/2010/main" val="27619003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457200" y="620713"/>
            <a:ext cx="8229600" cy="5505450"/>
          </a:xfrm>
        </p:spPr>
        <p:txBody>
          <a:bodyPr/>
          <a:lstStyle/>
          <a:p>
            <a:pPr eaLnBrk="1" hangingPunct="1">
              <a:lnSpc>
                <a:spcPct val="90000"/>
              </a:lnSpc>
              <a:buFontTx/>
              <a:buNone/>
            </a:pPr>
            <a:r>
              <a:rPr lang="cs-CZ" altLang="cs-CZ" smtClean="0">
                <a:solidFill>
                  <a:schemeClr val="bg1"/>
                </a:solidFill>
              </a:rPr>
              <a:t>Nejmocnější klimatotvorné faktory:</a:t>
            </a:r>
          </a:p>
          <a:p>
            <a:pPr eaLnBrk="1" hangingPunct="1">
              <a:lnSpc>
                <a:spcPct val="90000"/>
              </a:lnSpc>
              <a:buFontTx/>
              <a:buNone/>
            </a:pPr>
            <a:r>
              <a:rPr lang="cs-CZ" altLang="cs-CZ" smtClean="0">
                <a:solidFill>
                  <a:schemeClr val="bg1"/>
                </a:solidFill>
              </a:rPr>
              <a:t>	1) </a:t>
            </a:r>
            <a:r>
              <a:rPr lang="cs-CZ" altLang="cs-CZ" b="1" smtClean="0">
                <a:solidFill>
                  <a:srgbClr val="FF0000"/>
                </a:solidFill>
              </a:rPr>
              <a:t>zeměpisná šířka</a:t>
            </a:r>
          </a:p>
          <a:p>
            <a:pPr eaLnBrk="1" hangingPunct="1">
              <a:lnSpc>
                <a:spcPct val="90000"/>
              </a:lnSpc>
              <a:buFontTx/>
              <a:buNone/>
            </a:pPr>
            <a:r>
              <a:rPr lang="cs-CZ" altLang="cs-CZ" smtClean="0">
                <a:solidFill>
                  <a:schemeClr val="bg1"/>
                </a:solidFill>
              </a:rPr>
              <a:t>	2) </a:t>
            </a:r>
            <a:r>
              <a:rPr lang="cs-CZ" altLang="cs-CZ" b="1" smtClean="0">
                <a:solidFill>
                  <a:srgbClr val="FF0000"/>
                </a:solidFill>
              </a:rPr>
              <a:t>vertikální členitost reliéfu</a:t>
            </a:r>
            <a:r>
              <a:rPr lang="cs-CZ" altLang="cs-CZ" smtClean="0">
                <a:solidFill>
                  <a:schemeClr val="bg1"/>
                </a:solidFill>
              </a:rPr>
              <a:t> – v SA v zimě pronikání mrazivého počasí hluboko do středu kontinentu, časté sněhové bouře (blizzardy), v létě silná tornáda</a:t>
            </a:r>
          </a:p>
          <a:p>
            <a:pPr eaLnBrk="1" hangingPunct="1">
              <a:lnSpc>
                <a:spcPct val="90000"/>
              </a:lnSpc>
              <a:buFontTx/>
              <a:buNone/>
            </a:pPr>
            <a:r>
              <a:rPr lang="cs-CZ" altLang="cs-CZ" smtClean="0">
                <a:solidFill>
                  <a:schemeClr val="bg1"/>
                </a:solidFill>
              </a:rPr>
              <a:t>	3) </a:t>
            </a:r>
            <a:r>
              <a:rPr lang="cs-CZ" altLang="cs-CZ" b="1" smtClean="0">
                <a:solidFill>
                  <a:srgbClr val="FF0000"/>
                </a:solidFill>
              </a:rPr>
              <a:t>rozlehlost pevniny</a:t>
            </a:r>
            <a:r>
              <a:rPr lang="cs-CZ" altLang="cs-CZ" smtClean="0">
                <a:solidFill>
                  <a:schemeClr val="bg1"/>
                </a:solidFill>
              </a:rPr>
              <a:t> – projev 	kontinentality podnebí</a:t>
            </a:r>
          </a:p>
          <a:p>
            <a:pPr eaLnBrk="1" hangingPunct="1">
              <a:lnSpc>
                <a:spcPct val="90000"/>
              </a:lnSpc>
              <a:buFontTx/>
              <a:buNone/>
            </a:pPr>
            <a:r>
              <a:rPr lang="cs-CZ" altLang="cs-CZ" smtClean="0">
                <a:solidFill>
                  <a:schemeClr val="bg1"/>
                </a:solidFill>
              </a:rPr>
              <a:t>	4) </a:t>
            </a:r>
            <a:r>
              <a:rPr lang="cs-CZ" altLang="cs-CZ" b="1" smtClean="0">
                <a:solidFill>
                  <a:srgbClr val="FF0000"/>
                </a:solidFill>
              </a:rPr>
              <a:t>vzdálenost od oceánu</a:t>
            </a:r>
          </a:p>
          <a:p>
            <a:pPr eaLnBrk="1" hangingPunct="1">
              <a:lnSpc>
                <a:spcPct val="90000"/>
              </a:lnSpc>
              <a:buFontTx/>
              <a:buNone/>
            </a:pPr>
            <a:r>
              <a:rPr lang="cs-CZ" altLang="cs-CZ" smtClean="0">
                <a:solidFill>
                  <a:schemeClr val="bg1"/>
                </a:solidFill>
              </a:rPr>
              <a:t>	5) </a:t>
            </a:r>
            <a:r>
              <a:rPr lang="cs-CZ" altLang="cs-CZ" b="1" smtClean="0">
                <a:solidFill>
                  <a:srgbClr val="FF0000"/>
                </a:solidFill>
              </a:rPr>
              <a:t>mořské proudy</a:t>
            </a:r>
          </a:p>
          <a:p>
            <a:pPr eaLnBrk="1" hangingPunct="1">
              <a:lnSpc>
                <a:spcPct val="90000"/>
              </a:lnSpc>
              <a:buFontTx/>
              <a:buNone/>
            </a:pPr>
            <a:r>
              <a:rPr lang="cs-CZ" altLang="cs-CZ" smtClean="0">
                <a:solidFill>
                  <a:schemeClr val="bg1"/>
                </a:solidFill>
              </a:rPr>
              <a:t>	6) </a:t>
            </a:r>
            <a:r>
              <a:rPr lang="cs-CZ" altLang="cs-CZ" b="1" smtClean="0">
                <a:solidFill>
                  <a:srgbClr val="FF0000"/>
                </a:solidFill>
              </a:rPr>
              <a:t>nadmořská výška</a:t>
            </a:r>
          </a:p>
        </p:txBody>
      </p:sp>
    </p:spTree>
    <p:extLst>
      <p:ext uri="{BB962C8B-B14F-4D97-AF65-F5344CB8AC3E}">
        <p14:creationId xmlns:p14="http://schemas.microsoft.com/office/powerpoint/2010/main" val="14432896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457200" y="476250"/>
            <a:ext cx="8229600" cy="5649913"/>
          </a:xfrm>
        </p:spPr>
        <p:txBody>
          <a:bodyPr/>
          <a:lstStyle/>
          <a:p>
            <a:pPr eaLnBrk="1" hangingPunct="1">
              <a:lnSpc>
                <a:spcPct val="90000"/>
              </a:lnSpc>
              <a:buFontTx/>
              <a:buNone/>
            </a:pPr>
            <a:r>
              <a:rPr lang="cs-CZ" altLang="cs-CZ" smtClean="0">
                <a:solidFill>
                  <a:schemeClr val="bg1"/>
                </a:solidFill>
              </a:rPr>
              <a:t>		</a:t>
            </a:r>
            <a:r>
              <a:rPr lang="cs-CZ" altLang="cs-CZ" sz="4400" b="1" smtClean="0">
                <a:solidFill>
                  <a:schemeClr val="bg1"/>
                </a:solidFill>
              </a:rPr>
              <a:t>Vodstvo</a:t>
            </a:r>
          </a:p>
          <a:p>
            <a:pPr eaLnBrk="1" hangingPunct="1">
              <a:lnSpc>
                <a:spcPct val="90000"/>
              </a:lnSpc>
              <a:buFontTx/>
              <a:buNone/>
            </a:pPr>
            <a:endParaRPr lang="cs-CZ" altLang="cs-CZ" sz="3600" b="1" smtClean="0">
              <a:solidFill>
                <a:schemeClr val="bg1"/>
              </a:solidFill>
            </a:endParaRPr>
          </a:p>
          <a:p>
            <a:pPr eaLnBrk="1" hangingPunct="1">
              <a:lnSpc>
                <a:spcPct val="90000"/>
              </a:lnSpc>
              <a:buFontTx/>
              <a:buNone/>
            </a:pPr>
            <a:r>
              <a:rPr lang="cs-CZ" altLang="cs-CZ" sz="3600" b="1" smtClean="0">
                <a:solidFill>
                  <a:schemeClr val="bg1"/>
                </a:solidFill>
              </a:rPr>
              <a:t>Severní Amerika:</a:t>
            </a:r>
          </a:p>
          <a:p>
            <a:pPr eaLnBrk="1" hangingPunct="1">
              <a:lnSpc>
                <a:spcPct val="90000"/>
              </a:lnSpc>
              <a:buFontTx/>
              <a:buNone/>
            </a:pPr>
            <a:endParaRPr lang="cs-CZ" altLang="cs-CZ" sz="3600" b="1" smtClean="0">
              <a:solidFill>
                <a:schemeClr val="bg1"/>
              </a:solidFill>
            </a:endParaRPr>
          </a:p>
          <a:p>
            <a:pPr eaLnBrk="1" hangingPunct="1">
              <a:lnSpc>
                <a:spcPct val="90000"/>
              </a:lnSpc>
              <a:buFontTx/>
              <a:buNone/>
            </a:pPr>
            <a:r>
              <a:rPr lang="cs-CZ" altLang="cs-CZ" sz="3600" smtClean="0">
                <a:solidFill>
                  <a:schemeClr val="bg1"/>
                </a:solidFill>
              </a:rPr>
              <a:t>Vývoj říční sítě byl značně ovlivněn čtvrtohorním zaledněním (hlavně na severu kontinentu)</a:t>
            </a:r>
          </a:p>
          <a:p>
            <a:pPr eaLnBrk="1" hangingPunct="1">
              <a:lnSpc>
                <a:spcPct val="90000"/>
              </a:lnSpc>
              <a:buFontTx/>
              <a:buNone/>
            </a:pPr>
            <a:r>
              <a:rPr lang="cs-CZ" altLang="cs-CZ" sz="3600" smtClean="0">
                <a:solidFill>
                  <a:schemeClr val="bg1"/>
                </a:solidFill>
              </a:rPr>
              <a:t>Objem vody proteklé za rok v průměru činí 7130 km3 </a:t>
            </a:r>
          </a:p>
          <a:p>
            <a:pPr eaLnBrk="1" hangingPunct="1">
              <a:lnSpc>
                <a:spcPct val="90000"/>
              </a:lnSpc>
              <a:buFontTx/>
              <a:buNone/>
            </a:pPr>
            <a:endParaRPr lang="cs-CZ" altLang="cs-CZ" sz="3600" smtClean="0">
              <a:solidFill>
                <a:schemeClr val="bg1"/>
              </a:solidFill>
            </a:endParaRPr>
          </a:p>
          <a:p>
            <a:pPr eaLnBrk="1" hangingPunct="1">
              <a:lnSpc>
                <a:spcPct val="90000"/>
              </a:lnSpc>
              <a:buFontTx/>
              <a:buNone/>
            </a:pPr>
            <a:endParaRPr lang="cs-CZ" altLang="cs-CZ" sz="3600" b="1" smtClean="0">
              <a:solidFill>
                <a:schemeClr val="bg1"/>
              </a:solidFill>
            </a:endParaRPr>
          </a:p>
        </p:txBody>
      </p:sp>
    </p:spTree>
    <p:extLst>
      <p:ext uri="{BB962C8B-B14F-4D97-AF65-F5344CB8AC3E}">
        <p14:creationId xmlns:p14="http://schemas.microsoft.com/office/powerpoint/2010/main" val="8742770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457200" y="692150"/>
            <a:ext cx="8229600" cy="5434013"/>
          </a:xfrm>
        </p:spPr>
        <p:txBody>
          <a:bodyPr/>
          <a:lstStyle/>
          <a:p>
            <a:pPr eaLnBrk="1" hangingPunct="1">
              <a:buFontTx/>
              <a:buNone/>
            </a:pPr>
            <a:r>
              <a:rPr lang="cs-CZ" altLang="cs-CZ" smtClean="0">
                <a:solidFill>
                  <a:schemeClr val="bg1"/>
                </a:solidFill>
              </a:rPr>
              <a:t>největší část povodí je odvodňována do </a:t>
            </a:r>
            <a:r>
              <a:rPr lang="cs-CZ" altLang="cs-CZ" b="1" smtClean="0">
                <a:solidFill>
                  <a:schemeClr val="bg1"/>
                </a:solidFill>
              </a:rPr>
              <a:t>Atlantiku -</a:t>
            </a:r>
            <a:r>
              <a:rPr lang="cs-CZ" altLang="cs-CZ" smtClean="0">
                <a:solidFill>
                  <a:schemeClr val="bg1"/>
                </a:solidFill>
              </a:rPr>
              <a:t> </a:t>
            </a:r>
          </a:p>
          <a:p>
            <a:pPr eaLnBrk="1" hangingPunct="1">
              <a:buFontTx/>
              <a:buNone/>
            </a:pPr>
            <a:r>
              <a:rPr lang="cs-CZ" altLang="cs-CZ" smtClean="0">
                <a:solidFill>
                  <a:schemeClr val="bg1"/>
                </a:solidFill>
              </a:rPr>
              <a:t>		</a:t>
            </a:r>
            <a:r>
              <a:rPr lang="cs-CZ" altLang="cs-CZ" b="1" smtClean="0">
                <a:solidFill>
                  <a:srgbClr val="FF0000"/>
                </a:solidFill>
              </a:rPr>
              <a:t>Mississippi-Missouri</a:t>
            </a:r>
            <a:r>
              <a:rPr lang="cs-CZ" altLang="cs-CZ" smtClean="0">
                <a:solidFill>
                  <a:schemeClr val="bg1"/>
                </a:solidFill>
              </a:rPr>
              <a:t> (3.nejdelší řeka 	světa</a:t>
            </a:r>
          </a:p>
          <a:p>
            <a:pPr eaLnBrk="1" hangingPunct="1">
              <a:buFontTx/>
              <a:buNone/>
            </a:pPr>
            <a:r>
              <a:rPr lang="cs-CZ" altLang="cs-CZ" smtClean="0">
                <a:solidFill>
                  <a:schemeClr val="bg1"/>
                </a:solidFill>
              </a:rPr>
              <a:t>		řeka </a:t>
            </a:r>
            <a:r>
              <a:rPr lang="cs-CZ" altLang="cs-CZ" b="1" smtClean="0">
                <a:solidFill>
                  <a:srgbClr val="FF0000"/>
                </a:solidFill>
              </a:rPr>
              <a:t>St.Lawrence</a:t>
            </a:r>
            <a:r>
              <a:rPr lang="cs-CZ" altLang="cs-CZ" smtClean="0">
                <a:solidFill>
                  <a:schemeClr val="bg1"/>
                </a:solidFill>
              </a:rPr>
              <a:t> (Sv.Vavřince) – 	dopravní význam, vytéká z Velkých 	jezer</a:t>
            </a:r>
          </a:p>
          <a:p>
            <a:pPr eaLnBrk="1" hangingPunct="1">
              <a:buFontTx/>
              <a:buNone/>
            </a:pPr>
            <a:endParaRPr lang="cs-CZ" altLang="cs-CZ" smtClean="0">
              <a:solidFill>
                <a:schemeClr val="bg1"/>
              </a:solidFill>
            </a:endParaRPr>
          </a:p>
          <a:p>
            <a:pPr eaLnBrk="1" hangingPunct="1">
              <a:buFontTx/>
              <a:buNone/>
            </a:pPr>
            <a:r>
              <a:rPr lang="cs-CZ" altLang="cs-CZ" smtClean="0">
                <a:solidFill>
                  <a:schemeClr val="bg1"/>
                </a:solidFill>
              </a:rPr>
              <a:t>Do </a:t>
            </a:r>
            <a:r>
              <a:rPr lang="cs-CZ" altLang="cs-CZ" b="1" smtClean="0">
                <a:solidFill>
                  <a:schemeClr val="bg1"/>
                </a:solidFill>
              </a:rPr>
              <a:t>Severního ledového oc</a:t>
            </a:r>
            <a:r>
              <a:rPr lang="cs-CZ" altLang="cs-CZ" smtClean="0">
                <a:solidFill>
                  <a:schemeClr val="bg1"/>
                </a:solidFill>
              </a:rPr>
              <a:t>. ústí </a:t>
            </a:r>
            <a:r>
              <a:rPr lang="cs-CZ" altLang="cs-CZ" b="1" smtClean="0">
                <a:solidFill>
                  <a:srgbClr val="FF0000"/>
                </a:solidFill>
              </a:rPr>
              <a:t>Mackenzie</a:t>
            </a:r>
            <a:r>
              <a:rPr lang="cs-CZ" altLang="cs-CZ" smtClean="0">
                <a:solidFill>
                  <a:srgbClr val="FF0000"/>
                </a:solidFill>
              </a:rPr>
              <a:t> </a:t>
            </a:r>
            <a:r>
              <a:rPr lang="cs-CZ" altLang="cs-CZ" smtClean="0">
                <a:solidFill>
                  <a:schemeClr val="bg1"/>
                </a:solidFill>
              </a:rPr>
              <a:t>(nejdelší řeka Kanady)</a:t>
            </a:r>
          </a:p>
        </p:txBody>
      </p:sp>
    </p:spTree>
    <p:extLst>
      <p:ext uri="{BB962C8B-B14F-4D97-AF65-F5344CB8AC3E}">
        <p14:creationId xmlns:p14="http://schemas.microsoft.com/office/powerpoint/2010/main" val="37684595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457200" y="620713"/>
            <a:ext cx="8229600" cy="5505450"/>
          </a:xfrm>
        </p:spPr>
        <p:txBody>
          <a:bodyPr/>
          <a:lstStyle/>
          <a:p>
            <a:pPr eaLnBrk="1" hangingPunct="1">
              <a:buFontTx/>
              <a:buNone/>
            </a:pPr>
            <a:r>
              <a:rPr lang="cs-CZ" altLang="cs-CZ" smtClean="0">
                <a:solidFill>
                  <a:schemeClr val="bg1"/>
                </a:solidFill>
              </a:rPr>
              <a:t>Do Tichého oceánu ústí </a:t>
            </a:r>
            <a:r>
              <a:rPr lang="cs-CZ" altLang="cs-CZ" b="1" smtClean="0">
                <a:solidFill>
                  <a:srgbClr val="FF0000"/>
                </a:solidFill>
              </a:rPr>
              <a:t>Yukon</a:t>
            </a:r>
          </a:p>
          <a:p>
            <a:pPr eaLnBrk="1" hangingPunct="1">
              <a:buFontTx/>
              <a:buNone/>
            </a:pPr>
            <a:r>
              <a:rPr lang="cs-CZ" altLang="cs-CZ" smtClean="0">
                <a:solidFill>
                  <a:schemeClr val="bg1"/>
                </a:solidFill>
              </a:rPr>
              <a:t>Severské řeky mají dostatek vody po celý rok (jsou napájeny z ledovců a sněhu) v zimě zamrzají</a:t>
            </a:r>
          </a:p>
          <a:p>
            <a:pPr eaLnBrk="1" hangingPunct="1">
              <a:buFontTx/>
              <a:buNone/>
            </a:pPr>
            <a:endParaRPr lang="cs-CZ" altLang="cs-CZ" smtClean="0">
              <a:solidFill>
                <a:schemeClr val="bg1"/>
              </a:solidFill>
            </a:endParaRPr>
          </a:p>
          <a:p>
            <a:pPr eaLnBrk="1" hangingPunct="1">
              <a:buFontTx/>
              <a:buNone/>
            </a:pPr>
            <a:r>
              <a:rPr lang="cs-CZ" altLang="cs-CZ" smtClean="0">
                <a:solidFill>
                  <a:schemeClr val="bg1"/>
                </a:solidFill>
              </a:rPr>
              <a:t>Úmoří Tichého oc. patří ještě řeka </a:t>
            </a:r>
            <a:r>
              <a:rPr lang="cs-CZ" altLang="cs-CZ" b="1" smtClean="0">
                <a:solidFill>
                  <a:srgbClr val="FF0000"/>
                </a:solidFill>
              </a:rPr>
              <a:t>Colorado</a:t>
            </a:r>
            <a:r>
              <a:rPr lang="cs-CZ" altLang="cs-CZ" smtClean="0">
                <a:solidFill>
                  <a:schemeClr val="bg1"/>
                </a:solidFill>
              </a:rPr>
              <a:t> (vytváří proslulý Grand Canyon)</a:t>
            </a:r>
          </a:p>
          <a:p>
            <a:pPr eaLnBrk="1" hangingPunct="1">
              <a:buFontTx/>
              <a:buNone/>
            </a:pPr>
            <a:endParaRPr lang="cs-CZ" altLang="cs-CZ" smtClean="0">
              <a:solidFill>
                <a:schemeClr val="bg1"/>
              </a:solidFill>
            </a:endParaRPr>
          </a:p>
          <a:p>
            <a:pPr eaLnBrk="1" hangingPunct="1">
              <a:buFontTx/>
              <a:buNone/>
            </a:pPr>
            <a:r>
              <a:rPr lang="cs-CZ" altLang="cs-CZ" smtClean="0">
                <a:solidFill>
                  <a:schemeClr val="bg1"/>
                </a:solidFill>
              </a:rPr>
              <a:t>Řeky v centrálních pánvích na JZ a Mexiku v létě často vysychají </a:t>
            </a:r>
          </a:p>
        </p:txBody>
      </p:sp>
    </p:spTree>
    <p:extLst>
      <p:ext uri="{BB962C8B-B14F-4D97-AF65-F5344CB8AC3E}">
        <p14:creationId xmlns:p14="http://schemas.microsoft.com/office/powerpoint/2010/main" val="20311139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457200" y="620713"/>
            <a:ext cx="8229600" cy="5505450"/>
          </a:xfrm>
        </p:spPr>
        <p:txBody>
          <a:bodyPr/>
          <a:lstStyle/>
          <a:p>
            <a:pPr eaLnBrk="1" hangingPunct="1">
              <a:buFontTx/>
              <a:buNone/>
            </a:pPr>
            <a:r>
              <a:rPr lang="cs-CZ" altLang="cs-CZ" smtClean="0">
                <a:solidFill>
                  <a:schemeClr val="bg1"/>
                </a:solidFill>
              </a:rPr>
              <a:t>Nenahraditelný využívaný vodní potenciál představují </a:t>
            </a:r>
            <a:r>
              <a:rPr lang="cs-CZ" altLang="cs-CZ" b="1" smtClean="0">
                <a:solidFill>
                  <a:srgbClr val="FF0000"/>
                </a:solidFill>
              </a:rPr>
              <a:t>Velká jezera</a:t>
            </a:r>
            <a:r>
              <a:rPr lang="cs-CZ" altLang="cs-CZ" smtClean="0">
                <a:solidFill>
                  <a:schemeClr val="bg1"/>
                </a:solidFill>
              </a:rPr>
              <a:t> (ledovcovo-tektonického původu)</a:t>
            </a:r>
          </a:p>
          <a:p>
            <a:pPr eaLnBrk="1" hangingPunct="1">
              <a:buFontTx/>
              <a:buNone/>
            </a:pPr>
            <a:endParaRPr lang="cs-CZ" altLang="cs-CZ" smtClean="0">
              <a:solidFill>
                <a:schemeClr val="bg1"/>
              </a:solidFill>
            </a:endParaRPr>
          </a:p>
          <a:p>
            <a:pPr eaLnBrk="1" hangingPunct="1">
              <a:buFontTx/>
              <a:buNone/>
            </a:pPr>
            <a:r>
              <a:rPr lang="cs-CZ" altLang="cs-CZ" smtClean="0">
                <a:solidFill>
                  <a:schemeClr val="bg1"/>
                </a:solidFill>
              </a:rPr>
              <a:t>Ve Střední Americe je největší jezero </a:t>
            </a:r>
            <a:r>
              <a:rPr lang="cs-CZ" altLang="cs-CZ" b="1" smtClean="0">
                <a:solidFill>
                  <a:srgbClr val="FF0000"/>
                </a:solidFill>
              </a:rPr>
              <a:t>Nicaragua</a:t>
            </a:r>
          </a:p>
        </p:txBody>
      </p:sp>
    </p:spTree>
    <p:extLst>
      <p:ext uri="{BB962C8B-B14F-4D97-AF65-F5344CB8AC3E}">
        <p14:creationId xmlns:p14="http://schemas.microsoft.com/office/powerpoint/2010/main" val="38281051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457200" y="692150"/>
            <a:ext cx="8229600" cy="5434013"/>
          </a:xfrm>
        </p:spPr>
        <p:txBody>
          <a:bodyPr/>
          <a:lstStyle/>
          <a:p>
            <a:pPr eaLnBrk="1" hangingPunct="1">
              <a:buFontTx/>
              <a:buNone/>
            </a:pPr>
            <a:r>
              <a:rPr lang="cs-CZ" altLang="cs-CZ" sz="3600" b="1" smtClean="0">
                <a:solidFill>
                  <a:schemeClr val="bg1"/>
                </a:solidFill>
              </a:rPr>
              <a:t>Jižní Amerika</a:t>
            </a:r>
          </a:p>
          <a:p>
            <a:pPr eaLnBrk="1" hangingPunct="1">
              <a:buFontTx/>
              <a:buNone/>
            </a:pPr>
            <a:endParaRPr lang="cs-CZ" altLang="cs-CZ" smtClean="0">
              <a:solidFill>
                <a:schemeClr val="bg1"/>
              </a:solidFill>
            </a:endParaRPr>
          </a:p>
          <a:p>
            <a:pPr eaLnBrk="1" hangingPunct="1">
              <a:buFontTx/>
              <a:buNone/>
            </a:pPr>
            <a:r>
              <a:rPr lang="cs-CZ" altLang="cs-CZ" sz="2800" smtClean="0">
                <a:solidFill>
                  <a:schemeClr val="bg1"/>
                </a:solidFill>
              </a:rPr>
              <a:t>Říční síť patří k nejhustším na světě.</a:t>
            </a:r>
          </a:p>
          <a:p>
            <a:pPr eaLnBrk="1" hangingPunct="1">
              <a:buFontTx/>
              <a:buNone/>
            </a:pPr>
            <a:r>
              <a:rPr lang="cs-CZ" altLang="cs-CZ" sz="2800" smtClean="0">
                <a:solidFill>
                  <a:schemeClr val="bg1"/>
                </a:solidFill>
              </a:rPr>
              <a:t>Objem průměrné proteklé vody za rok 8050 km3.</a:t>
            </a:r>
          </a:p>
          <a:p>
            <a:pPr eaLnBrk="1" hangingPunct="1">
              <a:buFontTx/>
              <a:buNone/>
            </a:pPr>
            <a:r>
              <a:rPr lang="cs-CZ" altLang="cs-CZ" sz="2800" smtClean="0">
                <a:solidFill>
                  <a:schemeClr val="bg1"/>
                </a:solidFill>
              </a:rPr>
              <a:t>Většina území je odvodňována do Atlantiku -</a:t>
            </a:r>
          </a:p>
          <a:p>
            <a:pPr eaLnBrk="1" hangingPunct="1">
              <a:buFontTx/>
              <a:buNone/>
            </a:pPr>
            <a:r>
              <a:rPr lang="cs-CZ" altLang="cs-CZ" sz="2800" smtClean="0">
                <a:solidFill>
                  <a:schemeClr val="bg1"/>
                </a:solidFill>
              </a:rPr>
              <a:t>	</a:t>
            </a:r>
            <a:r>
              <a:rPr lang="cs-CZ" altLang="cs-CZ" sz="2800" b="1" smtClean="0">
                <a:solidFill>
                  <a:srgbClr val="FF0000"/>
                </a:solidFill>
              </a:rPr>
              <a:t>Amazonka</a:t>
            </a:r>
            <a:r>
              <a:rPr lang="cs-CZ" altLang="cs-CZ" sz="2800" smtClean="0">
                <a:solidFill>
                  <a:srgbClr val="FF0000"/>
                </a:solidFill>
              </a:rPr>
              <a:t> </a:t>
            </a:r>
            <a:r>
              <a:rPr lang="cs-CZ" altLang="cs-CZ" sz="2800" smtClean="0">
                <a:solidFill>
                  <a:schemeClr val="bg1"/>
                </a:solidFill>
              </a:rPr>
              <a:t>– nejdelší a nejvodnatější řeka světa (přestavuje větší objem vody než všechny řeky světa dohromady)</a:t>
            </a:r>
          </a:p>
          <a:p>
            <a:pPr eaLnBrk="1" hangingPunct="1">
              <a:buFontTx/>
              <a:buNone/>
            </a:pPr>
            <a:r>
              <a:rPr lang="cs-CZ" altLang="cs-CZ" sz="2800" smtClean="0">
                <a:solidFill>
                  <a:schemeClr val="bg1"/>
                </a:solidFill>
              </a:rPr>
              <a:t>	</a:t>
            </a:r>
            <a:r>
              <a:rPr lang="cs-CZ" altLang="cs-CZ" sz="2800" b="1" smtClean="0">
                <a:solidFill>
                  <a:srgbClr val="FF0000"/>
                </a:solidFill>
              </a:rPr>
              <a:t>Orinoco</a:t>
            </a:r>
            <a:r>
              <a:rPr lang="cs-CZ" altLang="cs-CZ" sz="2800" b="1" smtClean="0">
                <a:solidFill>
                  <a:schemeClr val="bg1"/>
                </a:solidFill>
              </a:rPr>
              <a:t> </a:t>
            </a:r>
            <a:r>
              <a:rPr lang="cs-CZ" altLang="cs-CZ" sz="2800" smtClean="0">
                <a:solidFill>
                  <a:schemeClr val="bg1"/>
                </a:solidFill>
              </a:rPr>
              <a:t>s rozsáhlou deltou</a:t>
            </a:r>
          </a:p>
          <a:p>
            <a:pPr eaLnBrk="1" hangingPunct="1">
              <a:buFontTx/>
              <a:buNone/>
            </a:pPr>
            <a:r>
              <a:rPr lang="cs-CZ" altLang="cs-CZ" sz="2800" smtClean="0">
                <a:solidFill>
                  <a:schemeClr val="bg1"/>
                </a:solidFill>
              </a:rPr>
              <a:t>	</a:t>
            </a:r>
            <a:r>
              <a:rPr lang="cs-CZ" altLang="cs-CZ" sz="2800" b="1" smtClean="0">
                <a:solidFill>
                  <a:srgbClr val="FF0000"/>
                </a:solidFill>
              </a:rPr>
              <a:t>Paraná</a:t>
            </a:r>
            <a:r>
              <a:rPr lang="cs-CZ" altLang="cs-CZ" sz="2800" b="1" smtClean="0">
                <a:solidFill>
                  <a:schemeClr val="bg1"/>
                </a:solidFill>
              </a:rPr>
              <a:t> </a:t>
            </a:r>
            <a:r>
              <a:rPr lang="cs-CZ" altLang="cs-CZ" sz="2800" smtClean="0">
                <a:solidFill>
                  <a:schemeClr val="bg1"/>
                </a:solidFill>
              </a:rPr>
              <a:t>v Laplatské nížině</a:t>
            </a:r>
            <a:endParaRPr lang="cs-CZ" altLang="cs-CZ" sz="2800" b="1" smtClean="0">
              <a:solidFill>
                <a:schemeClr val="bg1"/>
              </a:solidFill>
            </a:endParaRPr>
          </a:p>
          <a:p>
            <a:pPr eaLnBrk="1" hangingPunct="1">
              <a:buFontTx/>
              <a:buNone/>
            </a:pPr>
            <a:endParaRPr lang="cs-CZ" altLang="cs-CZ" sz="2800" smtClean="0">
              <a:solidFill>
                <a:schemeClr val="bg1"/>
              </a:solidFill>
            </a:endParaRPr>
          </a:p>
          <a:p>
            <a:pPr eaLnBrk="1" hangingPunct="1">
              <a:buFontTx/>
              <a:buNone/>
            </a:pPr>
            <a:endParaRPr lang="cs-CZ" altLang="cs-CZ" sz="2800" smtClean="0">
              <a:solidFill>
                <a:schemeClr val="bg1"/>
              </a:solidFill>
            </a:endParaRPr>
          </a:p>
          <a:p>
            <a:pPr eaLnBrk="1" hangingPunct="1">
              <a:buFontTx/>
              <a:buNone/>
            </a:pPr>
            <a:endParaRPr lang="cs-CZ" altLang="cs-CZ" sz="2800" smtClean="0">
              <a:solidFill>
                <a:schemeClr val="bg1"/>
              </a:solidFill>
            </a:endParaRPr>
          </a:p>
        </p:txBody>
      </p:sp>
    </p:spTree>
    <p:extLst>
      <p:ext uri="{BB962C8B-B14F-4D97-AF65-F5344CB8AC3E}">
        <p14:creationId xmlns:p14="http://schemas.microsoft.com/office/powerpoint/2010/main" val="29461512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idx="1"/>
          </p:nvPr>
        </p:nvSpPr>
        <p:spPr>
          <a:xfrm>
            <a:off x="457200" y="620713"/>
            <a:ext cx="8229600" cy="5505450"/>
          </a:xfrm>
        </p:spPr>
        <p:txBody>
          <a:bodyPr/>
          <a:lstStyle/>
          <a:p>
            <a:pPr eaLnBrk="1" hangingPunct="1">
              <a:lnSpc>
                <a:spcPct val="80000"/>
              </a:lnSpc>
              <a:buFontTx/>
              <a:buNone/>
            </a:pPr>
            <a:r>
              <a:rPr lang="cs-CZ" altLang="cs-CZ" smtClean="0">
                <a:solidFill>
                  <a:schemeClr val="bg1"/>
                </a:solidFill>
              </a:rPr>
              <a:t>Jižní Amerika disponuje obrovským vodním potenciálem – který není zatím dostatečně využíván (kromě některých vodních přehrad –</a:t>
            </a:r>
            <a:r>
              <a:rPr lang="cs-CZ" altLang="cs-CZ" b="1" smtClean="0">
                <a:solidFill>
                  <a:srgbClr val="FF0000"/>
                </a:solidFill>
              </a:rPr>
              <a:t> Itaipú </a:t>
            </a:r>
            <a:r>
              <a:rPr lang="cs-CZ" altLang="cs-CZ" smtClean="0">
                <a:solidFill>
                  <a:schemeClr val="bg1"/>
                </a:solidFill>
              </a:rPr>
              <a:t>– největší hydroelektrárně na jižní polokouli)</a:t>
            </a:r>
          </a:p>
          <a:p>
            <a:pPr eaLnBrk="1" hangingPunct="1">
              <a:lnSpc>
                <a:spcPct val="80000"/>
              </a:lnSpc>
              <a:buFontTx/>
              <a:buNone/>
            </a:pPr>
            <a:endParaRPr lang="cs-CZ" altLang="cs-CZ" smtClean="0">
              <a:solidFill>
                <a:schemeClr val="bg1"/>
              </a:solidFill>
            </a:endParaRPr>
          </a:p>
          <a:p>
            <a:pPr eaLnBrk="1" hangingPunct="1">
              <a:lnSpc>
                <a:spcPct val="80000"/>
              </a:lnSpc>
              <a:buFontTx/>
              <a:buNone/>
            </a:pPr>
            <a:r>
              <a:rPr lang="cs-CZ" altLang="cs-CZ" smtClean="0">
                <a:solidFill>
                  <a:schemeClr val="bg1"/>
                </a:solidFill>
              </a:rPr>
              <a:t>Jezer je málo – </a:t>
            </a:r>
          </a:p>
          <a:p>
            <a:pPr eaLnBrk="1" hangingPunct="1">
              <a:lnSpc>
                <a:spcPct val="80000"/>
              </a:lnSpc>
              <a:buFontTx/>
              <a:buNone/>
            </a:pPr>
            <a:r>
              <a:rPr lang="cs-CZ" altLang="cs-CZ" smtClean="0">
                <a:solidFill>
                  <a:schemeClr val="bg1"/>
                </a:solidFill>
              </a:rPr>
              <a:t>	největší </a:t>
            </a:r>
            <a:r>
              <a:rPr lang="cs-CZ" altLang="cs-CZ" b="1" smtClean="0">
                <a:solidFill>
                  <a:srgbClr val="FF0000"/>
                </a:solidFill>
              </a:rPr>
              <a:t>Lago de Maracaibo</a:t>
            </a:r>
          </a:p>
          <a:p>
            <a:pPr eaLnBrk="1" hangingPunct="1">
              <a:lnSpc>
                <a:spcPct val="80000"/>
              </a:lnSpc>
              <a:buFontTx/>
              <a:buNone/>
            </a:pPr>
            <a:r>
              <a:rPr lang="cs-CZ" altLang="cs-CZ" smtClean="0">
                <a:solidFill>
                  <a:schemeClr val="bg1"/>
                </a:solidFill>
              </a:rPr>
              <a:t>	nejvyšší </a:t>
            </a:r>
            <a:r>
              <a:rPr lang="cs-CZ" altLang="cs-CZ" b="1" smtClean="0">
                <a:solidFill>
                  <a:srgbClr val="FF0000"/>
                </a:solidFill>
              </a:rPr>
              <a:t>Titicaca</a:t>
            </a:r>
          </a:p>
          <a:p>
            <a:pPr eaLnBrk="1" hangingPunct="1">
              <a:lnSpc>
                <a:spcPct val="80000"/>
              </a:lnSpc>
              <a:buFontTx/>
              <a:buNone/>
            </a:pPr>
            <a:r>
              <a:rPr lang="cs-CZ" altLang="cs-CZ" smtClean="0">
                <a:solidFill>
                  <a:schemeClr val="bg1"/>
                </a:solidFill>
              </a:rPr>
              <a:t>	nejvíce  menších jezer na jihu</a:t>
            </a:r>
            <a:r>
              <a:rPr lang="cs-CZ" altLang="cs-CZ" sz="2800" smtClean="0">
                <a:solidFill>
                  <a:schemeClr val="bg1"/>
                </a:solidFill>
              </a:rPr>
              <a:t> </a:t>
            </a:r>
            <a:r>
              <a:rPr lang="cs-CZ" altLang="cs-CZ" smtClean="0">
                <a:solidFill>
                  <a:schemeClr val="bg1"/>
                </a:solidFill>
              </a:rPr>
              <a:t>(ledovcového původu)</a:t>
            </a:r>
            <a:endParaRPr lang="cs-CZ" altLang="cs-CZ" sz="2800" smtClean="0">
              <a:solidFill>
                <a:schemeClr val="bg1"/>
              </a:solidFill>
            </a:endParaRPr>
          </a:p>
          <a:p>
            <a:pPr eaLnBrk="1" hangingPunct="1">
              <a:lnSpc>
                <a:spcPct val="80000"/>
              </a:lnSpc>
              <a:buFontTx/>
              <a:buNone/>
            </a:pPr>
            <a:r>
              <a:rPr lang="cs-CZ" altLang="cs-CZ" sz="2800" smtClean="0">
                <a:solidFill>
                  <a:schemeClr val="bg1"/>
                </a:solidFill>
              </a:rPr>
              <a:t>	</a:t>
            </a:r>
          </a:p>
        </p:txBody>
      </p:sp>
    </p:spTree>
    <p:extLst>
      <p:ext uri="{BB962C8B-B14F-4D97-AF65-F5344CB8AC3E}">
        <p14:creationId xmlns:p14="http://schemas.microsoft.com/office/powerpoint/2010/main" val="36431627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title"/>
          </p:nvPr>
        </p:nvSpPr>
        <p:spPr/>
        <p:txBody>
          <a:bodyPr/>
          <a:lstStyle/>
          <a:p>
            <a:pPr eaLnBrk="1" hangingPunct="1"/>
            <a:r>
              <a:rPr lang="cs-CZ" altLang="cs-CZ" smtClean="0">
                <a:solidFill>
                  <a:schemeClr val="bg1"/>
                </a:solidFill>
              </a:rPr>
              <a:t>Baffinův ostrov</a:t>
            </a:r>
          </a:p>
        </p:txBody>
      </p:sp>
      <p:pic>
        <p:nvPicPr>
          <p:cNvPr id="31747" name="Picture 5" descr="201006011528_800px-Baffin_Island_Northeast_Coast_1997-08-07ansgar%20wal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68413"/>
            <a:ext cx="9144000" cy="558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182700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title"/>
          </p:nvPr>
        </p:nvSpPr>
        <p:spPr>
          <a:xfrm>
            <a:off x="457200" y="274638"/>
            <a:ext cx="8229600" cy="706437"/>
          </a:xfrm>
        </p:spPr>
        <p:txBody>
          <a:bodyPr/>
          <a:lstStyle/>
          <a:p>
            <a:pPr eaLnBrk="1" hangingPunct="1"/>
            <a:r>
              <a:rPr lang="cs-CZ" altLang="cs-CZ" sz="4000" smtClean="0">
                <a:solidFill>
                  <a:schemeClr val="bg1"/>
                </a:solidFill>
              </a:rPr>
              <a:t>artická osada Pangnirtung (Baffinův o.)</a:t>
            </a:r>
          </a:p>
        </p:txBody>
      </p:sp>
      <p:pic>
        <p:nvPicPr>
          <p:cNvPr id="32771" name="Picture 5" descr="Osada Pangnirtu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7338" y="1174750"/>
            <a:ext cx="8532812" cy="5683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94506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457200" y="765175"/>
            <a:ext cx="8229600" cy="5360988"/>
          </a:xfrm>
        </p:spPr>
        <p:txBody>
          <a:bodyPr/>
          <a:lstStyle/>
          <a:p>
            <a:pPr eaLnBrk="1" hangingPunct="1">
              <a:buFontTx/>
              <a:buNone/>
            </a:pPr>
            <a:r>
              <a:rPr lang="cs-CZ" altLang="cs-CZ" dirty="0" smtClean="0">
                <a:solidFill>
                  <a:schemeClr val="bg1"/>
                </a:solidFill>
              </a:rPr>
              <a:t>Rozkládá se celá na </a:t>
            </a:r>
            <a:r>
              <a:rPr lang="cs-CZ" altLang="cs-CZ" dirty="0" smtClean="0">
                <a:solidFill>
                  <a:srgbClr val="FF0000"/>
                </a:solidFill>
              </a:rPr>
              <a:t>západní polokouli</a:t>
            </a:r>
            <a:r>
              <a:rPr lang="cs-CZ" altLang="cs-CZ" dirty="0" smtClean="0">
                <a:solidFill>
                  <a:schemeClr val="bg1"/>
                </a:solidFill>
              </a:rPr>
              <a:t> po obou stranách rovníku.</a:t>
            </a:r>
          </a:p>
          <a:p>
            <a:pPr eaLnBrk="1" hangingPunct="1">
              <a:buFontTx/>
              <a:buNone/>
            </a:pPr>
            <a:endParaRPr lang="cs-CZ" altLang="cs-CZ" dirty="0" smtClean="0">
              <a:solidFill>
                <a:schemeClr val="bg1"/>
              </a:solidFill>
            </a:endParaRPr>
          </a:p>
          <a:p>
            <a:pPr eaLnBrk="1" hangingPunct="1">
              <a:buFontTx/>
              <a:buNone/>
            </a:pPr>
            <a:r>
              <a:rPr lang="cs-CZ" altLang="cs-CZ" dirty="0" smtClean="0">
                <a:solidFill>
                  <a:schemeClr val="bg1"/>
                </a:solidFill>
              </a:rPr>
              <a:t>Na západě omývána </a:t>
            </a:r>
            <a:r>
              <a:rPr lang="cs-CZ" altLang="cs-CZ" b="1" i="1" dirty="0" smtClean="0">
                <a:solidFill>
                  <a:srgbClr val="FF0000"/>
                </a:solidFill>
              </a:rPr>
              <a:t>Tichým oceánem</a:t>
            </a:r>
            <a:r>
              <a:rPr lang="cs-CZ" altLang="cs-CZ" dirty="0" smtClean="0">
                <a:solidFill>
                  <a:schemeClr val="bg1"/>
                </a:solidFill>
              </a:rPr>
              <a:t> z východu </a:t>
            </a:r>
            <a:r>
              <a:rPr lang="cs-CZ" altLang="cs-CZ" b="1" i="1" dirty="0" smtClean="0">
                <a:solidFill>
                  <a:srgbClr val="FF0000"/>
                </a:solidFill>
              </a:rPr>
              <a:t>Atlantikem</a:t>
            </a:r>
            <a:r>
              <a:rPr lang="cs-CZ" altLang="cs-CZ" dirty="0" smtClean="0">
                <a:solidFill>
                  <a:schemeClr val="bg1"/>
                </a:solidFill>
              </a:rPr>
              <a:t>, v polárních oblastech  </a:t>
            </a:r>
            <a:r>
              <a:rPr lang="cs-CZ" altLang="cs-CZ" b="1" i="1" dirty="0" smtClean="0">
                <a:solidFill>
                  <a:srgbClr val="FF0000"/>
                </a:solidFill>
              </a:rPr>
              <a:t>Severním</a:t>
            </a:r>
            <a:r>
              <a:rPr lang="cs-CZ" altLang="cs-CZ" b="1" dirty="0" smtClean="0">
                <a:solidFill>
                  <a:srgbClr val="FF0000"/>
                </a:solidFill>
              </a:rPr>
              <a:t> </a:t>
            </a:r>
            <a:r>
              <a:rPr lang="cs-CZ" altLang="cs-CZ" b="1" i="1" dirty="0" smtClean="0">
                <a:solidFill>
                  <a:srgbClr val="FF0000"/>
                </a:solidFill>
              </a:rPr>
              <a:t>ledovým </a:t>
            </a:r>
            <a:r>
              <a:rPr lang="cs-CZ" altLang="cs-CZ" b="1" i="1" dirty="0" err="1" smtClean="0">
                <a:solidFill>
                  <a:srgbClr val="FF0000"/>
                </a:solidFill>
              </a:rPr>
              <a:t>oc</a:t>
            </a:r>
            <a:r>
              <a:rPr lang="cs-CZ" altLang="cs-CZ" i="1" dirty="0" smtClean="0">
                <a:solidFill>
                  <a:schemeClr val="bg1"/>
                </a:solidFill>
              </a:rPr>
              <a:t>.</a:t>
            </a:r>
            <a:r>
              <a:rPr lang="cs-CZ" altLang="cs-CZ" dirty="0" smtClean="0">
                <a:solidFill>
                  <a:schemeClr val="bg1"/>
                </a:solidFill>
              </a:rPr>
              <a:t> a </a:t>
            </a:r>
            <a:r>
              <a:rPr lang="cs-CZ" altLang="cs-CZ" b="1" i="1" dirty="0" smtClean="0">
                <a:solidFill>
                  <a:srgbClr val="FF0000"/>
                </a:solidFill>
              </a:rPr>
              <a:t>Jižním oceánem</a:t>
            </a:r>
            <a:r>
              <a:rPr lang="cs-CZ" altLang="cs-CZ" dirty="0" smtClean="0">
                <a:solidFill>
                  <a:schemeClr val="bg1"/>
                </a:solidFill>
              </a:rPr>
              <a:t> </a:t>
            </a:r>
            <a:r>
              <a:rPr lang="cs-CZ" altLang="cs-CZ" sz="2800" dirty="0" smtClean="0">
                <a:solidFill>
                  <a:schemeClr val="bg1"/>
                </a:solidFill>
              </a:rPr>
              <a:t>(jehož severní hranice je přibližně 60° rovnoběžka)</a:t>
            </a:r>
          </a:p>
          <a:p>
            <a:pPr eaLnBrk="1" hangingPunct="1">
              <a:buFontTx/>
              <a:buNone/>
            </a:pPr>
            <a:endParaRPr lang="cs-CZ" altLang="cs-CZ" dirty="0" smtClean="0">
              <a:solidFill>
                <a:schemeClr val="bg1"/>
              </a:solidFill>
            </a:endParaRPr>
          </a:p>
        </p:txBody>
      </p:sp>
    </p:spTree>
    <p:extLst>
      <p:ext uri="{BB962C8B-B14F-4D97-AF65-F5344CB8AC3E}">
        <p14:creationId xmlns:p14="http://schemas.microsoft.com/office/powerpoint/2010/main" val="10066924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title"/>
          </p:nvPr>
        </p:nvSpPr>
        <p:spPr>
          <a:xfrm>
            <a:off x="457200" y="274638"/>
            <a:ext cx="8229600" cy="850900"/>
          </a:xfrm>
        </p:spPr>
        <p:txBody>
          <a:bodyPr/>
          <a:lstStyle/>
          <a:p>
            <a:pPr eaLnBrk="1" hangingPunct="1"/>
            <a:r>
              <a:rPr lang="cs-CZ" altLang="cs-CZ" smtClean="0">
                <a:solidFill>
                  <a:schemeClr val="bg1"/>
                </a:solidFill>
              </a:rPr>
              <a:t>arktická tundra</a:t>
            </a:r>
          </a:p>
        </p:txBody>
      </p:sp>
      <p:pic>
        <p:nvPicPr>
          <p:cNvPr id="33795" name="Picture 5" descr="Prekroceni ledovcove rek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7488" y="1079500"/>
            <a:ext cx="8675687" cy="5778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330369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title"/>
          </p:nvPr>
        </p:nvSpPr>
        <p:spPr>
          <a:xfrm>
            <a:off x="457200" y="274638"/>
            <a:ext cx="8229600" cy="850900"/>
          </a:xfrm>
        </p:spPr>
        <p:txBody>
          <a:bodyPr/>
          <a:lstStyle/>
          <a:p>
            <a:pPr eaLnBrk="1" hangingPunct="1"/>
            <a:r>
              <a:rPr lang="cs-CZ" altLang="cs-CZ" smtClean="0">
                <a:solidFill>
                  <a:schemeClr val="bg1"/>
                </a:solidFill>
              </a:rPr>
              <a:t> Aljašská tundra</a:t>
            </a:r>
          </a:p>
        </p:txBody>
      </p:sp>
      <p:pic>
        <p:nvPicPr>
          <p:cNvPr id="34819" name="Picture 5" descr="027%20Aljaska,%20bez%20komentar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0113" y="1379538"/>
            <a:ext cx="7308850" cy="5478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13604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title"/>
          </p:nvPr>
        </p:nvSpPr>
        <p:spPr/>
        <p:txBody>
          <a:bodyPr/>
          <a:lstStyle/>
          <a:p>
            <a:pPr eaLnBrk="1" hangingPunct="1"/>
            <a:r>
              <a:rPr lang="cs-CZ" altLang="cs-CZ" smtClean="0">
                <a:solidFill>
                  <a:schemeClr val="bg1"/>
                </a:solidFill>
              </a:rPr>
              <a:t>Delta řeky Mackenzie (Kanada)</a:t>
            </a:r>
          </a:p>
        </p:txBody>
      </p:sp>
      <p:pic>
        <p:nvPicPr>
          <p:cNvPr id="35843" name="Picture 12" descr="2876568045_08d56f4f88_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241425"/>
            <a:ext cx="7488238" cy="56165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1925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p:nvPr>
        </p:nvSpPr>
        <p:spPr>
          <a:xfrm>
            <a:off x="457200" y="274638"/>
            <a:ext cx="8229600" cy="561975"/>
          </a:xfrm>
        </p:spPr>
        <p:txBody>
          <a:bodyPr/>
          <a:lstStyle/>
          <a:p>
            <a:pPr eaLnBrk="1" hangingPunct="1"/>
            <a:r>
              <a:rPr lang="cs-CZ" altLang="cs-CZ" sz="4000" smtClean="0">
                <a:solidFill>
                  <a:schemeClr val="bg1"/>
                </a:solidFill>
              </a:rPr>
              <a:t>Mohavská poušť</a:t>
            </a:r>
          </a:p>
        </p:txBody>
      </p:sp>
      <p:pic>
        <p:nvPicPr>
          <p:cNvPr id="38915" name="Picture 5" descr="findthervdesert"/>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11188" y="836613"/>
            <a:ext cx="8027987" cy="6021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394328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title"/>
          </p:nvPr>
        </p:nvSpPr>
        <p:spPr>
          <a:xfrm>
            <a:off x="457200" y="274638"/>
            <a:ext cx="8229600" cy="850900"/>
          </a:xfrm>
        </p:spPr>
        <p:txBody>
          <a:bodyPr/>
          <a:lstStyle/>
          <a:p>
            <a:pPr eaLnBrk="1" hangingPunct="1"/>
            <a:r>
              <a:rPr lang="cs-CZ" altLang="cs-CZ" smtClean="0">
                <a:solidFill>
                  <a:schemeClr val="bg1"/>
                </a:solidFill>
              </a:rPr>
              <a:t>Sonorská poušť</a:t>
            </a:r>
          </a:p>
        </p:txBody>
      </p:sp>
      <p:pic>
        <p:nvPicPr>
          <p:cNvPr id="39939" name="Picture 5" descr="sagu2535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844675"/>
            <a:ext cx="9144000" cy="3594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31389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title"/>
          </p:nvPr>
        </p:nvSpPr>
        <p:spPr>
          <a:xfrm>
            <a:off x="457200" y="274638"/>
            <a:ext cx="8229600" cy="850900"/>
          </a:xfrm>
        </p:spPr>
        <p:txBody>
          <a:bodyPr/>
          <a:lstStyle/>
          <a:p>
            <a:pPr eaLnBrk="1" hangingPunct="1"/>
            <a:r>
              <a:rPr lang="cs-CZ" altLang="cs-CZ" smtClean="0">
                <a:solidFill>
                  <a:schemeClr val="bg1"/>
                </a:solidFill>
              </a:rPr>
              <a:t>Yellowstone river</a:t>
            </a:r>
          </a:p>
        </p:txBody>
      </p:sp>
      <p:pic>
        <p:nvPicPr>
          <p:cNvPr id="40963" name="Picture 5" descr="1324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5900" y="1054100"/>
            <a:ext cx="8748713" cy="5759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402183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title"/>
          </p:nvPr>
        </p:nvSpPr>
        <p:spPr>
          <a:xfrm>
            <a:off x="1692275" y="274638"/>
            <a:ext cx="6994525" cy="633412"/>
          </a:xfrm>
        </p:spPr>
        <p:txBody>
          <a:bodyPr/>
          <a:lstStyle/>
          <a:p>
            <a:pPr eaLnBrk="1" hangingPunct="1"/>
            <a:r>
              <a:rPr lang="cs-CZ" altLang="cs-CZ" sz="4000" smtClean="0">
                <a:solidFill>
                  <a:schemeClr val="bg1"/>
                </a:solidFill>
              </a:rPr>
              <a:t>prérie – severoamerické stepi</a:t>
            </a:r>
          </a:p>
        </p:txBody>
      </p:sp>
      <p:pic>
        <p:nvPicPr>
          <p:cNvPr id="43011" name="Picture 5" descr="07-05_79-Custer-tura-krajin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908050"/>
            <a:ext cx="7524750" cy="5640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463770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title"/>
          </p:nvPr>
        </p:nvSpPr>
        <p:spPr/>
        <p:txBody>
          <a:bodyPr/>
          <a:lstStyle/>
          <a:p>
            <a:pPr eaLnBrk="1" hangingPunct="1"/>
            <a:endParaRPr lang="cs-CZ" altLang="cs-CZ" smtClean="0"/>
          </a:p>
        </p:txBody>
      </p:sp>
      <p:pic>
        <p:nvPicPr>
          <p:cNvPr id="44035" name="Picture 5" descr="montana-prairie-herd_297_600x45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599345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noChangeArrowheads="1"/>
          </p:cNvSpPr>
          <p:nvPr>
            <p:ph type="title"/>
          </p:nvPr>
        </p:nvSpPr>
        <p:spPr>
          <a:xfrm>
            <a:off x="457200" y="274638"/>
            <a:ext cx="8229600" cy="777875"/>
          </a:xfrm>
        </p:spPr>
        <p:txBody>
          <a:bodyPr/>
          <a:lstStyle/>
          <a:p>
            <a:pPr eaLnBrk="1" hangingPunct="1"/>
            <a:r>
              <a:rPr lang="cs-CZ" altLang="cs-CZ" smtClean="0">
                <a:solidFill>
                  <a:schemeClr val="bg1"/>
                </a:solidFill>
              </a:rPr>
              <a:t>Tropické lesy (Florida)</a:t>
            </a:r>
          </a:p>
        </p:txBody>
      </p:sp>
      <p:pic>
        <p:nvPicPr>
          <p:cNvPr id="45059" name="Picture 5" descr="7302914-sunlight-beaming-down-on-moss-covered-trees-in-the-florida-fore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47700" y="1341438"/>
            <a:ext cx="7956550" cy="5330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741743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title"/>
          </p:nvPr>
        </p:nvSpPr>
        <p:spPr>
          <a:xfrm>
            <a:off x="457200" y="274638"/>
            <a:ext cx="8229600" cy="561975"/>
          </a:xfrm>
        </p:spPr>
        <p:txBody>
          <a:bodyPr/>
          <a:lstStyle/>
          <a:p>
            <a:pPr eaLnBrk="1" hangingPunct="1"/>
            <a:r>
              <a:rPr lang="cs-CZ" altLang="cs-CZ" sz="3600" smtClean="0">
                <a:solidFill>
                  <a:schemeClr val="bg1"/>
                </a:solidFill>
              </a:rPr>
              <a:t>Tropický deštný les ve Střední Americe</a:t>
            </a:r>
          </a:p>
        </p:txBody>
      </p:sp>
      <p:pic>
        <p:nvPicPr>
          <p:cNvPr id="46083" name="Picture 5" descr="costa-rica-rainforest-tour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757238"/>
            <a:ext cx="9144000" cy="6100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931163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cs-CZ" altLang="cs-CZ" smtClean="0">
                <a:solidFill>
                  <a:schemeClr val="bg1"/>
                </a:solidFill>
              </a:rPr>
              <a:t>Členění kontinentu</a:t>
            </a:r>
          </a:p>
        </p:txBody>
      </p:sp>
      <p:sp>
        <p:nvSpPr>
          <p:cNvPr id="5123" name="Rectangle 3"/>
          <p:cNvSpPr>
            <a:spLocks noGrp="1" noChangeArrowheads="1"/>
          </p:cNvSpPr>
          <p:nvPr>
            <p:ph type="body" idx="1"/>
          </p:nvPr>
        </p:nvSpPr>
        <p:spPr>
          <a:xfrm>
            <a:off x="323850" y="1628775"/>
            <a:ext cx="8424863" cy="4497388"/>
          </a:xfrm>
        </p:spPr>
        <p:txBody>
          <a:bodyPr/>
          <a:lstStyle/>
          <a:p>
            <a:pPr eaLnBrk="1" hangingPunct="1">
              <a:buFontTx/>
              <a:buNone/>
            </a:pPr>
            <a:r>
              <a:rPr lang="cs-CZ" altLang="cs-CZ" b="1" smtClean="0">
                <a:solidFill>
                  <a:schemeClr val="bg1"/>
                </a:solidFill>
              </a:rPr>
              <a:t>Hledisko fyzickogeografické:</a:t>
            </a:r>
          </a:p>
          <a:p>
            <a:pPr eaLnBrk="1" hangingPunct="1">
              <a:buFontTx/>
              <a:buNone/>
            </a:pPr>
            <a:endParaRPr lang="cs-CZ" altLang="cs-CZ" b="1" smtClean="0">
              <a:solidFill>
                <a:schemeClr val="bg1"/>
              </a:solidFill>
            </a:endParaRPr>
          </a:p>
          <a:p>
            <a:pPr eaLnBrk="1" hangingPunct="1">
              <a:buFontTx/>
              <a:buNone/>
            </a:pPr>
            <a:r>
              <a:rPr lang="cs-CZ" altLang="cs-CZ" smtClean="0">
                <a:solidFill>
                  <a:schemeClr val="bg1"/>
                </a:solidFill>
              </a:rPr>
              <a:t>	</a:t>
            </a:r>
            <a:r>
              <a:rPr lang="cs-CZ" altLang="cs-CZ" b="1" smtClean="0">
                <a:solidFill>
                  <a:srgbClr val="FF0000"/>
                </a:solidFill>
              </a:rPr>
              <a:t>Severní Amerika</a:t>
            </a:r>
            <a:r>
              <a:rPr lang="cs-CZ" altLang="cs-CZ" smtClean="0">
                <a:solidFill>
                  <a:schemeClr val="bg1"/>
                </a:solidFill>
              </a:rPr>
              <a:t> – po Panamskou šíji</a:t>
            </a:r>
          </a:p>
          <a:p>
            <a:pPr eaLnBrk="1" hangingPunct="1">
              <a:buFontTx/>
              <a:buNone/>
            </a:pPr>
            <a:r>
              <a:rPr lang="cs-CZ" altLang="cs-CZ" smtClean="0">
                <a:solidFill>
                  <a:schemeClr val="bg1"/>
                </a:solidFill>
              </a:rPr>
              <a:t>	</a:t>
            </a:r>
            <a:r>
              <a:rPr lang="cs-CZ" altLang="cs-CZ" b="1" smtClean="0">
                <a:solidFill>
                  <a:srgbClr val="FF0000"/>
                </a:solidFill>
              </a:rPr>
              <a:t>Jižní Amerika</a:t>
            </a:r>
            <a:r>
              <a:rPr lang="cs-CZ" altLang="cs-CZ" smtClean="0">
                <a:solidFill>
                  <a:schemeClr val="bg1"/>
                </a:solidFill>
              </a:rPr>
              <a:t> – od Panamské š. na J ?</a:t>
            </a:r>
          </a:p>
          <a:p>
            <a:pPr eaLnBrk="1" hangingPunct="1">
              <a:buFontTx/>
              <a:buNone/>
            </a:pPr>
            <a:r>
              <a:rPr lang="cs-CZ" altLang="cs-CZ" smtClean="0">
                <a:solidFill>
                  <a:schemeClr val="bg1"/>
                </a:solidFill>
              </a:rPr>
              <a:t>	</a:t>
            </a:r>
            <a:r>
              <a:rPr lang="cs-CZ" altLang="cs-CZ" b="1" smtClean="0">
                <a:solidFill>
                  <a:srgbClr val="FF0000"/>
                </a:solidFill>
              </a:rPr>
              <a:t>Střední Amerika</a:t>
            </a:r>
            <a:r>
              <a:rPr lang="cs-CZ" altLang="cs-CZ" smtClean="0">
                <a:solidFill>
                  <a:schemeClr val="bg1"/>
                </a:solidFill>
              </a:rPr>
              <a:t> – v rámci Sev.Ameriky 	lze vyčlenit ještě Střední Ameriku mezi 	Tehuantepeckou a Panamskou šíjí a 	přilehlé ostrovy v Karibské oblasti.</a:t>
            </a:r>
          </a:p>
        </p:txBody>
      </p:sp>
    </p:spTree>
    <p:extLst>
      <p:ext uri="{BB962C8B-B14F-4D97-AF65-F5344CB8AC3E}">
        <p14:creationId xmlns:p14="http://schemas.microsoft.com/office/powerpoint/2010/main" val="14642014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p:cNvSpPr>
            <a:spLocks noGrp="1" noChangeArrowheads="1"/>
          </p:cNvSpPr>
          <p:nvPr>
            <p:ph type="title"/>
          </p:nvPr>
        </p:nvSpPr>
        <p:spPr>
          <a:xfrm>
            <a:off x="457200" y="274638"/>
            <a:ext cx="8229600" cy="706437"/>
          </a:xfrm>
        </p:spPr>
        <p:txBody>
          <a:bodyPr/>
          <a:lstStyle/>
          <a:p>
            <a:pPr eaLnBrk="1" hangingPunct="1"/>
            <a:r>
              <a:rPr lang="cs-CZ" altLang="cs-CZ" sz="4000" smtClean="0">
                <a:solidFill>
                  <a:schemeClr val="bg1"/>
                </a:solidFill>
              </a:rPr>
              <a:t>delta Amazonky</a:t>
            </a:r>
          </a:p>
        </p:txBody>
      </p:sp>
      <p:pic>
        <p:nvPicPr>
          <p:cNvPr id="47107" name="Picture 5" descr="Mouths_of_amazon_geocover_199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47763"/>
            <a:ext cx="8675688" cy="571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152272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title"/>
          </p:nvPr>
        </p:nvSpPr>
        <p:spPr/>
        <p:txBody>
          <a:bodyPr/>
          <a:lstStyle/>
          <a:p>
            <a:pPr eaLnBrk="1" hangingPunct="1"/>
            <a:endParaRPr lang="cs-CZ" altLang="cs-CZ" smtClean="0"/>
          </a:p>
        </p:txBody>
      </p:sp>
      <p:pic>
        <p:nvPicPr>
          <p:cNvPr id="48131" name="Picture 5" descr="004%20Giant-Water-Lili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024648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title"/>
          </p:nvPr>
        </p:nvSpPr>
        <p:spPr>
          <a:xfrm>
            <a:off x="6948488" y="4581525"/>
            <a:ext cx="1871662" cy="2276475"/>
          </a:xfrm>
        </p:spPr>
        <p:txBody>
          <a:bodyPr/>
          <a:lstStyle/>
          <a:p>
            <a:pPr eaLnBrk="1" hangingPunct="1"/>
            <a:r>
              <a:rPr lang="cs-CZ" altLang="cs-CZ" sz="2800" smtClean="0">
                <a:solidFill>
                  <a:schemeClr val="bg1"/>
                </a:solidFill>
              </a:rPr>
              <a:t>meandry Amazonky</a:t>
            </a:r>
            <a:br>
              <a:rPr lang="cs-CZ" altLang="cs-CZ" sz="2800" smtClean="0">
                <a:solidFill>
                  <a:schemeClr val="bg1"/>
                </a:solidFill>
              </a:rPr>
            </a:br>
            <a:r>
              <a:rPr lang="cs-CZ" altLang="cs-CZ" sz="2800" smtClean="0">
                <a:solidFill>
                  <a:schemeClr val="bg1"/>
                </a:solidFill>
              </a:rPr>
              <a:t>(Peru)</a:t>
            </a:r>
          </a:p>
        </p:txBody>
      </p:sp>
      <p:pic>
        <p:nvPicPr>
          <p:cNvPr id="49155" name="Picture 5" descr="819d191f-7be2-45c2-9ae5-7619ac50a13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88900"/>
            <a:ext cx="6769100" cy="6769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06829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title"/>
          </p:nvPr>
        </p:nvSpPr>
        <p:spPr>
          <a:xfrm>
            <a:off x="457200" y="274638"/>
            <a:ext cx="8229600" cy="561975"/>
          </a:xfrm>
        </p:spPr>
        <p:txBody>
          <a:bodyPr/>
          <a:lstStyle/>
          <a:p>
            <a:pPr eaLnBrk="1" hangingPunct="1"/>
            <a:r>
              <a:rPr lang="cs-CZ" altLang="cs-CZ" sz="4000" smtClean="0">
                <a:solidFill>
                  <a:schemeClr val="bg1"/>
                </a:solidFill>
              </a:rPr>
              <a:t>delta Orinoco (Venezuela)</a:t>
            </a:r>
          </a:p>
        </p:txBody>
      </p:sp>
      <p:pic>
        <p:nvPicPr>
          <p:cNvPr id="50179" name="Picture 5" descr="2fdc996d-7a5d-4523-bf41-d270960f700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4463" y="1052513"/>
            <a:ext cx="8459787" cy="5645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104633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title"/>
          </p:nvPr>
        </p:nvSpPr>
        <p:spPr>
          <a:xfrm>
            <a:off x="457200" y="274638"/>
            <a:ext cx="8229600" cy="633412"/>
          </a:xfrm>
        </p:spPr>
        <p:txBody>
          <a:bodyPr/>
          <a:lstStyle/>
          <a:p>
            <a:pPr eaLnBrk="1" hangingPunct="1"/>
            <a:r>
              <a:rPr lang="cs-CZ" altLang="cs-CZ" sz="4000" smtClean="0">
                <a:solidFill>
                  <a:schemeClr val="bg1"/>
                </a:solidFill>
              </a:rPr>
              <a:t>Indiáni v deltě Orinoca</a:t>
            </a:r>
          </a:p>
        </p:txBody>
      </p:sp>
      <p:pic>
        <p:nvPicPr>
          <p:cNvPr id="51203" name="Picture 5" descr="3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1052513"/>
            <a:ext cx="8532812" cy="568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821991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title"/>
          </p:nvPr>
        </p:nvSpPr>
        <p:spPr>
          <a:xfrm>
            <a:off x="457200" y="274638"/>
            <a:ext cx="8229600" cy="633412"/>
          </a:xfrm>
        </p:spPr>
        <p:txBody>
          <a:bodyPr/>
          <a:lstStyle/>
          <a:p>
            <a:pPr eaLnBrk="1" hangingPunct="1"/>
            <a:r>
              <a:rPr lang="cs-CZ" altLang="cs-CZ" sz="4000" smtClean="0">
                <a:solidFill>
                  <a:schemeClr val="bg1"/>
                </a:solidFill>
              </a:rPr>
              <a:t>Favelleas – Rio de Janeiro </a:t>
            </a:r>
          </a:p>
        </p:txBody>
      </p:sp>
      <p:pic>
        <p:nvPicPr>
          <p:cNvPr id="52227" name="Picture 5" descr="favela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8925" y="981075"/>
            <a:ext cx="8604250" cy="569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039229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title"/>
          </p:nvPr>
        </p:nvSpPr>
        <p:spPr/>
        <p:txBody>
          <a:bodyPr/>
          <a:lstStyle/>
          <a:p>
            <a:pPr eaLnBrk="1" hangingPunct="1"/>
            <a:r>
              <a:rPr lang="cs-CZ" altLang="cs-CZ" sz="4000" smtClean="0">
                <a:solidFill>
                  <a:schemeClr val="bg1"/>
                </a:solidFill>
              </a:rPr>
              <a:t>Chuquicamata (Chille), nějvětší důl na měd na světě</a:t>
            </a:r>
          </a:p>
        </p:txBody>
      </p:sp>
      <p:pic>
        <p:nvPicPr>
          <p:cNvPr id="60419" name="Picture 5" descr="5467511181_c67cab7ef7">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541463"/>
            <a:ext cx="7704138" cy="5130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0" name="Picture 9" descr="Thumbnail for version as of 18:48, 20 January 2010">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700213"/>
            <a:ext cx="237648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349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Chuquicamata%25255B2%25255D">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981075"/>
            <a:ext cx="8569325" cy="50276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3" name="Rectangle 6"/>
          <p:cNvSpPr>
            <a:spLocks noGrp="1" noChangeArrowheads="1"/>
          </p:cNvSpPr>
          <p:nvPr>
            <p:ph type="title"/>
          </p:nvPr>
        </p:nvSpPr>
        <p:spPr/>
        <p:txBody>
          <a:bodyPr/>
          <a:lstStyle/>
          <a:p>
            <a:pPr eaLnBrk="1" hangingPunct="1"/>
            <a:endParaRPr lang="cs-CZ" altLang="cs-CZ" smtClean="0"/>
          </a:p>
        </p:txBody>
      </p:sp>
      <p:sp>
        <p:nvSpPr>
          <p:cNvPr id="61444" name="Line 10"/>
          <p:cNvSpPr>
            <a:spLocks noChangeShapeType="1"/>
          </p:cNvSpPr>
          <p:nvPr/>
        </p:nvSpPr>
        <p:spPr bwMode="auto">
          <a:xfrm flipV="1">
            <a:off x="4500563" y="1557338"/>
            <a:ext cx="0" cy="3311525"/>
          </a:xfrm>
          <a:prstGeom prst="line">
            <a:avLst/>
          </a:prstGeom>
          <a:noFill/>
          <a:ln w="635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2000" smtClean="0">
              <a:solidFill>
                <a:srgbClr val="000000"/>
              </a:solidFill>
            </a:endParaRPr>
          </a:p>
        </p:txBody>
      </p:sp>
      <p:sp>
        <p:nvSpPr>
          <p:cNvPr id="61445" name="Text Box 11"/>
          <p:cNvSpPr txBox="1">
            <a:spLocks noChangeArrowheads="1"/>
          </p:cNvSpPr>
          <p:nvPr/>
        </p:nvSpPr>
        <p:spPr bwMode="auto">
          <a:xfrm>
            <a:off x="4787900" y="2636838"/>
            <a:ext cx="23764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cs-CZ" altLang="cs-CZ" sz="4000" b="1" smtClean="0">
                <a:solidFill>
                  <a:srgbClr val="FF0000"/>
                </a:solidFill>
              </a:rPr>
              <a:t>hloubka</a:t>
            </a:r>
          </a:p>
          <a:p>
            <a:pPr fontAlgn="base">
              <a:spcBef>
                <a:spcPct val="0"/>
              </a:spcBef>
              <a:spcAft>
                <a:spcPct val="0"/>
              </a:spcAft>
            </a:pPr>
            <a:r>
              <a:rPr lang="cs-CZ" altLang="cs-CZ" sz="4000" b="1" smtClean="0">
                <a:solidFill>
                  <a:srgbClr val="FF0000"/>
                </a:solidFill>
              </a:rPr>
              <a:t>850 m</a:t>
            </a:r>
          </a:p>
        </p:txBody>
      </p:sp>
    </p:spTree>
    <p:extLst>
      <p:ext uri="{BB962C8B-B14F-4D97-AF65-F5344CB8AC3E}">
        <p14:creationId xmlns:p14="http://schemas.microsoft.com/office/powerpoint/2010/main" val="20840764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title"/>
          </p:nvPr>
        </p:nvSpPr>
        <p:spPr/>
        <p:txBody>
          <a:bodyPr/>
          <a:lstStyle/>
          <a:p>
            <a:pPr eaLnBrk="1" hangingPunct="1"/>
            <a:endParaRPr lang="cs-CZ" altLang="cs-CZ" smtClean="0"/>
          </a:p>
        </p:txBody>
      </p:sp>
      <p:pic>
        <p:nvPicPr>
          <p:cNvPr id="62467" name="Picture 5" descr="chuquicamata-chile-56848">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312738"/>
            <a:ext cx="8280400" cy="62023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53647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74638"/>
            <a:ext cx="8229600" cy="850900"/>
          </a:xfrm>
        </p:spPr>
        <p:txBody>
          <a:bodyPr/>
          <a:lstStyle/>
          <a:p>
            <a:pPr algn="l" eaLnBrk="1" hangingPunct="1"/>
            <a:r>
              <a:rPr lang="cs-CZ" altLang="cs-CZ" smtClean="0"/>
              <a:t>	</a:t>
            </a:r>
            <a:r>
              <a:rPr lang="cs-CZ" altLang="cs-CZ" sz="4800" smtClean="0">
                <a:solidFill>
                  <a:schemeClr val="bg1"/>
                </a:solidFill>
              </a:rPr>
              <a:t>Obyvatelstvo</a:t>
            </a:r>
          </a:p>
        </p:txBody>
      </p:sp>
      <p:sp>
        <p:nvSpPr>
          <p:cNvPr id="64515" name="Rectangle 3"/>
          <p:cNvSpPr>
            <a:spLocks noGrp="1" noChangeArrowheads="1"/>
          </p:cNvSpPr>
          <p:nvPr>
            <p:ph type="body" idx="1"/>
          </p:nvPr>
        </p:nvSpPr>
        <p:spPr>
          <a:xfrm>
            <a:off x="468313" y="1268413"/>
            <a:ext cx="8229600" cy="5256212"/>
          </a:xfrm>
        </p:spPr>
        <p:txBody>
          <a:bodyPr/>
          <a:lstStyle/>
          <a:p>
            <a:pPr eaLnBrk="1" hangingPunct="1">
              <a:lnSpc>
                <a:spcPct val="80000"/>
              </a:lnSpc>
              <a:buFontTx/>
              <a:buNone/>
            </a:pPr>
            <a:r>
              <a:rPr lang="cs-CZ" altLang="cs-CZ" sz="2500" smtClean="0">
                <a:solidFill>
                  <a:schemeClr val="bg1"/>
                </a:solidFill>
              </a:rPr>
              <a:t>V polovině r.2011 žilo v Americe </a:t>
            </a:r>
            <a:r>
              <a:rPr lang="cs-CZ" altLang="cs-CZ" sz="2500" b="1" smtClean="0">
                <a:solidFill>
                  <a:srgbClr val="FF0000"/>
                </a:solidFill>
              </a:rPr>
              <a:t>942</a:t>
            </a:r>
            <a:r>
              <a:rPr lang="cs-CZ" altLang="cs-CZ" sz="2500" b="1" smtClean="0">
                <a:solidFill>
                  <a:schemeClr val="bg1"/>
                </a:solidFill>
              </a:rPr>
              <a:t> </a:t>
            </a:r>
            <a:r>
              <a:rPr lang="cs-CZ" altLang="cs-CZ" sz="2500" smtClean="0">
                <a:solidFill>
                  <a:schemeClr val="bg1"/>
                </a:solidFill>
              </a:rPr>
              <a:t>mil.obyv.</a:t>
            </a:r>
          </a:p>
          <a:p>
            <a:pPr eaLnBrk="1" hangingPunct="1">
              <a:lnSpc>
                <a:spcPct val="80000"/>
              </a:lnSpc>
              <a:buFontTx/>
              <a:buNone/>
            </a:pPr>
            <a:r>
              <a:rPr lang="cs-CZ" altLang="cs-CZ" sz="2500" smtClean="0">
                <a:solidFill>
                  <a:schemeClr val="bg1"/>
                </a:solidFill>
              </a:rPr>
              <a:t>	 </a:t>
            </a:r>
            <a:r>
              <a:rPr lang="cs-CZ" altLang="cs-CZ" sz="2500" smtClean="0">
                <a:solidFill>
                  <a:srgbClr val="FF0000"/>
                </a:solidFill>
              </a:rPr>
              <a:t>USA</a:t>
            </a:r>
            <a:r>
              <a:rPr lang="cs-CZ" altLang="cs-CZ" sz="2500" smtClean="0">
                <a:solidFill>
                  <a:schemeClr val="bg1"/>
                </a:solidFill>
              </a:rPr>
              <a:t> – 312 mil. ob.</a:t>
            </a:r>
          </a:p>
          <a:p>
            <a:pPr eaLnBrk="1" hangingPunct="1">
              <a:lnSpc>
                <a:spcPct val="80000"/>
              </a:lnSpc>
              <a:buFontTx/>
              <a:buNone/>
            </a:pPr>
            <a:r>
              <a:rPr lang="cs-CZ" altLang="cs-CZ" sz="2500" smtClean="0">
                <a:solidFill>
                  <a:schemeClr val="bg1"/>
                </a:solidFill>
              </a:rPr>
              <a:t>	</a:t>
            </a:r>
            <a:r>
              <a:rPr lang="cs-CZ" altLang="cs-CZ" sz="2500" smtClean="0">
                <a:solidFill>
                  <a:srgbClr val="FF0000"/>
                </a:solidFill>
              </a:rPr>
              <a:t>Brazílie</a:t>
            </a:r>
            <a:r>
              <a:rPr lang="cs-CZ" altLang="cs-CZ" sz="2500" smtClean="0">
                <a:solidFill>
                  <a:schemeClr val="bg1"/>
                </a:solidFill>
              </a:rPr>
              <a:t> – 197 mil. ob.</a:t>
            </a:r>
          </a:p>
          <a:p>
            <a:pPr eaLnBrk="1" hangingPunct="1">
              <a:lnSpc>
                <a:spcPct val="80000"/>
              </a:lnSpc>
              <a:buFontTx/>
              <a:buNone/>
            </a:pPr>
            <a:r>
              <a:rPr lang="cs-CZ" altLang="cs-CZ" sz="2500" smtClean="0">
                <a:solidFill>
                  <a:schemeClr val="bg1"/>
                </a:solidFill>
              </a:rPr>
              <a:t>	</a:t>
            </a:r>
            <a:r>
              <a:rPr lang="cs-CZ" altLang="cs-CZ" sz="2500" smtClean="0">
                <a:solidFill>
                  <a:srgbClr val="FF0000"/>
                </a:solidFill>
              </a:rPr>
              <a:t>Mexiko</a:t>
            </a:r>
            <a:r>
              <a:rPr lang="cs-CZ" altLang="cs-CZ" sz="2500" smtClean="0">
                <a:solidFill>
                  <a:schemeClr val="bg1"/>
                </a:solidFill>
              </a:rPr>
              <a:t> – 115 mil. ob.</a:t>
            </a:r>
          </a:p>
          <a:p>
            <a:pPr eaLnBrk="1" hangingPunct="1">
              <a:lnSpc>
                <a:spcPct val="80000"/>
              </a:lnSpc>
              <a:buFontTx/>
              <a:buNone/>
            </a:pPr>
            <a:r>
              <a:rPr lang="cs-CZ" altLang="cs-CZ" sz="2500" smtClean="0">
                <a:solidFill>
                  <a:schemeClr val="bg1"/>
                </a:solidFill>
              </a:rPr>
              <a:t>	</a:t>
            </a:r>
            <a:r>
              <a:rPr lang="cs-CZ" altLang="cs-CZ" sz="2500" smtClean="0">
                <a:solidFill>
                  <a:srgbClr val="FF0000"/>
                </a:solidFill>
              </a:rPr>
              <a:t>Anglosaská Amerika</a:t>
            </a:r>
            <a:r>
              <a:rPr lang="cs-CZ" altLang="cs-CZ" sz="2500" smtClean="0">
                <a:solidFill>
                  <a:schemeClr val="bg1"/>
                </a:solidFill>
              </a:rPr>
              <a:t> – 346 mil. ob.</a:t>
            </a:r>
          </a:p>
          <a:p>
            <a:pPr eaLnBrk="1" hangingPunct="1">
              <a:lnSpc>
                <a:spcPct val="80000"/>
              </a:lnSpc>
              <a:buFontTx/>
              <a:buNone/>
            </a:pPr>
            <a:r>
              <a:rPr lang="cs-CZ" altLang="cs-CZ" sz="2500" smtClean="0">
                <a:solidFill>
                  <a:schemeClr val="bg1"/>
                </a:solidFill>
              </a:rPr>
              <a:t>	</a:t>
            </a:r>
            <a:r>
              <a:rPr lang="cs-CZ" altLang="cs-CZ" sz="2500" smtClean="0">
                <a:solidFill>
                  <a:srgbClr val="FF0000"/>
                </a:solidFill>
              </a:rPr>
              <a:t>Latinská Amerika</a:t>
            </a:r>
            <a:r>
              <a:rPr lang="cs-CZ" altLang="cs-CZ" sz="2500" smtClean="0">
                <a:solidFill>
                  <a:schemeClr val="bg1"/>
                </a:solidFill>
              </a:rPr>
              <a:t> – 596 mil.ob</a:t>
            </a:r>
          </a:p>
          <a:p>
            <a:pPr eaLnBrk="1" hangingPunct="1">
              <a:lnSpc>
                <a:spcPct val="80000"/>
              </a:lnSpc>
              <a:buFontTx/>
              <a:buNone/>
            </a:pPr>
            <a:r>
              <a:rPr lang="cs-CZ" altLang="cs-CZ" sz="2500" smtClean="0">
                <a:solidFill>
                  <a:schemeClr val="bg1"/>
                </a:solidFill>
              </a:rPr>
              <a:t>	v roce 1900 </a:t>
            </a:r>
            <a:r>
              <a:rPr lang="cs-CZ" altLang="cs-CZ" sz="2500" smtClean="0">
                <a:solidFill>
                  <a:srgbClr val="FF0000"/>
                </a:solidFill>
              </a:rPr>
              <a:t>Anglosaská Severní Amerika</a:t>
            </a:r>
            <a:r>
              <a:rPr lang="cs-CZ" altLang="cs-CZ" sz="2500" smtClean="0">
                <a:solidFill>
                  <a:schemeClr val="bg1"/>
                </a:solidFill>
              </a:rPr>
              <a:t> – 90 mil. ob.</a:t>
            </a:r>
          </a:p>
          <a:p>
            <a:pPr eaLnBrk="1" hangingPunct="1">
              <a:lnSpc>
                <a:spcPct val="80000"/>
              </a:lnSpc>
              <a:buFontTx/>
              <a:buNone/>
            </a:pPr>
            <a:r>
              <a:rPr lang="cs-CZ" altLang="cs-CZ" sz="2500" smtClean="0">
                <a:solidFill>
                  <a:schemeClr val="bg1"/>
                </a:solidFill>
              </a:rPr>
              <a:t>			</a:t>
            </a:r>
            <a:r>
              <a:rPr lang="cs-CZ" altLang="cs-CZ" sz="2500" smtClean="0">
                <a:solidFill>
                  <a:srgbClr val="FF0000"/>
                </a:solidFill>
              </a:rPr>
              <a:t>Latinská Amerika</a:t>
            </a:r>
            <a:r>
              <a:rPr lang="cs-CZ" altLang="cs-CZ" sz="2500" smtClean="0">
                <a:solidFill>
                  <a:schemeClr val="bg1"/>
                </a:solidFill>
              </a:rPr>
              <a:t> – 75 mil.ob</a:t>
            </a:r>
          </a:p>
          <a:p>
            <a:pPr eaLnBrk="1" hangingPunct="1">
              <a:lnSpc>
                <a:spcPct val="80000"/>
              </a:lnSpc>
              <a:buFontTx/>
              <a:buNone/>
            </a:pPr>
            <a:endParaRPr lang="cs-CZ" altLang="cs-CZ" sz="2500" smtClean="0">
              <a:solidFill>
                <a:schemeClr val="bg1"/>
              </a:solidFill>
            </a:endParaRPr>
          </a:p>
          <a:p>
            <a:pPr eaLnBrk="1" hangingPunct="1">
              <a:lnSpc>
                <a:spcPct val="80000"/>
              </a:lnSpc>
              <a:buFontTx/>
              <a:buNone/>
            </a:pPr>
            <a:r>
              <a:rPr lang="cs-CZ" altLang="cs-CZ" sz="2500" smtClean="0">
                <a:solidFill>
                  <a:schemeClr val="bg1"/>
                </a:solidFill>
              </a:rPr>
              <a:t>Hustota zalidnění 22 ob./km2</a:t>
            </a:r>
          </a:p>
          <a:p>
            <a:pPr eaLnBrk="1" hangingPunct="1">
              <a:lnSpc>
                <a:spcPct val="80000"/>
              </a:lnSpc>
              <a:buFontTx/>
              <a:buNone/>
            </a:pPr>
            <a:r>
              <a:rPr lang="cs-CZ" altLang="cs-CZ" sz="2500" smtClean="0">
                <a:solidFill>
                  <a:schemeClr val="bg1"/>
                </a:solidFill>
              </a:rPr>
              <a:t>	největší - </a:t>
            </a:r>
            <a:r>
              <a:rPr lang="cs-CZ" altLang="cs-CZ" sz="2500" smtClean="0">
                <a:solidFill>
                  <a:srgbClr val="FF0000"/>
                </a:solidFill>
              </a:rPr>
              <a:t>Karibská oblast</a:t>
            </a:r>
            <a:r>
              <a:rPr lang="cs-CZ" altLang="cs-CZ" sz="2500" smtClean="0">
                <a:solidFill>
                  <a:schemeClr val="bg1"/>
                </a:solidFill>
              </a:rPr>
              <a:t> 180 ob./km2</a:t>
            </a:r>
          </a:p>
          <a:p>
            <a:pPr eaLnBrk="1" hangingPunct="1">
              <a:lnSpc>
                <a:spcPct val="80000"/>
              </a:lnSpc>
              <a:buFontTx/>
              <a:buNone/>
            </a:pPr>
            <a:r>
              <a:rPr lang="cs-CZ" altLang="cs-CZ" sz="2500" smtClean="0">
                <a:solidFill>
                  <a:schemeClr val="bg1"/>
                </a:solidFill>
              </a:rPr>
              <a:t>	nejmenší – </a:t>
            </a:r>
            <a:r>
              <a:rPr lang="cs-CZ" altLang="cs-CZ" sz="2500" smtClean="0">
                <a:solidFill>
                  <a:srgbClr val="FF0000"/>
                </a:solidFill>
              </a:rPr>
              <a:t>Kanada </a:t>
            </a:r>
            <a:r>
              <a:rPr lang="cs-CZ" altLang="cs-CZ" sz="2500" smtClean="0">
                <a:solidFill>
                  <a:schemeClr val="bg1"/>
                </a:solidFill>
              </a:rPr>
              <a:t>(3),</a:t>
            </a:r>
            <a:r>
              <a:rPr lang="cs-CZ" altLang="cs-CZ" sz="2500" smtClean="0">
                <a:solidFill>
                  <a:srgbClr val="FF0000"/>
                </a:solidFill>
              </a:rPr>
              <a:t> Guyana, Fr.Guiana </a:t>
            </a:r>
            <a:r>
              <a:rPr lang="cs-CZ" altLang="cs-CZ" sz="2500" smtClean="0">
                <a:solidFill>
                  <a:schemeClr val="bg1"/>
                </a:solidFill>
              </a:rPr>
              <a:t>(4)</a:t>
            </a:r>
          </a:p>
          <a:p>
            <a:pPr eaLnBrk="1" hangingPunct="1">
              <a:lnSpc>
                <a:spcPct val="80000"/>
              </a:lnSpc>
              <a:buFontTx/>
              <a:buNone/>
            </a:pPr>
            <a:r>
              <a:rPr lang="cs-CZ" altLang="cs-CZ" sz="2500" smtClean="0">
                <a:solidFill>
                  <a:schemeClr val="bg1"/>
                </a:solidFill>
              </a:rPr>
              <a:t>	</a:t>
            </a:r>
          </a:p>
          <a:p>
            <a:pPr eaLnBrk="1" hangingPunct="1">
              <a:lnSpc>
                <a:spcPct val="80000"/>
              </a:lnSpc>
              <a:buFontTx/>
              <a:buNone/>
            </a:pPr>
            <a:r>
              <a:rPr lang="cs-CZ" altLang="cs-CZ" sz="2500" smtClean="0">
                <a:solidFill>
                  <a:schemeClr val="bg1"/>
                </a:solidFill>
              </a:rPr>
              <a:t>	</a:t>
            </a:r>
          </a:p>
        </p:txBody>
      </p:sp>
    </p:spTree>
    <p:extLst>
      <p:ext uri="{BB962C8B-B14F-4D97-AF65-F5344CB8AC3E}">
        <p14:creationId xmlns:p14="http://schemas.microsoft.com/office/powerpoint/2010/main" val="1058483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468313" y="765175"/>
            <a:ext cx="8229600" cy="4525963"/>
          </a:xfrm>
        </p:spPr>
        <p:txBody>
          <a:bodyPr/>
          <a:lstStyle/>
          <a:p>
            <a:pPr eaLnBrk="1" hangingPunct="1">
              <a:buFontTx/>
              <a:buNone/>
            </a:pPr>
            <a:r>
              <a:rPr lang="cs-CZ" altLang="cs-CZ" b="1" smtClean="0">
                <a:solidFill>
                  <a:schemeClr val="bg1"/>
                </a:solidFill>
              </a:rPr>
              <a:t>Hledisko kulturní:</a:t>
            </a:r>
          </a:p>
          <a:p>
            <a:pPr eaLnBrk="1" hangingPunct="1">
              <a:buFontTx/>
              <a:buNone/>
            </a:pPr>
            <a:endParaRPr lang="cs-CZ" altLang="cs-CZ" b="1" smtClean="0">
              <a:solidFill>
                <a:schemeClr val="bg1"/>
              </a:solidFill>
            </a:endParaRPr>
          </a:p>
          <a:p>
            <a:pPr eaLnBrk="1" hangingPunct="1">
              <a:buFontTx/>
              <a:buNone/>
            </a:pPr>
            <a:r>
              <a:rPr lang="cs-CZ" altLang="cs-CZ" smtClean="0">
                <a:solidFill>
                  <a:schemeClr val="bg1"/>
                </a:solidFill>
              </a:rPr>
              <a:t>	</a:t>
            </a:r>
            <a:r>
              <a:rPr lang="cs-CZ" altLang="cs-CZ" b="1" smtClean="0">
                <a:solidFill>
                  <a:srgbClr val="FF0000"/>
                </a:solidFill>
              </a:rPr>
              <a:t>Anglosaská Amerika</a:t>
            </a:r>
            <a:r>
              <a:rPr lang="cs-CZ" altLang="cs-CZ" smtClean="0">
                <a:solidFill>
                  <a:schemeClr val="bg1"/>
                </a:solidFill>
              </a:rPr>
              <a:t> – USA + KANADA</a:t>
            </a:r>
          </a:p>
          <a:p>
            <a:pPr eaLnBrk="1" hangingPunct="1">
              <a:buFontTx/>
              <a:buNone/>
            </a:pPr>
            <a:r>
              <a:rPr lang="cs-CZ" altLang="cs-CZ" smtClean="0">
                <a:solidFill>
                  <a:schemeClr val="bg1"/>
                </a:solidFill>
              </a:rPr>
              <a:t>	</a:t>
            </a:r>
            <a:r>
              <a:rPr lang="cs-CZ" altLang="cs-CZ" b="1" smtClean="0">
                <a:solidFill>
                  <a:srgbClr val="FF0000"/>
                </a:solidFill>
              </a:rPr>
              <a:t>Latinská Amerika</a:t>
            </a:r>
            <a:r>
              <a:rPr lang="cs-CZ" altLang="cs-CZ" smtClean="0">
                <a:solidFill>
                  <a:schemeClr val="bg1"/>
                </a:solidFill>
              </a:rPr>
              <a:t> – jižně od j.hranice 	Mexika s USA</a:t>
            </a:r>
          </a:p>
        </p:txBody>
      </p:sp>
    </p:spTree>
    <p:extLst>
      <p:ext uri="{BB962C8B-B14F-4D97-AF65-F5344CB8AC3E}">
        <p14:creationId xmlns:p14="http://schemas.microsoft.com/office/powerpoint/2010/main" val="511796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a:xfrm>
            <a:off x="457200" y="549275"/>
            <a:ext cx="8229600" cy="5903913"/>
          </a:xfrm>
        </p:spPr>
        <p:txBody>
          <a:bodyPr/>
          <a:lstStyle/>
          <a:p>
            <a:pPr marL="609600" indent="-609600" eaLnBrk="1" hangingPunct="1">
              <a:lnSpc>
                <a:spcPct val="90000"/>
              </a:lnSpc>
              <a:buFontTx/>
              <a:buNone/>
            </a:pPr>
            <a:r>
              <a:rPr lang="cs-CZ" altLang="cs-CZ" smtClean="0">
                <a:solidFill>
                  <a:schemeClr val="bg1"/>
                </a:solidFill>
              </a:rPr>
              <a:t>Rasová a etnická skladba obyv. je výsledkem míšení všech ras a mnoha národností:</a:t>
            </a:r>
          </a:p>
          <a:p>
            <a:pPr marL="609600" indent="-609600" eaLnBrk="1" hangingPunct="1">
              <a:lnSpc>
                <a:spcPct val="90000"/>
              </a:lnSpc>
              <a:buFontTx/>
              <a:buNone/>
            </a:pPr>
            <a:endParaRPr lang="cs-CZ" altLang="cs-CZ" smtClean="0">
              <a:solidFill>
                <a:schemeClr val="bg1"/>
              </a:solidFill>
            </a:endParaRPr>
          </a:p>
          <a:p>
            <a:pPr marL="609600" indent="-609600" eaLnBrk="1" hangingPunct="1">
              <a:lnSpc>
                <a:spcPct val="90000"/>
              </a:lnSpc>
              <a:buFontTx/>
              <a:buAutoNum type="arabicParenR"/>
            </a:pPr>
            <a:r>
              <a:rPr lang="cs-CZ" altLang="cs-CZ" smtClean="0">
                <a:solidFill>
                  <a:schemeClr val="bg1"/>
                </a:solidFill>
              </a:rPr>
              <a:t>původní obyvatelé – Indiáni a Eskymáci </a:t>
            </a:r>
            <a:r>
              <a:rPr lang="cs-CZ" altLang="cs-CZ" sz="3600" smtClean="0">
                <a:solidFill>
                  <a:schemeClr val="bg1"/>
                </a:solidFill>
              </a:rPr>
              <a:t>(</a:t>
            </a:r>
            <a:r>
              <a:rPr lang="cs-CZ" altLang="cs-CZ" smtClean="0">
                <a:solidFill>
                  <a:schemeClr val="bg1"/>
                </a:solidFill>
              </a:rPr>
              <a:t>Inuité) – </a:t>
            </a:r>
            <a:r>
              <a:rPr lang="cs-CZ" altLang="cs-CZ" b="1" smtClean="0">
                <a:solidFill>
                  <a:srgbClr val="FF0000"/>
                </a:solidFill>
              </a:rPr>
              <a:t>mongoloidní rasa</a:t>
            </a:r>
            <a:r>
              <a:rPr lang="cs-CZ" altLang="cs-CZ" smtClean="0">
                <a:solidFill>
                  <a:schemeClr val="bg1"/>
                </a:solidFill>
              </a:rPr>
              <a:t> – sever Kanady, rezervace USA, Latinská Amerika (Mexiko, Peru, Bolívie)</a:t>
            </a:r>
          </a:p>
          <a:p>
            <a:pPr marL="609600" indent="-609600" eaLnBrk="1" hangingPunct="1">
              <a:lnSpc>
                <a:spcPct val="90000"/>
              </a:lnSpc>
              <a:buFontTx/>
              <a:buAutoNum type="arabicParenR"/>
            </a:pPr>
            <a:r>
              <a:rPr lang="cs-CZ" altLang="cs-CZ" smtClean="0">
                <a:solidFill>
                  <a:schemeClr val="bg1"/>
                </a:solidFill>
              </a:rPr>
              <a:t>evropští přistěhovalci – Latinoameričané (ze Španělska, Portugalska, Itálie), Britové, Frankoameričané (Québec) – </a:t>
            </a:r>
            <a:r>
              <a:rPr lang="cs-CZ" altLang="cs-CZ" b="1" smtClean="0">
                <a:solidFill>
                  <a:srgbClr val="FF0000"/>
                </a:solidFill>
              </a:rPr>
              <a:t>europoidní rasa</a:t>
            </a:r>
          </a:p>
        </p:txBody>
      </p:sp>
    </p:spTree>
    <p:extLst>
      <p:ext uri="{BB962C8B-B14F-4D97-AF65-F5344CB8AC3E}">
        <p14:creationId xmlns:p14="http://schemas.microsoft.com/office/powerpoint/2010/main" val="20936821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body" idx="1"/>
          </p:nvPr>
        </p:nvSpPr>
        <p:spPr>
          <a:xfrm>
            <a:off x="457200" y="692150"/>
            <a:ext cx="8229600" cy="5434013"/>
          </a:xfrm>
        </p:spPr>
        <p:txBody>
          <a:bodyPr/>
          <a:lstStyle/>
          <a:p>
            <a:pPr eaLnBrk="1" hangingPunct="1">
              <a:buFontTx/>
              <a:buNone/>
            </a:pPr>
            <a:r>
              <a:rPr lang="cs-CZ" altLang="cs-CZ" sz="2800" smtClean="0">
                <a:solidFill>
                  <a:schemeClr val="bg1"/>
                </a:solidFill>
              </a:rPr>
              <a:t>	</a:t>
            </a:r>
            <a:r>
              <a:rPr lang="cs-CZ" altLang="cs-CZ" smtClean="0">
                <a:solidFill>
                  <a:schemeClr val="bg1"/>
                </a:solidFill>
              </a:rPr>
              <a:t>3) obyvatelé afrického původu a jejich potomci – </a:t>
            </a:r>
            <a:r>
              <a:rPr lang="cs-CZ" altLang="cs-CZ" b="1" smtClean="0">
                <a:solidFill>
                  <a:srgbClr val="FF0000"/>
                </a:solidFill>
              </a:rPr>
              <a:t>negroidní rasa</a:t>
            </a:r>
            <a:r>
              <a:rPr lang="cs-CZ" altLang="cs-CZ" smtClean="0">
                <a:solidFill>
                  <a:schemeClr val="bg1"/>
                </a:solidFill>
              </a:rPr>
              <a:t> – jv USA (a velká města), Karibik, Brazílie</a:t>
            </a:r>
          </a:p>
          <a:p>
            <a:pPr eaLnBrk="1" hangingPunct="1">
              <a:buFontTx/>
              <a:buNone/>
            </a:pPr>
            <a:endParaRPr lang="cs-CZ" altLang="cs-CZ" smtClean="0">
              <a:solidFill>
                <a:schemeClr val="bg1"/>
              </a:solidFill>
            </a:endParaRPr>
          </a:p>
          <a:p>
            <a:pPr eaLnBrk="1" hangingPunct="1">
              <a:buFontTx/>
              <a:buNone/>
            </a:pPr>
            <a:r>
              <a:rPr lang="cs-CZ" altLang="cs-CZ" smtClean="0">
                <a:solidFill>
                  <a:schemeClr val="bg1"/>
                </a:solidFill>
              </a:rPr>
              <a:t>	4) </a:t>
            </a:r>
            <a:r>
              <a:rPr lang="cs-CZ" altLang="cs-CZ" b="1" smtClean="0">
                <a:solidFill>
                  <a:srgbClr val="FF0000"/>
                </a:solidFill>
              </a:rPr>
              <a:t>míšenci </a:t>
            </a:r>
            <a:r>
              <a:rPr lang="cs-CZ" altLang="cs-CZ" smtClean="0">
                <a:solidFill>
                  <a:schemeClr val="bg1"/>
                </a:solidFill>
              </a:rPr>
              <a:t>mezi Iniány, bělochy a černochy – mulat (BČ), mestic(MB), zambo (MČ)</a:t>
            </a:r>
          </a:p>
          <a:p>
            <a:pPr eaLnBrk="1" hangingPunct="1">
              <a:buFontTx/>
              <a:buNone/>
            </a:pPr>
            <a:endParaRPr lang="cs-CZ" altLang="cs-CZ" smtClean="0">
              <a:solidFill>
                <a:schemeClr val="bg1"/>
              </a:solidFill>
            </a:endParaRPr>
          </a:p>
          <a:p>
            <a:pPr eaLnBrk="1" hangingPunct="1">
              <a:buFontTx/>
              <a:buNone/>
            </a:pPr>
            <a:r>
              <a:rPr lang="cs-CZ" altLang="cs-CZ" smtClean="0">
                <a:solidFill>
                  <a:schemeClr val="bg1"/>
                </a:solidFill>
              </a:rPr>
              <a:t>	5) přistěhovalci z Asie (Indové, Malajci...)</a:t>
            </a:r>
            <a:r>
              <a:rPr lang="cs-CZ" altLang="cs-CZ" sz="2800" smtClean="0">
                <a:solidFill>
                  <a:schemeClr val="bg1"/>
                </a:solidFill>
              </a:rPr>
              <a:t> </a:t>
            </a:r>
          </a:p>
        </p:txBody>
      </p:sp>
    </p:spTree>
    <p:extLst>
      <p:ext uri="{BB962C8B-B14F-4D97-AF65-F5344CB8AC3E}">
        <p14:creationId xmlns:p14="http://schemas.microsoft.com/office/powerpoint/2010/main" val="121242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74638"/>
            <a:ext cx="8229600" cy="850900"/>
          </a:xfrm>
        </p:spPr>
        <p:txBody>
          <a:bodyPr/>
          <a:lstStyle/>
          <a:p>
            <a:pPr eaLnBrk="1" hangingPunct="1"/>
            <a:r>
              <a:rPr lang="cs-CZ" altLang="cs-CZ" smtClean="0">
                <a:solidFill>
                  <a:schemeClr val="bg1"/>
                </a:solidFill>
              </a:rPr>
              <a:t>MULAT</a:t>
            </a:r>
          </a:p>
        </p:txBody>
      </p:sp>
      <p:pic>
        <p:nvPicPr>
          <p:cNvPr id="67587"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27088" y="1484313"/>
            <a:ext cx="2924175" cy="4352925"/>
          </a:xfrm>
          <a:noFill/>
        </p:spPr>
      </p:pic>
      <p:pic>
        <p:nvPicPr>
          <p:cNvPr id="67588"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03800" y="1484313"/>
            <a:ext cx="3382963" cy="5038725"/>
          </a:xfrm>
          <a:noFill/>
        </p:spPr>
      </p:pic>
    </p:spTree>
    <p:extLst>
      <p:ext uri="{BB962C8B-B14F-4D97-AF65-F5344CB8AC3E}">
        <p14:creationId xmlns:p14="http://schemas.microsoft.com/office/powerpoint/2010/main" val="1286032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8"/>
          <p:cNvSpPr>
            <a:spLocks noGrp="1" noChangeArrowheads="1"/>
          </p:cNvSpPr>
          <p:nvPr>
            <p:ph type="title"/>
          </p:nvPr>
        </p:nvSpPr>
        <p:spPr/>
        <p:txBody>
          <a:bodyPr/>
          <a:lstStyle/>
          <a:p>
            <a:pPr eaLnBrk="1" hangingPunct="1"/>
            <a:r>
              <a:rPr lang="cs-CZ" altLang="cs-CZ" smtClean="0">
                <a:solidFill>
                  <a:schemeClr val="bg1"/>
                </a:solidFill>
              </a:rPr>
              <a:t>MESTIC</a:t>
            </a:r>
          </a:p>
        </p:txBody>
      </p:sp>
      <p:pic>
        <p:nvPicPr>
          <p:cNvPr id="68611"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95288" y="2071688"/>
            <a:ext cx="3744912" cy="3738562"/>
          </a:xfrm>
          <a:noFill/>
        </p:spPr>
      </p:pic>
      <p:pic>
        <p:nvPicPr>
          <p:cNvPr id="68612"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18063" y="1927225"/>
            <a:ext cx="3698875" cy="3870325"/>
          </a:xfrm>
          <a:noFill/>
        </p:spPr>
      </p:pic>
    </p:spTree>
    <p:extLst>
      <p:ext uri="{BB962C8B-B14F-4D97-AF65-F5344CB8AC3E}">
        <p14:creationId xmlns:p14="http://schemas.microsoft.com/office/powerpoint/2010/main" val="2551818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932363" y="1052513"/>
            <a:ext cx="4114800" cy="1066800"/>
          </a:xfrm>
        </p:spPr>
        <p:txBody>
          <a:bodyPr/>
          <a:lstStyle/>
          <a:p>
            <a:pPr eaLnBrk="1" hangingPunct="1"/>
            <a:r>
              <a:rPr lang="cs-CZ" altLang="cs-CZ" smtClean="0">
                <a:solidFill>
                  <a:schemeClr val="bg1"/>
                </a:solidFill>
              </a:rPr>
              <a:t>ZAMBO</a:t>
            </a:r>
          </a:p>
        </p:txBody>
      </p:sp>
      <p:sp>
        <p:nvSpPr>
          <p:cNvPr id="69635" name="Rectangle 3"/>
          <p:cNvSpPr>
            <a:spLocks noGrp="1" noChangeArrowheads="1"/>
          </p:cNvSpPr>
          <p:nvPr>
            <p:ph type="body" idx="1"/>
          </p:nvPr>
        </p:nvSpPr>
        <p:spPr/>
        <p:txBody>
          <a:bodyPr/>
          <a:lstStyle/>
          <a:p>
            <a:pPr eaLnBrk="1" hangingPunct="1"/>
            <a:endParaRPr lang="cs-CZ" altLang="cs-CZ" smtClean="0"/>
          </a:p>
        </p:txBody>
      </p:sp>
      <p:pic>
        <p:nvPicPr>
          <p:cNvPr id="69636" name="Picture 5" descr="Soubor:Alberto Henschel - Moca cafuza do Recif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60350"/>
            <a:ext cx="387667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7" descr="zambo-1a261535-sz282x2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2708275"/>
            <a:ext cx="26860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085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body" idx="1"/>
          </p:nvPr>
        </p:nvSpPr>
        <p:spPr>
          <a:xfrm>
            <a:off x="457200" y="692150"/>
            <a:ext cx="8229600" cy="5434013"/>
          </a:xfrm>
        </p:spPr>
        <p:txBody>
          <a:bodyPr/>
          <a:lstStyle/>
          <a:p>
            <a:pPr eaLnBrk="1" hangingPunct="1"/>
            <a:r>
              <a:rPr lang="cs-CZ" altLang="cs-CZ" sz="2800" smtClean="0">
                <a:solidFill>
                  <a:srgbClr val="FF0000"/>
                </a:solidFill>
              </a:rPr>
              <a:t>kreol</a:t>
            </a:r>
            <a:r>
              <a:rPr lang="cs-CZ" altLang="cs-CZ" sz="2800" smtClean="0">
                <a:solidFill>
                  <a:schemeClr val="bg1"/>
                </a:solidFill>
              </a:rPr>
              <a:t> – původně tak označováni potomci Španělů narození v Americe, postupně se rozšířilo a v mnoha státech označuje všechny bělochy bez rozdílu.</a:t>
            </a:r>
          </a:p>
          <a:p>
            <a:pPr eaLnBrk="1" hangingPunct="1"/>
            <a:r>
              <a:rPr lang="cs-CZ" altLang="cs-CZ" sz="2800" smtClean="0">
                <a:solidFill>
                  <a:srgbClr val="FF0000"/>
                </a:solidFill>
              </a:rPr>
              <a:t>Iberoameričan</a:t>
            </a:r>
            <a:r>
              <a:rPr lang="cs-CZ" altLang="cs-CZ" sz="2800" smtClean="0">
                <a:solidFill>
                  <a:schemeClr val="bg1"/>
                </a:solidFill>
              </a:rPr>
              <a:t> – osoba z Iberoamerického území - španělsky a portogalsky mluvící regiony (LA bez anglofonních a holandských oblastí)</a:t>
            </a:r>
          </a:p>
          <a:p>
            <a:pPr eaLnBrk="1" hangingPunct="1"/>
            <a:r>
              <a:rPr lang="cs-CZ" altLang="cs-CZ" sz="2800" smtClean="0">
                <a:solidFill>
                  <a:srgbClr val="FF0000"/>
                </a:solidFill>
              </a:rPr>
              <a:t>Afroameričan</a:t>
            </a:r>
            <a:r>
              <a:rPr lang="cs-CZ" altLang="cs-CZ" sz="2800" smtClean="0">
                <a:solidFill>
                  <a:schemeClr val="bg1"/>
                </a:solidFill>
              </a:rPr>
              <a:t> – potomek afrických černochů</a:t>
            </a:r>
          </a:p>
          <a:p>
            <a:pPr eaLnBrk="1" hangingPunct="1"/>
            <a:r>
              <a:rPr lang="cs-CZ" altLang="cs-CZ" sz="2800" smtClean="0">
                <a:solidFill>
                  <a:srgbClr val="FF0000"/>
                </a:solidFill>
              </a:rPr>
              <a:t>Hispánec</a:t>
            </a:r>
            <a:r>
              <a:rPr lang="cs-CZ" altLang="cs-CZ" sz="2800" smtClean="0">
                <a:solidFill>
                  <a:schemeClr val="bg1"/>
                </a:solidFill>
              </a:rPr>
              <a:t> – osoba se španělskými kořeny (rodilý Španěl nebo osoba z LA, většinou hovořící španělsky, nestotožňovat s rasou!!!)</a:t>
            </a:r>
          </a:p>
          <a:p>
            <a:pPr eaLnBrk="1" hangingPunct="1"/>
            <a:endParaRPr lang="cs-CZ" altLang="cs-CZ" sz="2800" smtClean="0"/>
          </a:p>
        </p:txBody>
      </p:sp>
    </p:spTree>
    <p:extLst>
      <p:ext uri="{BB962C8B-B14F-4D97-AF65-F5344CB8AC3E}">
        <p14:creationId xmlns:p14="http://schemas.microsoft.com/office/powerpoint/2010/main" val="2491781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title"/>
          </p:nvPr>
        </p:nvSpPr>
        <p:spPr/>
        <p:txBody>
          <a:bodyPr/>
          <a:lstStyle/>
          <a:p>
            <a:pPr eaLnBrk="1" hangingPunct="1"/>
            <a:endParaRPr lang="cs-CZ" altLang="cs-CZ" smtClean="0"/>
          </a:p>
        </p:txBody>
      </p:sp>
      <p:pic>
        <p:nvPicPr>
          <p:cNvPr id="71683" name="Picture 5" descr="Image-Census-2000-Data-Top-US-Ancestries-by-County_fr_F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79388" y="152400"/>
            <a:ext cx="8785225" cy="657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33278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cs-CZ" altLang="cs-CZ" sz="3200" b="1" i="1" smtClean="0">
                <a:solidFill>
                  <a:schemeClr val="bg1"/>
                </a:solidFill>
              </a:rPr>
              <a:t>snižování počtu Indiánů se zastavilo ve 20. stol. se změnou jejich právního postavení:</a:t>
            </a:r>
          </a:p>
        </p:txBody>
      </p:sp>
      <p:sp>
        <p:nvSpPr>
          <p:cNvPr id="73731" name="Rectangle 3"/>
          <p:cNvSpPr>
            <a:spLocks noGrp="1" noChangeArrowheads="1"/>
          </p:cNvSpPr>
          <p:nvPr>
            <p:ph type="body" idx="1"/>
          </p:nvPr>
        </p:nvSpPr>
        <p:spPr/>
        <p:txBody>
          <a:bodyPr/>
          <a:lstStyle/>
          <a:p>
            <a:pPr eaLnBrk="1" hangingPunct="1">
              <a:lnSpc>
                <a:spcPct val="90000"/>
              </a:lnSpc>
              <a:buFontTx/>
              <a:buNone/>
            </a:pPr>
            <a:endParaRPr lang="cs-CZ" altLang="cs-CZ" sz="2800" smtClean="0">
              <a:solidFill>
                <a:schemeClr val="bg1"/>
              </a:solidFill>
            </a:endParaRPr>
          </a:p>
          <a:p>
            <a:pPr eaLnBrk="1" hangingPunct="1">
              <a:lnSpc>
                <a:spcPct val="90000"/>
              </a:lnSpc>
            </a:pPr>
            <a:r>
              <a:rPr lang="cs-CZ" altLang="cs-CZ" sz="2800" b="1" smtClean="0">
                <a:solidFill>
                  <a:srgbClr val="FF0000"/>
                </a:solidFill>
              </a:rPr>
              <a:t>1901</a:t>
            </a:r>
            <a:r>
              <a:rPr lang="cs-CZ" altLang="cs-CZ" sz="2800" b="1" smtClean="0">
                <a:solidFill>
                  <a:schemeClr val="bg1"/>
                </a:solidFill>
              </a:rPr>
              <a:t> </a:t>
            </a:r>
            <a:r>
              <a:rPr lang="cs-CZ" altLang="cs-CZ" sz="2800" smtClean="0">
                <a:solidFill>
                  <a:schemeClr val="bg1"/>
                </a:solidFill>
              </a:rPr>
              <a:t>příslušníci 5 „civilizovaných“kmenů v Oklahomě byli uznáni za občany USA + občanství získaly ty Indiánky, které měly za manžely bělochy</a:t>
            </a:r>
          </a:p>
          <a:p>
            <a:pPr eaLnBrk="1" hangingPunct="1">
              <a:lnSpc>
                <a:spcPct val="90000"/>
              </a:lnSpc>
            </a:pPr>
            <a:endParaRPr lang="cs-CZ" altLang="cs-CZ" sz="2800" smtClean="0">
              <a:solidFill>
                <a:schemeClr val="bg1"/>
              </a:solidFill>
            </a:endParaRPr>
          </a:p>
          <a:p>
            <a:pPr eaLnBrk="1" hangingPunct="1">
              <a:lnSpc>
                <a:spcPct val="90000"/>
              </a:lnSpc>
            </a:pPr>
            <a:r>
              <a:rPr lang="cs-CZ" altLang="cs-CZ" sz="2800" b="1" smtClean="0">
                <a:solidFill>
                  <a:srgbClr val="FF0000"/>
                </a:solidFill>
              </a:rPr>
              <a:t>1924 </a:t>
            </a:r>
            <a:r>
              <a:rPr lang="cs-CZ" altLang="cs-CZ" sz="2800" smtClean="0">
                <a:solidFill>
                  <a:schemeClr val="bg1"/>
                </a:solidFill>
              </a:rPr>
              <a:t>občanství získali všichni Indiáni</a:t>
            </a:r>
          </a:p>
          <a:p>
            <a:pPr eaLnBrk="1" hangingPunct="1">
              <a:lnSpc>
                <a:spcPct val="90000"/>
              </a:lnSpc>
            </a:pPr>
            <a:endParaRPr lang="cs-CZ" altLang="cs-CZ" sz="2800" smtClean="0">
              <a:solidFill>
                <a:schemeClr val="bg1"/>
              </a:solidFill>
            </a:endParaRPr>
          </a:p>
          <a:p>
            <a:pPr eaLnBrk="1" hangingPunct="1">
              <a:lnSpc>
                <a:spcPct val="90000"/>
              </a:lnSpc>
            </a:pPr>
            <a:r>
              <a:rPr lang="cs-CZ" altLang="cs-CZ" sz="2800" b="1" smtClean="0">
                <a:solidFill>
                  <a:srgbClr val="FF0000"/>
                </a:solidFill>
              </a:rPr>
              <a:t>2. sv. válka</a:t>
            </a:r>
            <a:r>
              <a:rPr lang="cs-CZ" altLang="cs-CZ" sz="2800" b="1" smtClean="0">
                <a:solidFill>
                  <a:schemeClr val="bg1"/>
                </a:solidFill>
              </a:rPr>
              <a:t> - </a:t>
            </a:r>
            <a:r>
              <a:rPr lang="cs-CZ" altLang="cs-CZ" sz="2800" smtClean="0">
                <a:solidFill>
                  <a:schemeClr val="bg1"/>
                </a:solidFill>
              </a:rPr>
              <a:t>využití Navajů ve válečných operacích</a:t>
            </a:r>
          </a:p>
          <a:p>
            <a:pPr eaLnBrk="1" hangingPunct="1">
              <a:lnSpc>
                <a:spcPct val="90000"/>
              </a:lnSpc>
            </a:pPr>
            <a:endParaRPr lang="cs-CZ" altLang="cs-CZ" sz="2800" smtClean="0">
              <a:solidFill>
                <a:schemeClr val="bg1"/>
              </a:solidFill>
            </a:endParaRPr>
          </a:p>
          <a:p>
            <a:pPr eaLnBrk="1" hangingPunct="1">
              <a:lnSpc>
                <a:spcPct val="90000"/>
              </a:lnSpc>
              <a:buFontTx/>
              <a:buNone/>
            </a:pPr>
            <a:endParaRPr lang="cs-CZ" altLang="cs-CZ" sz="2800" smtClean="0">
              <a:solidFill>
                <a:schemeClr val="bg1"/>
              </a:solidFill>
            </a:endParaRPr>
          </a:p>
        </p:txBody>
      </p:sp>
    </p:spTree>
    <p:extLst>
      <p:ext uri="{BB962C8B-B14F-4D97-AF65-F5344CB8AC3E}">
        <p14:creationId xmlns:p14="http://schemas.microsoft.com/office/powerpoint/2010/main" val="30314068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body" idx="1"/>
          </p:nvPr>
        </p:nvSpPr>
        <p:spPr>
          <a:xfrm>
            <a:off x="457200" y="549275"/>
            <a:ext cx="8229600" cy="5576888"/>
          </a:xfrm>
        </p:spPr>
        <p:txBody>
          <a:bodyPr/>
          <a:lstStyle/>
          <a:p>
            <a:pPr eaLnBrk="1" hangingPunct="1"/>
            <a:endParaRPr lang="cs-CZ" altLang="cs-CZ" sz="2800" smtClean="0">
              <a:solidFill>
                <a:schemeClr val="bg1"/>
              </a:solidFill>
            </a:endParaRPr>
          </a:p>
          <a:p>
            <a:pPr eaLnBrk="1" hangingPunct="1"/>
            <a:r>
              <a:rPr lang="cs-CZ" altLang="cs-CZ" sz="2800" b="1" smtClean="0">
                <a:solidFill>
                  <a:srgbClr val="FF0000"/>
                </a:solidFill>
              </a:rPr>
              <a:t>60. léta</a:t>
            </a:r>
            <a:r>
              <a:rPr lang="cs-CZ" altLang="cs-CZ" sz="2800" b="1" smtClean="0">
                <a:solidFill>
                  <a:schemeClr val="bg1"/>
                </a:solidFill>
              </a:rPr>
              <a:t> </a:t>
            </a:r>
            <a:r>
              <a:rPr lang="cs-CZ" altLang="cs-CZ" sz="2800" smtClean="0">
                <a:solidFill>
                  <a:schemeClr val="bg1"/>
                </a:solidFill>
              </a:rPr>
              <a:t>boj za zrovnoprávnění Indiánů(v období boje černochů, akce nebyly ale tak masové)</a:t>
            </a:r>
          </a:p>
          <a:p>
            <a:pPr eaLnBrk="1" hangingPunct="1"/>
            <a:endParaRPr lang="cs-CZ" altLang="cs-CZ" sz="2800" smtClean="0">
              <a:solidFill>
                <a:schemeClr val="bg1"/>
              </a:solidFill>
            </a:endParaRPr>
          </a:p>
          <a:p>
            <a:pPr eaLnBrk="1" hangingPunct="1"/>
            <a:r>
              <a:rPr lang="cs-CZ" altLang="cs-CZ" sz="2800" b="1" smtClean="0">
                <a:solidFill>
                  <a:srgbClr val="FF0000"/>
                </a:solidFill>
              </a:rPr>
              <a:t>70. léta</a:t>
            </a:r>
            <a:r>
              <a:rPr lang="cs-CZ" altLang="cs-CZ" sz="2800" b="1" smtClean="0">
                <a:solidFill>
                  <a:schemeClr val="bg1"/>
                </a:solidFill>
              </a:rPr>
              <a:t> </a:t>
            </a:r>
            <a:r>
              <a:rPr lang="cs-CZ" altLang="cs-CZ" sz="2800" smtClean="0">
                <a:solidFill>
                  <a:schemeClr val="bg1"/>
                </a:solidFill>
              </a:rPr>
              <a:t>renesance etnického povědomí(honba Američanůza vlastním původem), sebevědomí indiánské populace se zvyšuje. Mezi lety 1970 a 1980 se počet lidí hlásících se kindiánským předkům zvýšil z 1 mil. na 10 mil., Indiáni integrováni do společnosti (dodnes nižší životní úroveňa délka života, vyšší kriminalita) </a:t>
            </a:r>
          </a:p>
          <a:p>
            <a:pPr eaLnBrk="1" hangingPunct="1"/>
            <a:endParaRPr lang="cs-CZ" altLang="cs-CZ" sz="2800" smtClean="0">
              <a:solidFill>
                <a:schemeClr val="bg1"/>
              </a:solidFill>
            </a:endParaRPr>
          </a:p>
        </p:txBody>
      </p:sp>
    </p:spTree>
    <p:extLst>
      <p:ext uri="{BB962C8B-B14F-4D97-AF65-F5344CB8AC3E}">
        <p14:creationId xmlns:p14="http://schemas.microsoft.com/office/powerpoint/2010/main" val="4363961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457200" y="476250"/>
            <a:ext cx="8229600" cy="5832475"/>
          </a:xfrm>
        </p:spPr>
        <p:txBody>
          <a:bodyPr/>
          <a:lstStyle/>
          <a:p>
            <a:pPr eaLnBrk="1" hangingPunct="1">
              <a:buFontTx/>
              <a:buNone/>
            </a:pPr>
            <a:r>
              <a:rPr lang="cs-CZ" altLang="cs-CZ" smtClean="0">
                <a:solidFill>
                  <a:srgbClr val="FF0000"/>
                </a:solidFill>
              </a:rPr>
              <a:t>Vysoký přirozený přírůstek</a:t>
            </a:r>
            <a:r>
              <a:rPr lang="cs-CZ" altLang="cs-CZ" smtClean="0">
                <a:solidFill>
                  <a:schemeClr val="bg1"/>
                </a:solidFill>
              </a:rPr>
              <a:t> ob. jen v Latinské Americe – 1,2% </a:t>
            </a:r>
          </a:p>
          <a:p>
            <a:pPr eaLnBrk="1" hangingPunct="1">
              <a:buFontTx/>
              <a:buNone/>
            </a:pPr>
            <a:r>
              <a:rPr lang="cs-CZ" altLang="cs-CZ" smtClean="0">
                <a:solidFill>
                  <a:schemeClr val="bg1"/>
                </a:solidFill>
              </a:rPr>
              <a:t>	Střední Americe – 1,6%</a:t>
            </a:r>
          </a:p>
          <a:p>
            <a:pPr eaLnBrk="1" hangingPunct="1">
              <a:buFontTx/>
              <a:buNone/>
            </a:pPr>
            <a:endParaRPr lang="cs-CZ" altLang="cs-CZ" smtClean="0">
              <a:solidFill>
                <a:schemeClr val="bg1"/>
              </a:solidFill>
            </a:endParaRPr>
          </a:p>
          <a:p>
            <a:pPr eaLnBrk="1" hangingPunct="1">
              <a:buFontTx/>
              <a:buNone/>
            </a:pPr>
            <a:r>
              <a:rPr lang="cs-CZ" altLang="cs-CZ" smtClean="0">
                <a:solidFill>
                  <a:schemeClr val="bg1"/>
                </a:solidFill>
              </a:rPr>
              <a:t>pomalu se snižuje od 80 let min. stol.:</a:t>
            </a:r>
            <a:endParaRPr lang="cs-CZ" altLang="cs-CZ" sz="2800" smtClean="0"/>
          </a:p>
          <a:p>
            <a:pPr lvl="1" eaLnBrk="1" hangingPunct="1"/>
            <a:r>
              <a:rPr lang="cs-CZ" altLang="cs-CZ" sz="2400" smtClean="0">
                <a:solidFill>
                  <a:schemeClr val="bg1"/>
                </a:solidFill>
              </a:rPr>
              <a:t>vysoký podíl mladého obyvatelstva</a:t>
            </a:r>
          </a:p>
          <a:p>
            <a:pPr lvl="1" eaLnBrk="1" hangingPunct="1"/>
            <a:r>
              <a:rPr lang="cs-CZ" altLang="cs-CZ" sz="2400" smtClean="0">
                <a:solidFill>
                  <a:schemeClr val="bg1"/>
                </a:solidFill>
              </a:rPr>
              <a:t>odpor církve k antikoncepci</a:t>
            </a:r>
          </a:p>
          <a:p>
            <a:pPr lvl="1" eaLnBrk="1" hangingPunct="1"/>
            <a:endParaRPr lang="cs-CZ" altLang="cs-CZ" sz="2400" smtClean="0">
              <a:solidFill>
                <a:schemeClr val="bg1"/>
              </a:solidFill>
            </a:endParaRPr>
          </a:p>
          <a:p>
            <a:pPr eaLnBrk="1" hangingPunct="1">
              <a:buFontTx/>
              <a:buNone/>
            </a:pPr>
            <a:endParaRPr lang="cs-CZ" altLang="cs-CZ" smtClean="0">
              <a:solidFill>
                <a:schemeClr val="bg1"/>
              </a:solidFill>
            </a:endParaRPr>
          </a:p>
          <a:p>
            <a:pPr eaLnBrk="1" hangingPunct="1">
              <a:buFontTx/>
              <a:buNone/>
            </a:pPr>
            <a:r>
              <a:rPr lang="cs-CZ" altLang="cs-CZ" smtClean="0">
                <a:solidFill>
                  <a:schemeClr val="bg1"/>
                </a:solidFill>
              </a:rPr>
              <a:t>Obyv. USA a Kanady roste hlavně díky vys.přistěhovalectví  </a:t>
            </a:r>
          </a:p>
          <a:p>
            <a:pPr eaLnBrk="1" hangingPunct="1">
              <a:buFontTx/>
              <a:buNone/>
            </a:pPr>
            <a:endParaRPr lang="cs-CZ" altLang="cs-CZ" smtClean="0">
              <a:solidFill>
                <a:schemeClr val="bg1"/>
              </a:solidFill>
            </a:endParaRPr>
          </a:p>
        </p:txBody>
      </p:sp>
    </p:spTree>
    <p:extLst>
      <p:ext uri="{BB962C8B-B14F-4D97-AF65-F5344CB8AC3E}">
        <p14:creationId xmlns:p14="http://schemas.microsoft.com/office/powerpoint/2010/main" val="812644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cs-CZ" altLang="cs-CZ" sz="4000" b="1" smtClean="0">
                <a:solidFill>
                  <a:schemeClr val="bg1"/>
                </a:solidFill>
              </a:rPr>
              <a:t>Geologický vývoj a členitost povrchu</a:t>
            </a:r>
          </a:p>
        </p:txBody>
      </p:sp>
      <p:sp>
        <p:nvSpPr>
          <p:cNvPr id="9219" name="Rectangle 3"/>
          <p:cNvSpPr>
            <a:spLocks noGrp="1" noChangeArrowheads="1"/>
          </p:cNvSpPr>
          <p:nvPr>
            <p:ph type="body" idx="1"/>
          </p:nvPr>
        </p:nvSpPr>
        <p:spPr>
          <a:xfrm>
            <a:off x="468313" y="1989138"/>
            <a:ext cx="8229600" cy="4310062"/>
          </a:xfrm>
        </p:spPr>
        <p:txBody>
          <a:bodyPr/>
          <a:lstStyle/>
          <a:p>
            <a:pPr eaLnBrk="1" hangingPunct="1">
              <a:buFontTx/>
              <a:buNone/>
            </a:pPr>
            <a:r>
              <a:rPr lang="cs-CZ" altLang="cs-CZ" smtClean="0">
                <a:solidFill>
                  <a:schemeClr val="bg1"/>
                </a:solidFill>
              </a:rPr>
              <a:t>Pobřeží Sev.Ameriky členité jen v severní části.</a:t>
            </a:r>
          </a:p>
          <a:p>
            <a:pPr eaLnBrk="1" hangingPunct="1">
              <a:buFontTx/>
              <a:buNone/>
            </a:pPr>
            <a:r>
              <a:rPr lang="cs-CZ" altLang="cs-CZ" smtClean="0">
                <a:solidFill>
                  <a:schemeClr val="bg1"/>
                </a:solidFill>
              </a:rPr>
              <a:t>Největší poloostrovy:</a:t>
            </a:r>
          </a:p>
          <a:p>
            <a:pPr eaLnBrk="1" hangingPunct="1">
              <a:buFontTx/>
              <a:buNone/>
            </a:pPr>
            <a:r>
              <a:rPr lang="cs-CZ" altLang="cs-CZ" smtClean="0">
                <a:solidFill>
                  <a:schemeClr val="bg1"/>
                </a:solidFill>
              </a:rPr>
              <a:t>		</a:t>
            </a:r>
            <a:r>
              <a:rPr lang="cs-CZ" altLang="cs-CZ" b="1" smtClean="0">
                <a:solidFill>
                  <a:srgbClr val="FF0000"/>
                </a:solidFill>
              </a:rPr>
              <a:t>Labrador				Yucatán</a:t>
            </a:r>
          </a:p>
          <a:p>
            <a:pPr eaLnBrk="1" hangingPunct="1">
              <a:buFontTx/>
              <a:buNone/>
            </a:pPr>
            <a:r>
              <a:rPr lang="cs-CZ" altLang="cs-CZ" b="1" smtClean="0">
                <a:solidFill>
                  <a:srgbClr val="FF0000"/>
                </a:solidFill>
              </a:rPr>
              <a:t>		Dolní Kalifornie 	Nové Skotsko</a:t>
            </a:r>
          </a:p>
          <a:p>
            <a:pPr eaLnBrk="1" hangingPunct="1">
              <a:buFontTx/>
              <a:buNone/>
            </a:pPr>
            <a:r>
              <a:rPr lang="cs-CZ" altLang="cs-CZ" b="1" smtClean="0">
                <a:solidFill>
                  <a:srgbClr val="FF0000"/>
                </a:solidFill>
              </a:rPr>
              <a:t>		Florida		Bothia	Aljaška</a:t>
            </a:r>
          </a:p>
        </p:txBody>
      </p:sp>
    </p:spTree>
    <p:extLst>
      <p:ext uri="{BB962C8B-B14F-4D97-AF65-F5344CB8AC3E}">
        <p14:creationId xmlns:p14="http://schemas.microsoft.com/office/powerpoint/2010/main" val="41136786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457200" y="908050"/>
            <a:ext cx="8229600" cy="5218113"/>
          </a:xfrm>
        </p:spPr>
        <p:txBody>
          <a:bodyPr/>
          <a:lstStyle/>
          <a:p>
            <a:pPr eaLnBrk="1" hangingPunct="1">
              <a:buFontTx/>
              <a:buNone/>
            </a:pPr>
            <a:r>
              <a:rPr lang="cs-CZ" altLang="cs-CZ" sz="3600" smtClean="0">
                <a:solidFill>
                  <a:schemeClr val="bg1"/>
                </a:solidFill>
              </a:rPr>
              <a:t>Společným rysem celé Ameriky je </a:t>
            </a:r>
            <a:r>
              <a:rPr lang="cs-CZ" altLang="cs-CZ" sz="3600" smtClean="0">
                <a:solidFill>
                  <a:srgbClr val="FF0000"/>
                </a:solidFill>
              </a:rPr>
              <a:t>vysoká míra urbanizace – </a:t>
            </a:r>
            <a:r>
              <a:rPr lang="cs-CZ" altLang="cs-CZ" sz="3600" b="1" smtClean="0">
                <a:solidFill>
                  <a:srgbClr val="FF0000"/>
                </a:solidFill>
              </a:rPr>
              <a:t>80%</a:t>
            </a:r>
          </a:p>
          <a:p>
            <a:pPr eaLnBrk="1" hangingPunct="1">
              <a:buFontTx/>
              <a:buNone/>
            </a:pPr>
            <a:endParaRPr lang="cs-CZ" altLang="cs-CZ" sz="3600" b="1" smtClean="0">
              <a:solidFill>
                <a:srgbClr val="FF0000"/>
              </a:solidFill>
            </a:endParaRPr>
          </a:p>
          <a:p>
            <a:pPr eaLnBrk="1" hangingPunct="1">
              <a:buFontTx/>
              <a:buNone/>
            </a:pPr>
            <a:r>
              <a:rPr lang="cs-CZ" altLang="cs-CZ" sz="3600" smtClean="0">
                <a:solidFill>
                  <a:schemeClr val="bg1"/>
                </a:solidFill>
              </a:rPr>
              <a:t>(porovnej -  Afrika 39%, Asie 44%, Evropa 71%, Austrálie 82%, Oceánie vč.Austrálie 66%)</a:t>
            </a:r>
          </a:p>
        </p:txBody>
      </p:sp>
    </p:spTree>
    <p:extLst>
      <p:ext uri="{BB962C8B-B14F-4D97-AF65-F5344CB8AC3E}">
        <p14:creationId xmlns:p14="http://schemas.microsoft.com/office/powerpoint/2010/main" val="37032670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
          <p:cNvSpPr>
            <a:spLocks noGrp="1" noChangeArrowheads="1"/>
          </p:cNvSpPr>
          <p:nvPr>
            <p:ph type="title"/>
          </p:nvPr>
        </p:nvSpPr>
        <p:spPr/>
        <p:txBody>
          <a:bodyPr/>
          <a:lstStyle/>
          <a:p>
            <a:pPr eaLnBrk="1" hangingPunct="1"/>
            <a:endParaRPr lang="cs-CZ" altLang="cs-CZ" smtClean="0"/>
          </a:p>
        </p:txBody>
      </p:sp>
      <p:pic>
        <p:nvPicPr>
          <p:cNvPr id="77827"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95288" y="188913"/>
            <a:ext cx="5832475" cy="2160587"/>
          </a:xfrm>
          <a:noFill/>
        </p:spPr>
      </p:pic>
      <p:pic>
        <p:nvPicPr>
          <p:cNvPr id="77828" name="Picture 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835150" y="2420938"/>
            <a:ext cx="5545138" cy="2079625"/>
          </a:xfrm>
          <a:noFill/>
        </p:spPr>
      </p:pic>
      <p:pic>
        <p:nvPicPr>
          <p:cNvPr id="77829" name="Picture 9"/>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132138" y="4549775"/>
            <a:ext cx="5903912" cy="2290763"/>
          </a:xfrm>
          <a:noFill/>
        </p:spPr>
      </p:pic>
    </p:spTree>
    <p:extLst>
      <p:ext uri="{BB962C8B-B14F-4D97-AF65-F5344CB8AC3E}">
        <p14:creationId xmlns:p14="http://schemas.microsoft.com/office/powerpoint/2010/main" val="8888696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1"/>
          </p:nvPr>
        </p:nvSpPr>
        <p:spPr>
          <a:xfrm>
            <a:off x="457200" y="692150"/>
            <a:ext cx="8229600" cy="5434013"/>
          </a:xfrm>
        </p:spPr>
        <p:txBody>
          <a:bodyPr/>
          <a:lstStyle/>
          <a:p>
            <a:pPr eaLnBrk="1" hangingPunct="1">
              <a:buFontTx/>
              <a:buNone/>
            </a:pPr>
            <a:r>
              <a:rPr lang="cs-CZ" altLang="cs-CZ" sz="3600" smtClean="0">
                <a:solidFill>
                  <a:schemeClr val="bg1"/>
                </a:solidFill>
              </a:rPr>
              <a:t>V Latinské Americe je to však spojeno s nekontrolovatelným růstem měst – vznikají tzv. </a:t>
            </a:r>
            <a:r>
              <a:rPr lang="cs-CZ" altLang="cs-CZ" sz="3600" b="1" smtClean="0">
                <a:solidFill>
                  <a:srgbClr val="FF0000"/>
                </a:solidFill>
              </a:rPr>
              <a:t>chudinské čtvrtě</a:t>
            </a:r>
            <a:r>
              <a:rPr lang="cs-CZ" altLang="cs-CZ" sz="3600" smtClean="0">
                <a:solidFill>
                  <a:schemeClr val="bg1"/>
                </a:solidFill>
              </a:rPr>
              <a:t> s řadou sociálních problémů (kriminalita, nezaměstnanost, chudoba, drogová závislost...)</a:t>
            </a:r>
          </a:p>
          <a:p>
            <a:pPr eaLnBrk="1" hangingPunct="1">
              <a:buFontTx/>
              <a:buNone/>
            </a:pPr>
            <a:endParaRPr lang="cs-CZ" altLang="cs-CZ" sz="3600" smtClean="0">
              <a:solidFill>
                <a:schemeClr val="bg1"/>
              </a:solidFill>
            </a:endParaRPr>
          </a:p>
          <a:p>
            <a:pPr eaLnBrk="1" hangingPunct="1">
              <a:buFontTx/>
              <a:buNone/>
            </a:pPr>
            <a:endParaRPr lang="cs-CZ" altLang="cs-CZ" sz="3600" smtClean="0">
              <a:solidFill>
                <a:schemeClr val="bg1"/>
              </a:solidFill>
            </a:endParaRPr>
          </a:p>
          <a:p>
            <a:pPr eaLnBrk="1" hangingPunct="1">
              <a:buFontTx/>
              <a:buNone/>
            </a:pPr>
            <a:endParaRPr lang="cs-CZ" altLang="cs-CZ" sz="3600" smtClean="0">
              <a:solidFill>
                <a:schemeClr val="bg1"/>
              </a:solidFill>
            </a:endParaRPr>
          </a:p>
        </p:txBody>
      </p:sp>
    </p:spTree>
    <p:extLst>
      <p:ext uri="{BB962C8B-B14F-4D97-AF65-F5344CB8AC3E}">
        <p14:creationId xmlns:p14="http://schemas.microsoft.com/office/powerpoint/2010/main" val="19628669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cs-CZ" altLang="cs-CZ" smtClean="0">
                <a:solidFill>
                  <a:schemeClr val="bg1"/>
                </a:solidFill>
              </a:rPr>
              <a:t>Jazyková skladba obyvatelstva</a:t>
            </a:r>
          </a:p>
        </p:txBody>
      </p:sp>
      <p:sp>
        <p:nvSpPr>
          <p:cNvPr id="86019" name="Rectangle 3"/>
          <p:cNvSpPr>
            <a:spLocks noGrp="1" noChangeArrowheads="1"/>
          </p:cNvSpPr>
          <p:nvPr>
            <p:ph type="body" idx="1"/>
          </p:nvPr>
        </p:nvSpPr>
        <p:spPr/>
        <p:txBody>
          <a:bodyPr/>
          <a:lstStyle/>
          <a:p>
            <a:pPr eaLnBrk="1" hangingPunct="1">
              <a:lnSpc>
                <a:spcPct val="90000"/>
              </a:lnSpc>
            </a:pPr>
            <a:r>
              <a:rPr lang="cs-CZ" altLang="cs-CZ" smtClean="0">
                <a:solidFill>
                  <a:schemeClr val="bg1"/>
                </a:solidFill>
              </a:rPr>
              <a:t>Evropské jazyky pževažují</a:t>
            </a:r>
          </a:p>
          <a:p>
            <a:pPr eaLnBrk="1" hangingPunct="1">
              <a:lnSpc>
                <a:spcPct val="90000"/>
              </a:lnSpc>
              <a:buFontTx/>
              <a:buNone/>
            </a:pPr>
            <a:endParaRPr lang="cs-CZ" altLang="cs-CZ" smtClean="0">
              <a:solidFill>
                <a:schemeClr val="bg1"/>
              </a:solidFill>
            </a:endParaRPr>
          </a:p>
          <a:p>
            <a:pPr lvl="1" eaLnBrk="1" hangingPunct="1">
              <a:lnSpc>
                <a:spcPct val="90000"/>
              </a:lnSpc>
            </a:pPr>
            <a:r>
              <a:rPr lang="cs-CZ" altLang="cs-CZ" smtClean="0">
                <a:solidFill>
                  <a:srgbClr val="FF0000"/>
                </a:solidFill>
              </a:rPr>
              <a:t>anličtina</a:t>
            </a:r>
            <a:r>
              <a:rPr lang="cs-CZ" altLang="cs-CZ" smtClean="0"/>
              <a:t> </a:t>
            </a:r>
            <a:r>
              <a:rPr lang="cs-CZ" altLang="cs-CZ" smtClean="0">
                <a:solidFill>
                  <a:schemeClr val="bg1"/>
                </a:solidFill>
              </a:rPr>
              <a:t>(USA,Kanada, Karibik)</a:t>
            </a:r>
          </a:p>
          <a:p>
            <a:pPr lvl="1" eaLnBrk="1" hangingPunct="1">
              <a:lnSpc>
                <a:spcPct val="90000"/>
              </a:lnSpc>
            </a:pPr>
            <a:r>
              <a:rPr lang="cs-CZ" altLang="cs-CZ" smtClean="0">
                <a:solidFill>
                  <a:srgbClr val="FF0000"/>
                </a:solidFill>
              </a:rPr>
              <a:t>španělština</a:t>
            </a:r>
            <a:r>
              <a:rPr lang="cs-CZ" altLang="cs-CZ" smtClean="0"/>
              <a:t> </a:t>
            </a:r>
            <a:r>
              <a:rPr lang="cs-CZ" altLang="cs-CZ" smtClean="0">
                <a:solidFill>
                  <a:schemeClr val="bg1"/>
                </a:solidFill>
              </a:rPr>
              <a:t>LA a portugalština (Brazílie)</a:t>
            </a:r>
          </a:p>
          <a:p>
            <a:pPr lvl="1" eaLnBrk="1" hangingPunct="1">
              <a:lnSpc>
                <a:spcPct val="90000"/>
              </a:lnSpc>
            </a:pPr>
            <a:r>
              <a:rPr lang="cs-CZ" altLang="cs-CZ" smtClean="0">
                <a:solidFill>
                  <a:srgbClr val="FF0000"/>
                </a:solidFill>
              </a:rPr>
              <a:t>francouzština</a:t>
            </a:r>
            <a:r>
              <a:rPr lang="cs-CZ" altLang="cs-CZ" smtClean="0"/>
              <a:t> </a:t>
            </a:r>
            <a:r>
              <a:rPr lang="cs-CZ" altLang="cs-CZ" smtClean="0">
                <a:solidFill>
                  <a:schemeClr val="bg1"/>
                </a:solidFill>
              </a:rPr>
              <a:t>(Haiti, část Kanady, francouzská zámořská území)</a:t>
            </a:r>
          </a:p>
          <a:p>
            <a:pPr lvl="1" eaLnBrk="1" hangingPunct="1">
              <a:lnSpc>
                <a:spcPct val="90000"/>
              </a:lnSpc>
            </a:pPr>
            <a:r>
              <a:rPr lang="cs-CZ" altLang="cs-CZ" smtClean="0">
                <a:solidFill>
                  <a:srgbClr val="FF0000"/>
                </a:solidFill>
              </a:rPr>
              <a:t>nizozemština</a:t>
            </a:r>
            <a:r>
              <a:rPr lang="cs-CZ" altLang="cs-CZ" i="1" smtClean="0"/>
              <a:t> </a:t>
            </a:r>
            <a:r>
              <a:rPr lang="cs-CZ" altLang="cs-CZ" smtClean="0">
                <a:solidFill>
                  <a:schemeClr val="bg1"/>
                </a:solidFill>
              </a:rPr>
              <a:t>…Aruba, NizozemskéAntily,</a:t>
            </a:r>
            <a:r>
              <a:rPr lang="cs-CZ" altLang="cs-CZ" smtClean="0"/>
              <a:t> </a:t>
            </a:r>
            <a:r>
              <a:rPr lang="cs-CZ" altLang="cs-CZ" smtClean="0">
                <a:solidFill>
                  <a:schemeClr val="bg1"/>
                </a:solidFill>
              </a:rPr>
              <a:t>Surinam</a:t>
            </a:r>
          </a:p>
          <a:p>
            <a:pPr lvl="1" eaLnBrk="1" hangingPunct="1">
              <a:lnSpc>
                <a:spcPct val="90000"/>
              </a:lnSpc>
            </a:pPr>
            <a:r>
              <a:rPr lang="cs-CZ" altLang="cs-CZ" i="1" smtClean="0">
                <a:solidFill>
                  <a:srgbClr val="FF0000"/>
                </a:solidFill>
              </a:rPr>
              <a:t>dánština</a:t>
            </a:r>
            <a:r>
              <a:rPr lang="cs-CZ" altLang="cs-CZ" i="1" smtClean="0"/>
              <a:t> </a:t>
            </a:r>
            <a:r>
              <a:rPr lang="cs-CZ" altLang="cs-CZ" smtClean="0"/>
              <a:t>…</a:t>
            </a:r>
            <a:r>
              <a:rPr lang="cs-CZ" altLang="cs-CZ" smtClean="0">
                <a:solidFill>
                  <a:schemeClr val="bg1"/>
                </a:solidFill>
              </a:rPr>
              <a:t>Grónsko</a:t>
            </a:r>
          </a:p>
          <a:p>
            <a:pPr lvl="1" eaLnBrk="1" hangingPunct="1">
              <a:lnSpc>
                <a:spcPct val="90000"/>
              </a:lnSpc>
            </a:pPr>
            <a:endParaRPr lang="cs-CZ" altLang="cs-CZ" smtClean="0">
              <a:solidFill>
                <a:schemeClr val="bg1"/>
              </a:solidFill>
            </a:endParaRPr>
          </a:p>
          <a:p>
            <a:pPr lvl="1" eaLnBrk="1" hangingPunct="1">
              <a:lnSpc>
                <a:spcPct val="90000"/>
              </a:lnSpc>
            </a:pPr>
            <a:endParaRPr lang="cs-CZ" altLang="cs-CZ" smtClean="0"/>
          </a:p>
          <a:p>
            <a:pPr algn="just" eaLnBrk="1" hangingPunct="1">
              <a:lnSpc>
                <a:spcPct val="90000"/>
              </a:lnSpc>
              <a:spcBef>
                <a:spcPts val="13"/>
              </a:spcBef>
            </a:pPr>
            <a:endParaRPr lang="cs-CZ" altLang="cs-CZ" smtClean="0"/>
          </a:p>
          <a:p>
            <a:pPr lvl="1" eaLnBrk="1" hangingPunct="1">
              <a:lnSpc>
                <a:spcPct val="90000"/>
              </a:lnSpc>
            </a:pPr>
            <a:endParaRPr lang="cs-CZ" altLang="cs-CZ" smtClean="0"/>
          </a:p>
          <a:p>
            <a:pPr eaLnBrk="1" hangingPunct="1">
              <a:lnSpc>
                <a:spcPct val="90000"/>
              </a:lnSpc>
            </a:pPr>
            <a:endParaRPr lang="cs-CZ" altLang="cs-CZ" smtClean="0"/>
          </a:p>
        </p:txBody>
      </p:sp>
    </p:spTree>
    <p:extLst>
      <p:ext uri="{BB962C8B-B14F-4D97-AF65-F5344CB8AC3E}">
        <p14:creationId xmlns:p14="http://schemas.microsoft.com/office/powerpoint/2010/main" val="33625658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endParaRPr lang="cs-CZ" altLang="cs-CZ" smtClean="0"/>
          </a:p>
        </p:txBody>
      </p:sp>
      <p:sp>
        <p:nvSpPr>
          <p:cNvPr id="87043" name="Rectangle 3"/>
          <p:cNvSpPr>
            <a:spLocks noGrp="1" noChangeArrowheads="1"/>
          </p:cNvSpPr>
          <p:nvPr>
            <p:ph type="body" idx="1"/>
          </p:nvPr>
        </p:nvSpPr>
        <p:spPr>
          <a:xfrm>
            <a:off x="468313" y="765175"/>
            <a:ext cx="8229600" cy="5400675"/>
          </a:xfrm>
        </p:spPr>
        <p:txBody>
          <a:bodyPr/>
          <a:lstStyle/>
          <a:p>
            <a:pPr eaLnBrk="1" hangingPunct="1"/>
            <a:r>
              <a:rPr lang="cs-CZ" altLang="cs-CZ" sz="3600" b="1" smtClean="0">
                <a:solidFill>
                  <a:schemeClr val="bg1"/>
                </a:solidFill>
              </a:rPr>
              <a:t>domorodé jazyky</a:t>
            </a:r>
          </a:p>
          <a:p>
            <a:pPr eaLnBrk="1" hangingPunct="1"/>
            <a:endParaRPr lang="cs-CZ" altLang="cs-CZ" sz="3600" b="1" smtClean="0">
              <a:solidFill>
                <a:schemeClr val="bg1"/>
              </a:solidFill>
            </a:endParaRPr>
          </a:p>
          <a:p>
            <a:pPr lvl="1" eaLnBrk="1" hangingPunct="1"/>
            <a:r>
              <a:rPr lang="cs-CZ" altLang="cs-CZ" i="1" smtClean="0">
                <a:solidFill>
                  <a:srgbClr val="FF0000"/>
                </a:solidFill>
              </a:rPr>
              <a:t>kečuánština</a:t>
            </a:r>
            <a:r>
              <a:rPr lang="cs-CZ" altLang="cs-CZ" smtClean="0">
                <a:solidFill>
                  <a:srgbClr val="FF0000"/>
                </a:solidFill>
              </a:rPr>
              <a:t>+ </a:t>
            </a:r>
            <a:r>
              <a:rPr lang="cs-CZ" altLang="cs-CZ" i="1" smtClean="0">
                <a:solidFill>
                  <a:srgbClr val="FF0000"/>
                </a:solidFill>
              </a:rPr>
              <a:t>ajmarština</a:t>
            </a:r>
            <a:r>
              <a:rPr lang="cs-CZ" altLang="cs-CZ" i="1" smtClean="0">
                <a:solidFill>
                  <a:schemeClr val="bg1"/>
                </a:solidFill>
              </a:rPr>
              <a:t> </a:t>
            </a:r>
            <a:r>
              <a:rPr lang="cs-CZ" altLang="cs-CZ" smtClean="0">
                <a:solidFill>
                  <a:schemeClr val="bg1"/>
                </a:solidFill>
              </a:rPr>
              <a:t>(Peru, Bolívie)</a:t>
            </a:r>
          </a:p>
          <a:p>
            <a:pPr lvl="1" eaLnBrk="1" hangingPunct="1"/>
            <a:r>
              <a:rPr lang="cs-CZ" altLang="cs-CZ" i="1" smtClean="0">
                <a:solidFill>
                  <a:srgbClr val="FF0000"/>
                </a:solidFill>
              </a:rPr>
              <a:t>guaraní </a:t>
            </a:r>
            <a:r>
              <a:rPr lang="cs-CZ" altLang="cs-CZ" smtClean="0">
                <a:solidFill>
                  <a:schemeClr val="bg1"/>
                </a:solidFill>
              </a:rPr>
              <a:t>(Paraguay)</a:t>
            </a:r>
          </a:p>
          <a:p>
            <a:pPr lvl="1" eaLnBrk="1" hangingPunct="1"/>
            <a:r>
              <a:rPr lang="cs-CZ" altLang="cs-CZ" i="1" smtClean="0">
                <a:solidFill>
                  <a:srgbClr val="FF0000"/>
                </a:solidFill>
              </a:rPr>
              <a:t>grónština</a:t>
            </a:r>
            <a:r>
              <a:rPr lang="cs-CZ" altLang="cs-CZ" i="1" smtClean="0">
                <a:solidFill>
                  <a:schemeClr val="bg1"/>
                </a:solidFill>
              </a:rPr>
              <a:t> </a:t>
            </a:r>
            <a:r>
              <a:rPr lang="cs-CZ" altLang="cs-CZ" smtClean="0">
                <a:solidFill>
                  <a:schemeClr val="bg1"/>
                </a:solidFill>
              </a:rPr>
              <a:t>(Grónsko)</a:t>
            </a:r>
          </a:p>
          <a:p>
            <a:pPr lvl="1" eaLnBrk="1" hangingPunct="1"/>
            <a:r>
              <a:rPr lang="cs-CZ" altLang="cs-CZ" i="1" smtClean="0">
                <a:solidFill>
                  <a:srgbClr val="FF0000"/>
                </a:solidFill>
              </a:rPr>
              <a:t>inuktitut</a:t>
            </a:r>
            <a:r>
              <a:rPr lang="cs-CZ" altLang="cs-CZ" i="1" smtClean="0">
                <a:solidFill>
                  <a:schemeClr val="bg1"/>
                </a:solidFill>
              </a:rPr>
              <a:t> </a:t>
            </a:r>
            <a:r>
              <a:rPr lang="cs-CZ" altLang="cs-CZ" smtClean="0">
                <a:solidFill>
                  <a:schemeClr val="bg1"/>
                </a:solidFill>
              </a:rPr>
              <a:t>(Nunavut)</a:t>
            </a:r>
          </a:p>
          <a:p>
            <a:pPr eaLnBrk="1" hangingPunct="1"/>
            <a:endParaRPr lang="cs-CZ" altLang="cs-CZ" smtClean="0">
              <a:solidFill>
                <a:schemeClr val="bg1"/>
              </a:solidFill>
            </a:endParaRPr>
          </a:p>
        </p:txBody>
      </p:sp>
    </p:spTree>
    <p:extLst>
      <p:ext uri="{BB962C8B-B14F-4D97-AF65-F5344CB8AC3E}">
        <p14:creationId xmlns:p14="http://schemas.microsoft.com/office/powerpoint/2010/main" val="2496201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74638"/>
            <a:ext cx="8229600" cy="850900"/>
          </a:xfrm>
        </p:spPr>
        <p:txBody>
          <a:bodyPr/>
          <a:lstStyle/>
          <a:p>
            <a:pPr eaLnBrk="1" hangingPunct="1"/>
            <a:r>
              <a:rPr lang="cs-CZ" altLang="cs-CZ" smtClean="0">
                <a:solidFill>
                  <a:schemeClr val="bg1"/>
                </a:solidFill>
              </a:rPr>
              <a:t>Náboženství </a:t>
            </a:r>
          </a:p>
        </p:txBody>
      </p:sp>
      <p:sp>
        <p:nvSpPr>
          <p:cNvPr id="88067" name="Rectangle 3"/>
          <p:cNvSpPr>
            <a:spLocks noGrp="1" noChangeArrowheads="1"/>
          </p:cNvSpPr>
          <p:nvPr>
            <p:ph type="body" idx="1"/>
          </p:nvPr>
        </p:nvSpPr>
        <p:spPr/>
        <p:txBody>
          <a:bodyPr/>
          <a:lstStyle/>
          <a:p>
            <a:pPr eaLnBrk="1" hangingPunct="1">
              <a:buFontTx/>
              <a:buNone/>
            </a:pPr>
            <a:r>
              <a:rPr lang="cs-CZ" altLang="cs-CZ" smtClean="0">
                <a:solidFill>
                  <a:schemeClr val="bg1"/>
                </a:solidFill>
              </a:rPr>
              <a:t>silně ovlivněno kolonisty</a:t>
            </a:r>
          </a:p>
          <a:p>
            <a:pPr eaLnBrk="1" hangingPunct="1">
              <a:buFontTx/>
              <a:buNone/>
            </a:pPr>
            <a:r>
              <a:rPr lang="cs-CZ" altLang="cs-CZ" smtClean="0">
                <a:solidFill>
                  <a:schemeClr val="bg1"/>
                </a:solidFill>
              </a:rPr>
              <a:t>v celé LA převažují </a:t>
            </a:r>
            <a:r>
              <a:rPr lang="cs-CZ" altLang="cs-CZ" b="1" smtClean="0">
                <a:solidFill>
                  <a:srgbClr val="FF0000"/>
                </a:solidFill>
              </a:rPr>
              <a:t>katolíci</a:t>
            </a:r>
          </a:p>
          <a:p>
            <a:pPr eaLnBrk="1" hangingPunct="1"/>
            <a:r>
              <a:rPr lang="cs-CZ" altLang="cs-CZ" smtClean="0">
                <a:solidFill>
                  <a:schemeClr val="bg1"/>
                </a:solidFill>
              </a:rPr>
              <a:t>v USA, Kanadě katolíci jen 1/3, většina </a:t>
            </a:r>
            <a:r>
              <a:rPr lang="cs-CZ" altLang="cs-CZ" b="1" smtClean="0">
                <a:solidFill>
                  <a:srgbClr val="FF0000"/>
                </a:solidFill>
              </a:rPr>
              <a:t>protestantů</a:t>
            </a:r>
            <a:r>
              <a:rPr lang="cs-CZ" altLang="cs-CZ" smtClean="0">
                <a:solidFill>
                  <a:schemeClr val="bg1"/>
                </a:solidFill>
              </a:rPr>
              <a:t> – vnitřně nejednotné, </a:t>
            </a:r>
          </a:p>
          <a:p>
            <a:pPr eaLnBrk="1" hangingPunct="1">
              <a:buFontTx/>
              <a:buNone/>
            </a:pPr>
            <a:r>
              <a:rPr lang="cs-CZ" altLang="cs-CZ" smtClean="0">
                <a:solidFill>
                  <a:schemeClr val="bg1"/>
                </a:solidFill>
              </a:rPr>
              <a:t>	řada směrů a sekt: anglikáni, presbyteriáni, luteráni,kvakeři, adventistésedmého dne, Svědci Jehovovi, Mormoni…</a:t>
            </a:r>
          </a:p>
          <a:p>
            <a:pPr eaLnBrk="1" hangingPunct="1">
              <a:spcBef>
                <a:spcPts val="13"/>
              </a:spcBef>
              <a:buFontTx/>
              <a:buNone/>
            </a:pPr>
            <a:endParaRPr lang="cs-CZ" altLang="cs-CZ" smtClean="0">
              <a:solidFill>
                <a:schemeClr val="bg1"/>
              </a:solidFill>
            </a:endParaRPr>
          </a:p>
        </p:txBody>
      </p:sp>
    </p:spTree>
    <p:extLst>
      <p:ext uri="{BB962C8B-B14F-4D97-AF65-F5344CB8AC3E}">
        <p14:creationId xmlns:p14="http://schemas.microsoft.com/office/powerpoint/2010/main" val="4156479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endParaRPr lang="cs-CZ" altLang="cs-CZ" smtClean="0"/>
          </a:p>
        </p:txBody>
      </p:sp>
      <p:sp>
        <p:nvSpPr>
          <p:cNvPr id="89091" name="Rectangle 3"/>
          <p:cNvSpPr>
            <a:spLocks noGrp="1" noChangeArrowheads="1"/>
          </p:cNvSpPr>
          <p:nvPr>
            <p:ph type="body" idx="1"/>
          </p:nvPr>
        </p:nvSpPr>
        <p:spPr>
          <a:xfrm>
            <a:off x="457200" y="692150"/>
            <a:ext cx="8229600" cy="5434013"/>
          </a:xfrm>
        </p:spPr>
        <p:txBody>
          <a:bodyPr/>
          <a:lstStyle/>
          <a:p>
            <a:pPr eaLnBrk="1" hangingPunct="1">
              <a:buFontTx/>
              <a:buNone/>
            </a:pPr>
            <a:r>
              <a:rPr lang="cs-CZ" altLang="cs-CZ" smtClean="0">
                <a:solidFill>
                  <a:schemeClr val="bg1"/>
                </a:solidFill>
              </a:rPr>
              <a:t>V menší míře zastoupen </a:t>
            </a:r>
            <a:r>
              <a:rPr lang="cs-CZ" altLang="cs-CZ" b="1" smtClean="0">
                <a:solidFill>
                  <a:srgbClr val="FF0000"/>
                </a:solidFill>
              </a:rPr>
              <a:t>islám</a:t>
            </a:r>
            <a:r>
              <a:rPr lang="cs-CZ" altLang="cs-CZ" smtClean="0">
                <a:solidFill>
                  <a:schemeClr val="bg1"/>
                </a:solidFill>
              </a:rPr>
              <a:t> (přistěhovalecké oblasti a radikálním černošským hnutím – </a:t>
            </a:r>
            <a:r>
              <a:rPr lang="cs-CZ" altLang="cs-CZ" i="1" smtClean="0">
                <a:solidFill>
                  <a:schemeClr val="bg1"/>
                </a:solidFill>
              </a:rPr>
              <a:t>hnutí černých panterů)</a:t>
            </a:r>
          </a:p>
          <a:p>
            <a:pPr eaLnBrk="1" hangingPunct="1">
              <a:buFontTx/>
              <a:buNone/>
            </a:pPr>
            <a:endParaRPr lang="cs-CZ" altLang="cs-CZ" smtClean="0"/>
          </a:p>
          <a:p>
            <a:pPr eaLnBrk="1" hangingPunct="1"/>
            <a:r>
              <a:rPr lang="cs-CZ" altLang="cs-CZ" b="1" smtClean="0">
                <a:solidFill>
                  <a:srgbClr val="FF0000"/>
                </a:solidFill>
              </a:rPr>
              <a:t>Hinduizmus</a:t>
            </a:r>
            <a:r>
              <a:rPr lang="cs-CZ" altLang="cs-CZ" b="1" smtClean="0">
                <a:solidFill>
                  <a:schemeClr val="bg1"/>
                </a:solidFill>
              </a:rPr>
              <a:t> </a:t>
            </a:r>
            <a:r>
              <a:rPr lang="cs-CZ" altLang="cs-CZ" smtClean="0">
                <a:solidFill>
                  <a:schemeClr val="bg1"/>
                </a:solidFill>
              </a:rPr>
              <a:t>ve větší míře pouze v Guyaně, značně modifikovaný, vedle ortodoxních hinduistů má silný vliv reformní hnutí Arya Samaj (monoteisté, odmítají kastovní systém)</a:t>
            </a:r>
          </a:p>
          <a:p>
            <a:pPr eaLnBrk="1" hangingPunct="1">
              <a:buFontTx/>
              <a:buNone/>
            </a:pPr>
            <a:endParaRPr lang="cs-CZ" altLang="cs-CZ" i="1" smtClean="0">
              <a:solidFill>
                <a:schemeClr val="bg1"/>
              </a:solidFill>
            </a:endParaRPr>
          </a:p>
          <a:p>
            <a:pPr eaLnBrk="1" hangingPunct="1">
              <a:buFontTx/>
              <a:buNone/>
            </a:pPr>
            <a:endParaRPr lang="cs-CZ" altLang="cs-CZ" i="1" smtClean="0">
              <a:solidFill>
                <a:schemeClr val="bg1"/>
              </a:solidFill>
            </a:endParaRPr>
          </a:p>
          <a:p>
            <a:pPr eaLnBrk="1" hangingPunct="1">
              <a:buFontTx/>
              <a:buNone/>
            </a:pPr>
            <a:endParaRPr lang="cs-CZ" altLang="cs-CZ" smtClean="0">
              <a:solidFill>
                <a:schemeClr val="bg1"/>
              </a:solidFill>
            </a:endParaRPr>
          </a:p>
        </p:txBody>
      </p:sp>
    </p:spTree>
    <p:extLst>
      <p:ext uri="{BB962C8B-B14F-4D97-AF65-F5344CB8AC3E}">
        <p14:creationId xmlns:p14="http://schemas.microsoft.com/office/powerpoint/2010/main" val="34610716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endParaRPr lang="cs-CZ" altLang="cs-CZ" smtClean="0"/>
          </a:p>
        </p:txBody>
      </p:sp>
      <p:sp>
        <p:nvSpPr>
          <p:cNvPr id="90115" name="Rectangle 3"/>
          <p:cNvSpPr>
            <a:spLocks noGrp="1" noChangeArrowheads="1"/>
          </p:cNvSpPr>
          <p:nvPr>
            <p:ph type="body" idx="1"/>
          </p:nvPr>
        </p:nvSpPr>
        <p:spPr>
          <a:xfrm>
            <a:off x="457200" y="620713"/>
            <a:ext cx="8229600" cy="5505450"/>
          </a:xfrm>
        </p:spPr>
        <p:txBody>
          <a:bodyPr/>
          <a:lstStyle/>
          <a:p>
            <a:pPr eaLnBrk="1" hangingPunct="1"/>
            <a:endParaRPr lang="cs-CZ" altLang="cs-CZ" smtClean="0">
              <a:solidFill>
                <a:schemeClr val="bg1"/>
              </a:solidFill>
            </a:endParaRPr>
          </a:p>
          <a:p>
            <a:pPr eaLnBrk="1" hangingPunct="1"/>
            <a:r>
              <a:rPr lang="cs-CZ" altLang="cs-CZ" b="1" smtClean="0">
                <a:solidFill>
                  <a:srgbClr val="FF0000"/>
                </a:solidFill>
              </a:rPr>
              <a:t>Judaismus</a:t>
            </a:r>
            <a:r>
              <a:rPr lang="cs-CZ" altLang="cs-CZ" b="1" smtClean="0">
                <a:solidFill>
                  <a:schemeClr val="bg1"/>
                </a:solidFill>
              </a:rPr>
              <a:t> - </a:t>
            </a:r>
            <a:r>
              <a:rPr lang="cs-CZ" altLang="cs-CZ" smtClean="0">
                <a:solidFill>
                  <a:schemeClr val="bg1"/>
                </a:solidFill>
              </a:rPr>
              <a:t>centrum v USA (více Židů než v Izraeli), v Latinské Americe v Argentině</a:t>
            </a:r>
          </a:p>
          <a:p>
            <a:pPr eaLnBrk="1" hangingPunct="1"/>
            <a:r>
              <a:rPr lang="cs-CZ" altLang="cs-CZ" smtClean="0">
                <a:solidFill>
                  <a:schemeClr val="bg1"/>
                </a:solidFill>
              </a:rPr>
              <a:t>Silná lobistická skupina (ovlivňují politiku USA v podpoře Izraele)</a:t>
            </a:r>
          </a:p>
          <a:p>
            <a:pPr eaLnBrk="1" hangingPunct="1"/>
            <a:r>
              <a:rPr lang="cs-CZ" altLang="cs-CZ" smtClean="0">
                <a:solidFill>
                  <a:schemeClr val="bg1"/>
                </a:solidFill>
              </a:rPr>
              <a:t>směry: liberální (převažuje, sem patřímj. i 2 mil. Židů v New Yorku) a ortodoxní.</a:t>
            </a:r>
          </a:p>
          <a:p>
            <a:pPr eaLnBrk="1" hangingPunct="1"/>
            <a:endParaRPr lang="cs-CZ" altLang="cs-CZ" smtClean="0">
              <a:solidFill>
                <a:schemeClr val="bg1"/>
              </a:solidFill>
            </a:endParaRPr>
          </a:p>
        </p:txBody>
      </p:sp>
    </p:spTree>
    <p:extLst>
      <p:ext uri="{BB962C8B-B14F-4D97-AF65-F5344CB8AC3E}">
        <p14:creationId xmlns:p14="http://schemas.microsoft.com/office/powerpoint/2010/main" val="34827798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endParaRPr lang="cs-CZ" altLang="cs-CZ" smtClean="0"/>
          </a:p>
        </p:txBody>
      </p:sp>
      <p:sp>
        <p:nvSpPr>
          <p:cNvPr id="91139" name="Rectangle 3"/>
          <p:cNvSpPr>
            <a:spLocks noGrp="1" noChangeArrowheads="1"/>
          </p:cNvSpPr>
          <p:nvPr>
            <p:ph type="body" idx="1"/>
          </p:nvPr>
        </p:nvSpPr>
        <p:spPr>
          <a:xfrm>
            <a:off x="468313" y="1125538"/>
            <a:ext cx="8229600" cy="4525962"/>
          </a:xfrm>
        </p:spPr>
        <p:txBody>
          <a:bodyPr/>
          <a:lstStyle/>
          <a:p>
            <a:pPr eaLnBrk="1" hangingPunct="1"/>
            <a:endParaRPr lang="cs-CZ" altLang="cs-CZ" sz="4400" smtClean="0">
              <a:solidFill>
                <a:schemeClr val="bg1"/>
              </a:solidFill>
            </a:endParaRPr>
          </a:p>
          <a:p>
            <a:pPr eaLnBrk="1" hangingPunct="1"/>
            <a:r>
              <a:rPr lang="cs-CZ" altLang="cs-CZ" sz="4400" smtClean="0">
                <a:solidFill>
                  <a:schemeClr val="bg1"/>
                </a:solidFill>
              </a:rPr>
              <a:t>roste počet různých náboženských sekt i pseudonáboženských hnutí (</a:t>
            </a:r>
            <a:r>
              <a:rPr lang="cs-CZ" altLang="cs-CZ" sz="4400" b="1" smtClean="0">
                <a:solidFill>
                  <a:srgbClr val="FF0000"/>
                </a:solidFill>
              </a:rPr>
              <a:t>scientologové, HareKrišna…)</a:t>
            </a:r>
          </a:p>
          <a:p>
            <a:pPr eaLnBrk="1" hangingPunct="1"/>
            <a:endParaRPr lang="cs-CZ" altLang="cs-CZ" sz="4400" b="1" smtClean="0">
              <a:solidFill>
                <a:srgbClr val="FF0000"/>
              </a:solidFill>
            </a:endParaRPr>
          </a:p>
        </p:txBody>
      </p:sp>
    </p:spTree>
    <p:extLst>
      <p:ext uri="{BB962C8B-B14F-4D97-AF65-F5344CB8AC3E}">
        <p14:creationId xmlns:p14="http://schemas.microsoft.com/office/powerpoint/2010/main" val="6190676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endParaRPr lang="cs-CZ" altLang="cs-CZ" smtClean="0"/>
          </a:p>
        </p:txBody>
      </p:sp>
      <p:sp>
        <p:nvSpPr>
          <p:cNvPr id="92163" name="Rectangle 3"/>
          <p:cNvSpPr>
            <a:spLocks noGrp="1" noChangeArrowheads="1"/>
          </p:cNvSpPr>
          <p:nvPr>
            <p:ph type="body" idx="1"/>
          </p:nvPr>
        </p:nvSpPr>
        <p:spPr>
          <a:xfrm>
            <a:off x="457200" y="836613"/>
            <a:ext cx="8229600" cy="5289550"/>
          </a:xfrm>
        </p:spPr>
        <p:txBody>
          <a:bodyPr/>
          <a:lstStyle/>
          <a:p>
            <a:pPr eaLnBrk="1" hangingPunct="1">
              <a:buFontTx/>
              <a:buNone/>
            </a:pPr>
            <a:r>
              <a:rPr lang="cs-CZ" altLang="cs-CZ" b="1" smtClean="0">
                <a:solidFill>
                  <a:srgbClr val="FF0000"/>
                </a:solidFill>
              </a:rPr>
              <a:t>africká náboženství</a:t>
            </a:r>
          </a:p>
          <a:p>
            <a:pPr eaLnBrk="1" hangingPunct="1">
              <a:buFontTx/>
              <a:buNone/>
            </a:pPr>
            <a:endParaRPr lang="cs-CZ" altLang="cs-CZ" b="1" smtClean="0">
              <a:solidFill>
                <a:srgbClr val="FF0000"/>
              </a:solidFill>
            </a:endParaRPr>
          </a:p>
          <a:p>
            <a:pPr lvl="1" eaLnBrk="1" hangingPunct="1"/>
            <a:r>
              <a:rPr lang="cs-CZ" altLang="cs-CZ" smtClean="0">
                <a:solidFill>
                  <a:schemeClr val="bg1"/>
                </a:solidFill>
              </a:rPr>
              <a:t>Zachovala se více v Latinské Americe, mají čtyři formy:</a:t>
            </a:r>
          </a:p>
          <a:p>
            <a:pPr lvl="1" eaLnBrk="1" hangingPunct="1"/>
            <a:endParaRPr lang="cs-CZ" altLang="cs-CZ" smtClean="0">
              <a:solidFill>
                <a:schemeClr val="bg1"/>
              </a:solidFill>
            </a:endParaRPr>
          </a:p>
          <a:p>
            <a:pPr lvl="2" eaLnBrk="1" hangingPunct="1"/>
            <a:r>
              <a:rPr lang="cs-CZ" altLang="cs-CZ" smtClean="0">
                <a:solidFill>
                  <a:schemeClr val="bg1"/>
                </a:solidFill>
              </a:rPr>
              <a:t>náboženství Jorubů (santeria; z dnešní Nigérie)</a:t>
            </a:r>
          </a:p>
          <a:p>
            <a:pPr lvl="2" eaLnBrk="1" hangingPunct="1"/>
            <a:r>
              <a:rPr lang="cs-CZ" altLang="cs-CZ" smtClean="0">
                <a:solidFill>
                  <a:schemeClr val="bg1"/>
                </a:solidFill>
              </a:rPr>
              <a:t>náboženství Ašantů (z dnešní Ghany)</a:t>
            </a:r>
          </a:p>
          <a:p>
            <a:pPr lvl="2" eaLnBrk="1" hangingPunct="1"/>
            <a:r>
              <a:rPr lang="cs-CZ" altLang="cs-CZ" smtClean="0">
                <a:solidFill>
                  <a:schemeClr val="bg1"/>
                </a:solidFill>
              </a:rPr>
              <a:t>náboženství Bantuů (candomble; z dnešního Konga)</a:t>
            </a:r>
          </a:p>
          <a:p>
            <a:pPr lvl="2" eaLnBrk="1" hangingPunct="1"/>
            <a:r>
              <a:rPr lang="cs-CZ" altLang="cs-CZ" smtClean="0">
                <a:solidFill>
                  <a:schemeClr val="bg1"/>
                </a:solidFill>
              </a:rPr>
              <a:t>náboženství Fonů (vúdú; z dnešního Beninu)</a:t>
            </a:r>
          </a:p>
          <a:p>
            <a:pPr lvl="1" eaLnBrk="1" hangingPunct="1"/>
            <a:endParaRPr lang="cs-CZ" altLang="cs-CZ" smtClean="0">
              <a:solidFill>
                <a:schemeClr val="bg1"/>
              </a:solidFill>
            </a:endParaRPr>
          </a:p>
          <a:p>
            <a:pPr eaLnBrk="1" hangingPunct="1">
              <a:buFontTx/>
              <a:buNone/>
            </a:pPr>
            <a:endParaRPr lang="cs-CZ" altLang="cs-CZ" smtClean="0">
              <a:solidFill>
                <a:schemeClr val="bg1"/>
              </a:solidFill>
            </a:endParaRPr>
          </a:p>
        </p:txBody>
      </p:sp>
    </p:spTree>
    <p:extLst>
      <p:ext uri="{BB962C8B-B14F-4D97-AF65-F5344CB8AC3E}">
        <p14:creationId xmlns:p14="http://schemas.microsoft.com/office/powerpoint/2010/main" val="1840967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457200" y="765175"/>
            <a:ext cx="8229600" cy="5360988"/>
          </a:xfrm>
        </p:spPr>
        <p:txBody>
          <a:bodyPr/>
          <a:lstStyle/>
          <a:p>
            <a:pPr eaLnBrk="1" hangingPunct="1">
              <a:buFontTx/>
              <a:buNone/>
            </a:pPr>
            <a:r>
              <a:rPr lang="cs-CZ" altLang="cs-CZ" smtClean="0">
                <a:solidFill>
                  <a:schemeClr val="bg1"/>
                </a:solidFill>
              </a:rPr>
              <a:t>Největší ostrovy:</a:t>
            </a:r>
          </a:p>
          <a:p>
            <a:pPr eaLnBrk="1" hangingPunct="1">
              <a:buFontTx/>
              <a:buNone/>
            </a:pPr>
            <a:r>
              <a:rPr lang="cs-CZ" altLang="cs-CZ" smtClean="0">
                <a:solidFill>
                  <a:schemeClr val="bg1"/>
                </a:solidFill>
              </a:rPr>
              <a:t>	</a:t>
            </a:r>
            <a:r>
              <a:rPr lang="cs-CZ" altLang="cs-CZ" smtClean="0">
                <a:solidFill>
                  <a:srgbClr val="FF0000"/>
                </a:solidFill>
              </a:rPr>
              <a:t>Grónsko	Baffinův	Newfounland</a:t>
            </a:r>
          </a:p>
          <a:p>
            <a:pPr eaLnBrk="1" hangingPunct="1">
              <a:buFontTx/>
              <a:buNone/>
            </a:pPr>
            <a:r>
              <a:rPr lang="cs-CZ" altLang="cs-CZ" smtClean="0">
                <a:solidFill>
                  <a:srgbClr val="FF0000"/>
                </a:solidFill>
              </a:rPr>
              <a:t>	Haiti		Kuba	Vancouver</a:t>
            </a:r>
          </a:p>
          <a:p>
            <a:pPr eaLnBrk="1" hangingPunct="1">
              <a:buFontTx/>
              <a:buNone/>
            </a:pPr>
            <a:endParaRPr lang="cs-CZ" altLang="cs-CZ" smtClean="0">
              <a:solidFill>
                <a:srgbClr val="FF0000"/>
              </a:solidFill>
            </a:endParaRPr>
          </a:p>
          <a:p>
            <a:pPr eaLnBrk="1" hangingPunct="1">
              <a:buFontTx/>
              <a:buNone/>
            </a:pPr>
            <a:r>
              <a:rPr lang="cs-CZ" altLang="cs-CZ" smtClean="0">
                <a:solidFill>
                  <a:schemeClr val="bg1"/>
                </a:solidFill>
              </a:rPr>
              <a:t>souostroví: </a:t>
            </a:r>
          </a:p>
          <a:p>
            <a:pPr eaLnBrk="1" hangingPunct="1">
              <a:buFontTx/>
              <a:buNone/>
            </a:pPr>
            <a:r>
              <a:rPr lang="cs-CZ" altLang="cs-CZ" smtClean="0">
                <a:solidFill>
                  <a:schemeClr val="bg1"/>
                </a:solidFill>
              </a:rPr>
              <a:t>	</a:t>
            </a:r>
            <a:r>
              <a:rPr lang="cs-CZ" altLang="cs-CZ" smtClean="0">
                <a:solidFill>
                  <a:srgbClr val="FF0000"/>
                </a:solidFill>
              </a:rPr>
              <a:t>Velké a Malé Antily	Aleuty</a:t>
            </a:r>
          </a:p>
          <a:p>
            <a:pPr eaLnBrk="1" hangingPunct="1">
              <a:buFontTx/>
              <a:buNone/>
            </a:pPr>
            <a:r>
              <a:rPr lang="cs-CZ" altLang="cs-CZ" smtClean="0">
                <a:solidFill>
                  <a:srgbClr val="FF0000"/>
                </a:solidFill>
              </a:rPr>
              <a:t>	Bahamy			Bermudy</a:t>
            </a:r>
          </a:p>
        </p:txBody>
      </p:sp>
    </p:spTree>
    <p:extLst>
      <p:ext uri="{BB962C8B-B14F-4D97-AF65-F5344CB8AC3E}">
        <p14:creationId xmlns:p14="http://schemas.microsoft.com/office/powerpoint/2010/main" val="36229013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endParaRPr lang="cs-CZ" altLang="cs-CZ" smtClean="0"/>
          </a:p>
        </p:txBody>
      </p:sp>
      <p:sp>
        <p:nvSpPr>
          <p:cNvPr id="93187" name="Rectangle 3"/>
          <p:cNvSpPr>
            <a:spLocks noGrp="1" noChangeArrowheads="1"/>
          </p:cNvSpPr>
          <p:nvPr>
            <p:ph type="body" idx="1"/>
          </p:nvPr>
        </p:nvSpPr>
        <p:spPr>
          <a:xfrm>
            <a:off x="457200" y="549275"/>
            <a:ext cx="8229600" cy="5576888"/>
          </a:xfrm>
        </p:spPr>
        <p:txBody>
          <a:bodyPr/>
          <a:lstStyle/>
          <a:p>
            <a:pPr eaLnBrk="1" hangingPunct="1"/>
            <a:endParaRPr lang="cs-CZ" altLang="cs-CZ" smtClean="0">
              <a:solidFill>
                <a:schemeClr val="bg1"/>
              </a:solidFill>
            </a:endParaRPr>
          </a:p>
          <a:p>
            <a:pPr eaLnBrk="1" hangingPunct="1"/>
            <a:r>
              <a:rPr lang="cs-CZ" altLang="cs-CZ" smtClean="0">
                <a:solidFill>
                  <a:schemeClr val="bg1"/>
                </a:solidFill>
              </a:rPr>
              <a:t>vyskytují se i </a:t>
            </a:r>
            <a:r>
              <a:rPr lang="cs-CZ" altLang="cs-CZ" b="1" smtClean="0">
                <a:solidFill>
                  <a:srgbClr val="FF0000"/>
                </a:solidFill>
              </a:rPr>
              <a:t>synkretická náboženství</a:t>
            </a:r>
            <a:r>
              <a:rPr lang="cs-CZ" altLang="cs-CZ" b="1" smtClean="0">
                <a:solidFill>
                  <a:schemeClr val="bg1"/>
                </a:solidFill>
              </a:rPr>
              <a:t> – </a:t>
            </a:r>
            <a:r>
              <a:rPr lang="cs-CZ" altLang="cs-CZ" smtClean="0">
                <a:solidFill>
                  <a:schemeClr val="bg1"/>
                </a:solidFill>
              </a:rPr>
              <a:t>křesťanství a afrických kultů, např. na Haiti 70 % katolíci, 70 % vúdú</a:t>
            </a:r>
          </a:p>
          <a:p>
            <a:pPr eaLnBrk="1" hangingPunct="1"/>
            <a:endParaRPr lang="cs-CZ" altLang="cs-CZ" smtClean="0">
              <a:solidFill>
                <a:schemeClr val="bg1"/>
              </a:solidFill>
            </a:endParaRPr>
          </a:p>
          <a:p>
            <a:pPr eaLnBrk="1" hangingPunct="1"/>
            <a:r>
              <a:rPr lang="cs-CZ" altLang="cs-CZ" smtClean="0">
                <a:solidFill>
                  <a:schemeClr val="bg1"/>
                </a:solidFill>
              </a:rPr>
              <a:t>na počátku 19. stol. ve Střední Americe </a:t>
            </a:r>
            <a:r>
              <a:rPr lang="cs-CZ" altLang="cs-CZ" b="1" smtClean="0">
                <a:solidFill>
                  <a:srgbClr val="FF0000"/>
                </a:solidFill>
              </a:rPr>
              <a:t>spiritizmus</a:t>
            </a:r>
            <a:r>
              <a:rPr lang="cs-CZ" altLang="cs-CZ" b="1" smtClean="0">
                <a:solidFill>
                  <a:schemeClr val="bg1"/>
                </a:solidFill>
              </a:rPr>
              <a:t> </a:t>
            </a:r>
            <a:r>
              <a:rPr lang="cs-CZ" altLang="cs-CZ" smtClean="0">
                <a:solidFill>
                  <a:schemeClr val="bg1"/>
                </a:solidFill>
              </a:rPr>
              <a:t>(vyvolávání duchů)</a:t>
            </a:r>
          </a:p>
          <a:p>
            <a:pPr eaLnBrk="1" hangingPunct="1"/>
            <a:endParaRPr lang="cs-CZ" altLang="cs-CZ" smtClean="0">
              <a:solidFill>
                <a:schemeClr val="bg1"/>
              </a:solidFill>
            </a:endParaRPr>
          </a:p>
          <a:p>
            <a:pPr eaLnBrk="1" hangingPunct="1"/>
            <a:r>
              <a:rPr lang="cs-CZ" altLang="cs-CZ" smtClean="0">
                <a:solidFill>
                  <a:schemeClr val="bg1"/>
                </a:solidFill>
              </a:rPr>
              <a:t>původní </a:t>
            </a:r>
            <a:r>
              <a:rPr lang="cs-CZ" altLang="cs-CZ" b="1" smtClean="0">
                <a:solidFill>
                  <a:srgbClr val="FF0000"/>
                </a:solidFill>
              </a:rPr>
              <a:t>indiánská náboženství</a:t>
            </a:r>
            <a:r>
              <a:rPr lang="cs-CZ" altLang="cs-CZ" b="1" smtClean="0">
                <a:solidFill>
                  <a:schemeClr val="bg1"/>
                </a:solidFill>
              </a:rPr>
              <a:t> </a:t>
            </a:r>
            <a:r>
              <a:rPr lang="cs-CZ" altLang="cs-CZ" smtClean="0">
                <a:solidFill>
                  <a:schemeClr val="bg1"/>
                </a:solidFill>
              </a:rPr>
              <a:t>se uchovala u izolovaných skupin</a:t>
            </a:r>
          </a:p>
          <a:p>
            <a:pPr eaLnBrk="1" hangingPunct="1">
              <a:buFontTx/>
              <a:buNone/>
            </a:pPr>
            <a:endParaRPr lang="cs-CZ" altLang="cs-CZ" smtClean="0">
              <a:solidFill>
                <a:schemeClr val="bg1"/>
              </a:solidFill>
            </a:endParaRPr>
          </a:p>
        </p:txBody>
      </p:sp>
    </p:spTree>
    <p:extLst>
      <p:ext uri="{BB962C8B-B14F-4D97-AF65-F5344CB8AC3E}">
        <p14:creationId xmlns:p14="http://schemas.microsoft.com/office/powerpoint/2010/main" val="10007754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274638"/>
            <a:ext cx="8229600" cy="777875"/>
          </a:xfrm>
        </p:spPr>
        <p:txBody>
          <a:bodyPr/>
          <a:lstStyle/>
          <a:p>
            <a:pPr eaLnBrk="1" hangingPunct="1"/>
            <a:r>
              <a:rPr lang="cs-CZ" altLang="cs-CZ" smtClean="0">
                <a:solidFill>
                  <a:schemeClr val="bg1"/>
                </a:solidFill>
              </a:rPr>
              <a:t>Slumy – chudinské čtvrtě</a:t>
            </a:r>
          </a:p>
        </p:txBody>
      </p:sp>
      <p:sp>
        <p:nvSpPr>
          <p:cNvPr id="99331" name="Rectangle 3"/>
          <p:cNvSpPr>
            <a:spLocks noGrp="1" noChangeArrowheads="1"/>
          </p:cNvSpPr>
          <p:nvPr>
            <p:ph type="body" idx="1"/>
          </p:nvPr>
        </p:nvSpPr>
        <p:spPr>
          <a:xfrm>
            <a:off x="457200" y="1341438"/>
            <a:ext cx="8229600" cy="4784725"/>
          </a:xfrm>
        </p:spPr>
        <p:txBody>
          <a:bodyPr/>
          <a:lstStyle/>
          <a:p>
            <a:pPr eaLnBrk="1" hangingPunct="1"/>
            <a:endParaRPr lang="cs-CZ" altLang="cs-CZ" smtClean="0">
              <a:solidFill>
                <a:schemeClr val="bg1"/>
              </a:solidFill>
            </a:endParaRPr>
          </a:p>
          <a:p>
            <a:pPr eaLnBrk="1" hangingPunct="1"/>
            <a:r>
              <a:rPr lang="cs-CZ" altLang="cs-CZ" smtClean="0">
                <a:solidFill>
                  <a:schemeClr val="bg1"/>
                </a:solidFill>
              </a:rPr>
              <a:t>Charakteristický rys latinskoamerických měst, většinou v nich žije 25–40 % obyvatel</a:t>
            </a:r>
          </a:p>
          <a:p>
            <a:pPr eaLnBrk="1" hangingPunct="1"/>
            <a:r>
              <a:rPr lang="cs-CZ" altLang="cs-CZ" smtClean="0">
                <a:solidFill>
                  <a:schemeClr val="bg1"/>
                </a:solidFill>
              </a:rPr>
              <a:t>Zpravidla na okrajích měst, obyvatelé dosídlenci z venkova nebo vnitřních slumů, které jsou často nákladně „humanizovány“ –se zlepšením standardu ale také zvyšují ceny bydlení</a:t>
            </a:r>
          </a:p>
          <a:p>
            <a:pPr eaLnBrk="1" hangingPunct="1"/>
            <a:endParaRPr lang="cs-CZ" altLang="cs-CZ" smtClean="0">
              <a:solidFill>
                <a:schemeClr val="bg1"/>
              </a:solidFill>
            </a:endParaRPr>
          </a:p>
        </p:txBody>
      </p:sp>
    </p:spTree>
    <p:extLst>
      <p:ext uri="{BB962C8B-B14F-4D97-AF65-F5344CB8AC3E}">
        <p14:creationId xmlns:p14="http://schemas.microsoft.com/office/powerpoint/2010/main" val="17120448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endParaRPr lang="cs-CZ" altLang="cs-CZ" smtClean="0"/>
          </a:p>
        </p:txBody>
      </p:sp>
      <p:sp>
        <p:nvSpPr>
          <p:cNvPr id="100355" name="Rectangle 3"/>
          <p:cNvSpPr>
            <a:spLocks noGrp="1" noChangeArrowheads="1"/>
          </p:cNvSpPr>
          <p:nvPr>
            <p:ph type="body" idx="1"/>
          </p:nvPr>
        </p:nvSpPr>
        <p:spPr>
          <a:xfrm>
            <a:off x="457200" y="333375"/>
            <a:ext cx="8229600" cy="5792788"/>
          </a:xfrm>
        </p:spPr>
        <p:txBody>
          <a:bodyPr/>
          <a:lstStyle/>
          <a:p>
            <a:pPr eaLnBrk="1" hangingPunct="1">
              <a:lnSpc>
                <a:spcPct val="90000"/>
              </a:lnSpc>
              <a:buFontTx/>
              <a:buNone/>
            </a:pPr>
            <a:r>
              <a:rPr lang="cs-CZ" altLang="cs-CZ" sz="2800" smtClean="0">
                <a:solidFill>
                  <a:schemeClr val="bg1"/>
                </a:solidFill>
              </a:rPr>
              <a:t>Většinou dopravně nevhodná poloha, půda ve vlastnictví státu nebo města, nevhodné podmínky pro zástavbu (svahy, močály …)</a:t>
            </a:r>
          </a:p>
          <a:p>
            <a:pPr eaLnBrk="1" hangingPunct="1">
              <a:lnSpc>
                <a:spcPct val="90000"/>
              </a:lnSpc>
              <a:buFontTx/>
              <a:buNone/>
            </a:pPr>
            <a:endParaRPr lang="cs-CZ" altLang="cs-CZ" sz="2800" smtClean="0">
              <a:solidFill>
                <a:schemeClr val="bg1"/>
              </a:solidFill>
            </a:endParaRPr>
          </a:p>
          <a:p>
            <a:pPr eaLnBrk="1" hangingPunct="1">
              <a:lnSpc>
                <a:spcPct val="90000"/>
              </a:lnSpc>
            </a:pPr>
            <a:r>
              <a:rPr lang="cs-CZ" altLang="cs-CZ" sz="2800" smtClean="0">
                <a:solidFill>
                  <a:schemeClr val="bg1"/>
                </a:solidFill>
              </a:rPr>
              <a:t>Jednoduché stavební materiály (dřevo, lepenka, plech –stavby „za 1 noc“)</a:t>
            </a:r>
          </a:p>
          <a:p>
            <a:pPr eaLnBrk="1" hangingPunct="1">
              <a:lnSpc>
                <a:spcPct val="90000"/>
              </a:lnSpc>
            </a:pPr>
            <a:endParaRPr lang="cs-CZ" altLang="cs-CZ" sz="2800" smtClean="0">
              <a:solidFill>
                <a:schemeClr val="bg1"/>
              </a:solidFill>
            </a:endParaRPr>
          </a:p>
          <a:p>
            <a:pPr eaLnBrk="1" hangingPunct="1">
              <a:lnSpc>
                <a:spcPct val="90000"/>
              </a:lnSpc>
            </a:pPr>
            <a:r>
              <a:rPr lang="cs-CZ" altLang="cs-CZ" sz="2800" smtClean="0">
                <a:solidFill>
                  <a:schemeClr val="bg1"/>
                </a:solidFill>
              </a:rPr>
              <a:t>Chybějící komunální služby (chybí voda, kanalizace, odvoz odpadků, rozvod elektřiny)</a:t>
            </a:r>
          </a:p>
          <a:p>
            <a:pPr eaLnBrk="1" hangingPunct="1">
              <a:lnSpc>
                <a:spcPct val="90000"/>
              </a:lnSpc>
            </a:pPr>
            <a:endParaRPr lang="cs-CZ" altLang="cs-CZ" sz="2800" smtClean="0">
              <a:solidFill>
                <a:schemeClr val="bg1"/>
              </a:solidFill>
            </a:endParaRPr>
          </a:p>
          <a:p>
            <a:pPr eaLnBrk="1" hangingPunct="1">
              <a:lnSpc>
                <a:spcPct val="90000"/>
              </a:lnSpc>
            </a:pPr>
            <a:r>
              <a:rPr lang="cs-CZ" altLang="cs-CZ" sz="2800" smtClean="0">
                <a:solidFill>
                  <a:schemeClr val="bg1"/>
                </a:solidFill>
              </a:rPr>
              <a:t>Extrémní nezaměstnanost, zdroje příjmů z příležitostných prací (stavby, čističi, pouliční prodejci) a drobných krádeží </a:t>
            </a:r>
          </a:p>
          <a:p>
            <a:pPr eaLnBrk="1" hangingPunct="1">
              <a:lnSpc>
                <a:spcPct val="90000"/>
              </a:lnSpc>
            </a:pPr>
            <a:endParaRPr lang="cs-CZ" altLang="cs-CZ" sz="2800" smtClean="0">
              <a:solidFill>
                <a:schemeClr val="bg1"/>
              </a:solidFill>
            </a:endParaRPr>
          </a:p>
        </p:txBody>
      </p:sp>
    </p:spTree>
    <p:extLst>
      <p:ext uri="{BB962C8B-B14F-4D97-AF65-F5344CB8AC3E}">
        <p14:creationId xmlns:p14="http://schemas.microsoft.com/office/powerpoint/2010/main" val="15251196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endParaRPr lang="cs-CZ" altLang="cs-CZ" smtClean="0"/>
          </a:p>
        </p:txBody>
      </p:sp>
      <p:sp>
        <p:nvSpPr>
          <p:cNvPr id="101379" name="Rectangle 3"/>
          <p:cNvSpPr>
            <a:spLocks noGrp="1" noChangeArrowheads="1"/>
          </p:cNvSpPr>
          <p:nvPr>
            <p:ph type="body" idx="1"/>
          </p:nvPr>
        </p:nvSpPr>
        <p:spPr>
          <a:xfrm>
            <a:off x="468313" y="549275"/>
            <a:ext cx="8229600" cy="5832475"/>
          </a:xfrm>
        </p:spPr>
        <p:txBody>
          <a:bodyPr/>
          <a:lstStyle/>
          <a:p>
            <a:pPr eaLnBrk="1" hangingPunct="1"/>
            <a:endParaRPr lang="cs-CZ" altLang="cs-CZ" sz="2800" smtClean="0">
              <a:solidFill>
                <a:schemeClr val="bg1"/>
              </a:solidFill>
            </a:endParaRPr>
          </a:p>
          <a:p>
            <a:pPr eaLnBrk="1" hangingPunct="1"/>
            <a:r>
              <a:rPr lang="cs-CZ" altLang="cs-CZ" sz="2800" smtClean="0">
                <a:solidFill>
                  <a:schemeClr val="bg1"/>
                </a:solidFill>
              </a:rPr>
              <a:t>Děti ulice (přes den ve městě, v noci ve favelách nebo úplně bez dozoru rodičů): žebrota, krádeže, narkotika, prostituce (v celé Brazílii na ½ mil. dětí), neukončí ani základní vzdělání</a:t>
            </a:r>
          </a:p>
          <a:p>
            <a:pPr eaLnBrk="1" hangingPunct="1"/>
            <a:endParaRPr lang="cs-CZ" altLang="cs-CZ" sz="2800" smtClean="0">
              <a:solidFill>
                <a:schemeClr val="bg1"/>
              </a:solidFill>
            </a:endParaRPr>
          </a:p>
          <a:p>
            <a:pPr eaLnBrk="1" hangingPunct="1"/>
            <a:r>
              <a:rPr lang="cs-CZ" altLang="cs-CZ" sz="2800" smtClean="0">
                <a:solidFill>
                  <a:schemeClr val="bg1"/>
                </a:solidFill>
              </a:rPr>
              <a:t>Samozvaná „komanda smrti“ –rozšířena po roce 1950, původně forma sebeobrany proti pouliční kriminalitě (přímá podpora nebo sympatie úřadů, policie i „spořádaných občanů“), později prorůstají s organizovaným zločinem, boje o převahu nad městskými čtvrtěmi</a:t>
            </a:r>
          </a:p>
          <a:p>
            <a:pPr eaLnBrk="1" hangingPunct="1"/>
            <a:endParaRPr lang="cs-CZ" altLang="cs-CZ" sz="2800" smtClean="0">
              <a:solidFill>
                <a:schemeClr val="bg1"/>
              </a:solidFill>
            </a:endParaRPr>
          </a:p>
        </p:txBody>
      </p:sp>
    </p:spTree>
    <p:extLst>
      <p:ext uri="{BB962C8B-B14F-4D97-AF65-F5344CB8AC3E}">
        <p14:creationId xmlns:p14="http://schemas.microsoft.com/office/powerpoint/2010/main" val="42408537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55650" y="476250"/>
            <a:ext cx="7772400" cy="1470025"/>
          </a:xfrm>
        </p:spPr>
        <p:txBody>
          <a:bodyPr/>
          <a:lstStyle/>
          <a:p>
            <a:pPr eaLnBrk="1" hangingPunct="1"/>
            <a:r>
              <a:rPr lang="cs-CZ" altLang="cs-CZ" sz="5400" smtClean="0">
                <a:latin typeface="Copperplate Gothic Bold" panose="020E0705020206020404" pitchFamily="34" charset="0"/>
              </a:rPr>
              <a:t>Havajské ostrovy</a:t>
            </a:r>
          </a:p>
        </p:txBody>
      </p:sp>
      <p:sp>
        <p:nvSpPr>
          <p:cNvPr id="2051" name="Rectangle 3"/>
          <p:cNvSpPr>
            <a:spLocks noGrp="1" noChangeArrowheads="1"/>
          </p:cNvSpPr>
          <p:nvPr>
            <p:ph type="subTitle" idx="1"/>
          </p:nvPr>
        </p:nvSpPr>
        <p:spPr/>
        <p:txBody>
          <a:bodyPr/>
          <a:lstStyle/>
          <a:p>
            <a:pPr eaLnBrk="1" hangingPunct="1"/>
            <a:endParaRPr lang="cs-CZ" altLang="cs-CZ" smtClean="0"/>
          </a:p>
        </p:txBody>
      </p:sp>
      <p:pic>
        <p:nvPicPr>
          <p:cNvPr id="2052" name="Picture 4" descr="d4ab55c615_42278864_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916112"/>
            <a:ext cx="9036496" cy="482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78728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nodePh="1">
                                  <p:stCondLst>
                                    <p:cond delay="0"/>
                                  </p:stCondLst>
                                  <p:endCondLst>
                                    <p:cond evt="begin" delay="0">
                                      <p:tn val="12"/>
                                    </p:cond>
                                  </p:endCondLst>
                                  <p:childTnLst>
                                    <p:set>
                                      <p:cBhvr>
                                        <p:cTn id="13" dur="1" fill="hold">
                                          <p:stCondLst>
                                            <p:cond delay="0"/>
                                          </p:stCondLst>
                                        </p:cTn>
                                        <p:tgtEl>
                                          <p:spTgt spid="2051">
                                            <p:txEl>
                                              <p:pRg st="0" end="0"/>
                                            </p:txEl>
                                          </p:spTgt>
                                        </p:tgtEl>
                                        <p:attrNameLst>
                                          <p:attrName>style.visibility</p:attrName>
                                        </p:attrNameLst>
                                      </p:cBhvr>
                                      <p:to>
                                        <p:strVal val="visible"/>
                                      </p:to>
                                    </p:set>
                                    <p:anim calcmode="lin" valueType="num">
                                      <p:cBhvr>
                                        <p:cTn id="14" dur="500" fill="hold"/>
                                        <p:tgtEl>
                                          <p:spTgt spid="2051">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051">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title"/>
          </p:nvPr>
        </p:nvSpPr>
        <p:spPr/>
        <p:txBody>
          <a:bodyPr/>
          <a:lstStyle/>
          <a:p>
            <a:pPr eaLnBrk="1" hangingPunct="1"/>
            <a:endParaRPr lang="cs-CZ" altLang="cs-CZ" smtClean="0"/>
          </a:p>
        </p:txBody>
      </p:sp>
      <p:pic>
        <p:nvPicPr>
          <p:cNvPr id="5123" name="Picture 4" descr="havaj_mapa_v"/>
          <p:cNvPicPr>
            <a:picLocks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1187450" y="2565400"/>
            <a:ext cx="6769100" cy="4016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Rectangle 7"/>
          <p:cNvSpPr>
            <a:spLocks noGrp="1" noChangeArrowheads="1"/>
          </p:cNvSpPr>
          <p:nvPr>
            <p:ph type="body" sz="half" idx="2"/>
          </p:nvPr>
        </p:nvSpPr>
        <p:spPr/>
        <p:txBody>
          <a:bodyPr/>
          <a:lstStyle/>
          <a:p>
            <a:pPr eaLnBrk="1" hangingPunct="1"/>
            <a:endParaRPr lang="cs-CZ" altLang="cs-CZ" smtClean="0"/>
          </a:p>
        </p:txBody>
      </p:sp>
      <p:pic>
        <p:nvPicPr>
          <p:cNvPr id="5125" name="Picture 5" descr="Hi-loc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94494"/>
            <a:ext cx="4897437"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73569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36" name="Rectangle 28"/>
          <p:cNvSpPr>
            <a:spLocks noGrp="1" noChangeArrowheads="1"/>
          </p:cNvSpPr>
          <p:nvPr>
            <p:ph type="title"/>
          </p:nvPr>
        </p:nvSpPr>
        <p:spPr/>
        <p:txBody>
          <a:bodyPr/>
          <a:lstStyle/>
          <a:p>
            <a:pPr eaLnBrk="1" hangingPunct="1"/>
            <a:r>
              <a:rPr lang="cs-CZ" altLang="cs-CZ" smtClean="0">
                <a:latin typeface="Copperplate Gothic Bold" panose="020E0705020206020404" pitchFamily="34" charset="0"/>
              </a:rPr>
              <a:t>Základní informace</a:t>
            </a:r>
          </a:p>
        </p:txBody>
      </p:sp>
      <p:sp>
        <p:nvSpPr>
          <p:cNvPr id="17437" name="Rectangle 29"/>
          <p:cNvSpPr>
            <a:spLocks noGrp="1" noChangeArrowheads="1"/>
          </p:cNvSpPr>
          <p:nvPr>
            <p:ph type="body" idx="1"/>
          </p:nvPr>
        </p:nvSpPr>
        <p:spPr/>
        <p:txBody>
          <a:bodyPr/>
          <a:lstStyle/>
          <a:p>
            <a:pPr eaLnBrk="1" hangingPunct="1">
              <a:lnSpc>
                <a:spcPct val="90000"/>
              </a:lnSpc>
            </a:pPr>
            <a:r>
              <a:rPr lang="cs-CZ" altLang="cs-CZ" sz="2400" b="1" smtClean="0"/>
              <a:t>Havajské ostrovy</a:t>
            </a:r>
            <a:r>
              <a:rPr lang="cs-CZ" altLang="cs-CZ" sz="2400" smtClean="0"/>
              <a:t> tvoří 19 korálových a sopečných ostrovů a 118 skal a útesů v </a:t>
            </a:r>
            <a:r>
              <a:rPr lang="cs-CZ" altLang="cs-CZ" sz="2400" b="1" smtClean="0"/>
              <a:t>Tichém</a:t>
            </a:r>
            <a:r>
              <a:rPr lang="cs-CZ" altLang="cs-CZ" sz="2400" smtClean="0"/>
              <a:t> </a:t>
            </a:r>
            <a:r>
              <a:rPr lang="cs-CZ" altLang="cs-CZ" sz="2400" b="1" smtClean="0"/>
              <a:t>oceánu</a:t>
            </a:r>
            <a:r>
              <a:rPr lang="cs-CZ" altLang="cs-CZ" sz="2400" smtClean="0"/>
              <a:t>.</a:t>
            </a:r>
          </a:p>
          <a:p>
            <a:pPr eaLnBrk="1" hangingPunct="1">
              <a:lnSpc>
                <a:spcPct val="90000"/>
              </a:lnSpc>
            </a:pPr>
            <a:endParaRPr lang="cs-CZ" altLang="cs-CZ" sz="2400" b="1" smtClean="0"/>
          </a:p>
          <a:p>
            <a:pPr eaLnBrk="1" hangingPunct="1">
              <a:lnSpc>
                <a:spcPct val="90000"/>
              </a:lnSpc>
            </a:pPr>
            <a:r>
              <a:rPr lang="cs-CZ" altLang="cs-CZ" sz="2400" b="1" smtClean="0"/>
              <a:t>Nejznámější ostrovy :</a:t>
            </a:r>
          </a:p>
          <a:p>
            <a:pPr lvl="1" eaLnBrk="1" hangingPunct="1">
              <a:lnSpc>
                <a:spcPct val="90000"/>
              </a:lnSpc>
            </a:pPr>
            <a:r>
              <a:rPr lang="cs-CZ" altLang="cs-CZ" sz="2000" b="1" smtClean="0"/>
              <a:t>Havaj                               </a:t>
            </a:r>
          </a:p>
          <a:p>
            <a:pPr lvl="1" eaLnBrk="1" hangingPunct="1">
              <a:lnSpc>
                <a:spcPct val="90000"/>
              </a:lnSpc>
            </a:pPr>
            <a:r>
              <a:rPr lang="cs-CZ" altLang="cs-CZ" sz="2000" b="1" smtClean="0"/>
              <a:t>Maui </a:t>
            </a:r>
          </a:p>
          <a:p>
            <a:pPr lvl="1" eaLnBrk="1" hangingPunct="1">
              <a:lnSpc>
                <a:spcPct val="90000"/>
              </a:lnSpc>
            </a:pPr>
            <a:r>
              <a:rPr lang="cs-CZ" altLang="cs-CZ" sz="2000" b="1" smtClean="0"/>
              <a:t>Kahoolawe </a:t>
            </a:r>
          </a:p>
          <a:p>
            <a:pPr lvl="1" eaLnBrk="1" hangingPunct="1">
              <a:lnSpc>
                <a:spcPct val="90000"/>
              </a:lnSpc>
            </a:pPr>
            <a:r>
              <a:rPr lang="cs-CZ" altLang="cs-CZ" sz="2000" b="1" smtClean="0"/>
              <a:t>Lanai </a:t>
            </a:r>
          </a:p>
          <a:p>
            <a:pPr lvl="1" eaLnBrk="1" hangingPunct="1">
              <a:lnSpc>
                <a:spcPct val="90000"/>
              </a:lnSpc>
            </a:pPr>
            <a:r>
              <a:rPr lang="cs-CZ" altLang="cs-CZ" sz="2000" b="1" smtClean="0"/>
              <a:t>Molokai </a:t>
            </a:r>
          </a:p>
          <a:p>
            <a:pPr lvl="1" eaLnBrk="1" hangingPunct="1">
              <a:lnSpc>
                <a:spcPct val="90000"/>
              </a:lnSpc>
            </a:pPr>
            <a:r>
              <a:rPr lang="cs-CZ" altLang="cs-CZ" sz="2000" b="1" smtClean="0"/>
              <a:t>Oahu </a:t>
            </a:r>
          </a:p>
          <a:p>
            <a:pPr lvl="1" eaLnBrk="1" hangingPunct="1">
              <a:lnSpc>
                <a:spcPct val="90000"/>
              </a:lnSpc>
            </a:pPr>
            <a:r>
              <a:rPr lang="cs-CZ" altLang="cs-CZ" sz="2000" b="1" smtClean="0"/>
              <a:t>Kauai </a:t>
            </a:r>
          </a:p>
          <a:p>
            <a:pPr lvl="1" eaLnBrk="1" hangingPunct="1">
              <a:lnSpc>
                <a:spcPct val="90000"/>
              </a:lnSpc>
            </a:pPr>
            <a:r>
              <a:rPr lang="cs-CZ" altLang="cs-CZ" sz="2000" b="1" smtClean="0"/>
              <a:t>Niihau</a:t>
            </a:r>
            <a:r>
              <a:rPr lang="cs-CZ" altLang="cs-CZ" sz="2000" smtClean="0"/>
              <a:t>  </a:t>
            </a:r>
          </a:p>
          <a:p>
            <a:pPr eaLnBrk="1" hangingPunct="1">
              <a:lnSpc>
                <a:spcPct val="90000"/>
              </a:lnSpc>
            </a:pPr>
            <a:endParaRPr lang="cs-CZ" altLang="cs-CZ" sz="2400" smtClean="0"/>
          </a:p>
        </p:txBody>
      </p:sp>
      <p:pic>
        <p:nvPicPr>
          <p:cNvPr id="3076" name="Picture 30" descr="Punaluu_Beach_Park,_Big_Island,_Hawa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3254375"/>
            <a:ext cx="35306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11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436"/>
                                        </p:tgtEl>
                                        <p:attrNameLst>
                                          <p:attrName>style.visibility</p:attrName>
                                        </p:attrNameLst>
                                      </p:cBhvr>
                                      <p:to>
                                        <p:strVal val="visible"/>
                                      </p:to>
                                    </p:set>
                                    <p:animEffect transition="in" filter="fade">
                                      <p:cBhvr>
                                        <p:cTn id="7" dur="2000"/>
                                        <p:tgtEl>
                                          <p:spTgt spid="174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37">
                                            <p:txEl>
                                              <p:pRg st="0" end="0"/>
                                            </p:txEl>
                                          </p:spTgt>
                                        </p:tgtEl>
                                        <p:attrNameLst>
                                          <p:attrName>style.visibility</p:attrName>
                                        </p:attrNameLst>
                                      </p:cBhvr>
                                      <p:to>
                                        <p:strVal val="visible"/>
                                      </p:to>
                                    </p:set>
                                    <p:animEffect transition="in" filter="fade">
                                      <p:cBhvr>
                                        <p:cTn id="12" dur="2000"/>
                                        <p:tgtEl>
                                          <p:spTgt spid="1743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37">
                                            <p:txEl>
                                              <p:pRg st="2" end="2"/>
                                            </p:txEl>
                                          </p:spTgt>
                                        </p:tgtEl>
                                        <p:attrNameLst>
                                          <p:attrName>style.visibility</p:attrName>
                                        </p:attrNameLst>
                                      </p:cBhvr>
                                      <p:to>
                                        <p:strVal val="visible"/>
                                      </p:to>
                                    </p:set>
                                    <p:animEffect transition="in" filter="fade">
                                      <p:cBhvr>
                                        <p:cTn id="17" dur="2000"/>
                                        <p:tgtEl>
                                          <p:spTgt spid="17437">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437">
                                            <p:txEl>
                                              <p:pRg st="3" end="3"/>
                                            </p:txEl>
                                          </p:spTgt>
                                        </p:tgtEl>
                                        <p:attrNameLst>
                                          <p:attrName>style.visibility</p:attrName>
                                        </p:attrNameLst>
                                      </p:cBhvr>
                                      <p:to>
                                        <p:strVal val="visible"/>
                                      </p:to>
                                    </p:set>
                                    <p:animEffect transition="in" filter="fade">
                                      <p:cBhvr>
                                        <p:cTn id="20" dur="2000"/>
                                        <p:tgtEl>
                                          <p:spTgt spid="17437">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437">
                                            <p:txEl>
                                              <p:pRg st="4" end="4"/>
                                            </p:txEl>
                                          </p:spTgt>
                                        </p:tgtEl>
                                        <p:attrNameLst>
                                          <p:attrName>style.visibility</p:attrName>
                                        </p:attrNameLst>
                                      </p:cBhvr>
                                      <p:to>
                                        <p:strVal val="visible"/>
                                      </p:to>
                                    </p:set>
                                    <p:animEffect transition="in" filter="fade">
                                      <p:cBhvr>
                                        <p:cTn id="23" dur="2000"/>
                                        <p:tgtEl>
                                          <p:spTgt spid="17437">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437">
                                            <p:txEl>
                                              <p:pRg st="5" end="5"/>
                                            </p:txEl>
                                          </p:spTgt>
                                        </p:tgtEl>
                                        <p:attrNameLst>
                                          <p:attrName>style.visibility</p:attrName>
                                        </p:attrNameLst>
                                      </p:cBhvr>
                                      <p:to>
                                        <p:strVal val="visible"/>
                                      </p:to>
                                    </p:set>
                                    <p:animEffect transition="in" filter="fade">
                                      <p:cBhvr>
                                        <p:cTn id="26" dur="2000"/>
                                        <p:tgtEl>
                                          <p:spTgt spid="17437">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437">
                                            <p:txEl>
                                              <p:pRg st="6" end="6"/>
                                            </p:txEl>
                                          </p:spTgt>
                                        </p:tgtEl>
                                        <p:attrNameLst>
                                          <p:attrName>style.visibility</p:attrName>
                                        </p:attrNameLst>
                                      </p:cBhvr>
                                      <p:to>
                                        <p:strVal val="visible"/>
                                      </p:to>
                                    </p:set>
                                    <p:animEffect transition="in" filter="fade">
                                      <p:cBhvr>
                                        <p:cTn id="29" dur="2000"/>
                                        <p:tgtEl>
                                          <p:spTgt spid="17437">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437">
                                            <p:txEl>
                                              <p:pRg st="7" end="7"/>
                                            </p:txEl>
                                          </p:spTgt>
                                        </p:tgtEl>
                                        <p:attrNameLst>
                                          <p:attrName>style.visibility</p:attrName>
                                        </p:attrNameLst>
                                      </p:cBhvr>
                                      <p:to>
                                        <p:strVal val="visible"/>
                                      </p:to>
                                    </p:set>
                                    <p:animEffect transition="in" filter="fade">
                                      <p:cBhvr>
                                        <p:cTn id="32" dur="2000"/>
                                        <p:tgtEl>
                                          <p:spTgt spid="17437">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437">
                                            <p:txEl>
                                              <p:pRg st="8" end="8"/>
                                            </p:txEl>
                                          </p:spTgt>
                                        </p:tgtEl>
                                        <p:attrNameLst>
                                          <p:attrName>style.visibility</p:attrName>
                                        </p:attrNameLst>
                                      </p:cBhvr>
                                      <p:to>
                                        <p:strVal val="visible"/>
                                      </p:to>
                                    </p:set>
                                    <p:animEffect transition="in" filter="fade">
                                      <p:cBhvr>
                                        <p:cTn id="35" dur="2000"/>
                                        <p:tgtEl>
                                          <p:spTgt spid="17437">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437">
                                            <p:txEl>
                                              <p:pRg st="9" end="9"/>
                                            </p:txEl>
                                          </p:spTgt>
                                        </p:tgtEl>
                                        <p:attrNameLst>
                                          <p:attrName>style.visibility</p:attrName>
                                        </p:attrNameLst>
                                      </p:cBhvr>
                                      <p:to>
                                        <p:strVal val="visible"/>
                                      </p:to>
                                    </p:set>
                                    <p:animEffect transition="in" filter="fade">
                                      <p:cBhvr>
                                        <p:cTn id="38" dur="2000"/>
                                        <p:tgtEl>
                                          <p:spTgt spid="17437">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437">
                                            <p:txEl>
                                              <p:pRg st="10" end="10"/>
                                            </p:txEl>
                                          </p:spTgt>
                                        </p:tgtEl>
                                        <p:attrNameLst>
                                          <p:attrName>style.visibility</p:attrName>
                                        </p:attrNameLst>
                                      </p:cBhvr>
                                      <p:to>
                                        <p:strVal val="visible"/>
                                      </p:to>
                                    </p:set>
                                    <p:animEffect transition="in" filter="fade">
                                      <p:cBhvr>
                                        <p:cTn id="41" dur="2000"/>
                                        <p:tgtEl>
                                          <p:spTgt spid="1743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36" grpId="0"/>
      <p:bldP spid="17437" grpId="0" build="p"/>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cs-CZ" altLang="cs-CZ" smtClean="0">
                <a:latin typeface="Copperplate Gothic Bold" panose="020E0705020206020404" pitchFamily="34" charset="0"/>
              </a:rPr>
              <a:t>Hawaii</a:t>
            </a:r>
          </a:p>
        </p:txBody>
      </p:sp>
      <p:sp>
        <p:nvSpPr>
          <p:cNvPr id="39939" name="Rectangle 3"/>
          <p:cNvSpPr>
            <a:spLocks noGrp="1" noChangeArrowheads="1"/>
          </p:cNvSpPr>
          <p:nvPr>
            <p:ph type="body" idx="1"/>
          </p:nvPr>
        </p:nvSpPr>
        <p:spPr/>
        <p:txBody>
          <a:bodyPr/>
          <a:lstStyle/>
          <a:p>
            <a:pPr eaLnBrk="1" hangingPunct="1"/>
            <a:r>
              <a:rPr lang="cs-CZ" altLang="cs-CZ" smtClean="0"/>
              <a:t>Hlavní město: </a:t>
            </a:r>
            <a:r>
              <a:rPr lang="cs-CZ" altLang="cs-CZ" b="1" smtClean="0"/>
              <a:t>Honolulu</a:t>
            </a:r>
          </a:p>
          <a:p>
            <a:pPr eaLnBrk="1" hangingPunct="1"/>
            <a:r>
              <a:rPr lang="cs-CZ" altLang="cs-CZ" smtClean="0"/>
              <a:t>Úřední jazyky: </a:t>
            </a:r>
            <a:r>
              <a:rPr lang="cs-CZ" altLang="cs-CZ" b="1" smtClean="0"/>
              <a:t>havajština a angličtina</a:t>
            </a:r>
          </a:p>
          <a:p>
            <a:pPr eaLnBrk="1" hangingPunct="1"/>
            <a:r>
              <a:rPr lang="cs-CZ" altLang="cs-CZ" smtClean="0"/>
              <a:t>Celková rozloha: </a:t>
            </a:r>
            <a:r>
              <a:rPr lang="cs-CZ" altLang="cs-CZ" b="1" smtClean="0"/>
              <a:t>28 337 km²</a:t>
            </a:r>
            <a:r>
              <a:rPr lang="cs-CZ" altLang="cs-CZ" smtClean="0"/>
              <a:t> </a:t>
            </a:r>
          </a:p>
          <a:p>
            <a:pPr eaLnBrk="1" hangingPunct="1">
              <a:buFontTx/>
              <a:buNone/>
            </a:pPr>
            <a:endParaRPr lang="cs-CZ" altLang="cs-CZ" smtClean="0"/>
          </a:p>
          <a:p>
            <a:pPr eaLnBrk="1" hangingPunct="1">
              <a:buFontTx/>
              <a:buNone/>
            </a:pPr>
            <a:endParaRPr lang="cs-CZ" altLang="cs-CZ" smtClean="0"/>
          </a:p>
          <a:p>
            <a:pPr eaLnBrk="1" hangingPunct="1">
              <a:buFontTx/>
              <a:buNone/>
            </a:pPr>
            <a:endParaRPr lang="cs-CZ" altLang="cs-CZ" smtClean="0"/>
          </a:p>
        </p:txBody>
      </p:sp>
      <p:pic>
        <p:nvPicPr>
          <p:cNvPr id="4100" name="Picture 6" descr="800px-Flag_of_Hawaii_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3789363"/>
            <a:ext cx="446405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371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39938"/>
                                        </p:tgtEl>
                                        <p:attrNameLst>
                                          <p:attrName>style.visibility</p:attrName>
                                        </p:attrNameLst>
                                      </p:cBhvr>
                                      <p:to>
                                        <p:strVal val="visible"/>
                                      </p:to>
                                    </p:set>
                                    <p:animEffect transition="in" filter="fade">
                                      <p:cBhvr>
                                        <p:cTn id="7" dur="1000">
                                          <p:stCondLst>
                                            <p:cond delay="0"/>
                                          </p:stCondLst>
                                        </p:cTn>
                                        <p:tgtEl>
                                          <p:spTgt spid="39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fade">
                                      <p:cBhvr>
                                        <p:cTn id="12" dur="500">
                                          <p:stCondLst>
                                            <p:cond delay="0"/>
                                          </p:stCondLst>
                                        </p:cTn>
                                        <p:tgtEl>
                                          <p:spTgt spid="3993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39939">
                                            <p:txEl>
                                              <p:pRg st="1" end="1"/>
                                            </p:txEl>
                                          </p:spTgt>
                                        </p:tgtEl>
                                        <p:attrNameLst>
                                          <p:attrName>style.visibility</p:attrName>
                                        </p:attrNameLst>
                                      </p:cBhvr>
                                      <p:to>
                                        <p:strVal val="visible"/>
                                      </p:to>
                                    </p:set>
                                    <p:animEffect transition="in" filter="fade">
                                      <p:cBhvr>
                                        <p:cTn id="17" dur="500">
                                          <p:stCondLst>
                                            <p:cond delay="0"/>
                                          </p:stCondLst>
                                        </p:cTn>
                                        <p:tgtEl>
                                          <p:spTgt spid="3993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39939">
                                            <p:txEl>
                                              <p:pRg st="2" end="2"/>
                                            </p:txEl>
                                          </p:spTgt>
                                        </p:tgtEl>
                                        <p:attrNameLst>
                                          <p:attrName>style.visibility</p:attrName>
                                        </p:attrNameLst>
                                      </p:cBhvr>
                                      <p:to>
                                        <p:strVal val="visible"/>
                                      </p:to>
                                    </p:set>
                                    <p:animEffect transition="in" filter="fade">
                                      <p:cBhvr>
                                        <p:cTn id="22" dur="500">
                                          <p:stCondLst>
                                            <p:cond delay="0"/>
                                          </p:stCondLst>
                                        </p:cTn>
                                        <p:tgtEl>
                                          <p:spTgt spid="39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9939"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80" name="Rectangle 12"/>
          <p:cNvSpPr>
            <a:spLocks noGrp="1" noChangeArrowheads="1"/>
          </p:cNvSpPr>
          <p:nvPr>
            <p:ph type="title"/>
          </p:nvPr>
        </p:nvSpPr>
        <p:spPr/>
        <p:txBody>
          <a:bodyPr/>
          <a:lstStyle/>
          <a:p>
            <a:pPr eaLnBrk="1" hangingPunct="1"/>
            <a:r>
              <a:rPr lang="cs-CZ" altLang="cs-CZ" smtClean="0">
                <a:latin typeface="Copperplate Gothic Bold" panose="020E0705020206020404" pitchFamily="34" charset="0"/>
              </a:rPr>
              <a:t>Zeměpisné zajímavosti</a:t>
            </a:r>
          </a:p>
        </p:txBody>
      </p:sp>
      <p:sp>
        <p:nvSpPr>
          <p:cNvPr id="32781" name="Rectangle 13"/>
          <p:cNvSpPr>
            <a:spLocks noGrp="1" noChangeArrowheads="1"/>
          </p:cNvSpPr>
          <p:nvPr>
            <p:ph type="body" idx="1"/>
          </p:nvPr>
        </p:nvSpPr>
        <p:spPr/>
        <p:txBody>
          <a:bodyPr/>
          <a:lstStyle/>
          <a:p>
            <a:pPr eaLnBrk="1" hangingPunct="1"/>
            <a:r>
              <a:rPr lang="cs-CZ" altLang="cs-CZ" sz="2800" smtClean="0"/>
              <a:t>Hawaii je největší ostrov v Havajském souostroví. Byl vytvořen splynutím dvou velkých vulkánů - </a:t>
            </a:r>
            <a:r>
              <a:rPr lang="cs-CZ" altLang="cs-CZ" sz="2800" b="1" smtClean="0"/>
              <a:t>Mauna Kea</a:t>
            </a:r>
            <a:r>
              <a:rPr lang="cs-CZ" altLang="cs-CZ" sz="2800" smtClean="0"/>
              <a:t> (4200 m) a </a:t>
            </a:r>
            <a:r>
              <a:rPr lang="cs-CZ" altLang="cs-CZ" sz="2800" b="1" smtClean="0"/>
              <a:t>Mauna Loa</a:t>
            </a:r>
            <a:r>
              <a:rPr lang="cs-CZ" altLang="cs-CZ" sz="2800" smtClean="0"/>
              <a:t> (4160 m). </a:t>
            </a:r>
          </a:p>
          <a:p>
            <a:pPr eaLnBrk="1" hangingPunct="1"/>
            <a:r>
              <a:rPr lang="cs-CZ" altLang="cs-CZ" sz="2800" smtClean="0"/>
              <a:t>Úpatí sopky Mauna Kea leží 5500 m pod hladinou moře, je tedy </a:t>
            </a:r>
            <a:r>
              <a:rPr lang="cs-CZ" altLang="cs-CZ" sz="2800" b="1" smtClean="0"/>
              <a:t>nejvyšší horou světa.</a:t>
            </a:r>
          </a:p>
          <a:p>
            <a:pPr eaLnBrk="1" hangingPunct="1"/>
            <a:r>
              <a:rPr lang="cs-CZ" altLang="cs-CZ" sz="2800" smtClean="0"/>
              <a:t>Mauna Kea je sopka v období klidu, snad vyhaslá. Naproti tomu Mauna Loa je jednou z nejčinnějších sopek na světě. </a:t>
            </a:r>
          </a:p>
        </p:txBody>
      </p:sp>
    </p:spTree>
    <p:extLst>
      <p:ext uri="{BB962C8B-B14F-4D97-AF65-F5344CB8AC3E}">
        <p14:creationId xmlns:p14="http://schemas.microsoft.com/office/powerpoint/2010/main" val="1881351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2780"/>
                                        </p:tgtEl>
                                        <p:attrNameLst>
                                          <p:attrName>style.visibility</p:attrName>
                                        </p:attrNameLst>
                                      </p:cBhvr>
                                      <p:to>
                                        <p:strVal val="visible"/>
                                      </p:to>
                                    </p:set>
                                    <p:animEffect transition="in" filter="dissolve">
                                      <p:cBhvr>
                                        <p:cTn id="7" dur="500"/>
                                        <p:tgtEl>
                                          <p:spTgt spid="32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781">
                                            <p:txEl>
                                              <p:pRg st="0" end="0"/>
                                            </p:txEl>
                                          </p:spTgt>
                                        </p:tgtEl>
                                        <p:attrNameLst>
                                          <p:attrName>style.visibility</p:attrName>
                                        </p:attrNameLst>
                                      </p:cBhvr>
                                      <p:to>
                                        <p:strVal val="visible"/>
                                      </p:to>
                                    </p:set>
                                    <p:animEffect transition="in" filter="dissolve">
                                      <p:cBhvr>
                                        <p:cTn id="12" dur="500"/>
                                        <p:tgtEl>
                                          <p:spTgt spid="3278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781">
                                            <p:txEl>
                                              <p:pRg st="1" end="1"/>
                                            </p:txEl>
                                          </p:spTgt>
                                        </p:tgtEl>
                                        <p:attrNameLst>
                                          <p:attrName>style.visibility</p:attrName>
                                        </p:attrNameLst>
                                      </p:cBhvr>
                                      <p:to>
                                        <p:strVal val="visible"/>
                                      </p:to>
                                    </p:set>
                                    <p:animEffect transition="in" filter="dissolve">
                                      <p:cBhvr>
                                        <p:cTn id="17" dur="500"/>
                                        <p:tgtEl>
                                          <p:spTgt spid="3278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2781">
                                            <p:txEl>
                                              <p:pRg st="2" end="2"/>
                                            </p:txEl>
                                          </p:spTgt>
                                        </p:tgtEl>
                                        <p:attrNameLst>
                                          <p:attrName>style.visibility</p:attrName>
                                        </p:attrNameLst>
                                      </p:cBhvr>
                                      <p:to>
                                        <p:strVal val="visible"/>
                                      </p:to>
                                    </p:set>
                                    <p:animEffect transition="in" filter="dissolve">
                                      <p:cBhvr>
                                        <p:cTn id="22" dur="500"/>
                                        <p:tgtEl>
                                          <p:spTgt spid="327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0" grpId="0"/>
      <p:bldP spid="32781"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p:txBody>
          <a:bodyPr/>
          <a:lstStyle/>
          <a:p>
            <a:pPr eaLnBrk="1" hangingPunct="1"/>
            <a:endParaRPr lang="cs-CZ" altLang="cs-CZ" smtClean="0"/>
          </a:p>
        </p:txBody>
      </p:sp>
      <p:sp>
        <p:nvSpPr>
          <p:cNvPr id="7171" name="Rectangle 5"/>
          <p:cNvSpPr>
            <a:spLocks noGrp="1" noChangeArrowheads="1"/>
          </p:cNvSpPr>
          <p:nvPr>
            <p:ph type="body" sz="half" idx="1"/>
          </p:nvPr>
        </p:nvSpPr>
        <p:spPr/>
        <p:txBody>
          <a:bodyPr/>
          <a:lstStyle/>
          <a:p>
            <a:pPr algn="ctr" eaLnBrk="1" hangingPunct="1">
              <a:buFontTx/>
              <a:buNone/>
            </a:pPr>
            <a:r>
              <a:rPr lang="cs-CZ" altLang="cs-CZ" smtClean="0"/>
              <a:t>Mauna Kea</a:t>
            </a:r>
          </a:p>
          <a:p>
            <a:pPr eaLnBrk="1" hangingPunct="1">
              <a:buFontTx/>
              <a:buNone/>
            </a:pPr>
            <a:endParaRPr lang="cs-CZ" altLang="cs-CZ" smtClean="0"/>
          </a:p>
        </p:txBody>
      </p:sp>
      <p:sp>
        <p:nvSpPr>
          <p:cNvPr id="7172" name="Rectangle 6"/>
          <p:cNvSpPr>
            <a:spLocks noGrp="1" noChangeArrowheads="1"/>
          </p:cNvSpPr>
          <p:nvPr>
            <p:ph type="body" sz="half" idx="2"/>
          </p:nvPr>
        </p:nvSpPr>
        <p:spPr/>
        <p:txBody>
          <a:bodyPr/>
          <a:lstStyle/>
          <a:p>
            <a:pPr algn="ctr" eaLnBrk="1" hangingPunct="1">
              <a:buFontTx/>
              <a:buNone/>
            </a:pPr>
            <a:r>
              <a:rPr lang="cs-CZ" altLang="cs-CZ" smtClean="0"/>
              <a:t>Mauna Loa</a:t>
            </a:r>
          </a:p>
          <a:p>
            <a:pPr algn="ctr" eaLnBrk="1" hangingPunct="1">
              <a:buFontTx/>
              <a:buNone/>
            </a:pPr>
            <a:endParaRPr lang="cs-CZ" altLang="cs-CZ" smtClean="0"/>
          </a:p>
        </p:txBody>
      </p:sp>
      <p:pic>
        <p:nvPicPr>
          <p:cNvPr id="7173" name="Picture 7" descr="Mauna_Kea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492375"/>
            <a:ext cx="3887787"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descr="800px-Mauna_L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492375"/>
            <a:ext cx="3887788"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140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457200" y="692150"/>
            <a:ext cx="8229600" cy="5434013"/>
          </a:xfrm>
        </p:spPr>
        <p:txBody>
          <a:bodyPr/>
          <a:lstStyle/>
          <a:p>
            <a:pPr eaLnBrk="1" hangingPunct="1">
              <a:buFontTx/>
              <a:buNone/>
            </a:pPr>
            <a:r>
              <a:rPr lang="cs-CZ" altLang="cs-CZ" smtClean="0">
                <a:solidFill>
                  <a:schemeClr val="bg1"/>
                </a:solidFill>
              </a:rPr>
              <a:t>Členitost pobřeží Jižní Ameriky je kromě JZ části malá</a:t>
            </a:r>
          </a:p>
          <a:p>
            <a:pPr eaLnBrk="1" hangingPunct="1">
              <a:buFontTx/>
              <a:buNone/>
            </a:pPr>
            <a:endParaRPr lang="cs-CZ" altLang="cs-CZ" smtClean="0">
              <a:solidFill>
                <a:schemeClr val="bg1"/>
              </a:solidFill>
            </a:endParaRPr>
          </a:p>
          <a:p>
            <a:pPr eaLnBrk="1" hangingPunct="1">
              <a:buFontTx/>
              <a:buNone/>
            </a:pPr>
            <a:endParaRPr lang="cs-CZ" altLang="cs-CZ" smtClean="0">
              <a:solidFill>
                <a:schemeClr val="bg1"/>
              </a:solidFill>
            </a:endParaRPr>
          </a:p>
          <a:p>
            <a:pPr eaLnBrk="1" hangingPunct="1">
              <a:buFontTx/>
              <a:buNone/>
            </a:pPr>
            <a:r>
              <a:rPr lang="cs-CZ" altLang="cs-CZ" smtClean="0">
                <a:solidFill>
                  <a:schemeClr val="bg1"/>
                </a:solidFill>
              </a:rPr>
              <a:t>Největší ostrovy:</a:t>
            </a:r>
          </a:p>
          <a:p>
            <a:pPr eaLnBrk="1" hangingPunct="1">
              <a:buFontTx/>
              <a:buNone/>
            </a:pPr>
            <a:endParaRPr lang="cs-CZ" altLang="cs-CZ" smtClean="0">
              <a:solidFill>
                <a:schemeClr val="bg1"/>
              </a:solidFill>
            </a:endParaRPr>
          </a:p>
          <a:p>
            <a:pPr eaLnBrk="1" hangingPunct="1">
              <a:buFontTx/>
              <a:buNone/>
            </a:pPr>
            <a:r>
              <a:rPr lang="cs-CZ" altLang="cs-CZ" smtClean="0">
                <a:solidFill>
                  <a:schemeClr val="bg1"/>
                </a:solidFill>
              </a:rPr>
              <a:t>	</a:t>
            </a:r>
            <a:r>
              <a:rPr lang="cs-CZ" altLang="cs-CZ" smtClean="0">
                <a:solidFill>
                  <a:srgbClr val="FF0000"/>
                </a:solidFill>
              </a:rPr>
              <a:t>Ohňová země	Galapágy</a:t>
            </a:r>
          </a:p>
          <a:p>
            <a:pPr eaLnBrk="1" hangingPunct="1">
              <a:buFontTx/>
              <a:buNone/>
            </a:pPr>
            <a:r>
              <a:rPr lang="cs-CZ" altLang="cs-CZ" smtClean="0">
                <a:solidFill>
                  <a:srgbClr val="FF0000"/>
                </a:solidFill>
              </a:rPr>
              <a:t>	Falklandy (Malvíny)</a:t>
            </a:r>
          </a:p>
        </p:txBody>
      </p:sp>
    </p:spTree>
    <p:extLst>
      <p:ext uri="{BB962C8B-B14F-4D97-AF65-F5344CB8AC3E}">
        <p14:creationId xmlns:p14="http://schemas.microsoft.com/office/powerpoint/2010/main" val="1297165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cs-CZ" altLang="cs-CZ" smtClean="0">
                <a:latin typeface="Copperplate Gothic Bold" panose="020E0705020206020404" pitchFamily="34" charset="0"/>
              </a:rPr>
              <a:t>Obyvatelstvo</a:t>
            </a:r>
          </a:p>
        </p:txBody>
      </p:sp>
      <p:sp>
        <p:nvSpPr>
          <p:cNvPr id="38915" name="Rectangle 3"/>
          <p:cNvSpPr>
            <a:spLocks noGrp="1" noChangeArrowheads="1"/>
          </p:cNvSpPr>
          <p:nvPr>
            <p:ph type="body" idx="1"/>
          </p:nvPr>
        </p:nvSpPr>
        <p:spPr/>
        <p:txBody>
          <a:bodyPr/>
          <a:lstStyle/>
          <a:p>
            <a:pPr eaLnBrk="1" hangingPunct="1"/>
            <a:r>
              <a:rPr lang="cs-CZ" altLang="cs-CZ" smtClean="0"/>
              <a:t>Havaj má největší podíl obyvatelstva asijského původu a nejvyšší podíl míšenců mezi rasami ze všech států USA. </a:t>
            </a:r>
          </a:p>
          <a:p>
            <a:pPr eaLnBrk="1" hangingPunct="1"/>
            <a:r>
              <a:rPr lang="cs-CZ" altLang="cs-CZ" smtClean="0"/>
              <a:t>Většina obyvatel se hlásí ke </a:t>
            </a:r>
            <a:r>
              <a:rPr lang="cs-CZ" altLang="cs-CZ" b="1" smtClean="0"/>
              <a:t>křesťanství</a:t>
            </a:r>
            <a:r>
              <a:rPr lang="cs-CZ" altLang="cs-CZ" smtClean="0"/>
              <a:t>.</a:t>
            </a:r>
          </a:p>
          <a:p>
            <a:pPr eaLnBrk="1" hangingPunct="1">
              <a:buFontTx/>
              <a:buNone/>
            </a:pPr>
            <a:r>
              <a:rPr lang="cs-CZ" altLang="cs-CZ" smtClean="0"/>
              <a:t> </a:t>
            </a:r>
          </a:p>
        </p:txBody>
      </p:sp>
      <p:pic>
        <p:nvPicPr>
          <p:cNvPr id="8196" name="Picture 5" descr="8913705&amp;sa=X&amp;ei=O_yGT9fbK4_EtAb36e30Bg&amp;ved=0CAwQ8wc&amp;usg=AFQjCNEnH-_lWkxpxESyLgOyw85_TCOXU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3860800"/>
            <a:ext cx="40513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26248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p:cTn id="7" dur="1000" fill="hold"/>
                                        <p:tgtEl>
                                          <p:spTgt spid="38914"/>
                                        </p:tgtEl>
                                        <p:attrNameLst>
                                          <p:attrName>ppt_x</p:attrName>
                                        </p:attrNameLst>
                                      </p:cBhvr>
                                      <p:tavLst>
                                        <p:tav tm="0">
                                          <p:val>
                                            <p:strVal val="#ppt_x-.2"/>
                                          </p:val>
                                        </p:tav>
                                        <p:tav tm="100000">
                                          <p:val>
                                            <p:strVal val="#ppt_x"/>
                                          </p:val>
                                        </p:tav>
                                      </p:tavLst>
                                    </p:anim>
                                    <p:anim calcmode="lin" valueType="num">
                                      <p:cBhvr>
                                        <p:cTn id="8" dur="1000" fill="hold"/>
                                        <p:tgtEl>
                                          <p:spTgt spid="389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89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8915">
                                            <p:txEl>
                                              <p:pRg st="0" end="0"/>
                                            </p:txEl>
                                          </p:spTgt>
                                        </p:tgtEl>
                                        <p:attrNameLst>
                                          <p:attrName>style.visibility</p:attrName>
                                        </p:attrNameLst>
                                      </p:cBhvr>
                                      <p:to>
                                        <p:strVal val="visible"/>
                                      </p:to>
                                    </p:set>
                                    <p:animEffect transition="in" filter="fade">
                                      <p:cBhvr>
                                        <p:cTn id="14" dur="500"/>
                                        <p:tgtEl>
                                          <p:spTgt spid="38915">
                                            <p:txEl>
                                              <p:pRg st="0" end="0"/>
                                            </p:txEl>
                                          </p:spTgt>
                                        </p:tgtEl>
                                      </p:cBhvr>
                                    </p:animEffect>
                                    <p:anim calcmode="lin" valueType="num">
                                      <p:cBhvr>
                                        <p:cTn id="15"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8915">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8915">
                                            <p:txEl>
                                              <p:pRg st="1" end="1"/>
                                            </p:txEl>
                                          </p:spTgt>
                                        </p:tgtEl>
                                        <p:attrNameLst>
                                          <p:attrName>style.visibility</p:attrName>
                                        </p:attrNameLst>
                                      </p:cBhvr>
                                      <p:to>
                                        <p:strVal val="visible"/>
                                      </p:to>
                                    </p:set>
                                    <p:animEffect transition="in" filter="fade">
                                      <p:cBhvr>
                                        <p:cTn id="21" dur="500"/>
                                        <p:tgtEl>
                                          <p:spTgt spid="38915">
                                            <p:txEl>
                                              <p:pRg st="1" end="1"/>
                                            </p:txEl>
                                          </p:spTgt>
                                        </p:tgtEl>
                                      </p:cBhvr>
                                    </p:animEffect>
                                    <p:anim calcmode="lin" valueType="num">
                                      <p:cBhvr>
                                        <p:cTn id="22" dur="5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8915">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8915">
                                            <p:txEl>
                                              <p:pRg st="2" end="2"/>
                                            </p:txEl>
                                          </p:spTgt>
                                        </p:tgtEl>
                                        <p:attrNameLst>
                                          <p:attrName>style.visibility</p:attrName>
                                        </p:attrNameLst>
                                      </p:cBhvr>
                                      <p:to>
                                        <p:strVal val="visible"/>
                                      </p:to>
                                    </p:set>
                                    <p:animEffect transition="in" filter="fade">
                                      <p:cBhvr>
                                        <p:cTn id="28" dur="500"/>
                                        <p:tgtEl>
                                          <p:spTgt spid="38915">
                                            <p:txEl>
                                              <p:pRg st="2" end="2"/>
                                            </p:txEl>
                                          </p:spTgt>
                                        </p:tgtEl>
                                      </p:cBhvr>
                                    </p:animEffect>
                                    <p:anim calcmode="lin" valueType="num">
                                      <p:cBhvr>
                                        <p:cTn id="29"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8915">
                                            <p:txEl>
                                              <p:pRg st="2" end="2"/>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8915" grpId="0" build="p"/>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cs-CZ" altLang="cs-CZ" smtClean="0">
                <a:latin typeface="Copperplate Gothic Bold" panose="020E0705020206020404" pitchFamily="34" charset="0"/>
              </a:rPr>
              <a:t>Berneška havajská</a:t>
            </a:r>
            <a:r>
              <a:rPr lang="cs-CZ" altLang="cs-CZ" smtClean="0"/>
              <a:t> </a:t>
            </a:r>
          </a:p>
        </p:txBody>
      </p:sp>
      <p:sp>
        <p:nvSpPr>
          <p:cNvPr id="9219" name="Rectangle 3"/>
          <p:cNvSpPr>
            <a:spLocks noGrp="1" noChangeArrowheads="1"/>
          </p:cNvSpPr>
          <p:nvPr>
            <p:ph type="body" idx="1"/>
          </p:nvPr>
        </p:nvSpPr>
        <p:spPr/>
        <p:txBody>
          <a:bodyPr/>
          <a:lstStyle/>
          <a:p>
            <a:pPr eaLnBrk="1" hangingPunct="1">
              <a:lnSpc>
                <a:spcPct val="90000"/>
              </a:lnSpc>
            </a:pPr>
            <a:r>
              <a:rPr lang="cs-CZ" altLang="cs-CZ" sz="2800" smtClean="0"/>
              <a:t>Vyskytuje se pouze na Havajských ostrovech a okolo roku 1800 žilo více než </a:t>
            </a:r>
            <a:r>
              <a:rPr lang="cs-CZ" altLang="cs-CZ" sz="2800" b="1" smtClean="0"/>
              <a:t>25 000 kusů</a:t>
            </a:r>
            <a:r>
              <a:rPr lang="cs-CZ" altLang="cs-CZ" sz="2800" smtClean="0"/>
              <a:t>. Příchodem přistěhovalců se začaly stavy razantně zmenšovat a v padesátých letech minulého století zde žilo již pouze několik desítek hus </a:t>
            </a:r>
            <a:r>
              <a:rPr lang="cs-CZ" altLang="cs-CZ" sz="2800" b="1" smtClean="0"/>
              <a:t>(30 ks).</a:t>
            </a:r>
            <a:r>
              <a:rPr lang="cs-CZ" altLang="cs-CZ" sz="2800" smtClean="0"/>
              <a:t> Díky zoologickým zahradám a soukromým chovatelům se začalo s chovem v zajetí a některé kusy  se začaly vracet zpět do přírody. Přesto však ještě není vyhráno a berneška havajská je stále zařazena mezi druhy </a:t>
            </a:r>
            <a:r>
              <a:rPr lang="cs-CZ" altLang="cs-CZ" sz="2800" b="1" smtClean="0"/>
              <a:t>ohrožené vyhubením.</a:t>
            </a:r>
            <a:r>
              <a:rPr lang="cs-CZ" altLang="cs-CZ" sz="2800" smtClean="0"/>
              <a:t> </a:t>
            </a:r>
          </a:p>
        </p:txBody>
      </p:sp>
    </p:spTree>
    <p:extLst>
      <p:ext uri="{BB962C8B-B14F-4D97-AF65-F5344CB8AC3E}">
        <p14:creationId xmlns:p14="http://schemas.microsoft.com/office/powerpoint/2010/main" val="3600698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48130"/>
                                        </p:tgtEl>
                                      </p:cBhvr>
                                    </p:animEffect>
                                    <p:animScale>
                                      <p:cBhvr>
                                        <p:cTn id="7" dur="250" autoRev="1" fill="hold"/>
                                        <p:tgtEl>
                                          <p:spTgt spid="481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cs-CZ" altLang="cs-CZ" smtClean="0">
                <a:latin typeface="Copperplate Gothic Bold" panose="020E0705020206020404" pitchFamily="34" charset="0"/>
              </a:rPr>
              <a:t>Berneška havajská</a:t>
            </a:r>
          </a:p>
        </p:txBody>
      </p:sp>
      <p:sp>
        <p:nvSpPr>
          <p:cNvPr id="10243" name="Rectangle 3"/>
          <p:cNvSpPr>
            <a:spLocks noGrp="1" noChangeArrowheads="1"/>
          </p:cNvSpPr>
          <p:nvPr>
            <p:ph type="body" idx="1"/>
          </p:nvPr>
        </p:nvSpPr>
        <p:spPr/>
        <p:txBody>
          <a:bodyPr/>
          <a:lstStyle/>
          <a:p>
            <a:pPr eaLnBrk="1" hangingPunct="1">
              <a:buFontTx/>
              <a:buNone/>
            </a:pPr>
            <a:endParaRPr lang="cs-CZ" altLang="cs-CZ" smtClean="0"/>
          </a:p>
        </p:txBody>
      </p:sp>
      <p:pic>
        <p:nvPicPr>
          <p:cNvPr id="10244" name="Picture 4" descr="06-12-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557338"/>
            <a:ext cx="4151313"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19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cs-CZ" altLang="cs-CZ" smtClean="0">
                <a:latin typeface="Copperplate Gothic Bold" panose="020E0705020206020404" pitchFamily="34" charset="0"/>
              </a:rPr>
              <a:t>Zajímavosti</a:t>
            </a:r>
          </a:p>
        </p:txBody>
      </p:sp>
      <p:sp>
        <p:nvSpPr>
          <p:cNvPr id="40963" name="Rectangle 3"/>
          <p:cNvSpPr>
            <a:spLocks noGrp="1" noChangeArrowheads="1"/>
          </p:cNvSpPr>
          <p:nvPr>
            <p:ph type="body" sz="half" idx="1"/>
          </p:nvPr>
        </p:nvSpPr>
        <p:spPr/>
        <p:txBody>
          <a:bodyPr/>
          <a:lstStyle/>
          <a:p>
            <a:pPr eaLnBrk="1" hangingPunct="1"/>
            <a:r>
              <a:rPr lang="cs-CZ" altLang="cs-CZ" smtClean="0"/>
              <a:t>Patronem Havaje je svatý </a:t>
            </a:r>
            <a:r>
              <a:rPr lang="cs-CZ" altLang="cs-CZ" b="1" smtClean="0"/>
              <a:t>Jozef de Veuster</a:t>
            </a:r>
            <a:r>
              <a:rPr lang="cs-CZ" altLang="cs-CZ" smtClean="0"/>
              <a:t>, známý jako otec Damien.</a:t>
            </a:r>
          </a:p>
          <a:p>
            <a:pPr eaLnBrk="1" hangingPunct="1"/>
            <a:r>
              <a:rPr lang="cs-CZ" altLang="cs-CZ" smtClean="0"/>
              <a:t>Jeho sochy v nadživotní velikosti stojí před sídlem vlády Havaje a před Kapitolem ve </a:t>
            </a:r>
            <a:r>
              <a:rPr lang="cs-CZ" altLang="cs-CZ" b="1" smtClean="0"/>
              <a:t>Washingtonu.</a:t>
            </a:r>
            <a:r>
              <a:rPr lang="cs-CZ" altLang="cs-CZ" smtClean="0"/>
              <a:t> </a:t>
            </a:r>
          </a:p>
        </p:txBody>
      </p:sp>
      <p:sp>
        <p:nvSpPr>
          <p:cNvPr id="40965" name="Rectangle 5"/>
          <p:cNvSpPr>
            <a:spLocks noGrp="1" noChangeArrowheads="1"/>
          </p:cNvSpPr>
          <p:nvPr>
            <p:ph type="body" sz="half" idx="2"/>
          </p:nvPr>
        </p:nvSpPr>
        <p:spPr/>
        <p:txBody>
          <a:bodyPr/>
          <a:lstStyle/>
          <a:p>
            <a:pPr eaLnBrk="1" hangingPunct="1">
              <a:buFontTx/>
              <a:buNone/>
            </a:pPr>
            <a:endParaRPr lang="cs-CZ" altLang="cs-CZ" smtClean="0"/>
          </a:p>
        </p:txBody>
      </p:sp>
      <p:pic>
        <p:nvPicPr>
          <p:cNvPr id="12293" name="Picture 4" descr="458px-Statue_of_Father_Damien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557338"/>
            <a:ext cx="3519487"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626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600">
                                          <p:stCondLst>
                                            <p:cond delay="0"/>
                                          </p:stCondLst>
                                        </p:cTn>
                                        <p:tgtEl>
                                          <p:spTgt spid="40962"/>
                                        </p:tgtEl>
                                      </p:cBhvr>
                                    </p:animEffect>
                                    <p:anim calcmode="lin" valueType="num">
                                      <p:cBhvr>
                                        <p:cTn id="8" dur="600" fill="hold">
                                          <p:stCondLst>
                                            <p:cond delay="0"/>
                                          </p:stCondLst>
                                        </p:cTn>
                                        <p:tgtEl>
                                          <p:spTgt spid="40962"/>
                                        </p:tgtEl>
                                        <p:attrNameLst>
                                          <p:attrName>style.rotation</p:attrName>
                                        </p:attrNameLst>
                                      </p:cBhvr>
                                      <p:tavLst>
                                        <p:tav tm="0">
                                          <p:val>
                                            <p:fltVal val="720"/>
                                          </p:val>
                                        </p:tav>
                                        <p:tav tm="100000">
                                          <p:val>
                                            <p:fltVal val="0"/>
                                          </p:val>
                                        </p:tav>
                                      </p:tavLst>
                                    </p:anim>
                                    <p:anim calcmode="lin" valueType="num">
                                      <p:cBhvr>
                                        <p:cTn id="9" dur="600" fill="hold">
                                          <p:stCondLst>
                                            <p:cond delay="0"/>
                                          </p:stCondLst>
                                        </p:cTn>
                                        <p:tgtEl>
                                          <p:spTgt spid="40962"/>
                                        </p:tgtEl>
                                        <p:attrNameLst>
                                          <p:attrName>ppt_h</p:attrName>
                                        </p:attrNameLst>
                                      </p:cBhvr>
                                      <p:tavLst>
                                        <p:tav tm="0">
                                          <p:val>
                                            <p:fltVal val="0"/>
                                          </p:val>
                                        </p:tav>
                                        <p:tav tm="100000">
                                          <p:val>
                                            <p:strVal val="#ppt_h"/>
                                          </p:val>
                                        </p:tav>
                                      </p:tavLst>
                                    </p:anim>
                                    <p:anim calcmode="lin" valueType="num">
                                      <p:cBhvr>
                                        <p:cTn id="10" dur="600" fill="hold">
                                          <p:stCondLst>
                                            <p:cond delay="0"/>
                                          </p:stCondLst>
                                        </p:cTn>
                                        <p:tgtEl>
                                          <p:spTgt spid="40962"/>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40963">
                                            <p:txEl>
                                              <p:pRg st="0" end="0"/>
                                            </p:txEl>
                                          </p:spTgt>
                                        </p:tgtEl>
                                        <p:attrNameLst>
                                          <p:attrName>style.visibility</p:attrName>
                                        </p:attrNameLst>
                                      </p:cBhvr>
                                      <p:to>
                                        <p:strVal val="visible"/>
                                      </p:to>
                                    </p:set>
                                    <p:animEffect transition="in" filter="slide(fromBottom)">
                                      <p:cBhvr>
                                        <p:cTn id="15" dur="500">
                                          <p:stCondLst>
                                            <p:cond delay="0"/>
                                          </p:stCondLst>
                                        </p:cTn>
                                        <p:tgtEl>
                                          <p:spTgt spid="4096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40963">
                                            <p:txEl>
                                              <p:pRg st="1" end="1"/>
                                            </p:txEl>
                                          </p:spTgt>
                                        </p:tgtEl>
                                        <p:attrNameLst>
                                          <p:attrName>style.visibility</p:attrName>
                                        </p:attrNameLst>
                                      </p:cBhvr>
                                      <p:to>
                                        <p:strVal val="visible"/>
                                      </p:to>
                                    </p:set>
                                    <p:animEffect transition="in" filter="slide(fromBottom)">
                                      <p:cBhvr>
                                        <p:cTn id="20" dur="500">
                                          <p:stCondLst>
                                            <p:cond delay="0"/>
                                          </p:stCondLst>
                                        </p:cTn>
                                        <p:tgtEl>
                                          <p:spTgt spid="4096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nodePh="1">
                                  <p:stCondLst>
                                    <p:cond delay="0"/>
                                  </p:stCondLst>
                                  <p:endCondLst>
                                    <p:cond evt="begin" delay="0">
                                      <p:tn val="23"/>
                                    </p:cond>
                                  </p:endCondLst>
                                  <p:childTnLst>
                                    <p:set>
                                      <p:cBhvr>
                                        <p:cTn id="24" dur="1" fill="hold">
                                          <p:stCondLst>
                                            <p:cond delay="0"/>
                                          </p:stCondLst>
                                        </p:cTn>
                                        <p:tgtEl>
                                          <p:spTgt spid="40965">
                                            <p:txEl>
                                              <p:pRg st="0" end="0"/>
                                            </p:txEl>
                                          </p:spTgt>
                                        </p:tgtEl>
                                        <p:attrNameLst>
                                          <p:attrName>style.visibility</p:attrName>
                                        </p:attrNameLst>
                                      </p:cBhvr>
                                      <p:to>
                                        <p:strVal val="visible"/>
                                      </p:to>
                                    </p:set>
                                    <p:animEffect transition="in" filter="slide(fromBottom)">
                                      <p:cBhvr>
                                        <p:cTn id="25" dur="500">
                                          <p:stCondLst>
                                            <p:cond delay="0"/>
                                          </p:stCondLst>
                                        </p:cTn>
                                        <p:tgtEl>
                                          <p:spTgt spid="409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40963" grpId="0" build="p"/>
      <p:bldP spid="40965"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dirty="0" smtClean="0">
                <a:solidFill>
                  <a:prstClr val="black"/>
                </a:solidFill>
              </a:rPr>
              <a:t>obr.č.1</a:t>
            </a:r>
            <a:endParaRPr lang="cs-CZ" dirty="0">
              <a:solidFill>
                <a:prstClr val="black"/>
              </a:solidFill>
            </a:endParaRPr>
          </a:p>
        </p:txBody>
      </p:sp>
      <p:sp>
        <p:nvSpPr>
          <p:cNvPr id="3" name="TextovéPole 2"/>
          <p:cNvSpPr txBox="1"/>
          <p:nvPr/>
        </p:nvSpPr>
        <p:spPr>
          <a:xfrm>
            <a:off x="1187624" y="404664"/>
            <a:ext cx="6984776" cy="923330"/>
          </a:xfrm>
          <a:prstGeom prst="rect">
            <a:avLst/>
          </a:prstGeom>
          <a:noFill/>
        </p:spPr>
        <p:txBody>
          <a:bodyPr wrap="square" rtlCol="0">
            <a:spAutoFit/>
          </a:bodyPr>
          <a:lstStyle/>
          <a:p>
            <a:pPr algn="ctr"/>
            <a:r>
              <a:rPr lang="cs-CZ" sz="5400" smtClean="0">
                <a:solidFill>
                  <a:srgbClr val="1F497D">
                    <a:lumMod val="50000"/>
                  </a:srgbClr>
                </a:solidFill>
              </a:rPr>
              <a:t>Americké památky</a:t>
            </a:r>
            <a:endParaRPr lang="cs-CZ" sz="5400" dirty="0">
              <a:solidFill>
                <a:srgbClr val="1F497D">
                  <a:lumMod val="50000"/>
                </a:srgbClr>
              </a:solidFill>
            </a:endParaRPr>
          </a:p>
        </p:txBody>
      </p:sp>
      <p:pic>
        <p:nvPicPr>
          <p:cNvPr id="2050" name="Picture 2" descr="C:\Users\hracst\AppData\Local\Microsoft\Windows\Temporary Internet Files\Content.IE5\0EMZZAK4\MC90043805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2037803"/>
            <a:ext cx="3963888" cy="396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0250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723879" y="188640"/>
            <a:ext cx="1080120" cy="276999"/>
          </a:xfrm>
          <a:prstGeom prst="rect">
            <a:avLst/>
          </a:prstGeom>
          <a:noFill/>
        </p:spPr>
        <p:txBody>
          <a:bodyPr wrap="square" rtlCol="0">
            <a:spAutoFit/>
          </a:bodyPr>
          <a:lstStyle/>
          <a:p>
            <a:r>
              <a:rPr lang="cs-CZ" sz="1200" dirty="0" smtClean="0">
                <a:solidFill>
                  <a:prstClr val="black"/>
                </a:solidFill>
              </a:rPr>
              <a:t>obr.č.2</a:t>
            </a:r>
            <a:endParaRPr lang="cs-CZ" sz="1200" dirty="0">
              <a:solidFill>
                <a:prstClr val="black"/>
              </a:solidFill>
            </a:endParaRPr>
          </a:p>
        </p:txBody>
      </p:sp>
      <p:sp>
        <p:nvSpPr>
          <p:cNvPr id="3" name="Tlačítko akce: Začátek 2">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prstClr val="white"/>
              </a:solidFill>
            </a:endParaRPr>
          </a:p>
        </p:txBody>
      </p:sp>
      <p:sp>
        <p:nvSpPr>
          <p:cNvPr id="4" name="Svislý svitek 3"/>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dirty="0" smtClean="0">
                <a:solidFill>
                  <a:prstClr val="black"/>
                </a:solidFill>
              </a:rPr>
              <a:t>Popis obrázku</a:t>
            </a:r>
            <a:endParaRPr lang="cs-CZ" sz="2400" i="1" dirty="0">
              <a:solidFill>
                <a:prstClr val="black"/>
              </a:solidFill>
            </a:endParaRPr>
          </a:p>
        </p:txBody>
      </p:sp>
      <p:pic>
        <p:nvPicPr>
          <p:cNvPr id="1028" name="Picture 4" descr="http://upload.wikimedia.org/wikipedia/commons/1/10/Mount_Rushmore_National_Memori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16632"/>
            <a:ext cx="5255741" cy="394340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79512" y="4155085"/>
            <a:ext cx="6552728" cy="2462213"/>
          </a:xfrm>
          <a:prstGeom prst="rect">
            <a:avLst/>
          </a:prstGeom>
          <a:noFill/>
          <a:ln>
            <a:solidFill>
              <a:schemeClr val="tx1"/>
            </a:solidFill>
          </a:ln>
        </p:spPr>
        <p:txBody>
          <a:bodyPr wrap="square" rtlCol="0">
            <a:spAutoFit/>
          </a:bodyPr>
          <a:lstStyle/>
          <a:p>
            <a:r>
              <a:rPr lang="cs-CZ" sz="2800" b="1">
                <a:solidFill>
                  <a:prstClr val="black"/>
                </a:solidFill>
              </a:rPr>
              <a:t>Národní památník Mount Rushmore</a:t>
            </a:r>
            <a:r>
              <a:rPr lang="cs-CZ" sz="2800">
                <a:solidFill>
                  <a:prstClr val="black"/>
                </a:solidFill>
              </a:rPr>
              <a:t> </a:t>
            </a:r>
            <a:r>
              <a:rPr lang="cs-CZ" smtClean="0">
                <a:solidFill>
                  <a:prstClr val="black"/>
                </a:solidFill>
              </a:rPr>
              <a:t>je </a:t>
            </a:r>
            <a:r>
              <a:rPr lang="cs-CZ">
                <a:solidFill>
                  <a:prstClr val="black"/>
                </a:solidFill>
              </a:rPr>
              <a:t>název obrovské sochy, která se nachází poblíž amerického města Keyston v Jižní Dakotě. Socha byla vytesána přímo do žulového skalního masivu </a:t>
            </a:r>
            <a:r>
              <a:rPr lang="cs-CZ" smtClean="0">
                <a:solidFill>
                  <a:prstClr val="black"/>
                </a:solidFill>
              </a:rPr>
              <a:t>a </a:t>
            </a:r>
            <a:r>
              <a:rPr lang="cs-CZ">
                <a:solidFill>
                  <a:prstClr val="black"/>
                </a:solidFill>
              </a:rPr>
              <a:t>zobrazuje hlavy čtyř významných amerických prezidentů: George </a:t>
            </a:r>
            <a:r>
              <a:rPr lang="cs-CZ" smtClean="0">
                <a:solidFill>
                  <a:prstClr val="black"/>
                </a:solidFill>
              </a:rPr>
              <a:t>Washingtona, </a:t>
            </a:r>
            <a:r>
              <a:rPr lang="cs-CZ">
                <a:solidFill>
                  <a:prstClr val="black"/>
                </a:solidFill>
              </a:rPr>
              <a:t>Thomase </a:t>
            </a:r>
            <a:r>
              <a:rPr lang="cs-CZ" smtClean="0">
                <a:solidFill>
                  <a:prstClr val="black"/>
                </a:solidFill>
              </a:rPr>
              <a:t>Jeffersona, </a:t>
            </a:r>
            <a:r>
              <a:rPr lang="cs-CZ">
                <a:solidFill>
                  <a:prstClr val="black"/>
                </a:solidFill>
              </a:rPr>
              <a:t>Theodora Roosevelta </a:t>
            </a:r>
            <a:r>
              <a:rPr lang="cs-CZ" smtClean="0">
                <a:solidFill>
                  <a:prstClr val="black"/>
                </a:solidFill>
              </a:rPr>
              <a:t>a </a:t>
            </a:r>
            <a:r>
              <a:rPr lang="cs-CZ">
                <a:solidFill>
                  <a:prstClr val="black"/>
                </a:solidFill>
              </a:rPr>
              <a:t>Abrahama </a:t>
            </a:r>
            <a:r>
              <a:rPr lang="cs-CZ" smtClean="0">
                <a:solidFill>
                  <a:prstClr val="black"/>
                </a:solidFill>
              </a:rPr>
              <a:t>Lincolna. Veškerá </a:t>
            </a:r>
            <a:r>
              <a:rPr lang="cs-CZ">
                <a:solidFill>
                  <a:prstClr val="black"/>
                </a:solidFill>
              </a:rPr>
              <a:t>plocha památníku zabírá 5,17 km² a nachází se v nadmořské výšce 1745 m. Hlavy jsou vysoké 18 m. </a:t>
            </a:r>
            <a:r>
              <a:rPr lang="cs-CZ" smtClean="0">
                <a:solidFill>
                  <a:prstClr val="black"/>
                </a:solidFill>
              </a:rPr>
              <a:t>Stavba </a:t>
            </a:r>
            <a:r>
              <a:rPr lang="cs-CZ">
                <a:solidFill>
                  <a:prstClr val="black"/>
                </a:solidFill>
              </a:rPr>
              <a:t>trvala 400 dělníkům více než 14 let.</a:t>
            </a:r>
          </a:p>
        </p:txBody>
      </p:sp>
    </p:spTree>
    <p:extLst>
      <p:ext uri="{BB962C8B-B14F-4D97-AF65-F5344CB8AC3E}">
        <p14:creationId xmlns:p14="http://schemas.microsoft.com/office/powerpoint/2010/main" val="1738058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lačítko akce: Začátek 2">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4" name="Svislý svitek 3"/>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2" name="TextovéPole 1"/>
          <p:cNvSpPr txBox="1"/>
          <p:nvPr/>
        </p:nvSpPr>
        <p:spPr>
          <a:xfrm>
            <a:off x="5964340" y="120955"/>
            <a:ext cx="1008112" cy="276999"/>
          </a:xfrm>
          <a:prstGeom prst="rect">
            <a:avLst/>
          </a:prstGeom>
          <a:noFill/>
        </p:spPr>
        <p:txBody>
          <a:bodyPr wrap="square" rtlCol="0">
            <a:spAutoFit/>
          </a:bodyPr>
          <a:lstStyle/>
          <a:p>
            <a:r>
              <a:rPr lang="cs-CZ" sz="1200" smtClean="0">
                <a:solidFill>
                  <a:prstClr val="black"/>
                </a:solidFill>
              </a:rPr>
              <a:t>obr.č.3</a:t>
            </a:r>
            <a:endParaRPr lang="cs-CZ" sz="1200">
              <a:solidFill>
                <a:prstClr val="black"/>
              </a:solidFill>
            </a:endParaRPr>
          </a:p>
        </p:txBody>
      </p:sp>
      <p:pic>
        <p:nvPicPr>
          <p:cNvPr id="3074" name="Picture 2" descr="http://upload.wikimedia.org/wikipedia/commons/1/1e/Golden_gat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261" y="120955"/>
            <a:ext cx="5500625" cy="357047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12365" y="3916501"/>
            <a:ext cx="6646440" cy="1908215"/>
          </a:xfrm>
          <a:prstGeom prst="rect">
            <a:avLst/>
          </a:prstGeom>
          <a:noFill/>
          <a:ln>
            <a:solidFill>
              <a:schemeClr val="tx1"/>
            </a:solidFill>
          </a:ln>
        </p:spPr>
        <p:txBody>
          <a:bodyPr wrap="square" rtlCol="0">
            <a:spAutoFit/>
          </a:bodyPr>
          <a:lstStyle/>
          <a:p>
            <a:r>
              <a:rPr lang="cs-CZ" sz="2800" b="1" dirty="0">
                <a:solidFill>
                  <a:prstClr val="black"/>
                </a:solidFill>
              </a:rPr>
              <a:t>Most </a:t>
            </a:r>
            <a:r>
              <a:rPr lang="cs-CZ" sz="2800" b="1" dirty="0" err="1">
                <a:solidFill>
                  <a:prstClr val="black"/>
                </a:solidFill>
              </a:rPr>
              <a:t>Golden</a:t>
            </a:r>
            <a:r>
              <a:rPr lang="cs-CZ" sz="2800" b="1" dirty="0">
                <a:solidFill>
                  <a:prstClr val="black"/>
                </a:solidFill>
              </a:rPr>
              <a:t> </a:t>
            </a:r>
            <a:r>
              <a:rPr lang="cs-CZ" sz="2800" b="1" dirty="0" err="1">
                <a:solidFill>
                  <a:prstClr val="black"/>
                </a:solidFill>
              </a:rPr>
              <a:t>Gate</a:t>
            </a:r>
            <a:r>
              <a:rPr lang="cs-CZ" sz="2800" dirty="0">
                <a:solidFill>
                  <a:prstClr val="black"/>
                </a:solidFill>
              </a:rPr>
              <a:t> </a:t>
            </a:r>
            <a:r>
              <a:rPr lang="cs-CZ" dirty="0">
                <a:solidFill>
                  <a:prstClr val="black"/>
                </a:solidFill>
              </a:rPr>
              <a:t>(</a:t>
            </a:r>
            <a:r>
              <a:rPr lang="cs-CZ" i="1" dirty="0">
                <a:solidFill>
                  <a:prstClr val="black"/>
                </a:solidFill>
              </a:rPr>
              <a:t>Zlatá brána</a:t>
            </a:r>
            <a:r>
              <a:rPr lang="cs-CZ" dirty="0">
                <a:solidFill>
                  <a:prstClr val="black"/>
                </a:solidFill>
              </a:rPr>
              <a:t>) </a:t>
            </a:r>
            <a:r>
              <a:rPr lang="cs-CZ" dirty="0" smtClean="0">
                <a:solidFill>
                  <a:prstClr val="black"/>
                </a:solidFill>
              </a:rPr>
              <a:t>patří k 10 nejdelších </a:t>
            </a:r>
            <a:r>
              <a:rPr lang="cs-CZ" dirty="0">
                <a:solidFill>
                  <a:prstClr val="black"/>
                </a:solidFill>
              </a:rPr>
              <a:t>a nejznámějších visutých mostů na světě. Překonává stejnojmennou úžinu u ústí Sanfranciské zátoky do Tichého oceánu a spojuje tak San </a:t>
            </a:r>
            <a:r>
              <a:rPr lang="cs-CZ" dirty="0" err="1">
                <a:solidFill>
                  <a:prstClr val="black"/>
                </a:solidFill>
              </a:rPr>
              <a:t>Francisco</a:t>
            </a:r>
            <a:r>
              <a:rPr lang="cs-CZ" dirty="0">
                <a:solidFill>
                  <a:prstClr val="black"/>
                </a:solidFill>
              </a:rPr>
              <a:t> na jižním poloostrově s okresem Marin na severním. Není jen dopravní komunikací, ale i symbolem města San </a:t>
            </a:r>
            <a:r>
              <a:rPr lang="cs-CZ" dirty="0" err="1">
                <a:solidFill>
                  <a:prstClr val="black"/>
                </a:solidFill>
              </a:rPr>
              <a:t>Francisca</a:t>
            </a:r>
            <a:r>
              <a:rPr lang="cs-CZ" dirty="0">
                <a:solidFill>
                  <a:prstClr val="black"/>
                </a:solidFill>
              </a:rPr>
              <a:t> a turistickou atrakcí. </a:t>
            </a:r>
          </a:p>
        </p:txBody>
      </p:sp>
    </p:spTree>
    <p:extLst>
      <p:ext uri="{BB962C8B-B14F-4D97-AF65-F5344CB8AC3E}">
        <p14:creationId xmlns:p14="http://schemas.microsoft.com/office/powerpoint/2010/main" val="1692450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lačítko akce: Začátek 2">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4" name="Svislý svitek 3"/>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5" name="TextovéPole 4"/>
          <p:cNvSpPr txBox="1"/>
          <p:nvPr/>
        </p:nvSpPr>
        <p:spPr>
          <a:xfrm>
            <a:off x="5372144" y="332656"/>
            <a:ext cx="1008112" cy="276999"/>
          </a:xfrm>
          <a:prstGeom prst="rect">
            <a:avLst/>
          </a:prstGeom>
          <a:noFill/>
        </p:spPr>
        <p:txBody>
          <a:bodyPr wrap="square" rtlCol="0">
            <a:spAutoFit/>
          </a:bodyPr>
          <a:lstStyle/>
          <a:p>
            <a:r>
              <a:rPr lang="cs-CZ" sz="1200" smtClean="0">
                <a:solidFill>
                  <a:prstClr val="black"/>
                </a:solidFill>
              </a:rPr>
              <a:t>obr.č.4</a:t>
            </a:r>
            <a:endParaRPr lang="cs-CZ" sz="1200">
              <a:solidFill>
                <a:prstClr val="black"/>
              </a:solidFill>
            </a:endParaRPr>
          </a:p>
        </p:txBody>
      </p:sp>
      <p:pic>
        <p:nvPicPr>
          <p:cNvPr id="4098" name="Picture 2" descr="http://upload.wikimedia.org/wikipedia/commons/8/82/American_Falls_Canadian_vi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32656"/>
            <a:ext cx="4967709" cy="372729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467544" y="4437112"/>
            <a:ext cx="5408656" cy="2062103"/>
          </a:xfrm>
          <a:prstGeom prst="rect">
            <a:avLst/>
          </a:prstGeom>
          <a:noFill/>
          <a:ln>
            <a:solidFill>
              <a:schemeClr val="tx1"/>
            </a:solidFill>
          </a:ln>
        </p:spPr>
        <p:txBody>
          <a:bodyPr wrap="square" rtlCol="0">
            <a:spAutoFit/>
          </a:bodyPr>
          <a:lstStyle/>
          <a:p>
            <a:r>
              <a:rPr lang="cs-CZ" sz="2800" b="1">
                <a:solidFill>
                  <a:prstClr val="black"/>
                </a:solidFill>
              </a:rPr>
              <a:t>Niagarské vodopády</a:t>
            </a:r>
            <a:r>
              <a:rPr lang="cs-CZ" sz="2800">
                <a:solidFill>
                  <a:prstClr val="black"/>
                </a:solidFill>
              </a:rPr>
              <a:t> </a:t>
            </a:r>
            <a:r>
              <a:rPr lang="cs-CZ">
                <a:solidFill>
                  <a:prstClr val="black"/>
                </a:solidFill>
              </a:rPr>
              <a:t>(</a:t>
            </a:r>
            <a:r>
              <a:rPr lang="cs-CZ" sz="2000">
                <a:solidFill>
                  <a:prstClr val="black"/>
                </a:solidFill>
              </a:rPr>
              <a:t>anglicky </a:t>
            </a:r>
            <a:r>
              <a:rPr lang="cs-CZ" sz="2000" i="1">
                <a:solidFill>
                  <a:prstClr val="black"/>
                </a:solidFill>
              </a:rPr>
              <a:t>Niagara Falls</a:t>
            </a:r>
            <a:r>
              <a:rPr lang="cs-CZ" sz="2000">
                <a:solidFill>
                  <a:prstClr val="black"/>
                </a:solidFill>
              </a:rPr>
              <a:t>) je označení pro několik vodopádů na řece Niagara, která vytéká z Erijského jezera a vtéká do jezera Ontario. Dosahují výšky 52 metrů (Kanadská podkova). Druhému, nižšímu vodopádu se říká Americký vodopád.</a:t>
            </a:r>
          </a:p>
        </p:txBody>
      </p:sp>
    </p:spTree>
    <p:extLst>
      <p:ext uri="{BB962C8B-B14F-4D97-AF65-F5344CB8AC3E}">
        <p14:creationId xmlns:p14="http://schemas.microsoft.com/office/powerpoint/2010/main" val="2466460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lačítko akce: Začátek 2">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4" name="Svislý svitek 3"/>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5" name="TextovéPole 4"/>
          <p:cNvSpPr txBox="1"/>
          <p:nvPr/>
        </p:nvSpPr>
        <p:spPr>
          <a:xfrm>
            <a:off x="249313" y="6154747"/>
            <a:ext cx="1008112" cy="276999"/>
          </a:xfrm>
          <a:prstGeom prst="rect">
            <a:avLst/>
          </a:prstGeom>
          <a:noFill/>
        </p:spPr>
        <p:txBody>
          <a:bodyPr wrap="square" rtlCol="0">
            <a:spAutoFit/>
          </a:bodyPr>
          <a:lstStyle/>
          <a:p>
            <a:r>
              <a:rPr lang="cs-CZ" sz="1200" smtClean="0">
                <a:solidFill>
                  <a:prstClr val="black"/>
                </a:solidFill>
              </a:rPr>
              <a:t>obr.č.5</a:t>
            </a:r>
            <a:endParaRPr lang="cs-CZ" sz="1200">
              <a:solidFill>
                <a:prstClr val="black"/>
              </a:solidFill>
            </a:endParaRPr>
          </a:p>
        </p:txBody>
      </p:sp>
      <p:pic>
        <p:nvPicPr>
          <p:cNvPr id="5122" name="Picture 2" descr="File:Brasil.RioDeJaneiro.Corcovado.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33174"/>
            <a:ext cx="4464495"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4644008" y="2636912"/>
            <a:ext cx="4499992" cy="3785652"/>
          </a:xfrm>
          <a:prstGeom prst="rect">
            <a:avLst/>
          </a:prstGeom>
          <a:noFill/>
          <a:ln>
            <a:solidFill>
              <a:schemeClr val="tx1"/>
            </a:solidFill>
          </a:ln>
        </p:spPr>
        <p:txBody>
          <a:bodyPr wrap="square" rtlCol="0">
            <a:spAutoFit/>
          </a:bodyPr>
          <a:lstStyle/>
          <a:p>
            <a:r>
              <a:rPr lang="cs-CZ" sz="2400" b="1" dirty="0">
                <a:solidFill>
                  <a:prstClr val="black"/>
                </a:solidFill>
              </a:rPr>
              <a:t>Socha Krista </a:t>
            </a:r>
            <a:r>
              <a:rPr lang="cs-CZ" sz="2400" b="1" dirty="0" smtClean="0">
                <a:solidFill>
                  <a:prstClr val="black"/>
                </a:solidFill>
              </a:rPr>
              <a:t>Spasitele </a:t>
            </a:r>
            <a:r>
              <a:rPr lang="cs-CZ" b="1" dirty="0">
                <a:solidFill>
                  <a:prstClr val="black"/>
                </a:solidFill>
              </a:rPr>
              <a:t>(Vykupitele)</a:t>
            </a:r>
            <a:r>
              <a:rPr lang="cs-CZ" dirty="0">
                <a:solidFill>
                  <a:prstClr val="black"/>
                </a:solidFill>
              </a:rPr>
              <a:t> je socha na kopci </a:t>
            </a:r>
            <a:r>
              <a:rPr lang="cs-CZ" dirty="0" err="1">
                <a:solidFill>
                  <a:prstClr val="black"/>
                </a:solidFill>
              </a:rPr>
              <a:t>Corcovado</a:t>
            </a:r>
            <a:r>
              <a:rPr lang="cs-CZ" dirty="0">
                <a:solidFill>
                  <a:prstClr val="black"/>
                </a:solidFill>
              </a:rPr>
              <a:t> tyčící se nad brazilským městem Rio de </a:t>
            </a:r>
            <a:r>
              <a:rPr lang="cs-CZ" dirty="0" err="1">
                <a:solidFill>
                  <a:prstClr val="black"/>
                </a:solidFill>
              </a:rPr>
              <a:t>Janeiro</a:t>
            </a:r>
            <a:r>
              <a:rPr lang="cs-CZ" dirty="0">
                <a:solidFill>
                  <a:prstClr val="black"/>
                </a:solidFill>
              </a:rPr>
              <a:t>.</a:t>
            </a:r>
          </a:p>
          <a:p>
            <a:r>
              <a:rPr lang="cs-CZ" dirty="0" smtClean="0">
                <a:solidFill>
                  <a:prstClr val="black"/>
                </a:solidFill>
              </a:rPr>
              <a:t>Socha </a:t>
            </a:r>
            <a:r>
              <a:rPr lang="cs-CZ" dirty="0">
                <a:solidFill>
                  <a:prstClr val="black"/>
                </a:solidFill>
              </a:rPr>
              <a:t>vysoká 30 m a vážící 1145 tun je </a:t>
            </a:r>
            <a:r>
              <a:rPr lang="cs-CZ" dirty="0" smtClean="0">
                <a:solidFill>
                  <a:prstClr val="black"/>
                </a:solidFill>
              </a:rPr>
              <a:t>dílem </a:t>
            </a:r>
            <a:r>
              <a:rPr lang="cs-CZ" dirty="0">
                <a:solidFill>
                  <a:prstClr val="black"/>
                </a:solidFill>
              </a:rPr>
              <a:t>francouzského sochaře polského původu </a:t>
            </a:r>
            <a:r>
              <a:rPr lang="cs-CZ" dirty="0" err="1">
                <a:solidFill>
                  <a:prstClr val="black"/>
                </a:solidFill>
              </a:rPr>
              <a:t>Maximiliena</a:t>
            </a:r>
            <a:r>
              <a:rPr lang="cs-CZ" dirty="0">
                <a:solidFill>
                  <a:prstClr val="black"/>
                </a:solidFill>
              </a:rPr>
              <a:t> Paula </a:t>
            </a:r>
            <a:r>
              <a:rPr lang="cs-CZ" dirty="0" err="1">
                <a:solidFill>
                  <a:prstClr val="black"/>
                </a:solidFill>
              </a:rPr>
              <a:t>Landowského</a:t>
            </a:r>
            <a:r>
              <a:rPr lang="cs-CZ" dirty="0">
                <a:solidFill>
                  <a:prstClr val="black"/>
                </a:solidFill>
              </a:rPr>
              <a:t>. Slavnostně odhalená byla 12. října 1931 jako památník brazilské nezávislosti na Portugalsku, vyhlášené roku 1822.</a:t>
            </a:r>
            <a:br>
              <a:rPr lang="cs-CZ" dirty="0">
                <a:solidFill>
                  <a:prstClr val="black"/>
                </a:solidFill>
              </a:rPr>
            </a:br>
            <a:r>
              <a:rPr lang="cs-CZ" dirty="0" smtClean="0">
                <a:solidFill>
                  <a:prstClr val="black"/>
                </a:solidFill>
              </a:rPr>
              <a:t>Do </a:t>
            </a:r>
            <a:r>
              <a:rPr lang="cs-CZ" dirty="0">
                <a:solidFill>
                  <a:prstClr val="black"/>
                </a:solidFill>
              </a:rPr>
              <a:t>roku 1994 byl Vykupitel nejvyšší sochou Ježíše na světě, poté byl překonán monumentem Krista Svornosti v </a:t>
            </a:r>
            <a:r>
              <a:rPr lang="cs-CZ" dirty="0" err="1">
                <a:solidFill>
                  <a:prstClr val="black"/>
                </a:solidFill>
              </a:rPr>
              <a:t>bolívijské</a:t>
            </a:r>
            <a:r>
              <a:rPr lang="cs-CZ" dirty="0">
                <a:solidFill>
                  <a:prstClr val="black"/>
                </a:solidFill>
              </a:rPr>
              <a:t> </a:t>
            </a:r>
            <a:r>
              <a:rPr lang="cs-CZ" dirty="0" err="1">
                <a:solidFill>
                  <a:prstClr val="black"/>
                </a:solidFill>
              </a:rPr>
              <a:t>Cochamambě</a:t>
            </a:r>
            <a:r>
              <a:rPr lang="cs-CZ" dirty="0" smtClean="0">
                <a:solidFill>
                  <a:prstClr val="black"/>
                </a:solidFill>
              </a:rPr>
              <a:t>.</a:t>
            </a:r>
            <a:endParaRPr lang="cs-CZ" dirty="0">
              <a:solidFill>
                <a:prstClr val="black"/>
              </a:solidFill>
            </a:endParaRPr>
          </a:p>
        </p:txBody>
      </p:sp>
      <p:pic>
        <p:nvPicPr>
          <p:cNvPr id="1026" name="Picture 2"/>
          <p:cNvPicPr>
            <a:picLocks noChangeAspect="1" noChangeArrowheads="1"/>
          </p:cNvPicPr>
          <p:nvPr/>
        </p:nvPicPr>
        <p:blipFill>
          <a:blip r:embed="rId6" cstate="print"/>
          <a:srcRect/>
          <a:stretch>
            <a:fillRect/>
          </a:stretch>
        </p:blipFill>
        <p:spPr bwMode="auto">
          <a:xfrm>
            <a:off x="4644008" y="188640"/>
            <a:ext cx="2088232" cy="2420888"/>
          </a:xfrm>
          <a:prstGeom prst="rect">
            <a:avLst/>
          </a:prstGeom>
          <a:noFill/>
          <a:ln w="9525">
            <a:noFill/>
            <a:miter lim="800000"/>
            <a:headEnd/>
            <a:tailEnd/>
          </a:ln>
        </p:spPr>
      </p:pic>
    </p:spTree>
    <p:extLst>
      <p:ext uri="{BB962C8B-B14F-4D97-AF65-F5344CB8AC3E}">
        <p14:creationId xmlns:p14="http://schemas.microsoft.com/office/powerpoint/2010/main" val="3580095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lačítko akce: Začátek 2">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4" name="Svislý svitek 3"/>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5" name="TextovéPole 4"/>
          <p:cNvSpPr txBox="1"/>
          <p:nvPr/>
        </p:nvSpPr>
        <p:spPr>
          <a:xfrm>
            <a:off x="5731417" y="184560"/>
            <a:ext cx="1008112" cy="276999"/>
          </a:xfrm>
          <a:prstGeom prst="rect">
            <a:avLst/>
          </a:prstGeom>
          <a:noFill/>
        </p:spPr>
        <p:txBody>
          <a:bodyPr wrap="square" rtlCol="0">
            <a:spAutoFit/>
          </a:bodyPr>
          <a:lstStyle/>
          <a:p>
            <a:r>
              <a:rPr lang="cs-CZ" sz="1200" smtClean="0">
                <a:solidFill>
                  <a:prstClr val="black"/>
                </a:solidFill>
              </a:rPr>
              <a:t>obr.č.6</a:t>
            </a:r>
            <a:endParaRPr lang="cs-CZ" sz="1200">
              <a:solidFill>
                <a:prstClr val="black"/>
              </a:solidFill>
            </a:endParaRPr>
          </a:p>
        </p:txBody>
      </p:sp>
      <p:pic>
        <p:nvPicPr>
          <p:cNvPr id="6146" name="Picture 2" descr="File:Titicaca-isol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69830"/>
            <a:ext cx="5464621" cy="409846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27012" y="4397299"/>
            <a:ext cx="6696744" cy="2308324"/>
          </a:xfrm>
          <a:prstGeom prst="rect">
            <a:avLst/>
          </a:prstGeom>
          <a:noFill/>
          <a:ln>
            <a:solidFill>
              <a:schemeClr val="tx1"/>
            </a:solidFill>
          </a:ln>
        </p:spPr>
        <p:txBody>
          <a:bodyPr wrap="square" rtlCol="0">
            <a:spAutoFit/>
          </a:bodyPr>
          <a:lstStyle/>
          <a:p>
            <a:r>
              <a:rPr lang="cs-CZ" sz="2400" b="1">
                <a:solidFill>
                  <a:prstClr val="black"/>
                </a:solidFill>
              </a:rPr>
              <a:t>Titicaca</a:t>
            </a:r>
            <a:r>
              <a:rPr lang="cs-CZ">
                <a:solidFill>
                  <a:prstClr val="black"/>
                </a:solidFill>
              </a:rPr>
              <a:t> </a:t>
            </a:r>
            <a:r>
              <a:rPr lang="cs-CZ" sz="2000" smtClean="0">
                <a:solidFill>
                  <a:prstClr val="black"/>
                </a:solidFill>
              </a:rPr>
              <a:t>je </a:t>
            </a:r>
            <a:r>
              <a:rPr lang="cs-CZ" sz="2000">
                <a:solidFill>
                  <a:prstClr val="black"/>
                </a:solidFill>
              </a:rPr>
              <a:t>jezero v Centrálních Andách. Západní část jezera patří Peru, východní část Bolívii. Je to největší jezero v Jižní Americe a největší vysokohorské jezero a zároveň nejvýše položené jezero s pravidelnou (komerční) lodní dopravou na Zemi. </a:t>
            </a:r>
            <a:r>
              <a:rPr lang="cs-CZ" sz="2000" smtClean="0">
                <a:solidFill>
                  <a:prstClr val="black"/>
                </a:solidFill>
              </a:rPr>
              <a:t>Propadlina </a:t>
            </a:r>
            <a:r>
              <a:rPr lang="cs-CZ" sz="2000">
                <a:solidFill>
                  <a:prstClr val="black"/>
                </a:solidFill>
              </a:rPr>
              <a:t>jezera je tektonického původu a jezero samotné je pozůstatkem obrovského zaniklého jezera Ballivián. Má rozlohu 8288 km². </a:t>
            </a:r>
            <a:r>
              <a:rPr lang="cs-CZ" sz="2000" smtClean="0">
                <a:solidFill>
                  <a:prstClr val="black"/>
                </a:solidFill>
              </a:rPr>
              <a:t>Leží </a:t>
            </a:r>
            <a:r>
              <a:rPr lang="cs-CZ" sz="2000">
                <a:solidFill>
                  <a:prstClr val="black"/>
                </a:solidFill>
              </a:rPr>
              <a:t>v nadmořské výšce 3821 m.</a:t>
            </a:r>
          </a:p>
        </p:txBody>
      </p:sp>
    </p:spTree>
    <p:extLst>
      <p:ext uri="{BB962C8B-B14F-4D97-AF65-F5344CB8AC3E}">
        <p14:creationId xmlns:p14="http://schemas.microsoft.com/office/powerpoint/2010/main" val="574678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57200" y="692150"/>
            <a:ext cx="8229600" cy="5434013"/>
          </a:xfrm>
        </p:spPr>
        <p:txBody>
          <a:bodyPr/>
          <a:lstStyle/>
          <a:p>
            <a:pPr eaLnBrk="1" hangingPunct="1">
              <a:buFontTx/>
              <a:buNone/>
            </a:pPr>
            <a:r>
              <a:rPr lang="cs-CZ" altLang="cs-CZ" sz="3000" smtClean="0">
                <a:solidFill>
                  <a:schemeClr val="bg1"/>
                </a:solidFill>
              </a:rPr>
              <a:t>Jádro Americké pevniny tvoří staré šťíty</a:t>
            </a:r>
          </a:p>
          <a:p>
            <a:pPr eaLnBrk="1" hangingPunct="1">
              <a:buFontTx/>
              <a:buNone/>
            </a:pPr>
            <a:r>
              <a:rPr lang="cs-CZ" altLang="cs-CZ" sz="3000" b="1" smtClean="0">
                <a:solidFill>
                  <a:srgbClr val="FF0000"/>
                </a:solidFill>
              </a:rPr>
              <a:t>Severoamerický (Laurentinský)</a:t>
            </a:r>
          </a:p>
          <a:p>
            <a:pPr eaLnBrk="1" hangingPunct="1">
              <a:buFontTx/>
              <a:buNone/>
            </a:pPr>
            <a:r>
              <a:rPr lang="cs-CZ" altLang="cs-CZ" sz="3000" b="1" smtClean="0">
                <a:solidFill>
                  <a:srgbClr val="FF0000"/>
                </a:solidFill>
              </a:rPr>
              <a:t>Guyanský</a:t>
            </a:r>
            <a:r>
              <a:rPr lang="cs-CZ" altLang="cs-CZ" sz="3000" smtClean="0">
                <a:solidFill>
                  <a:schemeClr val="bg1"/>
                </a:solidFill>
              </a:rPr>
              <a:t> a </a:t>
            </a:r>
            <a:r>
              <a:rPr lang="cs-CZ" altLang="cs-CZ" sz="3000" b="1" smtClean="0">
                <a:solidFill>
                  <a:srgbClr val="FF0000"/>
                </a:solidFill>
              </a:rPr>
              <a:t>Brazilský</a:t>
            </a:r>
          </a:p>
          <a:p>
            <a:pPr eaLnBrk="1" hangingPunct="1">
              <a:buFontTx/>
              <a:buNone/>
            </a:pPr>
            <a:r>
              <a:rPr lang="cs-CZ" altLang="cs-CZ" sz="3000" smtClean="0">
                <a:solidFill>
                  <a:schemeClr val="bg1"/>
                </a:solidFill>
              </a:rPr>
              <a:t>Ve štítech vysoké zrudnění – </a:t>
            </a:r>
            <a:r>
              <a:rPr lang="cs-CZ" altLang="cs-CZ" sz="3000" b="1" smtClean="0">
                <a:solidFill>
                  <a:srgbClr val="FF0000"/>
                </a:solidFill>
              </a:rPr>
              <a:t>nikl</a:t>
            </a:r>
            <a:r>
              <a:rPr lang="cs-CZ" altLang="cs-CZ" sz="3000" smtClean="0">
                <a:solidFill>
                  <a:schemeClr val="bg1"/>
                </a:solidFill>
              </a:rPr>
              <a:t> (Kanads.štít), </a:t>
            </a:r>
            <a:r>
              <a:rPr lang="cs-CZ" altLang="cs-CZ" sz="3000" b="1" smtClean="0">
                <a:solidFill>
                  <a:srgbClr val="FF0000"/>
                </a:solidFill>
              </a:rPr>
              <a:t>železná ruda </a:t>
            </a:r>
            <a:r>
              <a:rPr lang="cs-CZ" altLang="cs-CZ" sz="3000" b="1" smtClean="0">
                <a:solidFill>
                  <a:schemeClr val="bg1"/>
                </a:solidFill>
              </a:rPr>
              <a:t>– </a:t>
            </a:r>
            <a:r>
              <a:rPr lang="cs-CZ" altLang="cs-CZ" sz="3000" smtClean="0">
                <a:solidFill>
                  <a:schemeClr val="bg1"/>
                </a:solidFill>
              </a:rPr>
              <a:t>kolem Velkých jez., v Brazilském štítu železná ruda, </a:t>
            </a:r>
            <a:r>
              <a:rPr lang="cs-CZ" altLang="cs-CZ" sz="3000" b="1" smtClean="0">
                <a:solidFill>
                  <a:srgbClr val="FF0000"/>
                </a:solidFill>
              </a:rPr>
              <a:t>mangan a bauxit</a:t>
            </a:r>
          </a:p>
          <a:p>
            <a:pPr eaLnBrk="1" hangingPunct="1">
              <a:buFontTx/>
              <a:buNone/>
            </a:pPr>
            <a:r>
              <a:rPr lang="cs-CZ" altLang="cs-CZ" sz="3000" b="1" smtClean="0">
                <a:solidFill>
                  <a:srgbClr val="FF0000"/>
                </a:solidFill>
              </a:rPr>
              <a:t>ropa </a:t>
            </a:r>
            <a:r>
              <a:rPr lang="cs-CZ" altLang="cs-CZ" sz="3000" smtClean="0">
                <a:solidFill>
                  <a:schemeClr val="bg1"/>
                </a:solidFill>
              </a:rPr>
              <a:t>v Mexickém zál, Kanadě</a:t>
            </a:r>
          </a:p>
          <a:p>
            <a:pPr eaLnBrk="1" hangingPunct="1">
              <a:buFontTx/>
              <a:buNone/>
            </a:pPr>
            <a:r>
              <a:rPr lang="cs-CZ" altLang="cs-CZ" sz="3000" smtClean="0">
                <a:solidFill>
                  <a:schemeClr val="bg1"/>
                </a:solidFill>
              </a:rPr>
              <a:t>v Již. Americe drahé kovy – </a:t>
            </a:r>
            <a:r>
              <a:rPr lang="cs-CZ" altLang="cs-CZ" sz="3000" b="1" smtClean="0">
                <a:solidFill>
                  <a:srgbClr val="FF0000"/>
                </a:solidFill>
              </a:rPr>
              <a:t>zlato, platiny, stříbro</a:t>
            </a:r>
          </a:p>
          <a:p>
            <a:pPr eaLnBrk="1" hangingPunct="1">
              <a:buFontTx/>
              <a:buNone/>
            </a:pPr>
            <a:r>
              <a:rPr lang="cs-CZ" altLang="cs-CZ" sz="3000" b="1" smtClean="0">
                <a:solidFill>
                  <a:srgbClr val="FF0000"/>
                </a:solidFill>
              </a:rPr>
              <a:t>měd</a:t>
            </a:r>
            <a:r>
              <a:rPr lang="cs-CZ" altLang="cs-CZ" sz="3000" smtClean="0">
                <a:solidFill>
                  <a:schemeClr val="bg1"/>
                </a:solidFill>
              </a:rPr>
              <a:t> v Chille (největší svět.produc.)</a:t>
            </a:r>
          </a:p>
          <a:p>
            <a:pPr eaLnBrk="1" hangingPunct="1">
              <a:buFontTx/>
              <a:buNone/>
            </a:pPr>
            <a:endParaRPr lang="cs-CZ" altLang="cs-CZ" sz="3000" smtClean="0">
              <a:solidFill>
                <a:schemeClr val="bg1"/>
              </a:solidFill>
            </a:endParaRPr>
          </a:p>
        </p:txBody>
      </p:sp>
    </p:spTree>
    <p:extLst>
      <p:ext uri="{BB962C8B-B14F-4D97-AF65-F5344CB8AC3E}">
        <p14:creationId xmlns:p14="http://schemas.microsoft.com/office/powerpoint/2010/main" val="49955479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lačítko akce: Začátek 2">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4" name="Svislý svitek 3"/>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5" name="TextovéPole 4"/>
          <p:cNvSpPr txBox="1"/>
          <p:nvPr/>
        </p:nvSpPr>
        <p:spPr>
          <a:xfrm>
            <a:off x="7426727" y="2646356"/>
            <a:ext cx="1008112" cy="276999"/>
          </a:xfrm>
          <a:prstGeom prst="rect">
            <a:avLst/>
          </a:prstGeom>
          <a:noFill/>
        </p:spPr>
        <p:txBody>
          <a:bodyPr wrap="square" rtlCol="0">
            <a:spAutoFit/>
          </a:bodyPr>
          <a:lstStyle/>
          <a:p>
            <a:r>
              <a:rPr lang="cs-CZ" sz="1200" smtClean="0">
                <a:solidFill>
                  <a:prstClr val="black"/>
                </a:solidFill>
              </a:rPr>
              <a:t>obr.č.7</a:t>
            </a:r>
            <a:endParaRPr lang="cs-CZ" sz="1200">
              <a:solidFill>
                <a:prstClr val="black"/>
              </a:solidFill>
            </a:endParaRPr>
          </a:p>
        </p:txBody>
      </p:sp>
      <p:pic>
        <p:nvPicPr>
          <p:cNvPr id="7170" name="Picture 2" descr="File:1 Grandcanyon2 panoram 2010.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459" y="260648"/>
            <a:ext cx="7172274" cy="266270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37459" y="3063630"/>
            <a:ext cx="6738797" cy="3724096"/>
          </a:xfrm>
          <a:prstGeom prst="rect">
            <a:avLst/>
          </a:prstGeom>
          <a:noFill/>
          <a:ln>
            <a:solidFill>
              <a:schemeClr val="tx1"/>
            </a:solidFill>
          </a:ln>
        </p:spPr>
        <p:txBody>
          <a:bodyPr wrap="square" rtlCol="0">
            <a:spAutoFit/>
          </a:bodyPr>
          <a:lstStyle/>
          <a:p>
            <a:r>
              <a:rPr lang="cs-CZ" sz="3600" b="1">
                <a:solidFill>
                  <a:prstClr val="black"/>
                </a:solidFill>
              </a:rPr>
              <a:t>Grand Canyon</a:t>
            </a:r>
            <a:r>
              <a:rPr lang="cs-CZ" sz="3600">
                <a:solidFill>
                  <a:prstClr val="black"/>
                </a:solidFill>
              </a:rPr>
              <a:t> </a:t>
            </a:r>
            <a:r>
              <a:rPr lang="cs-CZ" sz="2000">
                <a:solidFill>
                  <a:prstClr val="black"/>
                </a:solidFill>
              </a:rPr>
              <a:t>je nejznámější a mylně považován za největší kaňon na světě. Vytvořila jej řeka Colorado v severní Arizoně ve Spojených státech amerických. Tvoří podstatnou část národního parku Grand Canyon, jednoho z prvních národních parků založených v USA.</a:t>
            </a:r>
          </a:p>
          <a:p>
            <a:r>
              <a:rPr lang="cs-CZ" sz="2000" smtClean="0">
                <a:solidFill>
                  <a:prstClr val="black"/>
                </a:solidFill>
              </a:rPr>
              <a:t>Kaňon</a:t>
            </a:r>
            <a:r>
              <a:rPr lang="cs-CZ" sz="2000">
                <a:solidFill>
                  <a:prstClr val="black"/>
                </a:solidFill>
              </a:rPr>
              <a:t>, který tok řeky Colorado modeloval milióny let, je téměř 446 kilometrů dlouhý, se šířkou od 500 metrů do 29 kilometrů. Největší hloubka je okolo 1 600 </a:t>
            </a:r>
            <a:r>
              <a:rPr lang="cs-CZ" sz="2000" smtClean="0">
                <a:solidFill>
                  <a:prstClr val="black"/>
                </a:solidFill>
              </a:rPr>
              <a:t>metrů. Řeka </a:t>
            </a:r>
            <a:r>
              <a:rPr lang="cs-CZ" sz="2000">
                <a:solidFill>
                  <a:prstClr val="black"/>
                </a:solidFill>
              </a:rPr>
              <a:t>Colorado a její přítoky se téměř dva milióny let zařezávají vrstvu po vrstvě sedimenty coloradské plošiny. Grand Canyon </a:t>
            </a:r>
            <a:r>
              <a:rPr lang="cs-CZ" sz="2000" smtClean="0">
                <a:solidFill>
                  <a:prstClr val="black"/>
                </a:solidFill>
              </a:rPr>
              <a:t>tak ve </a:t>
            </a:r>
            <a:r>
              <a:rPr lang="cs-CZ" sz="2000">
                <a:solidFill>
                  <a:prstClr val="black"/>
                </a:solidFill>
              </a:rPr>
              <a:t>svém profilu odkrývá starohorní a prvohorní vrstvy </a:t>
            </a:r>
            <a:r>
              <a:rPr lang="cs-CZ" sz="2000" smtClean="0">
                <a:solidFill>
                  <a:prstClr val="black"/>
                </a:solidFill>
              </a:rPr>
              <a:t>hornin.</a:t>
            </a:r>
            <a:endParaRPr lang="cs-CZ" sz="2000">
              <a:solidFill>
                <a:prstClr val="black"/>
              </a:solidFill>
            </a:endParaRPr>
          </a:p>
        </p:txBody>
      </p:sp>
      <p:pic>
        <p:nvPicPr>
          <p:cNvPr id="2050" name="Picture 2"/>
          <p:cNvPicPr>
            <a:picLocks noChangeAspect="1" noChangeArrowheads="1"/>
          </p:cNvPicPr>
          <p:nvPr/>
        </p:nvPicPr>
        <p:blipFill>
          <a:blip r:embed="rId6" cstate="print"/>
          <a:srcRect/>
          <a:stretch>
            <a:fillRect/>
          </a:stretch>
        </p:blipFill>
        <p:spPr bwMode="auto">
          <a:xfrm>
            <a:off x="7010400" y="3861048"/>
            <a:ext cx="2133600" cy="1495425"/>
          </a:xfrm>
          <a:prstGeom prst="rect">
            <a:avLst/>
          </a:prstGeom>
          <a:noFill/>
          <a:ln w="9525">
            <a:noFill/>
            <a:miter lim="800000"/>
            <a:headEnd/>
            <a:tailEnd/>
          </a:ln>
        </p:spPr>
      </p:pic>
      <p:sp>
        <p:nvSpPr>
          <p:cNvPr id="8" name="Obdélník 7"/>
          <p:cNvSpPr/>
          <p:nvPr/>
        </p:nvSpPr>
        <p:spPr>
          <a:xfrm>
            <a:off x="6948264" y="3068960"/>
            <a:ext cx="2195736" cy="707886"/>
          </a:xfrm>
          <a:prstGeom prst="rect">
            <a:avLst/>
          </a:prstGeom>
        </p:spPr>
        <p:txBody>
          <a:bodyPr wrap="square">
            <a:spAutoFit/>
          </a:bodyPr>
          <a:lstStyle/>
          <a:p>
            <a:r>
              <a:rPr lang="cs-CZ" sz="2000" b="1" dirty="0" err="1" smtClean="0">
                <a:solidFill>
                  <a:prstClr val="black"/>
                </a:solidFill>
              </a:rPr>
              <a:t>Yarlung</a:t>
            </a:r>
            <a:r>
              <a:rPr lang="cs-CZ" sz="2000" b="1" dirty="0" smtClean="0">
                <a:solidFill>
                  <a:prstClr val="black"/>
                </a:solidFill>
              </a:rPr>
              <a:t> </a:t>
            </a:r>
            <a:r>
              <a:rPr lang="cs-CZ" sz="2000" b="1" dirty="0" err="1" smtClean="0">
                <a:solidFill>
                  <a:prstClr val="black"/>
                </a:solidFill>
              </a:rPr>
              <a:t>Zhangbo</a:t>
            </a:r>
            <a:r>
              <a:rPr lang="cs-CZ" sz="2000" b="1" dirty="0" smtClean="0">
                <a:solidFill>
                  <a:prstClr val="black"/>
                </a:solidFill>
              </a:rPr>
              <a:t> – ČÍNA – 5382 m </a:t>
            </a:r>
            <a:endParaRPr lang="cs-CZ" sz="2000" b="1" dirty="0">
              <a:solidFill>
                <a:prstClr val="black"/>
              </a:solidFill>
            </a:endParaRPr>
          </a:p>
        </p:txBody>
      </p:sp>
    </p:spTree>
    <p:extLst>
      <p:ext uri="{BB962C8B-B14F-4D97-AF65-F5344CB8AC3E}">
        <p14:creationId xmlns:p14="http://schemas.microsoft.com/office/powerpoint/2010/main" val="1745761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lačítko akce: Začátek 2">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4" name="Svislý svitek 3"/>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5" name="TextovéPole 4"/>
          <p:cNvSpPr txBox="1"/>
          <p:nvPr/>
        </p:nvSpPr>
        <p:spPr>
          <a:xfrm>
            <a:off x="7308304" y="3702739"/>
            <a:ext cx="1008112" cy="276999"/>
          </a:xfrm>
          <a:prstGeom prst="rect">
            <a:avLst/>
          </a:prstGeom>
          <a:noFill/>
        </p:spPr>
        <p:txBody>
          <a:bodyPr wrap="square" rtlCol="0">
            <a:spAutoFit/>
          </a:bodyPr>
          <a:lstStyle/>
          <a:p>
            <a:r>
              <a:rPr lang="cs-CZ" sz="1200" smtClean="0">
                <a:solidFill>
                  <a:prstClr val="black"/>
                </a:solidFill>
              </a:rPr>
              <a:t>obr.č.8</a:t>
            </a:r>
            <a:endParaRPr lang="cs-CZ" sz="1200">
              <a:solidFill>
                <a:prstClr val="black"/>
              </a:solidFill>
            </a:endParaRPr>
          </a:p>
        </p:txBody>
      </p:sp>
      <p:pic>
        <p:nvPicPr>
          <p:cNvPr id="8196" name="Picture 4" descr="File:AhuAkivi.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366" y="116632"/>
            <a:ext cx="7069875" cy="388843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10366" y="4221088"/>
            <a:ext cx="6480720" cy="2400657"/>
          </a:xfrm>
          <a:prstGeom prst="rect">
            <a:avLst/>
          </a:prstGeom>
          <a:noFill/>
          <a:ln>
            <a:solidFill>
              <a:schemeClr val="tx1"/>
            </a:solidFill>
          </a:ln>
        </p:spPr>
        <p:txBody>
          <a:bodyPr wrap="square" rtlCol="0">
            <a:spAutoFit/>
          </a:bodyPr>
          <a:lstStyle/>
          <a:p>
            <a:r>
              <a:rPr lang="cs-CZ" sz="2400" b="1">
                <a:solidFill>
                  <a:prstClr val="black"/>
                </a:solidFill>
              </a:rPr>
              <a:t>Moai</a:t>
            </a:r>
            <a:r>
              <a:rPr lang="cs-CZ">
                <a:solidFill>
                  <a:prstClr val="black"/>
                </a:solidFill>
              </a:rPr>
              <a:t> jsou monolitické kamenné sochy, roztroušené na Velikonočním ostrově. Vypadají jako vysoké placaté obličeje. Přestože jsou známé jako „hlavy“, často mají i krk, ramena, ruce a tělo, ale ty jsou dnes zasypané v zemi.</a:t>
            </a:r>
          </a:p>
          <a:p>
            <a:r>
              <a:rPr lang="cs-CZ">
                <a:solidFill>
                  <a:prstClr val="black"/>
                </a:solidFill>
              </a:rPr>
              <a:t>Co to slovo skutečně znamená, zatím není jisté. Vznik a účel soch obklopuje mnoho teorií. Jisté je, že sochy bylo velmi obtížné a nákladné vyrobit a že byly dopravovány do poloh vzdálených od místa, kde se získával materiál na jejich výrobu.</a:t>
            </a:r>
          </a:p>
        </p:txBody>
      </p:sp>
    </p:spTree>
    <p:extLst>
      <p:ext uri="{BB962C8B-B14F-4D97-AF65-F5344CB8AC3E}">
        <p14:creationId xmlns:p14="http://schemas.microsoft.com/office/powerpoint/2010/main" val="2655518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lačítko akce: Začátek 2">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4" name="Svislý svitek 3"/>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5" name="TextovéPole 4"/>
          <p:cNvSpPr txBox="1"/>
          <p:nvPr/>
        </p:nvSpPr>
        <p:spPr>
          <a:xfrm>
            <a:off x="5220072" y="116632"/>
            <a:ext cx="1008112" cy="276999"/>
          </a:xfrm>
          <a:prstGeom prst="rect">
            <a:avLst/>
          </a:prstGeom>
          <a:noFill/>
        </p:spPr>
        <p:txBody>
          <a:bodyPr wrap="square" rtlCol="0">
            <a:spAutoFit/>
          </a:bodyPr>
          <a:lstStyle/>
          <a:p>
            <a:r>
              <a:rPr lang="cs-CZ" sz="1200" smtClean="0">
                <a:solidFill>
                  <a:prstClr val="black"/>
                </a:solidFill>
              </a:rPr>
              <a:t>obr.č.9</a:t>
            </a:r>
            <a:endParaRPr lang="cs-CZ" sz="1200">
              <a:solidFill>
                <a:prstClr val="black"/>
              </a:solidFill>
            </a:endParaRPr>
          </a:p>
        </p:txBody>
      </p:sp>
      <p:pic>
        <p:nvPicPr>
          <p:cNvPr id="9218" name="Picture 2" descr="http://upload.wikimedia.org/wikipedia/commons/d/da/Peru_Machu_Picchu_Sunrise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16632"/>
            <a:ext cx="4991624" cy="374523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07504" y="4005064"/>
            <a:ext cx="6984776" cy="2000548"/>
          </a:xfrm>
          <a:prstGeom prst="rect">
            <a:avLst/>
          </a:prstGeom>
          <a:noFill/>
          <a:ln>
            <a:solidFill>
              <a:schemeClr val="tx1"/>
            </a:solidFill>
          </a:ln>
        </p:spPr>
        <p:txBody>
          <a:bodyPr wrap="square" rtlCol="0">
            <a:spAutoFit/>
          </a:bodyPr>
          <a:lstStyle/>
          <a:p>
            <a:r>
              <a:rPr lang="cs-CZ" sz="2400" b="1">
                <a:solidFill>
                  <a:prstClr val="black"/>
                </a:solidFill>
              </a:rPr>
              <a:t>Machu Picchu</a:t>
            </a:r>
            <a:r>
              <a:rPr lang="cs-CZ" sz="2400">
                <a:solidFill>
                  <a:prstClr val="black"/>
                </a:solidFill>
              </a:rPr>
              <a:t> </a:t>
            </a:r>
            <a:r>
              <a:rPr lang="cs-CZ" sz="2000">
                <a:solidFill>
                  <a:prstClr val="black"/>
                </a:solidFill>
              </a:rPr>
              <a:t>[vyslov: maču pikču] (kečuánsky </a:t>
            </a:r>
            <a:r>
              <a:rPr lang="cs-CZ" sz="2000" i="1">
                <a:solidFill>
                  <a:prstClr val="black"/>
                </a:solidFill>
              </a:rPr>
              <a:t>Machu Pikchu</a:t>
            </a:r>
            <a:r>
              <a:rPr lang="cs-CZ" sz="2000">
                <a:solidFill>
                  <a:prstClr val="black"/>
                </a:solidFill>
              </a:rPr>
              <a:t> – </a:t>
            </a:r>
            <a:r>
              <a:rPr lang="cs-CZ" sz="2000" i="1">
                <a:solidFill>
                  <a:prstClr val="black"/>
                </a:solidFill>
              </a:rPr>
              <a:t>Starý vrch</a:t>
            </a:r>
            <a:r>
              <a:rPr lang="cs-CZ" sz="2000">
                <a:solidFill>
                  <a:prstClr val="black"/>
                </a:solidFill>
              </a:rPr>
              <a:t>) jsou ruiny předkolumbovského inckého kultovního města v peruánských Andách. Nacházejí se na horském sedle 400 metrů nad řekou Urubamba v nadmořské výšce 2430 m n. m</a:t>
            </a:r>
            <a:r>
              <a:rPr lang="cs-CZ" sz="2000" smtClean="0">
                <a:solidFill>
                  <a:prstClr val="black"/>
                </a:solidFill>
              </a:rPr>
              <a:t>., </a:t>
            </a:r>
            <a:r>
              <a:rPr lang="cs-CZ" sz="2000" baseline="30000" smtClean="0">
                <a:solidFill>
                  <a:prstClr val="black"/>
                </a:solidFill>
              </a:rPr>
              <a:t> </a:t>
            </a:r>
            <a:r>
              <a:rPr lang="cs-CZ" sz="2000" smtClean="0">
                <a:solidFill>
                  <a:prstClr val="black"/>
                </a:solidFill>
              </a:rPr>
              <a:t>asi </a:t>
            </a:r>
            <a:r>
              <a:rPr lang="cs-CZ" sz="2000">
                <a:solidFill>
                  <a:prstClr val="black"/>
                </a:solidFill>
              </a:rPr>
              <a:t>80 km severozápadně od Cuzca. </a:t>
            </a:r>
            <a:r>
              <a:rPr lang="cs-CZ" sz="2000" smtClean="0">
                <a:solidFill>
                  <a:prstClr val="black"/>
                </a:solidFill>
              </a:rPr>
              <a:t>Inkové </a:t>
            </a:r>
            <a:r>
              <a:rPr lang="cs-CZ" sz="2000">
                <a:solidFill>
                  <a:prstClr val="black"/>
                </a:solidFill>
              </a:rPr>
              <a:t>začali město stavět okolo roku 1430. </a:t>
            </a:r>
          </a:p>
        </p:txBody>
      </p:sp>
    </p:spTree>
    <p:extLst>
      <p:ext uri="{BB962C8B-B14F-4D97-AF65-F5344CB8AC3E}">
        <p14:creationId xmlns:p14="http://schemas.microsoft.com/office/powerpoint/2010/main" val="826465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lačítko akce: Začátek 2">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4" name="Svislý svitek 3"/>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5" name="TextovéPole 4"/>
          <p:cNvSpPr txBox="1"/>
          <p:nvPr/>
        </p:nvSpPr>
        <p:spPr>
          <a:xfrm>
            <a:off x="185613" y="2864244"/>
            <a:ext cx="1008112" cy="276999"/>
          </a:xfrm>
          <a:prstGeom prst="rect">
            <a:avLst/>
          </a:prstGeom>
          <a:noFill/>
        </p:spPr>
        <p:txBody>
          <a:bodyPr wrap="square" rtlCol="0">
            <a:spAutoFit/>
          </a:bodyPr>
          <a:lstStyle/>
          <a:p>
            <a:r>
              <a:rPr lang="cs-CZ" sz="1200" smtClean="0">
                <a:solidFill>
                  <a:prstClr val="black"/>
                </a:solidFill>
              </a:rPr>
              <a:t>obr.č.10</a:t>
            </a:r>
            <a:endParaRPr lang="cs-CZ" sz="1200">
              <a:solidFill>
                <a:prstClr val="black"/>
              </a:solidFill>
            </a:endParaRPr>
          </a:p>
        </p:txBody>
      </p:sp>
      <p:pic>
        <p:nvPicPr>
          <p:cNvPr id="10242" name="Picture 2" descr="File:Bull Bison in Mud Volcano Are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156" y="116632"/>
            <a:ext cx="4067671" cy="269991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upload.wikimedia.org/wikipedia/commons/2/2f/Ynp-old-faithfu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3141243"/>
            <a:ext cx="3104629" cy="253330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119917" y="5778698"/>
            <a:ext cx="979400" cy="276999"/>
          </a:xfrm>
          <a:prstGeom prst="rect">
            <a:avLst/>
          </a:prstGeom>
          <a:noFill/>
        </p:spPr>
        <p:txBody>
          <a:bodyPr wrap="square" rtlCol="0">
            <a:spAutoFit/>
          </a:bodyPr>
          <a:lstStyle/>
          <a:p>
            <a:r>
              <a:rPr lang="cs-CZ" sz="1200" smtClean="0">
                <a:solidFill>
                  <a:prstClr val="black"/>
                </a:solidFill>
              </a:rPr>
              <a:t>obr.č.11</a:t>
            </a:r>
            <a:endParaRPr lang="cs-CZ" sz="1200">
              <a:solidFill>
                <a:prstClr val="black"/>
              </a:solidFill>
            </a:endParaRPr>
          </a:p>
        </p:txBody>
      </p:sp>
      <p:pic>
        <p:nvPicPr>
          <p:cNvPr id="10246" name="Picture 6" descr="http://upload.wikimedia.org/wikipedia/commons/b/b8/Tower_Fall_in_Yellowsto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1999" y="85085"/>
            <a:ext cx="2585619" cy="38942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p:cNvSpPr txBox="1"/>
          <p:nvPr/>
        </p:nvSpPr>
        <p:spPr>
          <a:xfrm>
            <a:off x="7330919" y="2035808"/>
            <a:ext cx="1008112" cy="276999"/>
          </a:xfrm>
          <a:prstGeom prst="rect">
            <a:avLst/>
          </a:prstGeom>
          <a:noFill/>
        </p:spPr>
        <p:txBody>
          <a:bodyPr wrap="square" rtlCol="0">
            <a:spAutoFit/>
          </a:bodyPr>
          <a:lstStyle/>
          <a:p>
            <a:r>
              <a:rPr lang="cs-CZ" sz="1200" smtClean="0">
                <a:solidFill>
                  <a:prstClr val="black"/>
                </a:solidFill>
              </a:rPr>
              <a:t>obr.č.12</a:t>
            </a:r>
            <a:endParaRPr lang="cs-CZ" sz="1200">
              <a:solidFill>
                <a:prstClr val="black"/>
              </a:solidFill>
            </a:endParaRPr>
          </a:p>
        </p:txBody>
      </p:sp>
      <p:sp>
        <p:nvSpPr>
          <p:cNvPr id="2" name="TextovéPole 1"/>
          <p:cNvSpPr txBox="1"/>
          <p:nvPr/>
        </p:nvSpPr>
        <p:spPr>
          <a:xfrm>
            <a:off x="3289338" y="4117281"/>
            <a:ext cx="3906718" cy="2585323"/>
          </a:xfrm>
          <a:prstGeom prst="rect">
            <a:avLst/>
          </a:prstGeom>
          <a:noFill/>
          <a:ln>
            <a:solidFill>
              <a:schemeClr val="tx1"/>
            </a:solidFill>
          </a:ln>
        </p:spPr>
        <p:txBody>
          <a:bodyPr wrap="square" rtlCol="0">
            <a:spAutoFit/>
          </a:bodyPr>
          <a:lstStyle/>
          <a:p>
            <a:r>
              <a:rPr lang="cs-CZ" b="1">
                <a:solidFill>
                  <a:prstClr val="black"/>
                </a:solidFill>
              </a:rPr>
              <a:t>Yellowstonský národní park</a:t>
            </a:r>
            <a:r>
              <a:rPr lang="cs-CZ">
                <a:solidFill>
                  <a:prstClr val="black"/>
                </a:solidFill>
              </a:rPr>
              <a:t> je národní park nacházející se na území amerických států </a:t>
            </a:r>
            <a:r>
              <a:rPr lang="cs-CZ" smtClean="0">
                <a:solidFill>
                  <a:prstClr val="black"/>
                </a:solidFill>
              </a:rPr>
              <a:t>Wyoming, </a:t>
            </a:r>
            <a:r>
              <a:rPr lang="cs-CZ">
                <a:solidFill>
                  <a:prstClr val="black"/>
                </a:solidFill>
              </a:rPr>
              <a:t>Montana </a:t>
            </a:r>
            <a:r>
              <a:rPr lang="cs-CZ" smtClean="0">
                <a:solidFill>
                  <a:prstClr val="black"/>
                </a:solidFill>
              </a:rPr>
              <a:t>a </a:t>
            </a:r>
            <a:r>
              <a:rPr lang="cs-CZ">
                <a:solidFill>
                  <a:prstClr val="black"/>
                </a:solidFill>
              </a:rPr>
              <a:t>Idaho </a:t>
            </a:r>
            <a:r>
              <a:rPr lang="cs-CZ" smtClean="0">
                <a:solidFill>
                  <a:prstClr val="black"/>
                </a:solidFill>
              </a:rPr>
              <a:t>.Byl </a:t>
            </a:r>
            <a:r>
              <a:rPr lang="cs-CZ">
                <a:solidFill>
                  <a:prstClr val="black"/>
                </a:solidFill>
              </a:rPr>
              <a:t>vyhlášen 1. března </a:t>
            </a:r>
            <a:r>
              <a:rPr lang="cs-CZ" smtClean="0">
                <a:solidFill>
                  <a:prstClr val="black"/>
                </a:solidFill>
              </a:rPr>
              <a:t>1872. Je </a:t>
            </a:r>
            <a:r>
              <a:rPr lang="cs-CZ">
                <a:solidFill>
                  <a:prstClr val="black"/>
                </a:solidFill>
              </a:rPr>
              <a:t>prvním a nejstarším národním parkem na světě a je známý především pro svou divočinu a řadu geotermálních úkazů, zejména pak gejzír Old Faithful, který patří mezi nejoblíbenější atrakce </a:t>
            </a:r>
            <a:r>
              <a:rPr lang="cs-CZ" smtClean="0">
                <a:solidFill>
                  <a:prstClr val="black"/>
                </a:solidFill>
              </a:rPr>
              <a:t>parku.</a:t>
            </a:r>
            <a:endParaRPr lang="cs-CZ">
              <a:solidFill>
                <a:prstClr val="black"/>
              </a:solidFill>
            </a:endParaRPr>
          </a:p>
        </p:txBody>
      </p:sp>
    </p:spTree>
    <p:extLst>
      <p:ext uri="{BB962C8B-B14F-4D97-AF65-F5344CB8AC3E}">
        <p14:creationId xmlns:p14="http://schemas.microsoft.com/office/powerpoint/2010/main" val="40279818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lačítko akce: Začátek 7">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9" name="Svislý svitek 8"/>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12" name="TextovéPole 11"/>
          <p:cNvSpPr txBox="1"/>
          <p:nvPr/>
        </p:nvSpPr>
        <p:spPr>
          <a:xfrm>
            <a:off x="5580112" y="227808"/>
            <a:ext cx="1008112" cy="276999"/>
          </a:xfrm>
          <a:prstGeom prst="rect">
            <a:avLst/>
          </a:prstGeom>
          <a:noFill/>
        </p:spPr>
        <p:txBody>
          <a:bodyPr wrap="square" rtlCol="0">
            <a:spAutoFit/>
          </a:bodyPr>
          <a:lstStyle/>
          <a:p>
            <a:r>
              <a:rPr lang="cs-CZ" sz="1200" smtClean="0">
                <a:solidFill>
                  <a:prstClr val="black"/>
                </a:solidFill>
              </a:rPr>
              <a:t>obr.č.13</a:t>
            </a:r>
            <a:endParaRPr lang="cs-CZ" sz="1200">
              <a:solidFill>
                <a:prstClr val="black"/>
              </a:solidFill>
            </a:endParaRPr>
          </a:p>
        </p:txBody>
      </p:sp>
      <p:pic>
        <p:nvPicPr>
          <p:cNvPr id="11266" name="Picture 2" descr="File:Alcatraz11.JPE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16631"/>
            <a:ext cx="4769018" cy="357676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07917" y="3840282"/>
            <a:ext cx="6840760" cy="2954655"/>
          </a:xfrm>
          <a:prstGeom prst="rect">
            <a:avLst/>
          </a:prstGeom>
          <a:noFill/>
          <a:ln>
            <a:solidFill>
              <a:schemeClr val="tx1"/>
            </a:solidFill>
          </a:ln>
        </p:spPr>
        <p:txBody>
          <a:bodyPr wrap="square" rtlCol="0">
            <a:spAutoFit/>
          </a:bodyPr>
          <a:lstStyle/>
          <a:p>
            <a:r>
              <a:rPr lang="cs-CZ" sz="2400" b="1">
                <a:solidFill>
                  <a:prstClr val="black"/>
                </a:solidFill>
              </a:rPr>
              <a:t>Alcatraz</a:t>
            </a:r>
            <a:r>
              <a:rPr lang="cs-CZ">
                <a:solidFill>
                  <a:prstClr val="black"/>
                </a:solidFill>
              </a:rPr>
              <a:t> je skalnatý ostrov ležící uprostřed Sanfranciského zálivu v Kalifornii. </a:t>
            </a:r>
            <a:r>
              <a:rPr lang="cs-CZ" smtClean="0">
                <a:solidFill>
                  <a:prstClr val="black"/>
                </a:solidFill>
              </a:rPr>
              <a:t>Od </a:t>
            </a:r>
            <a:r>
              <a:rPr lang="cs-CZ">
                <a:solidFill>
                  <a:prstClr val="black"/>
                </a:solidFill>
              </a:rPr>
              <a:t>roku 1850 byla na Alcatrazu umístěna obranná pevnost, jež později sloužila jako vojenská </a:t>
            </a:r>
            <a:r>
              <a:rPr lang="cs-CZ" smtClean="0">
                <a:solidFill>
                  <a:prstClr val="black"/>
                </a:solidFill>
              </a:rPr>
              <a:t>věznice.</a:t>
            </a:r>
            <a:r>
              <a:rPr lang="cs-CZ" baseline="30000">
                <a:solidFill>
                  <a:prstClr val="black"/>
                </a:solidFill>
              </a:rPr>
              <a:t> </a:t>
            </a:r>
            <a:r>
              <a:rPr lang="cs-CZ" smtClean="0">
                <a:solidFill>
                  <a:prstClr val="black"/>
                </a:solidFill>
              </a:rPr>
              <a:t>Ostrov </a:t>
            </a:r>
            <a:r>
              <a:rPr lang="cs-CZ">
                <a:solidFill>
                  <a:prstClr val="black"/>
                </a:solidFill>
              </a:rPr>
              <a:t>je známý především jako sídlo přísně střežené federální věznice, která na Alcatrazu fungovala v letech 1934-1963</a:t>
            </a:r>
            <a:r>
              <a:rPr lang="cs-CZ" smtClean="0">
                <a:solidFill>
                  <a:prstClr val="black"/>
                </a:solidFill>
              </a:rPr>
              <a:t>.</a:t>
            </a:r>
            <a:endParaRPr lang="cs-CZ">
              <a:solidFill>
                <a:prstClr val="black"/>
              </a:solidFill>
            </a:endParaRPr>
          </a:p>
          <a:p>
            <a:r>
              <a:rPr lang="cs-CZ">
                <a:solidFill>
                  <a:prstClr val="black"/>
                </a:solidFill>
              </a:rPr>
              <a:t>V současnosti je ostrov Alcatraz významnou historickou památkou a velmi navštěvovanou turistickou atrakcí. Kromě samotné bývalé věznice se zde nachází též zbytky původního vojenského opevnění a nejdéle fungující maják na západním pobřeží </a:t>
            </a:r>
            <a:r>
              <a:rPr lang="cs-CZ" smtClean="0">
                <a:solidFill>
                  <a:prstClr val="black"/>
                </a:solidFill>
              </a:rPr>
              <a:t>USA. </a:t>
            </a:r>
            <a:r>
              <a:rPr lang="cs-CZ">
                <a:solidFill>
                  <a:prstClr val="black"/>
                </a:solidFill>
              </a:rPr>
              <a:t>Alcatraz je útočištěm kolonií mořských ptáků a jiných vzácných živočichů</a:t>
            </a:r>
            <a:r>
              <a:rPr lang="cs-CZ" smtClean="0">
                <a:solidFill>
                  <a:prstClr val="black"/>
                </a:solidFill>
              </a:rPr>
              <a:t>.</a:t>
            </a:r>
            <a:endParaRPr lang="cs-CZ">
              <a:solidFill>
                <a:prstClr val="black"/>
              </a:solidFill>
            </a:endParaRPr>
          </a:p>
        </p:txBody>
      </p:sp>
    </p:spTree>
    <p:extLst>
      <p:ext uri="{BB962C8B-B14F-4D97-AF65-F5344CB8AC3E}">
        <p14:creationId xmlns:p14="http://schemas.microsoft.com/office/powerpoint/2010/main" val="3232012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lačítko akce: Začátek 3">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5" name="Svislý svitek 4"/>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6" name="TextovéPole 5"/>
          <p:cNvSpPr txBox="1"/>
          <p:nvPr/>
        </p:nvSpPr>
        <p:spPr>
          <a:xfrm>
            <a:off x="7417453" y="2725422"/>
            <a:ext cx="1008112" cy="276999"/>
          </a:xfrm>
          <a:prstGeom prst="rect">
            <a:avLst/>
          </a:prstGeom>
          <a:noFill/>
        </p:spPr>
        <p:txBody>
          <a:bodyPr wrap="square" rtlCol="0">
            <a:spAutoFit/>
          </a:bodyPr>
          <a:lstStyle/>
          <a:p>
            <a:r>
              <a:rPr lang="cs-CZ" sz="1200" smtClean="0">
                <a:solidFill>
                  <a:prstClr val="black"/>
                </a:solidFill>
              </a:rPr>
              <a:t>obr.č.14</a:t>
            </a:r>
            <a:endParaRPr lang="cs-CZ" sz="1200">
              <a:solidFill>
                <a:prstClr val="black"/>
              </a:solidFill>
            </a:endParaRPr>
          </a:p>
        </p:txBody>
      </p:sp>
      <p:pic>
        <p:nvPicPr>
          <p:cNvPr id="12290" name="Picture 2" descr="File:Mammoth Cave tour.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6773" y="116632"/>
            <a:ext cx="4431531" cy="295250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File:Mammoth Cave vertical dome.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116632"/>
            <a:ext cx="2515538" cy="45660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179512" y="4750803"/>
            <a:ext cx="792088" cy="276999"/>
          </a:xfrm>
          <a:prstGeom prst="rect">
            <a:avLst/>
          </a:prstGeom>
          <a:noFill/>
        </p:spPr>
        <p:txBody>
          <a:bodyPr wrap="square" rtlCol="0">
            <a:spAutoFit/>
          </a:bodyPr>
          <a:lstStyle/>
          <a:p>
            <a:r>
              <a:rPr lang="cs-CZ" sz="1200" smtClean="0">
                <a:solidFill>
                  <a:prstClr val="black"/>
                </a:solidFill>
              </a:rPr>
              <a:t>obr.č.15</a:t>
            </a:r>
            <a:endParaRPr lang="cs-CZ" sz="1200">
              <a:solidFill>
                <a:prstClr val="black"/>
              </a:solidFill>
            </a:endParaRPr>
          </a:p>
        </p:txBody>
      </p:sp>
      <p:sp>
        <p:nvSpPr>
          <p:cNvPr id="2" name="TextovéPole 1"/>
          <p:cNvSpPr txBox="1"/>
          <p:nvPr/>
        </p:nvSpPr>
        <p:spPr>
          <a:xfrm>
            <a:off x="2876773" y="3356992"/>
            <a:ext cx="5943699" cy="2462213"/>
          </a:xfrm>
          <a:prstGeom prst="rect">
            <a:avLst/>
          </a:prstGeom>
          <a:noFill/>
          <a:ln>
            <a:solidFill>
              <a:schemeClr val="tx1"/>
            </a:solidFill>
          </a:ln>
        </p:spPr>
        <p:txBody>
          <a:bodyPr wrap="square" rtlCol="0">
            <a:spAutoFit/>
          </a:bodyPr>
          <a:lstStyle/>
          <a:p>
            <a:r>
              <a:rPr lang="cs-CZ" sz="2800" b="1">
                <a:solidFill>
                  <a:prstClr val="black"/>
                </a:solidFill>
              </a:rPr>
              <a:t>Mamutí jeskyně</a:t>
            </a:r>
            <a:r>
              <a:rPr lang="cs-CZ" sz="2800">
                <a:solidFill>
                  <a:prstClr val="black"/>
                </a:solidFill>
              </a:rPr>
              <a:t> </a:t>
            </a:r>
            <a:r>
              <a:rPr lang="cs-CZ">
                <a:solidFill>
                  <a:prstClr val="black"/>
                </a:solidFill>
              </a:rPr>
              <a:t>(anglicky </a:t>
            </a:r>
            <a:r>
              <a:rPr lang="cs-CZ" i="1">
                <a:solidFill>
                  <a:prstClr val="black"/>
                </a:solidFill>
              </a:rPr>
              <a:t>Mammoth Cave</a:t>
            </a:r>
            <a:r>
              <a:rPr lang="cs-CZ">
                <a:solidFill>
                  <a:prstClr val="black"/>
                </a:solidFill>
              </a:rPr>
              <a:t>) je nejdelší jeskyní světa. Jedná se o největší atrakcí národního parku Mamutí jeskyně v Kentucky v USA. Známá délka všech podzemních prostorů v jeskyni je 630 km, další objevy ji ovšem každý rok o několik kilometrů prodlužují.</a:t>
            </a:r>
          </a:p>
          <a:p>
            <a:r>
              <a:rPr lang="cs-CZ">
                <a:solidFill>
                  <a:prstClr val="black"/>
                </a:solidFill>
              </a:rPr>
              <a:t>V jeskyni je několik prohlídkových tras, nejzajímavější je plavba po podzemní říčce Echo. Vstupní části jeskyně jsou známy tisíce let, jak dokládají archeologické vykopávky. </a:t>
            </a:r>
          </a:p>
        </p:txBody>
      </p:sp>
    </p:spTree>
    <p:extLst>
      <p:ext uri="{BB962C8B-B14F-4D97-AF65-F5344CB8AC3E}">
        <p14:creationId xmlns:p14="http://schemas.microsoft.com/office/powerpoint/2010/main" val="2025768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lačítko akce: Začátek 3">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5" name="Svislý svitek 4"/>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dirty="0" smtClean="0">
                <a:solidFill>
                  <a:prstClr val="black"/>
                </a:solidFill>
              </a:rPr>
              <a:t>Popis obrázku</a:t>
            </a:r>
            <a:endParaRPr lang="cs-CZ" sz="2400" i="1" dirty="0">
              <a:solidFill>
                <a:prstClr val="black"/>
              </a:solidFill>
            </a:endParaRPr>
          </a:p>
        </p:txBody>
      </p:sp>
      <p:pic>
        <p:nvPicPr>
          <p:cNvPr id="1026" name="Picture 2" descr="File:Liberty-statue-from-front2.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88639"/>
            <a:ext cx="5508612" cy="413145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5940152" y="188640"/>
            <a:ext cx="1008112" cy="276999"/>
          </a:xfrm>
          <a:prstGeom prst="rect">
            <a:avLst/>
          </a:prstGeom>
          <a:noFill/>
        </p:spPr>
        <p:txBody>
          <a:bodyPr wrap="square" rtlCol="0">
            <a:spAutoFit/>
          </a:bodyPr>
          <a:lstStyle/>
          <a:p>
            <a:r>
              <a:rPr lang="cs-CZ" sz="1200" smtClean="0">
                <a:solidFill>
                  <a:prstClr val="black"/>
                </a:solidFill>
              </a:rPr>
              <a:t>obr.č.16</a:t>
            </a:r>
            <a:endParaRPr lang="cs-CZ" sz="1200">
              <a:solidFill>
                <a:prstClr val="black"/>
              </a:solidFill>
            </a:endParaRPr>
          </a:p>
        </p:txBody>
      </p:sp>
      <p:sp>
        <p:nvSpPr>
          <p:cNvPr id="7" name="TextovéPole 6"/>
          <p:cNvSpPr txBox="1"/>
          <p:nvPr/>
        </p:nvSpPr>
        <p:spPr>
          <a:xfrm>
            <a:off x="327048" y="4490817"/>
            <a:ext cx="6048672" cy="2123658"/>
          </a:xfrm>
          <a:prstGeom prst="rect">
            <a:avLst/>
          </a:prstGeom>
          <a:noFill/>
          <a:ln>
            <a:solidFill>
              <a:schemeClr val="tx1"/>
            </a:solidFill>
          </a:ln>
        </p:spPr>
        <p:txBody>
          <a:bodyPr wrap="square" rtlCol="0">
            <a:spAutoFit/>
          </a:bodyPr>
          <a:lstStyle/>
          <a:p>
            <a:r>
              <a:rPr lang="cs-CZ" sz="2400" b="1">
                <a:solidFill>
                  <a:prstClr val="black"/>
                </a:solidFill>
              </a:rPr>
              <a:t>Socha </a:t>
            </a:r>
            <a:r>
              <a:rPr lang="cs-CZ" sz="2400" b="1" smtClean="0">
                <a:solidFill>
                  <a:prstClr val="black"/>
                </a:solidFill>
              </a:rPr>
              <a:t>Svobody </a:t>
            </a:r>
            <a:r>
              <a:rPr lang="cs-CZ" smtClean="0">
                <a:solidFill>
                  <a:prstClr val="black"/>
                </a:solidFill>
              </a:rPr>
              <a:t>je </a:t>
            </a:r>
            <a:r>
              <a:rPr lang="cs-CZ">
                <a:solidFill>
                  <a:prstClr val="black"/>
                </a:solidFill>
              </a:rPr>
              <a:t>socha stojící na Ostrově svobody u New Yorku v USA. </a:t>
            </a:r>
            <a:endParaRPr lang="cs-CZ" smtClean="0">
              <a:solidFill>
                <a:prstClr val="black"/>
              </a:solidFill>
            </a:endParaRPr>
          </a:p>
          <a:p>
            <a:r>
              <a:rPr lang="cs-CZ">
                <a:solidFill>
                  <a:prstClr val="black"/>
                </a:solidFill>
              </a:rPr>
              <a:t>Socha je vysoká 46 metrů, spolu s 47metrovým podstavcem je tedy vrchol pochodně ve výšce 93 metrů nad zemí. Socha váží 205 tun. Socha Svobody připomíná přátelství a pomoc, kterou Francie poskytla americkým osadníkům v jejich boji za nezávislost na Velké Británii započatém v roce 1776. </a:t>
            </a:r>
          </a:p>
        </p:txBody>
      </p:sp>
    </p:spTree>
    <p:extLst>
      <p:ext uri="{BB962C8B-B14F-4D97-AF65-F5344CB8AC3E}">
        <p14:creationId xmlns:p14="http://schemas.microsoft.com/office/powerpoint/2010/main" val="2341221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lačítko akce: Začátek 3">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5" name="Svislý svitek 4"/>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pic>
        <p:nvPicPr>
          <p:cNvPr id="2050" name="Picture 2" descr="File:Foz de Iguaçu 27 Panorama Nov 2005.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62059"/>
            <a:ext cx="5646219" cy="423466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74375" y="4449856"/>
            <a:ext cx="1008112" cy="276999"/>
          </a:xfrm>
          <a:prstGeom prst="rect">
            <a:avLst/>
          </a:prstGeom>
          <a:noFill/>
        </p:spPr>
        <p:txBody>
          <a:bodyPr wrap="square" rtlCol="0">
            <a:spAutoFit/>
          </a:bodyPr>
          <a:lstStyle/>
          <a:p>
            <a:r>
              <a:rPr lang="cs-CZ" sz="1200" smtClean="0">
                <a:solidFill>
                  <a:prstClr val="black"/>
                </a:solidFill>
              </a:rPr>
              <a:t>obr.č.17</a:t>
            </a:r>
            <a:endParaRPr lang="cs-CZ" sz="1200">
              <a:solidFill>
                <a:prstClr val="black"/>
              </a:solidFill>
            </a:endParaRPr>
          </a:p>
        </p:txBody>
      </p:sp>
      <p:sp>
        <p:nvSpPr>
          <p:cNvPr id="2" name="TextovéPole 1"/>
          <p:cNvSpPr txBox="1"/>
          <p:nvPr/>
        </p:nvSpPr>
        <p:spPr>
          <a:xfrm>
            <a:off x="395536" y="4762367"/>
            <a:ext cx="6552728" cy="1569660"/>
          </a:xfrm>
          <a:prstGeom prst="rect">
            <a:avLst/>
          </a:prstGeom>
          <a:noFill/>
          <a:ln>
            <a:solidFill>
              <a:schemeClr val="tx1"/>
            </a:solidFill>
          </a:ln>
        </p:spPr>
        <p:txBody>
          <a:bodyPr wrap="square" rtlCol="0">
            <a:spAutoFit/>
          </a:bodyPr>
          <a:lstStyle/>
          <a:p>
            <a:r>
              <a:rPr lang="cs-CZ" sz="2400" b="1">
                <a:solidFill>
                  <a:prstClr val="black"/>
                </a:solidFill>
              </a:rPr>
              <a:t>Vodopády Iguaçu</a:t>
            </a:r>
            <a:r>
              <a:rPr lang="cs-CZ" sz="2400">
                <a:solidFill>
                  <a:prstClr val="black"/>
                </a:solidFill>
              </a:rPr>
              <a:t> </a:t>
            </a:r>
            <a:r>
              <a:rPr lang="cs-CZ" smtClean="0">
                <a:solidFill>
                  <a:prstClr val="black"/>
                </a:solidFill>
              </a:rPr>
              <a:t>představují </a:t>
            </a:r>
            <a:r>
              <a:rPr lang="cs-CZ">
                <a:solidFill>
                  <a:prstClr val="black"/>
                </a:solidFill>
              </a:rPr>
              <a:t>největší systém vodopádů na Zemi. Leží na řece Iguaçu na hranicích mezi Argentinou a </a:t>
            </a:r>
            <a:r>
              <a:rPr lang="cs-CZ" smtClean="0">
                <a:solidFill>
                  <a:prstClr val="black"/>
                </a:solidFill>
              </a:rPr>
              <a:t>Brazílií. Voda </a:t>
            </a:r>
            <a:r>
              <a:rPr lang="cs-CZ">
                <a:solidFill>
                  <a:prstClr val="black"/>
                </a:solidFill>
              </a:rPr>
              <a:t>se zde v přepadu dlouhém asi 2,7 km řítí přes okraj lávové plošiny do hloubky asi 70 metrů. </a:t>
            </a:r>
            <a:r>
              <a:rPr lang="cs-CZ" smtClean="0">
                <a:solidFill>
                  <a:prstClr val="black"/>
                </a:solidFill>
              </a:rPr>
              <a:t>Největším </a:t>
            </a:r>
            <a:r>
              <a:rPr lang="cs-CZ">
                <a:solidFill>
                  <a:prstClr val="black"/>
                </a:solidFill>
              </a:rPr>
              <a:t>vodopádem jsou Ďáblova ústa (Ďáblův chřtán</a:t>
            </a:r>
            <a:r>
              <a:rPr lang="cs-CZ" i="1">
                <a:solidFill>
                  <a:prstClr val="black"/>
                </a:solidFill>
              </a:rPr>
              <a:t>)</a:t>
            </a:r>
            <a:r>
              <a:rPr lang="cs-CZ">
                <a:solidFill>
                  <a:prstClr val="black"/>
                </a:solidFill>
              </a:rPr>
              <a:t>.</a:t>
            </a:r>
          </a:p>
        </p:txBody>
      </p:sp>
    </p:spTree>
    <p:extLst>
      <p:ext uri="{BB962C8B-B14F-4D97-AF65-F5344CB8AC3E}">
        <p14:creationId xmlns:p14="http://schemas.microsoft.com/office/powerpoint/2010/main" val="707294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lačítko akce: Začátek 3">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5" name="Svislý svitek 4"/>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6" name="TextovéPole 5"/>
          <p:cNvSpPr txBox="1"/>
          <p:nvPr/>
        </p:nvSpPr>
        <p:spPr>
          <a:xfrm>
            <a:off x="192522" y="3558645"/>
            <a:ext cx="1008112" cy="276999"/>
          </a:xfrm>
          <a:prstGeom prst="rect">
            <a:avLst/>
          </a:prstGeom>
          <a:noFill/>
        </p:spPr>
        <p:txBody>
          <a:bodyPr wrap="square" rtlCol="0">
            <a:spAutoFit/>
          </a:bodyPr>
          <a:lstStyle/>
          <a:p>
            <a:r>
              <a:rPr lang="cs-CZ" sz="1200" smtClean="0">
                <a:solidFill>
                  <a:prstClr val="black"/>
                </a:solidFill>
              </a:rPr>
              <a:t>obr.č.18</a:t>
            </a:r>
            <a:endParaRPr lang="cs-CZ" sz="1200">
              <a:solidFill>
                <a:prstClr val="black"/>
              </a:solidFill>
            </a:endParaRPr>
          </a:p>
        </p:txBody>
      </p:sp>
      <p:pic>
        <p:nvPicPr>
          <p:cNvPr id="3076" name="Picture 4" descr="File:1 Las vegas strip.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522" y="142562"/>
            <a:ext cx="6792726" cy="326050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23528" y="4149080"/>
            <a:ext cx="6661720" cy="1908215"/>
          </a:xfrm>
          <a:prstGeom prst="rect">
            <a:avLst/>
          </a:prstGeom>
          <a:noFill/>
          <a:ln>
            <a:solidFill>
              <a:schemeClr val="tx1"/>
            </a:solidFill>
          </a:ln>
        </p:spPr>
        <p:txBody>
          <a:bodyPr wrap="square" rtlCol="0">
            <a:spAutoFit/>
          </a:bodyPr>
          <a:lstStyle/>
          <a:p>
            <a:r>
              <a:rPr lang="cs-CZ" sz="2800" b="1">
                <a:solidFill>
                  <a:prstClr val="black"/>
                </a:solidFill>
              </a:rPr>
              <a:t>Las Vegas</a:t>
            </a:r>
            <a:r>
              <a:rPr lang="cs-CZ" sz="2800">
                <a:solidFill>
                  <a:prstClr val="black"/>
                </a:solidFill>
              </a:rPr>
              <a:t> </a:t>
            </a:r>
            <a:r>
              <a:rPr lang="cs-CZ" smtClean="0">
                <a:solidFill>
                  <a:prstClr val="black"/>
                </a:solidFill>
              </a:rPr>
              <a:t>je </a:t>
            </a:r>
            <a:r>
              <a:rPr lang="cs-CZ">
                <a:solidFill>
                  <a:prstClr val="black"/>
                </a:solidFill>
              </a:rPr>
              <a:t>největší město státu Nevada ve Spojených státech amerických. </a:t>
            </a:r>
            <a:r>
              <a:rPr lang="cs-CZ" smtClean="0">
                <a:solidFill>
                  <a:prstClr val="black"/>
                </a:solidFill>
              </a:rPr>
              <a:t>Je </a:t>
            </a:r>
            <a:r>
              <a:rPr lang="cs-CZ">
                <a:solidFill>
                  <a:prstClr val="black"/>
                </a:solidFill>
              </a:rPr>
              <a:t>především známé svým nočním životem ale také i zločinností. Srdcem Las Vegas je Las Vegas Boulevard, respektive jeho část nazývaná The Strip dlouhá 7,2 km. V této části se nachází většina hotelových komplexů, které jsou zároveň i obřími kasíny. Nachází se zde 18 z 25 největších hotelů na světě.</a:t>
            </a:r>
          </a:p>
        </p:txBody>
      </p:sp>
    </p:spTree>
    <p:extLst>
      <p:ext uri="{BB962C8B-B14F-4D97-AF65-F5344CB8AC3E}">
        <p14:creationId xmlns:p14="http://schemas.microsoft.com/office/powerpoint/2010/main" val="3967896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lačítko akce: Začátek 3">
            <a:hlinkClick r:id="rId3" action="ppaction://hlinksldjump" highlightClick="1"/>
          </p:cNvPr>
          <p:cNvSpPr/>
          <p:nvPr/>
        </p:nvSpPr>
        <p:spPr>
          <a:xfrm>
            <a:off x="7308304" y="6060049"/>
            <a:ext cx="1512168" cy="642555"/>
          </a:xfrm>
          <a:prstGeom prst="actionButtonBeginning">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5" name="Svislý svitek 4"/>
          <p:cNvSpPr/>
          <p:nvPr/>
        </p:nvSpPr>
        <p:spPr>
          <a:xfrm>
            <a:off x="7480337" y="116632"/>
            <a:ext cx="1656184" cy="1656184"/>
          </a:xfrm>
          <a:prstGeom prst="verticalScroll">
            <a:avLst/>
          </a:prstGeom>
          <a:solidFill>
            <a:schemeClr val="accent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cs-CZ" sz="2400" i="1" smtClean="0">
                <a:solidFill>
                  <a:prstClr val="black"/>
                </a:solidFill>
              </a:rPr>
              <a:t>Popis obrázku</a:t>
            </a:r>
            <a:endParaRPr lang="cs-CZ" sz="2400" i="1">
              <a:solidFill>
                <a:prstClr val="black"/>
              </a:solidFill>
            </a:endParaRPr>
          </a:p>
        </p:txBody>
      </p:sp>
      <p:sp>
        <p:nvSpPr>
          <p:cNvPr id="6" name="TextovéPole 5"/>
          <p:cNvSpPr txBox="1"/>
          <p:nvPr/>
        </p:nvSpPr>
        <p:spPr>
          <a:xfrm>
            <a:off x="5427912" y="116632"/>
            <a:ext cx="1008112" cy="276999"/>
          </a:xfrm>
          <a:prstGeom prst="rect">
            <a:avLst/>
          </a:prstGeom>
          <a:noFill/>
        </p:spPr>
        <p:txBody>
          <a:bodyPr wrap="square" rtlCol="0">
            <a:spAutoFit/>
          </a:bodyPr>
          <a:lstStyle/>
          <a:p>
            <a:r>
              <a:rPr lang="cs-CZ" sz="1200" smtClean="0">
                <a:solidFill>
                  <a:prstClr val="black"/>
                </a:solidFill>
              </a:rPr>
              <a:t>obr.č.19</a:t>
            </a:r>
            <a:endParaRPr lang="cs-CZ" sz="1200">
              <a:solidFill>
                <a:prstClr val="black"/>
              </a:solidFill>
            </a:endParaRPr>
          </a:p>
        </p:txBody>
      </p:sp>
      <p:pic>
        <p:nvPicPr>
          <p:cNvPr id="4098" name="Picture 2" descr="Soubor:ZabriskiePoint.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16632"/>
            <a:ext cx="5320408" cy="399030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07504" y="4293096"/>
            <a:ext cx="7056784" cy="1631216"/>
          </a:xfrm>
          <a:prstGeom prst="rect">
            <a:avLst/>
          </a:prstGeom>
          <a:noFill/>
          <a:ln>
            <a:solidFill>
              <a:schemeClr val="tx1"/>
            </a:solidFill>
          </a:ln>
        </p:spPr>
        <p:txBody>
          <a:bodyPr wrap="square" rtlCol="0">
            <a:spAutoFit/>
          </a:bodyPr>
          <a:lstStyle/>
          <a:p>
            <a:r>
              <a:rPr lang="cs-CZ" sz="2800" b="1">
                <a:solidFill>
                  <a:prstClr val="black"/>
                </a:solidFill>
              </a:rPr>
              <a:t>Údolí </a:t>
            </a:r>
            <a:r>
              <a:rPr lang="cs-CZ" sz="2800" b="1" smtClean="0">
                <a:solidFill>
                  <a:prstClr val="black"/>
                </a:solidFill>
              </a:rPr>
              <a:t>Smrti </a:t>
            </a:r>
            <a:r>
              <a:rPr lang="cs-CZ" smtClean="0">
                <a:solidFill>
                  <a:prstClr val="black"/>
                </a:solidFill>
              </a:rPr>
              <a:t>(Death Valley), </a:t>
            </a:r>
            <a:r>
              <a:rPr lang="cs-CZ">
                <a:solidFill>
                  <a:prstClr val="black"/>
                </a:solidFill>
              </a:rPr>
              <a:t>je údolí nácházející se ve Východní Kalifornii. Je to nejsušší, nejteplejší a nejníže položené místo Kalifornie, USA a celé Severní Ameriky. Zdejší solné jezero Badwater leží 86 metrů pod úrovní moře. Dne 3. července 2001 zde byla naměřena nejvyšší teplota v USA; 57,1 °C. Průměrné roční srážky jsou 50 mm. </a:t>
            </a:r>
          </a:p>
        </p:txBody>
      </p:sp>
    </p:spTree>
    <p:extLst>
      <p:ext uri="{BB962C8B-B14F-4D97-AF65-F5344CB8AC3E}">
        <p14:creationId xmlns:p14="http://schemas.microsoft.com/office/powerpoint/2010/main" val="721961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animBg="1"/>
    </p:bld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1_Výchozí návrh">
  <a:themeElements>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Výchozí návrh 13">
        <a:dk1>
          <a:srgbClr val="005A58"/>
        </a:dk1>
        <a:lt1>
          <a:srgbClr val="FFFFFF"/>
        </a:lt1>
        <a:dk2>
          <a:srgbClr val="009999"/>
        </a:dk2>
        <a:lt2>
          <a:srgbClr val="FFFF99"/>
        </a:lt2>
        <a:accent1>
          <a:srgbClr val="006462"/>
        </a:accent1>
        <a:accent2>
          <a:srgbClr val="6D6FC7"/>
        </a:accent2>
        <a:accent3>
          <a:srgbClr val="AACACA"/>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14">
        <a:dk1>
          <a:srgbClr val="005A58"/>
        </a:dk1>
        <a:lt1>
          <a:srgbClr val="FFFFFF"/>
        </a:lt1>
        <a:dk2>
          <a:srgbClr val="FF0066"/>
        </a:dk2>
        <a:lt2>
          <a:srgbClr val="FFFF99"/>
        </a:lt2>
        <a:accent1>
          <a:srgbClr val="006462"/>
        </a:accent1>
        <a:accent2>
          <a:srgbClr val="6D6FC7"/>
        </a:accent2>
        <a:accent3>
          <a:srgbClr val="FFAAB8"/>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15">
        <a:dk1>
          <a:srgbClr val="005A58"/>
        </a:dk1>
        <a:lt1>
          <a:srgbClr val="FFFFFF"/>
        </a:lt1>
        <a:dk2>
          <a:srgbClr val="FF7C80"/>
        </a:dk2>
        <a:lt2>
          <a:srgbClr val="FFFF99"/>
        </a:lt2>
        <a:accent1>
          <a:srgbClr val="006462"/>
        </a:accent1>
        <a:accent2>
          <a:srgbClr val="6D6FC7"/>
        </a:accent2>
        <a:accent3>
          <a:srgbClr val="FFBF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16">
        <a:dk1>
          <a:srgbClr val="005A58"/>
        </a:dk1>
        <a:lt1>
          <a:srgbClr val="FFFFFF"/>
        </a:lt1>
        <a:dk2>
          <a:srgbClr val="993366"/>
        </a:dk2>
        <a:lt2>
          <a:srgbClr val="660033"/>
        </a:lt2>
        <a:accent1>
          <a:srgbClr val="006462"/>
        </a:accent1>
        <a:accent2>
          <a:srgbClr val="6D6FC7"/>
        </a:accent2>
        <a:accent3>
          <a:srgbClr val="CAADB8"/>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Austin</Template>
  <TotalTime>1076</TotalTime>
  <Words>3539</Words>
  <Application>Microsoft Office PowerPoint</Application>
  <PresentationFormat>Předvádění na obrazovce (4:3)</PresentationFormat>
  <Paragraphs>433</Paragraphs>
  <Slides>109</Slides>
  <Notes>26</Notes>
  <HiddenSlides>0</HiddenSlides>
  <MMClips>0</MMClips>
  <ScaleCrop>false</ScaleCrop>
  <HeadingPairs>
    <vt:vector size="6" baseType="variant">
      <vt:variant>
        <vt:lpstr>Použitá písma</vt:lpstr>
      </vt:variant>
      <vt:variant>
        <vt:i4>4</vt:i4>
      </vt:variant>
      <vt:variant>
        <vt:lpstr>Motiv</vt:lpstr>
      </vt:variant>
      <vt:variant>
        <vt:i4>4</vt:i4>
      </vt:variant>
      <vt:variant>
        <vt:lpstr>Nadpisy snímků</vt:lpstr>
      </vt:variant>
      <vt:variant>
        <vt:i4>109</vt:i4>
      </vt:variant>
    </vt:vector>
  </HeadingPairs>
  <TitlesOfParts>
    <vt:vector size="117" baseType="lpstr">
      <vt:lpstr>Arial</vt:lpstr>
      <vt:lpstr>Calibri</vt:lpstr>
      <vt:lpstr>Copperplate Gothic Bold</vt:lpstr>
      <vt:lpstr>Times New Roman</vt:lpstr>
      <vt:lpstr>Motiv systému Office</vt:lpstr>
      <vt:lpstr>Výchozí návrh</vt:lpstr>
      <vt:lpstr>1_Motiv systému Office</vt:lpstr>
      <vt:lpstr>1_Výchozí návrh</vt:lpstr>
      <vt:lpstr>Prezentace aplikace PowerPoint</vt:lpstr>
      <vt:lpstr>Poloha a rozloha </vt:lpstr>
      <vt:lpstr>Prezentace aplikace PowerPoint</vt:lpstr>
      <vt:lpstr>Členění kontinentu</vt:lpstr>
      <vt:lpstr>Prezentace aplikace PowerPoint</vt:lpstr>
      <vt:lpstr>Geologický vývoj a členitost povrchu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Baffinův ostrov</vt:lpstr>
      <vt:lpstr>artická osada Pangnirtung (Baffinův o.)</vt:lpstr>
      <vt:lpstr>arktická tundra</vt:lpstr>
      <vt:lpstr> Aljašská tundra</vt:lpstr>
      <vt:lpstr>Delta řeky Mackenzie (Kanada)</vt:lpstr>
      <vt:lpstr>Mohavská poušť</vt:lpstr>
      <vt:lpstr>Sonorská poušť</vt:lpstr>
      <vt:lpstr>Yellowstone river</vt:lpstr>
      <vt:lpstr>prérie – severoamerické stepi</vt:lpstr>
      <vt:lpstr>Prezentace aplikace PowerPoint</vt:lpstr>
      <vt:lpstr>Tropické lesy (Florida)</vt:lpstr>
      <vt:lpstr>Tropický deštný les ve Střední Americe</vt:lpstr>
      <vt:lpstr>delta Amazonky</vt:lpstr>
      <vt:lpstr>Prezentace aplikace PowerPoint</vt:lpstr>
      <vt:lpstr>meandry Amazonky (Peru)</vt:lpstr>
      <vt:lpstr>delta Orinoco (Venezuela)</vt:lpstr>
      <vt:lpstr>Indiáni v deltě Orinoca</vt:lpstr>
      <vt:lpstr>Favelleas – Rio de Janeiro </vt:lpstr>
      <vt:lpstr>Chuquicamata (Chille), nějvětší důl na měd na světě</vt:lpstr>
      <vt:lpstr>Prezentace aplikace PowerPoint</vt:lpstr>
      <vt:lpstr>Prezentace aplikace PowerPoint</vt:lpstr>
      <vt:lpstr> Obyvatelstvo</vt:lpstr>
      <vt:lpstr>Prezentace aplikace PowerPoint</vt:lpstr>
      <vt:lpstr>Prezentace aplikace PowerPoint</vt:lpstr>
      <vt:lpstr>MULAT</vt:lpstr>
      <vt:lpstr>MESTIC</vt:lpstr>
      <vt:lpstr>ZAMBO</vt:lpstr>
      <vt:lpstr>Prezentace aplikace PowerPoint</vt:lpstr>
      <vt:lpstr>Prezentace aplikace PowerPoint</vt:lpstr>
      <vt:lpstr>snižování počtu Indiánů se zastavilo ve 20. stol. se změnou jejich právního postavení:</vt:lpstr>
      <vt:lpstr>Prezentace aplikace PowerPoint</vt:lpstr>
      <vt:lpstr>Prezentace aplikace PowerPoint</vt:lpstr>
      <vt:lpstr>Prezentace aplikace PowerPoint</vt:lpstr>
      <vt:lpstr>Prezentace aplikace PowerPoint</vt:lpstr>
      <vt:lpstr>Prezentace aplikace PowerPoint</vt:lpstr>
      <vt:lpstr>Jazyková skladba obyvatelstva</vt:lpstr>
      <vt:lpstr>Prezentace aplikace PowerPoint</vt:lpstr>
      <vt:lpstr>Náboženství </vt:lpstr>
      <vt:lpstr>Prezentace aplikace PowerPoint</vt:lpstr>
      <vt:lpstr>Prezentace aplikace PowerPoint</vt:lpstr>
      <vt:lpstr>Prezentace aplikace PowerPoint</vt:lpstr>
      <vt:lpstr>Prezentace aplikace PowerPoint</vt:lpstr>
      <vt:lpstr>Prezentace aplikace PowerPoint</vt:lpstr>
      <vt:lpstr>Slumy – chudinské čtvrtě</vt:lpstr>
      <vt:lpstr>Prezentace aplikace PowerPoint</vt:lpstr>
      <vt:lpstr>Prezentace aplikace PowerPoint</vt:lpstr>
      <vt:lpstr>Havajské ostrovy</vt:lpstr>
      <vt:lpstr>Prezentace aplikace PowerPoint</vt:lpstr>
      <vt:lpstr>Základní informace</vt:lpstr>
      <vt:lpstr>Hawaii</vt:lpstr>
      <vt:lpstr>Zeměpisné zajímavosti</vt:lpstr>
      <vt:lpstr>Prezentace aplikace PowerPoint</vt:lpstr>
      <vt:lpstr>Obyvatelstvo</vt:lpstr>
      <vt:lpstr>Berneška havajská </vt:lpstr>
      <vt:lpstr>Berneška havajská</vt:lpstr>
      <vt:lpstr>Zajímavosti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Sulgan</dc:creator>
  <cp:lastModifiedBy>kajzar</cp:lastModifiedBy>
  <cp:revision>128</cp:revision>
  <dcterms:created xsi:type="dcterms:W3CDTF">2010-12-13T08:43:02Z</dcterms:created>
  <dcterms:modified xsi:type="dcterms:W3CDTF">2016-02-05T13:52:06Z</dcterms:modified>
</cp:coreProperties>
</file>