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sldIdLst>
    <p:sldId id="256" r:id="rId5"/>
    <p:sldId id="371" r:id="rId6"/>
    <p:sldId id="372" r:id="rId7"/>
    <p:sldId id="373" r:id="rId8"/>
    <p:sldId id="374" r:id="rId9"/>
    <p:sldId id="375" r:id="rId10"/>
    <p:sldId id="376" r:id="rId11"/>
    <p:sldId id="380" r:id="rId12"/>
    <p:sldId id="381" r:id="rId13"/>
    <p:sldId id="383" r:id="rId14"/>
    <p:sldId id="384" r:id="rId15"/>
    <p:sldId id="385" r:id="rId16"/>
    <p:sldId id="389" r:id="rId17"/>
    <p:sldId id="390" r:id="rId18"/>
    <p:sldId id="392" r:id="rId19"/>
    <p:sldId id="393" r:id="rId20"/>
    <p:sldId id="386" r:id="rId21"/>
    <p:sldId id="387" r:id="rId22"/>
    <p:sldId id="388" r:id="rId23"/>
    <p:sldId id="391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37" autoAdjust="0"/>
  </p:normalViewPr>
  <p:slideViewPr>
    <p:cSldViewPr>
      <p:cViewPr varScale="1">
        <p:scale>
          <a:sx n="74" d="100"/>
          <a:sy n="74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8CA27-205A-44A5-A102-941EAA814B38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40B3-703E-45D6-9749-4204B2723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2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56FE0B-64E5-43D2-9FF6-81B2B8D31BF7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66444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8C730C-8B1C-426F-829F-CBFBD0996C68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62286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74D020-F7B7-4782-AEBD-AA4CD3223888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5832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A8AD32-83AF-4EB8-B686-B38048FABC9F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28722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93415E-31CD-4DD5-AB66-0CB776079B27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68809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310C8D-1739-42C4-BE5E-53AFF475ADF7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13923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CE8ABC-DBED-4B32-B3BD-398A1B07945F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47542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66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90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20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D9576-2A4A-4183-9462-C74F42EA8C8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7866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77BB-8EB2-438F-9907-73621A3753E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44856"/>
      </p:ext>
    </p:extLst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0851D-A58E-44F8-A87E-A970F8741DF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09475"/>
      </p:ext>
    </p:extLst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E74F-F76B-45A7-9B12-C56DB062510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53811"/>
      </p:ext>
    </p:extLst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6419-396A-49F7-A099-7B9061FDD2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63157"/>
      </p:ext>
    </p:extLst>
  </p:cSld>
  <p:clrMapOvr>
    <a:masterClrMapping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B205-09A4-4DFC-A3EE-2D77EC93EC1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90427"/>
      </p:ext>
    </p:extLst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7AFF-396C-4DDE-ADEB-0E9E4B0BA54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08698"/>
      </p:ext>
    </p:extLst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2E95-D7C4-4DD3-B1E6-DEE1AB3D7F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07934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709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2DACC-B23F-4EE8-914A-ED6B90D5053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0772"/>
      </p:ext>
    </p:extLst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5E2FC-E8C9-4201-9D46-5200FC11090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92681"/>
      </p:ext>
    </p:extLst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08F79-2607-456E-9075-A37CC286DA0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027"/>
      </p:ext>
    </p:extLst>
  </p:cSld>
  <p:clrMapOvr>
    <a:masterClrMapping/>
  </p:clrMapOvr>
  <p:transition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599B0F-A9DF-4F95-9252-B9C7FF10AB0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325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1E24-B870-46A5-A704-A4A160C220D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8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EEDA-0CE1-4843-A501-5346586D030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50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6F969-6AE9-4FB1-A6BE-EDF0501D4E1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9DFA0-B4DF-4AEB-99FD-59BB89D4BEB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47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AA500-CF69-409F-A5F6-A90B8616AF7B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44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42B40-455F-43A2-A02F-9A389AF09B1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5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74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20A1C-9240-4069-851D-5B8DD05DA303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7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FAD7-1FF2-402A-8C7E-1F4494840CCB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12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5146F-F411-4C53-8A3A-F6934F320F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4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1CA76-FAA2-46E2-9D65-8B47936C2B0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8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3733-9A54-40B9-8053-8F53A2CE84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5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CB85-96BE-43E6-BBAD-ACE8463932F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11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CF6E-1811-4DB8-9513-1BA973B65D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78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A1CD-B9FD-43D6-8221-CFC81752998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9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BD68-0F11-4D22-85F5-C26DC38EEF8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4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4601-3422-4815-8980-4A72451EF7F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889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FF41-1C7E-4874-8333-3F1186AC71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84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CD97-617F-4B4C-96E4-C5A3A0E07C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24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5EC7-165A-443F-BE26-E4C956927D1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08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1EC0-5485-4E99-B265-E90FA778CF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28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7535-28D6-4FE3-92D6-FEFCFD9BE2F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68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98A8-5A66-4C14-A0FA-493571E7F4C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1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2C34-CB9A-45DB-8B11-E3DEC8AA43C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3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8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3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3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1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94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FCBD1-1597-430D-B735-448EC1F5C524}" type="datetimeFigureOut">
              <a:rPr lang="cs-CZ" smtClean="0"/>
              <a:t>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8602-5EA6-4D98-BD67-8A9501722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6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A3497-CBE8-4090-9376-F304B629EA2B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en-US" smtClean="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en-US" smtClean="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B9112-F199-4472-B684-3A080A04DC25}" type="slidenum">
              <a:rPr lang="cs-CZ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 smtClean="0">
              <a:solidFill>
                <a:srgbClr val="000000"/>
              </a:solidFill>
            </a:endParaRPr>
          </a:p>
        </p:txBody>
      </p:sp>
      <p:sp>
        <p:nvSpPr>
          <p:cNvPr id="522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6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02FAC-EBC4-42EE-9B5E-C44EC08813FA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33573" y="0"/>
            <a:ext cx="9144000" cy="11581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sz="4400" dirty="0">
              <a:effectLst/>
              <a:ea typeface="Calibri"/>
              <a:cs typeface="Times New Roman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sz="2000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6787" y="3212976"/>
            <a:ext cx="9110426" cy="3917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000" b="1" dirty="0" smtClean="0">
                <a:ea typeface="Calibri"/>
                <a:cs typeface="Times New Roman"/>
              </a:rPr>
              <a:t>Podstata </a:t>
            </a:r>
            <a:r>
              <a:rPr lang="pl-PL" sz="4000" b="1" dirty="0">
                <a:ea typeface="Calibri"/>
                <a:cs typeface="Times New Roman"/>
              </a:rPr>
              <a:t>konkurence a spolupráce regionů cestovního ruchu</a:t>
            </a:r>
            <a:endParaRPr lang="cs-CZ" sz="4400" b="1" dirty="0" smtClean="0">
              <a:solidFill>
                <a:srgbClr val="0070C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74" y="0"/>
            <a:ext cx="9177573" cy="44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 algn="just"/>
            <a:r>
              <a:rPr lang="cs-CZ" altLang="cs-CZ" sz="2400" dirty="0" smtClean="0"/>
              <a:t>Autoři poukazují na to, že i když odborná akademická sféra v poslední době klade na výše zmíněné problematické okruhy větší důraz ve svých analýzách, tak stále neexistuje žádný obecně přijatý teoretický či empirický rámec k tématice konkurenceschopnosti regionů, měst a lokalit. </a:t>
            </a:r>
            <a:endParaRPr lang="cs-CZ" altLang="cs-CZ" sz="2400" dirty="0" smtClean="0"/>
          </a:p>
          <a:p>
            <a:pPr algn="just"/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Dle autorů je možné regionální (urbánní) konkurenceschopnost definovat jako úspěšnost regionů a měst, se kterou mezi sebou vzájemně soutěží např. v oblasti podílů na exportních (národních či mezinárodních) trzích nebo v přilákání kapitálu a zaměstnanců na své území.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496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algn="just">
              <a:defRPr/>
            </a:pPr>
            <a:r>
              <a:rPr lang="cs-CZ" sz="2800" dirty="0" smtClean="0"/>
              <a:t>Analyzované teoretické a metodologické přístupy k problematice konkurenceschopnosti regionů představují širokou škálu různých pohledů od různých autorů. </a:t>
            </a:r>
            <a:r>
              <a:rPr lang="cs-CZ" sz="2800" dirty="0" smtClean="0"/>
              <a:t>V některých aspektech se tyto pohledy překrývají, autoři často dospívají ke stejným nebo obdobným závěrům</a:t>
            </a:r>
            <a:r>
              <a:rPr lang="cs-CZ" sz="2800" dirty="0" smtClean="0"/>
              <a:t>.</a:t>
            </a:r>
          </a:p>
          <a:p>
            <a:pPr algn="just">
              <a:defRPr/>
            </a:pPr>
            <a:endParaRPr lang="cs-CZ" sz="2800" dirty="0" smtClean="0"/>
          </a:p>
          <a:p>
            <a:pPr algn="just">
              <a:defRPr/>
            </a:pPr>
            <a:r>
              <a:rPr lang="cs-CZ" sz="2800" dirty="0" smtClean="0"/>
              <a:t> Je možno konstatovat, že většina analýz konkurenceschopnosti regionů jsou spíše komplementárního charakteru.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89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98BF-4984-4A69-8960-0316B66E32F6}" type="slidenum">
              <a:rPr lang="cs-CZ" altLang="cs-CZ">
                <a:solidFill>
                  <a:srgbClr val="000000"/>
                </a:solidFill>
              </a:rPr>
              <a:pPr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txBody>
          <a:bodyPr/>
          <a:lstStyle/>
          <a:p>
            <a:r>
              <a:rPr lang="cs-CZ" altLang="cs-CZ" sz="4800" b="1">
                <a:solidFill>
                  <a:schemeClr val="hlink"/>
                </a:solidFill>
              </a:rPr>
              <a:t>EUROREGIONY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064500" cy="5472112"/>
          </a:xfrm>
        </p:spPr>
        <p:txBody>
          <a:bodyPr/>
          <a:lstStyle/>
          <a:p>
            <a:pPr algn="just"/>
            <a:r>
              <a:rPr lang="cs-CZ" altLang="cs-CZ" sz="2800" dirty="0"/>
              <a:t>Dobrovolná sdružení obcí, měst, NO, podnikatelských subjektů</a:t>
            </a:r>
          </a:p>
          <a:p>
            <a:pPr algn="just"/>
            <a:r>
              <a:rPr lang="cs-CZ" altLang="cs-CZ" sz="2500" dirty="0"/>
              <a:t>aktivity přeshraniční spolupráce</a:t>
            </a:r>
          </a:p>
          <a:p>
            <a:pPr algn="just"/>
            <a:r>
              <a:rPr lang="cs-CZ" altLang="cs-CZ" sz="2500" dirty="0"/>
              <a:t>vytváření euroregionů se považuje za nedílnou součást integračních procesů (SF)</a:t>
            </a:r>
          </a:p>
          <a:p>
            <a:pPr algn="just"/>
            <a:r>
              <a:rPr lang="cs-CZ" altLang="cs-CZ" sz="2500" dirty="0"/>
              <a:t>euroregion je formální nástroj pro přeshraniční spolupráci regionálních organizací</a:t>
            </a:r>
          </a:p>
          <a:p>
            <a:pPr algn="just"/>
            <a:r>
              <a:rPr lang="cs-CZ" altLang="cs-CZ" sz="2500" dirty="0"/>
              <a:t>Různá legislativa</a:t>
            </a:r>
          </a:p>
          <a:p>
            <a:pPr algn="just"/>
            <a:r>
              <a:rPr lang="cs-CZ" altLang="cs-CZ" sz="2400" dirty="0" smtClean="0"/>
              <a:t>dobrovolná </a:t>
            </a:r>
            <a:r>
              <a:rPr lang="cs-CZ" altLang="cs-CZ" sz="2400" dirty="0"/>
              <a:t>sdružení obcí, které spojují své kapacity a aktivity, aby dokázaly čelit negativním dopadům </a:t>
            </a:r>
            <a:r>
              <a:rPr lang="cs-CZ" altLang="cs-CZ" sz="2400" u="sng" dirty="0"/>
              <a:t>periferní polohy</a:t>
            </a:r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1455408519"/>
      </p:ext>
    </p:extLst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1474-D1EF-4887-91A3-C0A5117B7B1B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chemeClr val="hlink"/>
                </a:solidFill>
              </a:rPr>
              <a:t>Evropská charta hraničních a přeshraničních regionů</a:t>
            </a:r>
            <a:r>
              <a:rPr lang="cs-CZ" altLang="cs-CZ" sz="400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i="1"/>
              <a:t>„Spoluprací veřejnoprávních instancí po úrovni států a různých skupin obyvatelstva podporuje daleko přes hranice státu </a:t>
            </a:r>
            <a:r>
              <a:rPr lang="cs-CZ" altLang="cs-CZ" i="1" u="sng"/>
              <a:t>mír, svobodu, jistotu a hájení lidských práv</a:t>
            </a:r>
            <a:r>
              <a:rPr lang="cs-CZ" altLang="cs-CZ" i="1"/>
              <a:t> a také ochranu etnických a národnostních menšin. Hraniční regiony se tím stávají stavebními kameny a mosty při procesu </a:t>
            </a:r>
            <a:r>
              <a:rPr lang="cs-CZ" altLang="cs-CZ" i="1" u="sng"/>
              <a:t>evropského sjednocení</a:t>
            </a:r>
            <a:r>
              <a:rPr lang="cs-CZ" altLang="cs-CZ" i="1"/>
              <a:t>, při soužití evropského obyvatelstva a menšin.“</a:t>
            </a: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08299"/>
      </p:ext>
    </p:extLst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22F9-667C-4C88-A735-8683199B3673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cs-CZ" altLang="cs-CZ" dirty="0"/>
              <a:t>Hlavní motivy přeshraniční spolupráce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Přeměna hranice z „dělící čáry“ na „místo setkání sousedů“</a:t>
            </a:r>
          </a:p>
          <a:p>
            <a:pPr algn="just"/>
            <a:r>
              <a:rPr lang="cs-CZ" altLang="cs-CZ" dirty="0"/>
              <a:t>Překonání předsudků a animozit jež jsou výsledkem historického dědictví</a:t>
            </a:r>
          </a:p>
          <a:p>
            <a:pPr algn="just"/>
            <a:r>
              <a:rPr lang="cs-CZ" altLang="cs-CZ" dirty="0"/>
              <a:t>Budování demokracie a funkční regionální správy</a:t>
            </a:r>
          </a:p>
          <a:p>
            <a:pPr algn="just"/>
            <a:r>
              <a:rPr lang="cs-CZ" altLang="cs-CZ" dirty="0"/>
              <a:t>Překonání národní periferní polohy a izolace</a:t>
            </a:r>
          </a:p>
          <a:p>
            <a:pPr algn="just"/>
            <a:r>
              <a:rPr lang="cs-CZ" altLang="cs-CZ" dirty="0"/>
              <a:t>Podpora hospodářského růstu</a:t>
            </a:r>
          </a:p>
        </p:txBody>
      </p:sp>
    </p:spTree>
    <p:extLst>
      <p:ext uri="{BB962C8B-B14F-4D97-AF65-F5344CB8AC3E}">
        <p14:creationId xmlns:p14="http://schemas.microsoft.com/office/powerpoint/2010/main" val="296923421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22F9-667C-4C88-A735-8683199B3673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cs-CZ" altLang="cs-CZ" dirty="0" smtClean="0"/>
              <a:t>Cíle vytváření euroregionů</a:t>
            </a:r>
            <a:endParaRPr lang="cs-CZ" alt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7"/>
            <a:ext cx="8229600" cy="5484019"/>
          </a:xfrm>
        </p:spPr>
        <p:txBody>
          <a:bodyPr/>
          <a:lstStyle/>
          <a:p>
            <a:pPr marL="0" indent="0" algn="just">
              <a:buNone/>
            </a:pPr>
            <a:endParaRPr lang="cs-CZ" altLang="cs-CZ" dirty="0" smtClean="0"/>
          </a:p>
          <a:p>
            <a:pPr algn="just"/>
            <a:r>
              <a:rPr lang="cs-CZ" altLang="cs-CZ" sz="2800" dirty="0" smtClean="0"/>
              <a:t>    spolupráce v otázkách územního plánování a uspořádání</a:t>
            </a:r>
          </a:p>
          <a:p>
            <a:pPr algn="just"/>
            <a:r>
              <a:rPr lang="cs-CZ" altLang="cs-CZ" sz="2800" dirty="0" smtClean="0"/>
              <a:t>    zachování a zlepšování životního prostředí</a:t>
            </a:r>
          </a:p>
          <a:p>
            <a:pPr algn="just"/>
            <a:r>
              <a:rPr lang="cs-CZ" altLang="cs-CZ" sz="2800" dirty="0" smtClean="0"/>
              <a:t>    zvyšování životní úrovně obyvatel</a:t>
            </a:r>
          </a:p>
          <a:p>
            <a:pPr algn="just"/>
            <a:r>
              <a:rPr lang="cs-CZ" altLang="cs-CZ" sz="2800" dirty="0" smtClean="0"/>
              <a:t>    rozvoj a zlepšení infrastruktury přesahující hranice</a:t>
            </a:r>
          </a:p>
          <a:p>
            <a:pPr algn="just"/>
            <a:r>
              <a:rPr lang="cs-CZ" altLang="cs-CZ" sz="2800" dirty="0" smtClean="0"/>
              <a:t>    rozvoj spolupráce při likvidaci požárů a přírodních katastrof</a:t>
            </a:r>
          </a:p>
          <a:p>
            <a:pPr algn="just"/>
            <a:r>
              <a:rPr lang="cs-CZ" altLang="cs-CZ" sz="2800" dirty="0" smtClean="0"/>
              <a:t>    rozvoj cestovního ruchu a kultury</a:t>
            </a:r>
          </a:p>
          <a:p>
            <a:pPr algn="just"/>
            <a:r>
              <a:rPr lang="cs-CZ" altLang="cs-CZ" sz="2800" dirty="0" smtClean="0"/>
              <a:t>    zlepšování mezilidských vztahů.</a:t>
            </a:r>
          </a:p>
          <a:p>
            <a:pPr algn="just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902176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cs-CZ" altLang="cs-CZ" sz="4000"/>
              <a:t>Nadnárodní regiony – </a:t>
            </a:r>
            <a:r>
              <a:rPr lang="cs-CZ" altLang="cs-CZ" sz="4000" b="1"/>
              <a:t>EUROREGIONY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495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altLang="cs-CZ" sz="2800" b="1" dirty="0"/>
              <a:t>spolupráce zúčastněných regionů</a:t>
            </a:r>
            <a:r>
              <a:rPr lang="cs-CZ" altLang="cs-CZ" sz="2800" dirty="0"/>
              <a:t> na ochraně životního prostředí, podpoře cestovního ruchu, rozvoji společenských, kulturních a sportovních styků, rozvoji hospodářství, dopravy, zvyšování vzdělávání a podpora evropských integračních procesů </a:t>
            </a:r>
          </a:p>
        </p:txBody>
      </p:sp>
    </p:spTree>
    <p:extLst>
      <p:ext uri="{BB962C8B-B14F-4D97-AF65-F5344CB8AC3E}">
        <p14:creationId xmlns:p14="http://schemas.microsoft.com/office/powerpoint/2010/main" val="169977226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98BF-4984-4A69-8960-0316B66E32F6}" type="slidenum">
              <a:rPr lang="cs-CZ" altLang="cs-CZ">
                <a:solidFill>
                  <a:srgbClr val="000000"/>
                </a:solidFill>
              </a:rPr>
              <a:pPr/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260648"/>
            <a:ext cx="9144000" cy="5472112"/>
          </a:xfrm>
        </p:spPr>
        <p:txBody>
          <a:bodyPr/>
          <a:lstStyle/>
          <a:p>
            <a:pPr algn="just"/>
            <a:endParaRPr lang="cs-CZ" altLang="cs-CZ" sz="2500" dirty="0" smtClean="0"/>
          </a:p>
          <a:p>
            <a:pPr algn="just"/>
            <a:r>
              <a:rPr lang="cs-CZ" altLang="cs-CZ" sz="2500" dirty="0" smtClean="0"/>
              <a:t>Euroregiony (případně regionální sdružení obcí) jsou důležitým článkem přeshraniční spolupráce v České republice. </a:t>
            </a:r>
          </a:p>
          <a:p>
            <a:pPr algn="just"/>
            <a:r>
              <a:rPr lang="cs-CZ" altLang="cs-CZ" sz="2500" dirty="0" smtClean="0"/>
              <a:t>V rámci programů přeshraniční spolupráce spravují prostředky (fondy) určené na projekty menších finančních objemů vždy v části území příslušného programu.</a:t>
            </a:r>
          </a:p>
          <a:p>
            <a:pPr algn="just"/>
            <a:r>
              <a:rPr lang="cs-CZ" altLang="cs-CZ" sz="2500" dirty="0" smtClean="0"/>
              <a:t> Tyto fondy podporují především projekty prohlubující přímou komunikaci a kooperaci mezi obyvateli příhraničních regionů.</a:t>
            </a:r>
          </a:p>
          <a:p>
            <a:pPr algn="just"/>
            <a:r>
              <a:rPr lang="cs-CZ" altLang="cs-CZ" sz="2500" dirty="0" smtClean="0"/>
              <a:t> Každé programové území je pro potřeby fondů rozděleno na několik částí a v každé z nich spravuje určený Euroregion (případně regionální sdružení obcí) přidělený fond. </a:t>
            </a:r>
          </a:p>
          <a:p>
            <a:pPr algn="just"/>
            <a:r>
              <a:rPr lang="cs-CZ" altLang="cs-CZ" sz="2500" dirty="0" smtClean="0"/>
              <a:t>Do programů přeshraniční spolupráce jsou příhraniční regiony zapojeny takto: </a:t>
            </a:r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3408757577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98BF-4984-4A69-8960-0316B66E32F6}" type="slidenum">
              <a:rPr lang="cs-CZ" altLang="cs-CZ">
                <a:solidFill>
                  <a:srgbClr val="000000"/>
                </a:solidFill>
              </a:rPr>
              <a:pPr/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927976" cy="5472112"/>
          </a:xfrm>
        </p:spPr>
        <p:txBody>
          <a:bodyPr/>
          <a:lstStyle/>
          <a:p>
            <a:pPr algn="just"/>
            <a:r>
              <a:rPr lang="cs-CZ" altLang="cs-CZ" sz="2800" b="1" dirty="0" smtClean="0"/>
              <a:t>Přeshraniční spolupráce ČR – Sasko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    Euroregion Nisa – </a:t>
            </a:r>
            <a:r>
              <a:rPr lang="cs-CZ" altLang="cs-CZ" sz="2800" dirty="0" err="1" smtClean="0"/>
              <a:t>Nysa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    Euroregion Labe</a:t>
            </a:r>
          </a:p>
          <a:p>
            <a:pPr algn="just"/>
            <a:r>
              <a:rPr lang="cs-CZ" altLang="cs-CZ" sz="2800" dirty="0" smtClean="0"/>
              <a:t>    Euroregion Krušnohoří</a:t>
            </a:r>
          </a:p>
          <a:p>
            <a:pPr algn="just"/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Euregio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Egrensis</a:t>
            </a:r>
            <a:endParaRPr lang="cs-CZ" altLang="cs-CZ" sz="2800" dirty="0" smtClean="0"/>
          </a:p>
          <a:p>
            <a:pPr algn="just"/>
            <a:r>
              <a:rPr lang="cs-CZ" altLang="cs-CZ" sz="2800" b="1" dirty="0" smtClean="0"/>
              <a:t>Přeshraniční spolupráce ČR – Bavorsko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Euregio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Egrensis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    Euroregion Šumava</a:t>
            </a:r>
          </a:p>
          <a:p>
            <a:pPr algn="just"/>
            <a:r>
              <a:rPr lang="cs-CZ" altLang="cs-CZ" sz="2800" b="1" dirty="0" smtClean="0"/>
              <a:t>Přeshraniční spolupráce ČR – Rakousko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    Euroregion Silva </a:t>
            </a:r>
            <a:r>
              <a:rPr lang="cs-CZ" altLang="cs-CZ" sz="2800" dirty="0" err="1" smtClean="0"/>
              <a:t>Nortica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    Sdružení obcí Vysočiny</a:t>
            </a:r>
          </a:p>
          <a:p>
            <a:pPr algn="just"/>
            <a:r>
              <a:rPr lang="cs-CZ" altLang="cs-CZ" sz="2800" dirty="0" smtClean="0"/>
              <a:t>    Sdružení obcí a měst Jižní Moravy (Euroregion Pomoraví)</a:t>
            </a:r>
          </a:p>
          <a:p>
            <a:pPr algn="just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23595669"/>
      </p:ext>
    </p:extLst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98BF-4984-4A69-8960-0316B66E32F6}" type="slidenum">
              <a:rPr lang="cs-CZ" altLang="cs-CZ">
                <a:solidFill>
                  <a:srgbClr val="000000"/>
                </a:solidFill>
              </a:rPr>
              <a:pPr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927976" cy="5472112"/>
          </a:xfrm>
        </p:spPr>
        <p:txBody>
          <a:bodyPr/>
          <a:lstStyle/>
          <a:p>
            <a:pPr algn="just"/>
            <a:r>
              <a:rPr lang="cs-CZ" altLang="cs-CZ" b="1" dirty="0" smtClean="0"/>
              <a:t>Přeshraniční spolupráce ČR – Slovensko</a:t>
            </a:r>
            <a:endParaRPr lang="cs-CZ" altLang="cs-CZ" dirty="0" smtClean="0"/>
          </a:p>
          <a:p>
            <a:pPr algn="just"/>
            <a:r>
              <a:rPr lang="cs-CZ" altLang="cs-CZ" dirty="0" smtClean="0"/>
              <a:t>    Euroregion Bílé Karpaty</a:t>
            </a:r>
          </a:p>
          <a:p>
            <a:pPr algn="just"/>
            <a:r>
              <a:rPr lang="cs-CZ" altLang="cs-CZ" b="1" dirty="0" smtClean="0"/>
              <a:t>Přeshraniční spolupráce ČR – Polsko</a:t>
            </a:r>
            <a:endParaRPr lang="cs-CZ" altLang="cs-CZ" dirty="0" smtClean="0"/>
          </a:p>
          <a:p>
            <a:pPr algn="just"/>
            <a:r>
              <a:rPr lang="cs-CZ" altLang="cs-CZ" dirty="0" smtClean="0"/>
              <a:t>    Euroregion Beskydy – Beskydy</a:t>
            </a:r>
          </a:p>
          <a:p>
            <a:pPr algn="just"/>
            <a:r>
              <a:rPr lang="cs-CZ" altLang="cs-CZ" dirty="0" smtClean="0"/>
              <a:t>    Regionální sdružení pro česko-polskou spolupráci Těšínského Slezska - Śląsk </a:t>
            </a:r>
            <a:r>
              <a:rPr lang="cs-CZ" altLang="cs-CZ" dirty="0" err="1" smtClean="0"/>
              <a:t>Cieszyński</a:t>
            </a:r>
            <a:endParaRPr lang="cs-CZ" altLang="cs-CZ" dirty="0" smtClean="0"/>
          </a:p>
          <a:p>
            <a:pPr algn="just"/>
            <a:r>
              <a:rPr lang="cs-CZ" altLang="cs-CZ" dirty="0" smtClean="0"/>
              <a:t>    Euroregion </a:t>
            </a:r>
            <a:r>
              <a:rPr lang="cs-CZ" altLang="cs-CZ" dirty="0" err="1" smtClean="0"/>
              <a:t>Silesia</a:t>
            </a:r>
            <a:endParaRPr lang="cs-CZ" altLang="cs-CZ" dirty="0" smtClean="0"/>
          </a:p>
          <a:p>
            <a:pPr algn="just"/>
            <a:r>
              <a:rPr lang="cs-CZ" altLang="cs-CZ" dirty="0" smtClean="0"/>
              <a:t>    Euroregion Praděd – </a:t>
            </a:r>
            <a:r>
              <a:rPr lang="cs-CZ" altLang="cs-CZ" dirty="0" err="1" smtClean="0"/>
              <a:t>Pradziad</a:t>
            </a:r>
            <a:endParaRPr lang="cs-CZ" altLang="cs-CZ" dirty="0" smtClean="0"/>
          </a:p>
          <a:p>
            <a:pPr algn="just"/>
            <a:r>
              <a:rPr lang="cs-CZ" altLang="cs-CZ" dirty="0" smtClean="0"/>
              <a:t>    Euroregion </a:t>
            </a:r>
            <a:r>
              <a:rPr lang="cs-CZ" altLang="cs-CZ" dirty="0" err="1" smtClean="0"/>
              <a:t>Glacensis</a:t>
            </a:r>
            <a:endParaRPr lang="cs-CZ" altLang="cs-CZ" dirty="0" smtClean="0"/>
          </a:p>
          <a:p>
            <a:pPr algn="just"/>
            <a:r>
              <a:rPr lang="cs-CZ" altLang="cs-CZ" dirty="0" smtClean="0"/>
              <a:t>    Euroregion Nisa – </a:t>
            </a:r>
            <a:r>
              <a:rPr lang="cs-CZ" altLang="cs-CZ" dirty="0" err="1" smtClean="0"/>
              <a:t>Nysa</a:t>
            </a:r>
            <a:endParaRPr lang="cs-CZ" altLang="cs-CZ" dirty="0" smtClean="0"/>
          </a:p>
          <a:p>
            <a:pPr algn="just"/>
            <a:endParaRPr lang="cs-CZ" altLang="cs-CZ" sz="2000" dirty="0" smtClean="0"/>
          </a:p>
          <a:p>
            <a:pPr algn="just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820667430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713788" cy="6264275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Obecně je </a:t>
            </a:r>
            <a:r>
              <a:rPr lang="cs-CZ" altLang="cs-C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konkurenceschopnost ekonomiky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charakterizována jako pojem, který syntetickým způsobem vyjadřuje schopnost země proniknout svým zbožím a službami na zahraniční trhy a z mezinárodní směny získávat komparativní výhody.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cs-CZ" altLang="cs-C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Konkurenceschopnost </a:t>
            </a:r>
            <a:r>
              <a:rPr lang="cs-CZ" altLang="cs-C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ekonomiky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úzce vymezený jev, jenž by bylo možné měřit jednotlivým ukazatelem konkurenční schopnosti, nýbrž jde o komplexní skutečnost, jejíž některé složky lze kvantifikovat a jiné jsou kvalitativní povahy, bezprostředně neměřitelné.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„Konkurenceschopnost je jako dostih. Nejde v něm o to běžet dnes rychleji, než jste </a:t>
            </a:r>
            <a:r>
              <a:rPr lang="cs-CZ" alt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běželi včera</a:t>
            </a:r>
            <a:r>
              <a:rPr lang="cs-CZ" alt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Jde o to běžet rychleji než všichni ostatní koně.“</a:t>
            </a:r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Stephan </a:t>
            </a:r>
            <a:r>
              <a:rPr lang="cs-CZ" altLang="cs-CZ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Garelli</a:t>
            </a:r>
            <a:endParaRPr lang="cs-CZ" altLang="cs-CZ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311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b="1" dirty="0">
              <a:latin typeface="Arial Unicode MS" panose="020B0604020202020204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04058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12528"/>
          <a:stretch/>
        </p:blipFill>
        <p:spPr>
          <a:xfrm>
            <a:off x="0" y="277813"/>
            <a:ext cx="9144000" cy="63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98BF-4984-4A69-8960-0316B66E32F6}" type="slidenum">
              <a:rPr lang="cs-CZ" altLang="cs-CZ">
                <a:solidFill>
                  <a:srgbClr val="000000"/>
                </a:solidFill>
              </a:rPr>
              <a:pPr/>
              <a:t>21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46"/>
            <a:ext cx="8927976" cy="5472112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dirty="0" smtClean="0"/>
              <a:t>Regionální sdružení pro česko-polskou spolupráci Těšínského Slezska - Śląsk </a:t>
            </a:r>
            <a:r>
              <a:rPr lang="cs-CZ" altLang="cs-CZ" dirty="0" err="1" smtClean="0"/>
              <a:t>Cieszyński</a:t>
            </a:r>
            <a:endParaRPr lang="cs-CZ" altLang="cs-CZ" dirty="0" smtClean="0"/>
          </a:p>
          <a:p>
            <a:pPr marL="0" indent="0" algn="ctr">
              <a:buNone/>
            </a:pPr>
            <a:endParaRPr lang="cs-CZ" altLang="cs-CZ" dirty="0" smtClean="0"/>
          </a:p>
          <a:p>
            <a:pPr algn="just"/>
            <a:r>
              <a:rPr lang="cs-CZ" altLang="cs-CZ" sz="2400" dirty="0" smtClean="0"/>
              <a:t>Euroregion leží v pohraniční oblasti severovýchodní části České republiky a jižního Polska, v těsném sousedství se Slovenskem.</a:t>
            </a:r>
          </a:p>
          <a:p>
            <a:pPr algn="just"/>
            <a:r>
              <a:rPr lang="cs-CZ" altLang="cs-CZ" sz="2400" dirty="0" smtClean="0"/>
              <a:t> Rozkládá se na území v úseku od </a:t>
            </a:r>
            <a:r>
              <a:rPr lang="cs-CZ" altLang="cs-CZ" sz="2400" dirty="0" smtClean="0">
                <a:solidFill>
                  <a:srgbClr val="0070C0"/>
                </a:solidFill>
              </a:rPr>
              <a:t>Hrčavy (ČR) a 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Jaworzynki</a:t>
            </a:r>
            <a:r>
              <a:rPr lang="cs-CZ" altLang="cs-CZ" sz="2400" dirty="0" smtClean="0">
                <a:solidFill>
                  <a:srgbClr val="0070C0"/>
                </a:solidFill>
              </a:rPr>
              <a:t> (PL) </a:t>
            </a:r>
            <a:r>
              <a:rPr lang="cs-CZ" altLang="cs-CZ" sz="2400" dirty="0" smtClean="0"/>
              <a:t>po </a:t>
            </a:r>
            <a:r>
              <a:rPr lang="cs-CZ" altLang="cs-CZ" sz="2400" dirty="0" smtClean="0">
                <a:solidFill>
                  <a:srgbClr val="0070C0"/>
                </a:solidFill>
              </a:rPr>
              <a:t>Bohumín (ČR) a 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Chalupki</a:t>
            </a:r>
            <a:r>
              <a:rPr lang="cs-CZ" altLang="cs-CZ" sz="2400" dirty="0" smtClean="0">
                <a:solidFill>
                  <a:srgbClr val="0070C0"/>
                </a:solidFill>
              </a:rPr>
              <a:t> (PL).</a:t>
            </a:r>
          </a:p>
          <a:p>
            <a:pPr algn="just"/>
            <a:r>
              <a:rPr lang="cs-CZ" altLang="cs-CZ" sz="2400" dirty="0" smtClean="0">
                <a:solidFill>
                  <a:srgbClr val="0070C0"/>
                </a:solidFill>
              </a:rPr>
              <a:t> </a:t>
            </a:r>
            <a:r>
              <a:rPr lang="cs-CZ" altLang="cs-CZ" sz="2400" dirty="0" smtClean="0"/>
              <a:t>Přirozenou osu tvoří řeka Olše, srdcem pak jsou hraniční města </a:t>
            </a:r>
            <a:r>
              <a:rPr lang="cs-CZ" altLang="cs-CZ" sz="2400" dirty="0" smtClean="0">
                <a:solidFill>
                  <a:srgbClr val="0070C0"/>
                </a:solidFill>
              </a:rPr>
              <a:t>Český Těšín </a:t>
            </a:r>
            <a:r>
              <a:rPr lang="cs-CZ" altLang="cs-CZ" sz="2400" dirty="0" smtClean="0"/>
              <a:t>a</a:t>
            </a:r>
            <a:r>
              <a:rPr lang="cs-CZ" altLang="cs-CZ" sz="2400" dirty="0" smtClean="0">
                <a:solidFill>
                  <a:srgbClr val="0070C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Cieszyn</a:t>
            </a:r>
            <a:r>
              <a:rPr lang="cs-CZ" altLang="cs-CZ" sz="2400" dirty="0" smtClean="0"/>
              <a:t>. Euroregionem prochází hlavní komunikační tah spojující severní a jižní Evropu. </a:t>
            </a:r>
          </a:p>
          <a:p>
            <a:pPr algn="just"/>
            <a:r>
              <a:rPr lang="cs-CZ" altLang="cs-CZ" sz="2400" dirty="0" smtClean="0"/>
              <a:t>Na jeho území se nachází největší hraniční přechod mezi Českou a Polskou republikou: Český Těšín-</a:t>
            </a:r>
            <a:r>
              <a:rPr lang="cs-CZ" altLang="cs-CZ" sz="2400" dirty="0" err="1" smtClean="0"/>
              <a:t>Cieszyn</a:t>
            </a:r>
            <a:r>
              <a:rPr lang="cs-CZ" altLang="cs-CZ" sz="2400" dirty="0" smtClean="0"/>
              <a:t>. Z hlediska státní správy Euroregion zahrnuje v ČR okres Karviná a příhraniční část okresu Frýdek-Místek, v PL příhraniční část Slezského vojvodství.</a:t>
            </a:r>
          </a:p>
          <a:p>
            <a:pPr algn="just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1255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98BF-4984-4A69-8960-0316B66E32F6}" type="slidenum">
              <a:rPr lang="cs-CZ" altLang="cs-CZ">
                <a:solidFill>
                  <a:srgbClr val="000000"/>
                </a:solidFill>
              </a:rPr>
              <a:pPr/>
              <a:t>22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927976" cy="5472112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dirty="0" smtClean="0"/>
              <a:t>Regionální sdružení pro česko-polskou spolupráci Těšínského Slezska - Śląsk </a:t>
            </a:r>
            <a:r>
              <a:rPr lang="cs-CZ" altLang="cs-CZ" dirty="0" err="1" smtClean="0"/>
              <a:t>Cieszyński</a:t>
            </a:r>
            <a:endParaRPr lang="cs-CZ" altLang="cs-CZ" dirty="0" smtClean="0"/>
          </a:p>
          <a:p>
            <a:pPr algn="just"/>
            <a:endParaRPr lang="cs-CZ" altLang="cs-CZ" sz="2000" dirty="0" smtClean="0"/>
          </a:p>
          <a:p>
            <a:pPr algn="just"/>
            <a:r>
              <a:rPr lang="cs-CZ" altLang="cs-CZ" sz="2000" dirty="0" smtClean="0"/>
              <a:t>Euroregion je výjimečný v tom, že v jeho rámci spolupracují i záchranné a horské služby obou zemí i orgány zabývající se předcházením a odstraňováním živelných katastrof.</a:t>
            </a:r>
          </a:p>
          <a:p>
            <a:pPr algn="just"/>
            <a:endParaRPr lang="cs-CZ" altLang="cs-CZ" sz="2000" dirty="0" smtClean="0"/>
          </a:p>
          <a:p>
            <a:pPr algn="just"/>
            <a:r>
              <a:rPr lang="cs-CZ" altLang="cs-CZ" sz="2000" dirty="0" smtClean="0"/>
              <a:t>Mezi nevýznamnější projekty realizovány v minulosti patří vybudování sítě </a:t>
            </a:r>
            <a:r>
              <a:rPr lang="cs-CZ" altLang="cs-CZ" sz="2000" dirty="0" smtClean="0">
                <a:solidFill>
                  <a:srgbClr val="0070C0"/>
                </a:solidFill>
              </a:rPr>
              <a:t>přeshraničních cyklotras v hodnotě téměř čtyř set tisíc EUR </a:t>
            </a:r>
          </a:p>
          <a:p>
            <a:pPr algn="just"/>
            <a:r>
              <a:rPr lang="cs-CZ" altLang="cs-CZ" sz="2000" dirty="0" smtClean="0"/>
              <a:t>a </a:t>
            </a:r>
            <a:r>
              <a:rPr lang="cs-CZ" altLang="cs-CZ" sz="2000" dirty="0" smtClean="0">
                <a:solidFill>
                  <a:srgbClr val="0070C0"/>
                </a:solidFill>
              </a:rPr>
              <a:t>rekonstrukce příjezdové komunikace k hraničnímu přechodu Horní </a:t>
            </a:r>
            <a:r>
              <a:rPr lang="cs-CZ" altLang="cs-CZ" sz="2000" dirty="0" err="1" smtClean="0">
                <a:solidFill>
                  <a:srgbClr val="0070C0"/>
                </a:solidFill>
              </a:rPr>
              <a:t>Líštná</a:t>
            </a:r>
            <a:r>
              <a:rPr lang="cs-CZ" altLang="cs-CZ" sz="2000" dirty="0" smtClean="0">
                <a:solidFill>
                  <a:srgbClr val="0070C0"/>
                </a:solidFill>
              </a:rPr>
              <a:t>/</a:t>
            </a:r>
            <a:r>
              <a:rPr lang="cs-CZ" altLang="cs-CZ" sz="2000" dirty="0" err="1" smtClean="0">
                <a:solidFill>
                  <a:srgbClr val="0070C0"/>
                </a:solidFill>
              </a:rPr>
              <a:t>Leszna</a:t>
            </a:r>
            <a:r>
              <a:rPr lang="cs-CZ" altLang="cs-CZ" sz="2000" dirty="0" smtClean="0">
                <a:solidFill>
                  <a:srgbClr val="0070C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70C0"/>
                </a:solidFill>
              </a:rPr>
              <a:t>Górna</a:t>
            </a:r>
            <a:r>
              <a:rPr lang="cs-CZ" altLang="cs-CZ" sz="2000" dirty="0" smtClean="0">
                <a:solidFill>
                  <a:srgbClr val="0070C0"/>
                </a:solidFill>
              </a:rPr>
              <a:t> za dva miliony EUR.</a:t>
            </a:r>
          </a:p>
        </p:txBody>
      </p:sp>
    </p:spTree>
    <p:extLst>
      <p:ext uri="{BB962C8B-B14F-4D97-AF65-F5344CB8AC3E}">
        <p14:creationId xmlns:p14="http://schemas.microsoft.com/office/powerpoint/2010/main" val="108370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81000" y="15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Těšínské Slezsko Region </a:t>
            </a: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2400" y="22098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cs-CZ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Obrázek 7" descr="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37085"/>
            <a:ext cx="4038600" cy="5720915"/>
          </a:xfrm>
          <a:prstGeom prst="rect">
            <a:avLst/>
          </a:prstGeom>
        </p:spPr>
      </p:pic>
      <p:pic>
        <p:nvPicPr>
          <p:cNvPr id="10" name="Obrázek 9" descr="kartič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36296">
            <a:off x="4682119" y="3115863"/>
            <a:ext cx="4093482" cy="25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Rozsah nabídky na Těšínské Slezsko Region </a:t>
            </a: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600" y="2057400"/>
            <a:ext cx="8686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Celkem partnerů poskytujících slevy: 58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Poskytované služby: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 </a:t>
            </a:r>
            <a:r>
              <a:rPr lang="en-US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Letní aktivity:		51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Kultura </a:t>
            </a:r>
            <a:r>
              <a:rPr lang="en-US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Památky:		21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Relax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Zábava:		31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Ubytování </a:t>
            </a:r>
            <a:r>
              <a:rPr lang="en-US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9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Gastro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		13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Lyžování </a:t>
            </a:r>
            <a:r>
              <a:rPr lang="en-US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Zimní aktivity:	9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Služby turistických </a:t>
            </a:r>
            <a:r>
              <a:rPr lang="cs-CZ" sz="19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center: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Celkem služeb se slevou: 	133</a:t>
            </a:r>
            <a:endParaRPr lang="cs-CZ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Obrázek 5" descr="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222" y="2794217"/>
            <a:ext cx="3995993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Nejvýzanamější</a:t>
            </a: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atraktivity </a:t>
            </a:r>
            <a:b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služby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600" y="2057400"/>
            <a:ext cx="8686800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Skiareály</a:t>
            </a:r>
            <a:r>
              <a:rPr lang="cs-CZ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 Těšínských Beskydech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20% slevy na celodenní skipasy ve všech významných </a:t>
            </a:r>
            <a:r>
              <a:rPr lang="cs-CZ" sz="19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skiareálech</a:t>
            </a: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Gorolská</a:t>
            </a: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dřevěnka v Mostech u Jablunkova (GOTIC) – 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sleva na nákup vybraných regionálních produktů a tur. map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Prales </a:t>
            </a:r>
            <a:r>
              <a:rPr lang="cs-CZ" sz="19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Mionší</a:t>
            </a: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Dolní Lomná 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sleva na vstup s průvodcem</a:t>
            </a: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Kempaland</a:t>
            </a: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Bukovec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sleva na vybrané letní i zimní aktivity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Pivní lázně Hotelu </a:t>
            </a:r>
            <a:r>
              <a:rPr lang="cs-CZ" sz="19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Bahenec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sleva na balíček služeb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Tandem Beskydy (Javorový vrch)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sleva na tandemové lety padákem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Muzeum Těšínska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50% vstupné do všech poboček a výstavních síní včetně </a:t>
            </a:r>
            <a:r>
              <a:rPr lang="cs-CZ" sz="19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Archeoparku</a:t>
            </a: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Chotěbuz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Těšínské Divadlo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sleva na vstupné</a:t>
            </a:r>
          </a:p>
        </p:txBody>
      </p:sp>
    </p:spTree>
    <p:extLst>
      <p:ext uri="{BB962C8B-B14F-4D97-AF65-F5344CB8AC3E}">
        <p14:creationId xmlns:p14="http://schemas.microsoft.com/office/powerpoint/2010/main" val="34647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Rozsah nabídky na Těšínské Slezsko Region </a:t>
            </a: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1149" y="2286000"/>
            <a:ext cx="86868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Nejvýznamnější atraktivity a služby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Zámek Fryštát, Karviná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vstup zdarma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Bohumín 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pronájem lodí zdarma, plavby po Odře a Olši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BOSPOR, Bohumín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cs-CZ" sz="19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adventure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golf + další atraktivity, sleva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Český Těšín, Hasičské muzeum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vstup zdarma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Dinopark</a:t>
            </a:r>
            <a:r>
              <a:rPr lang="cs-CZ" sz="19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Ostrava, 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Doubrava – sleva 20% na vstupné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Koupaliště, bazény, aquaparky – </a:t>
            </a:r>
            <a:r>
              <a:rPr lang="cs-CZ" sz="1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ozsáhlá nabídka téměř všech 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cs-CZ" sz="1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(-20%)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Všechny slevy 20% - 100%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sz="19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Nejvýzanamější</a:t>
            </a: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atraktivity </a:t>
            </a:r>
            <a:b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služby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48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TROJMEZÍ – hranice tří států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38800" y="2472928"/>
            <a:ext cx="317294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Tři žulové monolity opsané kružnicí každý </a:t>
            </a:r>
            <a:b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výšce cca 215 cm – hranice je situována uprostřed</a:t>
            </a:r>
          </a:p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Monolity jsou propojeny lávkami a jsou plně přístupné</a:t>
            </a:r>
          </a:p>
        </p:txBody>
      </p:sp>
      <p:pic>
        <p:nvPicPr>
          <p:cNvPr id="3074" name="Picture 2" descr="http://www.treking.cz/cyklistika/cesta-z-mest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9" y="2881997"/>
            <a:ext cx="5093729" cy="38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Nejvýzanamější</a:t>
            </a: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atraktivity </a:t>
            </a:r>
            <a:b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služby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7200" y="22815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Prales </a:t>
            </a:r>
            <a:r>
              <a:rPr lang="cs-CZ" sz="24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Mionší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Dolní Lomná</a:t>
            </a:r>
          </a:p>
        </p:txBody>
      </p:sp>
      <p:pic>
        <p:nvPicPr>
          <p:cNvPr id="1026" name="Picture 2" descr="pr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87"/>
            <a:ext cx="495699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14198" y="2362200"/>
            <a:ext cx="372980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Sleva vstup </a:t>
            </a:r>
            <a:b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průvodcem</a:t>
            </a:r>
          </a:p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Největší prales v ČR</a:t>
            </a:r>
          </a:p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Rozloha 169,78 ha</a:t>
            </a:r>
          </a:p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Aspirant za zápis UNESCO</a:t>
            </a:r>
          </a:p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Poslední zlomek při. </a:t>
            </a:r>
            <a:r>
              <a:rPr lang="cs-CZ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míšených lesů</a:t>
            </a:r>
          </a:p>
          <a:p>
            <a:pPr marL="342900" indent="-342900" algn="ctr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Kolem pralesa vede naučná stezka</a:t>
            </a:r>
          </a:p>
        </p:txBody>
      </p:sp>
    </p:spTree>
    <p:extLst>
      <p:ext uri="{BB962C8B-B14F-4D97-AF65-F5344CB8AC3E}">
        <p14:creationId xmlns:p14="http://schemas.microsoft.com/office/powerpoint/2010/main" val="23657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Nejvýzanamější</a:t>
            </a: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atraktivity </a:t>
            </a:r>
            <a:b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služby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600" y="1849160"/>
            <a:ext cx="8686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Skiareály</a:t>
            </a:r>
            <a:r>
              <a:rPr lang="cs-CZ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 Těšínských Beskydech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20% slevy na celodenní skipasy ve všech významných </a:t>
            </a:r>
            <a:r>
              <a:rPr lang="cs-CZ" sz="19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skiareálech</a:t>
            </a: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21875" t="22470" r="22307" b="11682"/>
          <a:stretch/>
        </p:blipFill>
        <p:spPr>
          <a:xfrm>
            <a:off x="228600" y="2996393"/>
            <a:ext cx="5442459" cy="385223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80313" y="2923507"/>
            <a:ext cx="43536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Javorový vrch u Třince</a:t>
            </a: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5000" y="314456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Nádherné rozhledy na polskou stranu a Vysoké Tatry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Výchozí místo hřebenových tras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sjezdovky (černá, červená, modrá)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Celková délka 1,5 km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Nadmořská: 968 m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vleky, 1 lanovka</a:t>
            </a:r>
          </a:p>
        </p:txBody>
      </p:sp>
    </p:spTree>
    <p:extLst>
      <p:ext uri="{BB962C8B-B14F-4D97-AF65-F5344CB8AC3E}">
        <p14:creationId xmlns:p14="http://schemas.microsoft.com/office/powerpoint/2010/main" val="23967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57594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 smtClean="0"/>
              <a:t>Počínaje ranými 80. </a:t>
            </a:r>
            <a:r>
              <a:rPr lang="cs-CZ" sz="2400" dirty="0" smtClean="0"/>
              <a:t>léty nastává plíživý posun pojmu konkurenceschopnosti na nadpodnikovou úroveň</a:t>
            </a:r>
            <a:r>
              <a:rPr lang="cs-CZ" sz="2400" dirty="0" smtClean="0"/>
              <a:t>.</a:t>
            </a:r>
          </a:p>
          <a:p>
            <a:pPr algn="just">
              <a:defRPr/>
            </a:pPr>
            <a:r>
              <a:rPr lang="cs-CZ" sz="2400" dirty="0" smtClean="0"/>
              <a:t> </a:t>
            </a:r>
            <a:r>
              <a:rPr lang="cs-CZ" sz="2400" dirty="0" smtClean="0"/>
              <a:t>Konkurenceschopnost se stává žádoucím cílem nejen </a:t>
            </a:r>
            <a:r>
              <a:rPr lang="cs-CZ" sz="2400" dirty="0" smtClean="0">
                <a:solidFill>
                  <a:srgbClr val="0070C0"/>
                </a:solidFill>
              </a:rPr>
              <a:t>podniků, ale </a:t>
            </a:r>
            <a:r>
              <a:rPr lang="cs-CZ" sz="2400" dirty="0" smtClean="0">
                <a:solidFill>
                  <a:srgbClr val="0070C0"/>
                </a:solidFill>
              </a:rPr>
              <a:t>i celých </a:t>
            </a:r>
            <a:r>
              <a:rPr lang="cs-CZ" sz="2400" dirty="0" smtClean="0">
                <a:solidFill>
                  <a:srgbClr val="0070C0"/>
                </a:solidFill>
              </a:rPr>
              <a:t>odvětví, národních ekonomik, zemí a světových regionů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defRPr/>
            </a:pPr>
            <a:r>
              <a:rPr lang="cs-CZ" sz="2400" dirty="0" smtClean="0"/>
              <a:t> </a:t>
            </a:r>
            <a:r>
              <a:rPr lang="cs-CZ" sz="2400" dirty="0" smtClean="0"/>
              <a:t>Nepředpokládá se jaksi, že mezi konkurenceschopností podniku a nadpodnikového celku mohou být jakékoli zásadnější rozdíly.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cs-CZ" sz="2400" dirty="0" smtClean="0"/>
          </a:p>
          <a:p>
            <a:pPr algn="just">
              <a:defRPr/>
            </a:pPr>
            <a:r>
              <a:rPr lang="cs-CZ" sz="2400" dirty="0" smtClean="0"/>
              <a:t>Poměrně častá je tautologická definice konkurenceschopnosti: </a:t>
            </a:r>
            <a:r>
              <a:rPr lang="cs-CZ" sz="2400" dirty="0" smtClean="0">
                <a:solidFill>
                  <a:srgbClr val="0070C0"/>
                </a:solidFill>
              </a:rPr>
              <a:t>konkurenceschopnost je schopnost konkurovat, obstát v konkurenci, čelit jí, přežít její tlaky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endParaRPr lang="cs-CZ" sz="2400" dirty="0" smtClean="0"/>
          </a:p>
          <a:p>
            <a:pPr algn="just">
              <a:defRPr/>
            </a:pPr>
            <a:r>
              <a:rPr lang="cs-CZ" sz="2400" dirty="0" smtClean="0"/>
              <a:t>OECD například definuje konkurenceschopnost jako „</a:t>
            </a:r>
            <a:r>
              <a:rPr lang="cs-CZ" sz="2400" dirty="0" smtClean="0">
                <a:solidFill>
                  <a:srgbClr val="0070C0"/>
                </a:solidFill>
              </a:rPr>
              <a:t>schopnost korporací, odvětví, regionů, národů a nadnárodních celků generovat vysokou úroveň příjmů z výrobních faktorů i relativně vysokou úroveň jejich využití na udržitelné úrovni za současného </a:t>
            </a:r>
            <a:r>
              <a:rPr lang="cs-CZ" sz="2400" dirty="0" smtClean="0">
                <a:solidFill>
                  <a:srgbClr val="0070C0"/>
                </a:solidFill>
              </a:rPr>
              <a:t>vystavení mezinárodní </a:t>
            </a:r>
            <a:r>
              <a:rPr lang="cs-CZ" sz="2400" dirty="0" smtClean="0">
                <a:solidFill>
                  <a:srgbClr val="0070C0"/>
                </a:solidFill>
              </a:rPr>
              <a:t>konkurenci“.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Nejvýzanamější</a:t>
            </a: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atraktivity </a:t>
            </a:r>
            <a:b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služby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600" y="1849160"/>
            <a:ext cx="8686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Skiareály</a:t>
            </a:r>
            <a:r>
              <a:rPr lang="cs-CZ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 Těšínských Beskydech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89912" y="2362200"/>
            <a:ext cx="43536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 areál Řeka</a:t>
            </a: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72535" y="3150393"/>
            <a:ext cx="2871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30% sleva / skipas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Nejdelší sjezdovka </a:t>
            </a:r>
            <a:b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Beskydech - 1.300m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řevýšení 390 m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Nadmořská: 930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Průměrný sklon 30st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modrá, 1 červená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144560"/>
            <a:ext cx="5820033" cy="38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Nejvýzanamější</a:t>
            </a: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atraktivity </a:t>
            </a:r>
            <a:b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služby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600" y="1849160"/>
            <a:ext cx="8686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Skiareály</a:t>
            </a:r>
            <a:r>
              <a:rPr lang="cs-CZ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 Těšínských Beskydech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57600" y="2598747"/>
            <a:ext cx="5605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 areál Severka, Dolní Lomná</a:t>
            </a: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33800" y="3505200"/>
            <a:ext cx="52578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Sleva 30% / skipas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sjezdovky (2 červená, 1 modrá)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Celková délka 1.920m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Nadmořská: 965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Rodiny s dětmi, začátečníci i pokročilí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Snowpark</a:t>
            </a: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 boxy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Hřebenová trasa pro běžkaře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2667000"/>
            <a:ext cx="3166872" cy="42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esinske_slez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906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Nejvýzanamější</a:t>
            </a: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atraktivity </a:t>
            </a:r>
            <a:b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služby</a:t>
            </a:r>
            <a:endParaRPr lang="cs-CZ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9296" y="1722716"/>
            <a:ext cx="8686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Skiareály</a:t>
            </a:r>
            <a:r>
              <a:rPr lang="cs-CZ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 Těšínských Beskydech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52600" y="2410069"/>
            <a:ext cx="56443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 areál Mosty u Jablunkova</a:t>
            </a:r>
            <a:endParaRPr lang="cs-CZ" sz="19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5000" y="3366224"/>
            <a:ext cx="3276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Sleva 20% / skipas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„Nejstudenější“ kopec v České republice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sjezdovek  - 2,3 km</a:t>
            </a:r>
            <a:b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 červené, 2 modré)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Nadmořská: 700 m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Bobová dráha </a:t>
            </a:r>
            <a:b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celoročním provozem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8989" t="27560" r="30431" b="21993"/>
          <a:stretch/>
        </p:blipFill>
        <p:spPr>
          <a:xfrm>
            <a:off x="299296" y="3179939"/>
            <a:ext cx="4958504" cy="3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69325" cy="5761037"/>
          </a:xfrm>
        </p:spPr>
        <p:txBody>
          <a:bodyPr/>
          <a:lstStyle/>
          <a:p>
            <a:pPr algn="just"/>
            <a:r>
              <a:rPr lang="cs-CZ" altLang="cs-CZ" sz="2400" dirty="0" smtClean="0"/>
              <a:t>Hospodářský rozvoj je v tržních ekonomikách jednoznačně spojen s pojmem konkurenceschopnosti jako základního měřítka dlouhodobé úspěšnosti firem a rovněž států a jejich regionů.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dirty="0" smtClean="0"/>
              <a:t>Naproti tomu je definování pojmu regionální konkurenceschopnost dosud nedokončeno, a tedy neuspokojivé. Nicméně řada definic regionální konkurenceschopnosti existuje. </a:t>
            </a:r>
            <a:endParaRPr lang="cs-CZ" altLang="cs-CZ" sz="2400" dirty="0" smtClean="0"/>
          </a:p>
          <a:p>
            <a:pPr algn="just"/>
            <a:r>
              <a:rPr lang="cs-CZ" altLang="cs-CZ" sz="2400" b="1" dirty="0" smtClean="0"/>
              <a:t>Při </a:t>
            </a:r>
            <a:r>
              <a:rPr lang="cs-CZ" altLang="cs-CZ" sz="2400" b="1" dirty="0" smtClean="0"/>
              <a:t>definování regionální konkurenceschopnosti se vychází z několika přístupů: </a:t>
            </a:r>
          </a:p>
          <a:p>
            <a:pPr algn="just"/>
            <a:r>
              <a:rPr lang="cs-CZ" altLang="cs-CZ" sz="2400" dirty="0" smtClean="0"/>
              <a:t>regionální konkurenceschopnost jako agregovaná podniková konkurenceschopnost,</a:t>
            </a:r>
          </a:p>
          <a:p>
            <a:pPr algn="just"/>
            <a:r>
              <a:rPr lang="cs-CZ" altLang="cs-CZ" sz="2400" dirty="0" smtClean="0"/>
              <a:t>regionální konkurenceschopnost jako odvozená makroekonomická konkurenceschopnost.</a:t>
            </a:r>
          </a:p>
        </p:txBody>
      </p:sp>
    </p:spTree>
    <p:extLst>
      <p:ext uri="{BB962C8B-B14F-4D97-AF65-F5344CB8AC3E}">
        <p14:creationId xmlns:p14="http://schemas.microsoft.com/office/powerpoint/2010/main" val="3248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algn="just">
              <a:defRPr/>
            </a:pPr>
            <a:r>
              <a:rPr lang="cs-CZ" sz="2400" dirty="0" smtClean="0"/>
              <a:t>První přístup </a:t>
            </a:r>
            <a:r>
              <a:rPr lang="cs-CZ" sz="2400" dirty="0" smtClean="0"/>
              <a:t>vychází </a:t>
            </a:r>
            <a:r>
              <a:rPr lang="cs-CZ" sz="2400" dirty="0" smtClean="0"/>
              <a:t>z toho, že v regionu existují podniky, které trvale a ziskově vyrábějí produkty, jež splňují požadavky otevřeného trhu z hlediska ceny, kvality apod. </a:t>
            </a:r>
            <a:endParaRPr lang="cs-CZ" sz="2400" dirty="0" smtClean="0"/>
          </a:p>
          <a:p>
            <a:pPr algn="just">
              <a:defRPr/>
            </a:pPr>
            <a:r>
              <a:rPr lang="cs-CZ" sz="2400" dirty="0" smtClean="0"/>
              <a:t>V</a:t>
            </a:r>
            <a:r>
              <a:rPr lang="cs-CZ" sz="2400" dirty="0" smtClean="0"/>
              <a:t> podstatě se předpokládá, </a:t>
            </a:r>
            <a:r>
              <a:rPr lang="cs-CZ" sz="2400" dirty="0" smtClean="0">
                <a:solidFill>
                  <a:srgbClr val="0070C0"/>
                </a:solidFill>
              </a:rPr>
              <a:t>že zájmy firem a regionu, v němž působí, jsou podobné</a:t>
            </a:r>
            <a:r>
              <a:rPr lang="cs-CZ" sz="2400" dirty="0" smtClean="0"/>
              <a:t>. Je ovšem obtížné udržet si takovouto představu, když si uvědomíme, že firmy se snaží o dosažení produktivity a zisku, zatímco v pojmu regionální konkurenceschopnost musí být zahrnuta také úroveň zaměstnanosti. </a:t>
            </a:r>
            <a:endParaRPr lang="cs-CZ" sz="2400" dirty="0" smtClean="0"/>
          </a:p>
          <a:p>
            <a:pPr algn="just">
              <a:defRPr/>
            </a:pPr>
            <a:r>
              <a:rPr lang="cs-CZ" sz="2400" dirty="0" smtClean="0"/>
              <a:t>Jde </a:t>
            </a:r>
            <a:r>
              <a:rPr lang="cs-CZ" sz="2400" dirty="0" smtClean="0"/>
              <a:t>o to, že když v každém regionu </a:t>
            </a:r>
            <a:r>
              <a:rPr lang="cs-CZ" sz="2400" dirty="0" smtClean="0">
                <a:solidFill>
                  <a:srgbClr val="0070C0"/>
                </a:solidFill>
              </a:rPr>
              <a:t>působí podniky s různou úrovní konkurenceschopnosti ve svém sektoru</a:t>
            </a:r>
            <a:r>
              <a:rPr lang="cs-CZ" sz="2400" dirty="0" smtClean="0"/>
              <a:t>, existují určité společné rysy regionu, které mají vliv na konkurenceschopnost všech podniků sídlících v daném regionu.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063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836613"/>
            <a:ext cx="7848600" cy="5256212"/>
          </a:xfrm>
        </p:spPr>
        <p:txBody>
          <a:bodyPr/>
          <a:lstStyle/>
          <a:p>
            <a:pPr algn="just"/>
            <a:r>
              <a:rPr lang="cs-CZ" altLang="cs-CZ" sz="2800" dirty="0" smtClean="0"/>
              <a:t>Druhý přístup vychází z toho, že některé zákony, které platí v mezinárodním obchodu, nefungují na nižší než je národní úroveň</a:t>
            </a:r>
            <a:r>
              <a:rPr lang="cs-CZ" altLang="cs-CZ" sz="2800" dirty="0" smtClean="0"/>
              <a:t>.</a:t>
            </a:r>
          </a:p>
          <a:p>
            <a:pPr algn="just"/>
            <a:r>
              <a:rPr lang="cs-CZ" altLang="cs-CZ" sz="2800" dirty="0" smtClean="0"/>
              <a:t>Na </a:t>
            </a:r>
            <a:r>
              <a:rPr lang="cs-CZ" altLang="cs-CZ" sz="2800" dirty="0" smtClean="0"/>
              <a:t>rozdíl od úrovně zemí kurzové rozdíly a změny poměrů cen a mezd na regionální úrovni buď neexistují nebo nefungují. </a:t>
            </a:r>
            <a:endParaRPr lang="cs-CZ" altLang="cs-CZ" sz="2800" dirty="0" smtClean="0"/>
          </a:p>
          <a:p>
            <a:pPr algn="just"/>
            <a:r>
              <a:rPr lang="cs-CZ" altLang="cs-CZ" sz="2800" dirty="0" smtClean="0"/>
              <a:t>Na </a:t>
            </a:r>
            <a:r>
              <a:rPr lang="cs-CZ" altLang="cs-CZ" sz="2800" dirty="0" smtClean="0"/>
              <a:t>straně druhé přesun mobilních faktorů (kapitál, práce) mezi regiony může být pro regiony reálným </a:t>
            </a:r>
            <a:r>
              <a:rPr lang="cs-CZ" altLang="cs-CZ" sz="2800" dirty="0" smtClean="0"/>
              <a:t>ohrožením.</a:t>
            </a:r>
            <a:endParaRPr lang="cs-CZ" alt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068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Nadpis 213"/>
          <p:cNvSpPr>
            <a:spLocks noGrp="1"/>
          </p:cNvSpPr>
          <p:nvPr>
            <p:ph type="title"/>
          </p:nvPr>
        </p:nvSpPr>
        <p:spPr>
          <a:xfrm>
            <a:off x="-13672" y="0"/>
            <a:ext cx="9050167" cy="640799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 souladu s prvním přístupem byla definována regionální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konkurenceschopnost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schopnost produkovat zboží a služby, které obstojí na mezinárodních trzích a zároveň zabezpečí vysokou a udržitelnou úroveň příjmů </a:t>
            </a:r>
            <a:r>
              <a:rPr lang="cs-C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obecněji řečeno je to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schopnost regionů vystavených vnější konkurenci dosahovat poměrně vysoký příjem a vysokou úroveň zaměstnanosti.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 toho vyplývá, že region, který chce být konkurenceschopný, musí zabezpečit pracovní příležitosti v přiměřeném množství a kvalitě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013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713788" cy="5905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/>
              <a:t>Jak definovat </a:t>
            </a:r>
            <a:r>
              <a:rPr lang="cs-CZ" altLang="cs-CZ" sz="2000" b="1" dirty="0" smtClean="0"/>
              <a:t>regionální konkurenceschopnost?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/>
              <a:t>Například takto: 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 smtClean="0"/>
              <a:t>Regionální konkurenceschopnost je významným faktorem rozvoje regionů. </a:t>
            </a:r>
            <a:endParaRPr lang="cs-CZ" altLang="cs-CZ" sz="2000" dirty="0" smtClean="0"/>
          </a:p>
          <a:p>
            <a:pPr algn="just">
              <a:lnSpc>
                <a:spcPct val="150000"/>
              </a:lnSpc>
            </a:pPr>
            <a:r>
              <a:rPr lang="cs-CZ" altLang="cs-CZ" sz="2000" dirty="0" smtClean="0"/>
              <a:t>Regiony</a:t>
            </a:r>
            <a:r>
              <a:rPr lang="cs-CZ" altLang="cs-CZ" sz="2000" dirty="0" smtClean="0"/>
              <a:t>, města a obce spolu soutěží při vytváření, získávání, udržení a podporování ekonomických subjektů. Tyto ekonomické subjekty totiž stabilizují či generují nová pracovní místa, nové příležitosti, přičemž mají zásadní vliv na prosperitu, blahobyt a životní úroveň regionů a obcí</a:t>
            </a:r>
            <a:r>
              <a:rPr lang="cs-CZ" altLang="cs-CZ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 smtClean="0"/>
              <a:t> </a:t>
            </a:r>
            <a:r>
              <a:rPr lang="cs-CZ" altLang="cs-CZ" sz="2000" dirty="0" smtClean="0"/>
              <a:t>Regionální konkurenceschopnost charakterizuje schopnost regionů generovat příjmy a udržet úroveň zaměstnanosti v rámci národní a mezinárodní konkurence.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10947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288" y="476250"/>
            <a:ext cx="8497887" cy="6121400"/>
          </a:xfrm>
        </p:spPr>
        <p:txBody>
          <a:bodyPr/>
          <a:lstStyle/>
          <a:p>
            <a:r>
              <a:rPr lang="cs-CZ" altLang="cs-CZ" sz="2400" dirty="0" smtClean="0"/>
              <a:t>Konkurenceschopnost je vnímána jako jeden z nejdůležitějších faktorů ovlivňujících možnosti regionálního rozvoje. </a:t>
            </a:r>
            <a:r>
              <a:rPr lang="cs-CZ" altLang="cs-CZ" sz="2400" b="1" dirty="0" smtClean="0"/>
              <a:t>ROBERT HUGGINS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(2003)</a:t>
            </a:r>
            <a:r>
              <a:rPr lang="cs-CZ" altLang="cs-CZ" sz="2400" dirty="0" smtClean="0"/>
              <a:t> ve svém příspěvku </a:t>
            </a:r>
            <a:r>
              <a:rPr lang="cs-CZ" altLang="cs-CZ" sz="2400" i="1" dirty="0" smtClean="0"/>
              <a:t>„</a:t>
            </a:r>
            <a:r>
              <a:rPr lang="cs-CZ" altLang="cs-CZ" sz="2400" i="1" dirty="0" err="1" smtClean="0"/>
              <a:t>Creating</a:t>
            </a:r>
            <a:r>
              <a:rPr lang="cs-CZ" altLang="cs-CZ" sz="2400" i="1" dirty="0" smtClean="0"/>
              <a:t> a UK </a:t>
            </a:r>
            <a:r>
              <a:rPr lang="cs-CZ" altLang="cs-CZ" sz="2400" i="1" dirty="0" err="1" smtClean="0"/>
              <a:t>Competitiveness</a:t>
            </a:r>
            <a:r>
              <a:rPr lang="cs-CZ" altLang="cs-CZ" sz="2400" i="1" dirty="0" smtClean="0"/>
              <a:t> index: </a:t>
            </a:r>
            <a:r>
              <a:rPr lang="cs-CZ" altLang="cs-CZ" sz="2400" i="1" dirty="0" err="1" smtClean="0"/>
              <a:t>Regional</a:t>
            </a:r>
            <a:r>
              <a:rPr lang="cs-CZ" altLang="cs-CZ" sz="2400" i="1" dirty="0" smtClean="0"/>
              <a:t> and </a:t>
            </a:r>
            <a:r>
              <a:rPr lang="cs-CZ" altLang="cs-CZ" sz="2400" i="1" dirty="0" err="1" smtClean="0"/>
              <a:t>local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benchmarking</a:t>
            </a:r>
            <a:r>
              <a:rPr lang="cs-CZ" altLang="cs-CZ" sz="2400" i="1" dirty="0" smtClean="0"/>
              <a:t>“,</a:t>
            </a:r>
            <a:r>
              <a:rPr lang="cs-CZ" altLang="cs-CZ" sz="2400" dirty="0" smtClean="0"/>
              <a:t> cituje </a:t>
            </a:r>
            <a:r>
              <a:rPr lang="cs-CZ" altLang="cs-CZ" sz="2400" dirty="0" err="1" smtClean="0"/>
              <a:t>Storperovu</a:t>
            </a:r>
            <a:r>
              <a:rPr lang="cs-CZ" altLang="cs-CZ" sz="2400" dirty="0" smtClean="0"/>
              <a:t> definici územní konkurenceschopnosti (na místní i regionální úrovni) „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jako schopnost místní ekonomiky přitáhnout firmy se stabilními nebo rostoucími podíly na trhu a současně schopnost této regionální ekonomiky zajistit stabilní nebo rostoucí životní standard participujících stran</a:t>
            </a:r>
            <a:r>
              <a:rPr lang="cs-CZ" altLang="cs-CZ" sz="2400" dirty="0" smtClean="0">
                <a:solidFill>
                  <a:srgbClr val="0070C0"/>
                </a:solidFill>
              </a:rPr>
              <a:t>“ </a:t>
            </a:r>
            <a:endParaRPr lang="cs-CZ" altLang="cs-CZ" sz="2400" dirty="0">
              <a:solidFill>
                <a:srgbClr val="0070C0"/>
              </a:solidFill>
            </a:endParaRPr>
          </a:p>
          <a:p>
            <a:r>
              <a:rPr lang="cs-CZ" altLang="cs-CZ" sz="2400" dirty="0" smtClean="0"/>
              <a:t>Právě </a:t>
            </a:r>
            <a:r>
              <a:rPr lang="cs-CZ" altLang="cs-CZ" sz="2400" dirty="0" smtClean="0"/>
              <a:t>posilování konkurenceschopnosti umožňuje regionům (i územním jednotkám na nižší úrovni) vytvářet komparativní výhody vůči ostatnímu území.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993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rany">
  <a:themeElements>
    <a:clrScheme name="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Hrany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1090</TotalTime>
  <Words>1187</Words>
  <Application>Microsoft Office PowerPoint</Application>
  <PresentationFormat>Předvádění na obrazovce (4:3)</PresentationFormat>
  <Paragraphs>223</Paragraphs>
  <Slides>32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32</vt:i4>
      </vt:variant>
    </vt:vector>
  </HeadingPairs>
  <TitlesOfParts>
    <vt:vector size="43" baseType="lpstr">
      <vt:lpstr>Arial Unicode MS</vt:lpstr>
      <vt:lpstr>Arial</vt:lpstr>
      <vt:lpstr>Calibri</vt:lpstr>
      <vt:lpstr>Garamond</vt:lpstr>
      <vt:lpstr>Times New Roman</vt:lpstr>
      <vt:lpstr>Verdana</vt:lpstr>
      <vt:lpstr>Wingdings</vt:lpstr>
      <vt:lpstr>Motiv systému Office</vt:lpstr>
      <vt:lpstr>Výchozí návrh</vt:lpstr>
      <vt:lpstr>Hrany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 souladu s prvním přístupem byla definována regionální konkurenceschopnost jako schopnost produkovat zboží a služby, které obstojí na mezinárodních trzích a zároveň zabezpečí vysokou a udržitelnou úroveň příjmů   nebo obecněji řečeno je to schopnost regionů vystavených vnější konkurenci dosahovat poměrně vysoký příjem a vysokou úroveň zaměstnanosti.   Z toho vyplývá, že region, který chce být konkurenceschopný, musí zabezpečit pracovní příležitosti v přiměřeném množství a kvalitě.   </vt:lpstr>
      <vt:lpstr>Prezentace aplikace PowerPoint</vt:lpstr>
      <vt:lpstr>Prezentace aplikace PowerPoint</vt:lpstr>
      <vt:lpstr>Prezentace aplikace PowerPoint</vt:lpstr>
      <vt:lpstr>Prezentace aplikace PowerPoint</vt:lpstr>
      <vt:lpstr>EUROREGIONY</vt:lpstr>
      <vt:lpstr>Evropská charta hraničních a přeshraničních regionů </vt:lpstr>
      <vt:lpstr>Hlavní motivy přeshraniční spolupráce</vt:lpstr>
      <vt:lpstr>Cíle vytváření euroregionů</vt:lpstr>
      <vt:lpstr>Nadnárodní regiony – EUROREGIONY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Sulgan</dc:creator>
  <cp:lastModifiedBy>kajzar</cp:lastModifiedBy>
  <cp:revision>121</cp:revision>
  <dcterms:created xsi:type="dcterms:W3CDTF">2010-12-13T08:43:02Z</dcterms:created>
  <dcterms:modified xsi:type="dcterms:W3CDTF">2016-02-06T13:05:34Z</dcterms:modified>
</cp:coreProperties>
</file>