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5"/>
  </p:notesMasterIdLst>
  <p:sldIdLst>
    <p:sldId id="256" r:id="rId3"/>
    <p:sldId id="287" r:id="rId4"/>
    <p:sldId id="288" r:id="rId5"/>
    <p:sldId id="289" r:id="rId6"/>
    <p:sldId id="290" r:id="rId7"/>
    <p:sldId id="277" r:id="rId8"/>
    <p:sldId id="278" r:id="rId9"/>
    <p:sldId id="279" r:id="rId10"/>
    <p:sldId id="285" r:id="rId11"/>
    <p:sldId id="280" r:id="rId12"/>
    <p:sldId id="281" r:id="rId13"/>
    <p:sldId id="282" r:id="rId14"/>
    <p:sldId id="283" r:id="rId15"/>
    <p:sldId id="284" r:id="rId16"/>
    <p:sldId id="286" r:id="rId17"/>
    <p:sldId id="258" r:id="rId18"/>
    <p:sldId id="271" r:id="rId19"/>
    <p:sldId id="259" r:id="rId20"/>
    <p:sldId id="260" r:id="rId21"/>
    <p:sldId id="261" r:id="rId22"/>
    <p:sldId id="273" r:id="rId23"/>
    <p:sldId id="274" r:id="rId24"/>
    <p:sldId id="262" r:id="rId25"/>
    <p:sldId id="264" r:id="rId26"/>
    <p:sldId id="275" r:id="rId27"/>
    <p:sldId id="276" r:id="rId28"/>
    <p:sldId id="266" r:id="rId29"/>
    <p:sldId id="272" r:id="rId30"/>
    <p:sldId id="269" r:id="rId31"/>
    <p:sldId id="308" r:id="rId32"/>
    <p:sldId id="309" r:id="rId33"/>
    <p:sldId id="310" r:id="rId34"/>
    <p:sldId id="304" r:id="rId35"/>
    <p:sldId id="311" r:id="rId36"/>
    <p:sldId id="312" r:id="rId37"/>
    <p:sldId id="291" r:id="rId38"/>
    <p:sldId id="292" r:id="rId39"/>
    <p:sldId id="294" r:id="rId40"/>
    <p:sldId id="296" r:id="rId41"/>
    <p:sldId id="306" r:id="rId42"/>
    <p:sldId id="305" r:id="rId43"/>
    <p:sldId id="307" r:id="rId4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Styl s motivem 2 – zvýraznění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4737" autoAdjust="0"/>
  </p:normalViewPr>
  <p:slideViewPr>
    <p:cSldViewPr>
      <p:cViewPr varScale="1">
        <p:scale>
          <a:sx n="70" d="100"/>
          <a:sy n="70" d="100"/>
        </p:scale>
        <p:origin x="5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803A12-ED1F-4010-AC51-04A93264E0D6}" type="doc">
      <dgm:prSet loTypeId="urn:microsoft.com/office/officeart/2005/8/layout/cycle4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cs-CZ"/>
        </a:p>
      </dgm:t>
    </dgm:pt>
    <dgm:pt modelId="{2310F2BD-8F49-40C9-9F9B-972AB270E9A2}">
      <dgm:prSet phldrT="[Text]"/>
      <dgm:spPr>
        <a:solidFill>
          <a:srgbClr val="006600"/>
        </a:solidFill>
      </dgm:spPr>
      <dgm:t>
        <a:bodyPr/>
        <a:lstStyle/>
        <a:p>
          <a:r>
            <a:rPr lang="cs-CZ" b="1"/>
            <a:t>Krkonoše</a:t>
          </a:r>
        </a:p>
      </dgm:t>
    </dgm:pt>
    <dgm:pt modelId="{0C5621EE-006F-4238-905F-6C8C39082C26}" type="parTrans" cxnId="{BC73FE9D-074F-468B-AF54-DA30A7A1B314}">
      <dgm:prSet/>
      <dgm:spPr/>
      <dgm:t>
        <a:bodyPr/>
        <a:lstStyle/>
        <a:p>
          <a:endParaRPr lang="cs-CZ"/>
        </a:p>
      </dgm:t>
    </dgm:pt>
    <dgm:pt modelId="{EB68A70B-F009-42D0-A88D-6AAC5C630184}" type="sibTrans" cxnId="{BC73FE9D-074F-468B-AF54-DA30A7A1B314}">
      <dgm:prSet/>
      <dgm:spPr/>
      <dgm:t>
        <a:bodyPr/>
        <a:lstStyle/>
        <a:p>
          <a:endParaRPr lang="cs-CZ"/>
        </a:p>
      </dgm:t>
    </dgm:pt>
    <dgm:pt modelId="{AB811E85-68F6-4BDD-A1E9-00E5CBD9196A}">
      <dgm:prSet phldrT="[Text]" custT="1"/>
      <dgm:spPr>
        <a:solidFill>
          <a:schemeClr val="bg1">
            <a:alpha val="90000"/>
          </a:schemeClr>
        </a:solidFill>
        <a:ln>
          <a:solidFill>
            <a:srgbClr val="006600"/>
          </a:solidFill>
        </a:ln>
      </dgm:spPr>
      <dgm:t>
        <a:bodyPr/>
        <a:lstStyle/>
        <a:p>
          <a:r>
            <a:rPr lang="cs-CZ" sz="2400" b="1"/>
            <a:t>1963</a:t>
          </a:r>
        </a:p>
      </dgm:t>
    </dgm:pt>
    <dgm:pt modelId="{F68DCC78-9DF7-432E-8FD4-BF89891C39C7}" type="parTrans" cxnId="{A4595AE2-DB46-45E3-A0D0-AC47A195B8FA}">
      <dgm:prSet/>
      <dgm:spPr/>
      <dgm:t>
        <a:bodyPr/>
        <a:lstStyle/>
        <a:p>
          <a:endParaRPr lang="cs-CZ"/>
        </a:p>
      </dgm:t>
    </dgm:pt>
    <dgm:pt modelId="{75B25526-0B70-40D8-91D4-B61B573E5356}" type="sibTrans" cxnId="{A4595AE2-DB46-45E3-A0D0-AC47A195B8FA}">
      <dgm:prSet/>
      <dgm:spPr/>
      <dgm:t>
        <a:bodyPr/>
        <a:lstStyle/>
        <a:p>
          <a:endParaRPr lang="cs-CZ"/>
        </a:p>
      </dgm:t>
    </dgm:pt>
    <dgm:pt modelId="{79F44494-9CE8-4563-B684-89D37BD5C632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cs-CZ" b="1"/>
            <a:t>    Podyjí</a:t>
          </a:r>
        </a:p>
      </dgm:t>
    </dgm:pt>
    <dgm:pt modelId="{828FA41B-4AF5-466F-AA36-05D90B3EB632}" type="parTrans" cxnId="{425BE99D-74A7-4C1C-A425-3FD2AA9BB5F8}">
      <dgm:prSet/>
      <dgm:spPr/>
      <dgm:t>
        <a:bodyPr/>
        <a:lstStyle/>
        <a:p>
          <a:endParaRPr lang="cs-CZ"/>
        </a:p>
      </dgm:t>
    </dgm:pt>
    <dgm:pt modelId="{FB533128-10BD-4EC4-BA02-1DE923649536}" type="sibTrans" cxnId="{425BE99D-74A7-4C1C-A425-3FD2AA9BB5F8}">
      <dgm:prSet/>
      <dgm:spPr/>
      <dgm:t>
        <a:bodyPr/>
        <a:lstStyle/>
        <a:p>
          <a:endParaRPr lang="cs-CZ"/>
        </a:p>
      </dgm:t>
    </dgm:pt>
    <dgm:pt modelId="{CD48576F-1C95-448D-B0B8-617257613BB8}">
      <dgm:prSet phldrT="[Text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cs-CZ" sz="2400" b="1"/>
            <a:t>1991</a:t>
          </a:r>
        </a:p>
      </dgm:t>
    </dgm:pt>
    <dgm:pt modelId="{3DC9E186-5396-4D7B-BFC0-4CDD688E23AE}" type="parTrans" cxnId="{78757DC7-4B16-48C0-99F5-997E6B6DEAA4}">
      <dgm:prSet/>
      <dgm:spPr/>
      <dgm:t>
        <a:bodyPr/>
        <a:lstStyle/>
        <a:p>
          <a:endParaRPr lang="cs-CZ"/>
        </a:p>
      </dgm:t>
    </dgm:pt>
    <dgm:pt modelId="{515286E5-888A-4EC7-9AA9-964DDF529469}" type="sibTrans" cxnId="{78757DC7-4B16-48C0-99F5-997E6B6DEAA4}">
      <dgm:prSet/>
      <dgm:spPr/>
      <dgm:t>
        <a:bodyPr/>
        <a:lstStyle/>
        <a:p>
          <a:endParaRPr lang="cs-CZ"/>
        </a:p>
      </dgm:t>
    </dgm:pt>
    <dgm:pt modelId="{C6A77E38-83EA-4E9B-96CD-666AF16DF390}">
      <dgm:prSet phldrT="[Text]" custT="1"/>
      <dgm:spPr>
        <a:solidFill>
          <a:schemeClr val="bg1">
            <a:alpha val="90000"/>
          </a:schemeClr>
        </a:solidFill>
        <a:ln>
          <a:solidFill>
            <a:srgbClr val="006600"/>
          </a:solidFill>
        </a:ln>
      </dgm:spPr>
      <dgm:t>
        <a:bodyPr/>
        <a:lstStyle/>
        <a:p>
          <a:r>
            <a:rPr lang="cs-CZ" sz="2400" b="1"/>
            <a:t>549 km</a:t>
          </a:r>
          <a:r>
            <a:rPr lang="cs-CZ" sz="2400" b="1" baseline="30000"/>
            <a:t>2</a:t>
          </a:r>
          <a:endParaRPr lang="cs-CZ" sz="2400" b="1"/>
        </a:p>
      </dgm:t>
    </dgm:pt>
    <dgm:pt modelId="{9267E0FB-E1E2-437A-AE0D-763C649D7AA4}" type="parTrans" cxnId="{73D8E192-CDF9-4832-B1A1-CD8DE2EB3BCF}">
      <dgm:prSet/>
      <dgm:spPr/>
      <dgm:t>
        <a:bodyPr/>
        <a:lstStyle/>
        <a:p>
          <a:endParaRPr lang="cs-CZ"/>
        </a:p>
      </dgm:t>
    </dgm:pt>
    <dgm:pt modelId="{271D5B20-0D2C-4EB6-8D76-F405E46E226D}" type="sibTrans" cxnId="{73D8E192-CDF9-4832-B1A1-CD8DE2EB3BCF}">
      <dgm:prSet/>
      <dgm:spPr/>
      <dgm:t>
        <a:bodyPr/>
        <a:lstStyle/>
        <a:p>
          <a:endParaRPr lang="cs-CZ"/>
        </a:p>
      </dgm:t>
    </dgm:pt>
    <dgm:pt modelId="{505D81E2-5933-4F0E-A176-C611B0942EDB}">
      <dgm:prSet custT="1"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pPr algn="r"/>
          <a:r>
            <a:rPr lang="cs-CZ" sz="2400" b="1"/>
            <a:t>79 km</a:t>
          </a:r>
          <a:r>
            <a:rPr lang="cs-CZ" sz="2400" b="1" baseline="30000"/>
            <a:t>2</a:t>
          </a:r>
          <a:endParaRPr lang="cs-CZ" sz="2400" b="1"/>
        </a:p>
      </dgm:t>
    </dgm:pt>
    <dgm:pt modelId="{C7E7C3EE-B6A6-4065-9F1D-73CFA06FE966}" type="parTrans" cxnId="{CDF48499-9B65-465F-8F98-C77FEDBD484C}">
      <dgm:prSet/>
      <dgm:spPr/>
      <dgm:t>
        <a:bodyPr/>
        <a:lstStyle/>
        <a:p>
          <a:endParaRPr lang="cs-CZ"/>
        </a:p>
      </dgm:t>
    </dgm:pt>
    <dgm:pt modelId="{AFBDB579-8AF2-45BA-94FD-018B4A8C6508}" type="sibTrans" cxnId="{CDF48499-9B65-465F-8F98-C77FEDBD484C}">
      <dgm:prSet/>
      <dgm:spPr/>
      <dgm:t>
        <a:bodyPr/>
        <a:lstStyle/>
        <a:p>
          <a:endParaRPr lang="cs-CZ"/>
        </a:p>
      </dgm:t>
    </dgm:pt>
    <dgm:pt modelId="{F9F61215-6251-4A33-B54C-D5F953844CD8}">
      <dgm:prSet phldrT="[Text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cs-CZ" sz="2400" b="1"/>
            <a:t>62 km</a:t>
          </a:r>
          <a:r>
            <a:rPr lang="cs-CZ" sz="2400" b="1" baseline="30000"/>
            <a:t>2</a:t>
          </a:r>
          <a:endParaRPr lang="cs-CZ" sz="2400" b="1"/>
        </a:p>
      </dgm:t>
    </dgm:pt>
    <dgm:pt modelId="{B831362E-0264-4EEF-BA0D-50B3306B8816}" type="parTrans" cxnId="{0B890B4B-05BD-4EA0-B042-B145A6F09D0A}">
      <dgm:prSet/>
      <dgm:spPr/>
      <dgm:t>
        <a:bodyPr/>
        <a:lstStyle/>
        <a:p>
          <a:endParaRPr lang="cs-CZ"/>
        </a:p>
      </dgm:t>
    </dgm:pt>
    <dgm:pt modelId="{4B0A9FD2-A2C7-4015-890F-54D262DA50BB}" type="sibTrans" cxnId="{0B890B4B-05BD-4EA0-B042-B145A6F09D0A}">
      <dgm:prSet/>
      <dgm:spPr/>
      <dgm:t>
        <a:bodyPr/>
        <a:lstStyle/>
        <a:p>
          <a:endParaRPr lang="cs-CZ"/>
        </a:p>
      </dgm:t>
    </dgm:pt>
    <dgm:pt modelId="{FB06BA5F-2A6A-40A1-A83F-A89DDB6E3E64}">
      <dgm:prSet phldrT="[Text]" custT="1"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pPr algn="r"/>
          <a:r>
            <a:rPr lang="cs-CZ" sz="2400" b="1"/>
            <a:t>2000</a:t>
          </a:r>
        </a:p>
      </dgm:t>
    </dgm:pt>
    <dgm:pt modelId="{AF00CCF2-504B-4DC4-A7FD-06FF9E65A9CA}" type="sibTrans" cxnId="{5FE4ED52-D7FF-4E20-AC82-49238F6F19BE}">
      <dgm:prSet/>
      <dgm:spPr/>
      <dgm:t>
        <a:bodyPr/>
        <a:lstStyle/>
        <a:p>
          <a:endParaRPr lang="cs-CZ"/>
        </a:p>
      </dgm:t>
    </dgm:pt>
    <dgm:pt modelId="{1E468BBE-66BC-467A-B1AF-F8923CF088D7}" type="parTrans" cxnId="{5FE4ED52-D7FF-4E20-AC82-49238F6F19BE}">
      <dgm:prSet/>
      <dgm:spPr/>
      <dgm:t>
        <a:bodyPr/>
        <a:lstStyle/>
        <a:p>
          <a:endParaRPr lang="cs-CZ"/>
        </a:p>
      </dgm:t>
    </dgm:pt>
    <dgm:pt modelId="{F9FAFD84-1513-41C8-89FE-799CFBF55A92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cs-CZ" b="1"/>
            <a:t>České     Švýcarsko</a:t>
          </a:r>
        </a:p>
      </dgm:t>
    </dgm:pt>
    <dgm:pt modelId="{D0862358-4650-4AA4-8ADF-6D0873A29590}" type="sibTrans" cxnId="{DE6333E4-62C8-4071-B472-2E5B8D048FC8}">
      <dgm:prSet/>
      <dgm:spPr/>
      <dgm:t>
        <a:bodyPr/>
        <a:lstStyle/>
        <a:p>
          <a:endParaRPr lang="cs-CZ"/>
        </a:p>
      </dgm:t>
    </dgm:pt>
    <dgm:pt modelId="{652C40BE-3665-463F-8C84-52A009E95D48}" type="parTrans" cxnId="{DE6333E4-62C8-4071-B472-2E5B8D048FC8}">
      <dgm:prSet/>
      <dgm:spPr/>
      <dgm:t>
        <a:bodyPr/>
        <a:lstStyle/>
        <a:p>
          <a:endParaRPr lang="cs-CZ"/>
        </a:p>
      </dgm:t>
    </dgm:pt>
    <dgm:pt modelId="{498646B8-CB92-485C-8493-AD2132C8ABB9}">
      <dgm:prSet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r"/>
          <a:r>
            <a:rPr lang="cs-CZ" sz="2400" b="1" dirty="0"/>
            <a:t>685 km</a:t>
          </a:r>
          <a:r>
            <a:rPr lang="cs-CZ" sz="2400" b="1" baseline="30000" dirty="0"/>
            <a:t>2</a:t>
          </a:r>
          <a:endParaRPr lang="cs-CZ" sz="2400" b="1" dirty="0"/>
        </a:p>
      </dgm:t>
    </dgm:pt>
    <dgm:pt modelId="{1DC8EED4-2938-4597-8F54-509C9D7030D5}" type="sibTrans" cxnId="{ADBECA04-E13F-42DD-A6F7-5B1BF83BE3CC}">
      <dgm:prSet/>
      <dgm:spPr/>
      <dgm:t>
        <a:bodyPr/>
        <a:lstStyle/>
        <a:p>
          <a:endParaRPr lang="cs-CZ"/>
        </a:p>
      </dgm:t>
    </dgm:pt>
    <dgm:pt modelId="{F548C8CF-7B1C-47DE-A807-B39832D358A0}" type="parTrans" cxnId="{ADBECA04-E13F-42DD-A6F7-5B1BF83BE3CC}">
      <dgm:prSet/>
      <dgm:spPr/>
      <dgm:t>
        <a:bodyPr/>
        <a:lstStyle/>
        <a:p>
          <a:endParaRPr lang="cs-CZ"/>
        </a:p>
      </dgm:t>
    </dgm:pt>
    <dgm:pt modelId="{839A73E0-0807-431D-87A0-E3DE6653CB68}">
      <dgm:prSet phldrT="[Text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r"/>
          <a:r>
            <a:rPr lang="cs-CZ" sz="2400" b="1"/>
            <a:t>1991</a:t>
          </a:r>
        </a:p>
      </dgm:t>
    </dgm:pt>
    <dgm:pt modelId="{54561E08-60E8-4C4C-A5B7-8D5F5457E942}" type="sibTrans" cxnId="{00F595ED-0F31-4DB9-9004-B7EB57A412FC}">
      <dgm:prSet/>
      <dgm:spPr/>
      <dgm:t>
        <a:bodyPr/>
        <a:lstStyle/>
        <a:p>
          <a:endParaRPr lang="cs-CZ"/>
        </a:p>
      </dgm:t>
    </dgm:pt>
    <dgm:pt modelId="{D0FAA151-C972-41DA-896F-F48DBD6B34C6}" type="parTrans" cxnId="{00F595ED-0F31-4DB9-9004-B7EB57A412FC}">
      <dgm:prSet/>
      <dgm:spPr/>
      <dgm:t>
        <a:bodyPr/>
        <a:lstStyle/>
        <a:p>
          <a:endParaRPr lang="cs-CZ"/>
        </a:p>
      </dgm:t>
    </dgm:pt>
    <dgm:pt modelId="{E152B19A-5BD9-4EE1-9146-52010811405C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cs-CZ" b="1"/>
            <a:t> Šumava</a:t>
          </a:r>
        </a:p>
      </dgm:t>
    </dgm:pt>
    <dgm:pt modelId="{CAF935BB-4D93-430E-A5E0-BFF041380F33}" type="sibTrans" cxnId="{2535C606-BD64-42DB-B119-08E37C1C8E3A}">
      <dgm:prSet/>
      <dgm:spPr/>
      <dgm:t>
        <a:bodyPr/>
        <a:lstStyle/>
        <a:p>
          <a:endParaRPr lang="cs-CZ"/>
        </a:p>
      </dgm:t>
    </dgm:pt>
    <dgm:pt modelId="{22D9384C-0ABA-4E6F-8606-ACE831DB0C25}" type="parTrans" cxnId="{2535C606-BD64-42DB-B119-08E37C1C8E3A}">
      <dgm:prSet/>
      <dgm:spPr/>
      <dgm:t>
        <a:bodyPr/>
        <a:lstStyle/>
        <a:p>
          <a:endParaRPr lang="cs-CZ"/>
        </a:p>
      </dgm:t>
    </dgm:pt>
    <dgm:pt modelId="{406D26D7-99A1-4BC7-AF42-70CE464D57A4}" type="pres">
      <dgm:prSet presAssocID="{E9803A12-ED1F-4010-AC51-04A93264E0D6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0FA35AC9-3141-448E-8190-7207A90CB12B}" type="pres">
      <dgm:prSet presAssocID="{E9803A12-ED1F-4010-AC51-04A93264E0D6}" presName="children" presStyleCnt="0"/>
      <dgm:spPr/>
    </dgm:pt>
    <dgm:pt modelId="{7A384EE8-1365-485E-AC34-C6162686BF94}" type="pres">
      <dgm:prSet presAssocID="{E9803A12-ED1F-4010-AC51-04A93264E0D6}" presName="child1group" presStyleCnt="0"/>
      <dgm:spPr/>
    </dgm:pt>
    <dgm:pt modelId="{E518CC71-3596-4B52-948C-5C9529CB364A}" type="pres">
      <dgm:prSet presAssocID="{E9803A12-ED1F-4010-AC51-04A93264E0D6}" presName="child1" presStyleLbl="bgAcc1" presStyleIdx="0" presStyleCnt="4" custScaleY="64848"/>
      <dgm:spPr/>
      <dgm:t>
        <a:bodyPr/>
        <a:lstStyle/>
        <a:p>
          <a:endParaRPr lang="cs-CZ"/>
        </a:p>
      </dgm:t>
    </dgm:pt>
    <dgm:pt modelId="{6FEF4D3D-E6DD-4FE6-BBBB-5294148479FF}" type="pres">
      <dgm:prSet presAssocID="{E9803A12-ED1F-4010-AC51-04A93264E0D6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5A0AA38-AD25-41F5-8464-D4748DEC45A1}" type="pres">
      <dgm:prSet presAssocID="{E9803A12-ED1F-4010-AC51-04A93264E0D6}" presName="child2group" presStyleCnt="0"/>
      <dgm:spPr/>
    </dgm:pt>
    <dgm:pt modelId="{014E7BE4-05FA-4F4C-8953-1E26A18C820C}" type="pres">
      <dgm:prSet presAssocID="{E9803A12-ED1F-4010-AC51-04A93264E0D6}" presName="child2" presStyleLbl="bgAcc1" presStyleIdx="1" presStyleCnt="4" custScaleY="64848"/>
      <dgm:spPr/>
      <dgm:t>
        <a:bodyPr/>
        <a:lstStyle/>
        <a:p>
          <a:endParaRPr lang="cs-CZ"/>
        </a:p>
      </dgm:t>
    </dgm:pt>
    <dgm:pt modelId="{0A0F3F87-C0AD-470E-BE30-FA59715B1189}" type="pres">
      <dgm:prSet presAssocID="{E9803A12-ED1F-4010-AC51-04A93264E0D6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3809D67-A15A-4B9B-9162-A52C75B9E384}" type="pres">
      <dgm:prSet presAssocID="{E9803A12-ED1F-4010-AC51-04A93264E0D6}" presName="child3group" presStyleCnt="0"/>
      <dgm:spPr/>
    </dgm:pt>
    <dgm:pt modelId="{70DF443C-1A3B-4A58-8CAF-034F7764A296}" type="pres">
      <dgm:prSet presAssocID="{E9803A12-ED1F-4010-AC51-04A93264E0D6}" presName="child3" presStyleLbl="bgAcc1" presStyleIdx="2" presStyleCnt="4" custScaleY="63807"/>
      <dgm:spPr/>
      <dgm:t>
        <a:bodyPr/>
        <a:lstStyle/>
        <a:p>
          <a:endParaRPr lang="cs-CZ"/>
        </a:p>
      </dgm:t>
    </dgm:pt>
    <dgm:pt modelId="{904AB324-1787-4F09-B61E-B79BC46ACC64}" type="pres">
      <dgm:prSet presAssocID="{E9803A12-ED1F-4010-AC51-04A93264E0D6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8A63F6F-4B00-451A-B958-23FAF088F4A5}" type="pres">
      <dgm:prSet presAssocID="{E9803A12-ED1F-4010-AC51-04A93264E0D6}" presName="child4group" presStyleCnt="0"/>
      <dgm:spPr/>
    </dgm:pt>
    <dgm:pt modelId="{B1187932-A82F-4F5A-8D95-52C99FF233F6}" type="pres">
      <dgm:prSet presAssocID="{E9803A12-ED1F-4010-AC51-04A93264E0D6}" presName="child4" presStyleLbl="bgAcc1" presStyleIdx="3" presStyleCnt="4" custScaleY="65214" custLinFactNeighborX="-455"/>
      <dgm:spPr/>
      <dgm:t>
        <a:bodyPr/>
        <a:lstStyle/>
        <a:p>
          <a:endParaRPr lang="cs-CZ"/>
        </a:p>
      </dgm:t>
    </dgm:pt>
    <dgm:pt modelId="{332EB1B4-913E-44FD-B1E7-5DD9A9740165}" type="pres">
      <dgm:prSet presAssocID="{E9803A12-ED1F-4010-AC51-04A93264E0D6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2BB8566-C47B-49EA-8F53-9401A9B2DD8C}" type="pres">
      <dgm:prSet presAssocID="{E9803A12-ED1F-4010-AC51-04A93264E0D6}" presName="childPlaceholder" presStyleCnt="0"/>
      <dgm:spPr/>
    </dgm:pt>
    <dgm:pt modelId="{3B7DA2AA-83E7-4046-A18F-8336040A9AB4}" type="pres">
      <dgm:prSet presAssocID="{E9803A12-ED1F-4010-AC51-04A93264E0D6}" presName="circle" presStyleCnt="0"/>
      <dgm:spPr/>
    </dgm:pt>
    <dgm:pt modelId="{0CC947D2-085C-4448-B044-EE0D8C478BDC}" type="pres">
      <dgm:prSet presAssocID="{E9803A12-ED1F-4010-AC51-04A93264E0D6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AAB1E24-B727-43B8-BFE5-3DEADAA51FF2}" type="pres">
      <dgm:prSet presAssocID="{E9803A12-ED1F-4010-AC51-04A93264E0D6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DC48E7D-6C2A-4416-AF61-04318693421F}" type="pres">
      <dgm:prSet presAssocID="{E9803A12-ED1F-4010-AC51-04A93264E0D6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771B9A9-00E2-4B58-AF81-80867E19C101}" type="pres">
      <dgm:prSet presAssocID="{E9803A12-ED1F-4010-AC51-04A93264E0D6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87DFEAC-5B0A-44C3-AA59-7E48490D85E2}" type="pres">
      <dgm:prSet presAssocID="{E9803A12-ED1F-4010-AC51-04A93264E0D6}" presName="quadrantPlaceholder" presStyleCnt="0"/>
      <dgm:spPr/>
    </dgm:pt>
    <dgm:pt modelId="{AFB9B224-E217-4B51-A46F-E3989D2FC42C}" type="pres">
      <dgm:prSet presAssocID="{E9803A12-ED1F-4010-AC51-04A93264E0D6}" presName="center1" presStyleLbl="fgShp" presStyleIdx="0" presStyleCnt="2"/>
      <dgm:spPr>
        <a:solidFill>
          <a:schemeClr val="accent2">
            <a:tint val="40000"/>
            <a:hueOff val="0"/>
            <a:satOff val="0"/>
            <a:lumOff val="0"/>
            <a:alpha val="0"/>
          </a:schemeClr>
        </a:solidFill>
        <a:ln>
          <a:noFill/>
        </a:ln>
      </dgm:spPr>
    </dgm:pt>
    <dgm:pt modelId="{35D28462-6249-4758-A3B3-675A26951802}" type="pres">
      <dgm:prSet presAssocID="{E9803A12-ED1F-4010-AC51-04A93264E0D6}" presName="center2" presStyleLbl="fgShp" presStyleIdx="1" presStyleCnt="2"/>
      <dgm:spPr>
        <a:solidFill>
          <a:schemeClr val="accent2">
            <a:tint val="40000"/>
            <a:hueOff val="0"/>
            <a:satOff val="0"/>
            <a:lumOff val="0"/>
            <a:alpha val="0"/>
          </a:schemeClr>
        </a:solidFill>
        <a:ln>
          <a:noFill/>
        </a:ln>
      </dgm:spPr>
    </dgm:pt>
  </dgm:ptLst>
  <dgm:cxnLst>
    <dgm:cxn modelId="{13A1DE9E-DCBD-4E44-B287-228A38BDAFBE}" type="presOf" srcId="{AB811E85-68F6-4BDD-A1E9-00E5CBD9196A}" destId="{6FEF4D3D-E6DD-4FE6-BBBB-5294148479FF}" srcOrd="1" destOrd="0" presId="urn:microsoft.com/office/officeart/2005/8/layout/cycle4"/>
    <dgm:cxn modelId="{8420A427-7561-4003-80F8-F6D84C116C8B}" type="presOf" srcId="{F9F61215-6251-4A33-B54C-D5F953844CD8}" destId="{332EB1B4-913E-44FD-B1E7-5DD9A9740165}" srcOrd="1" destOrd="1" presId="urn:microsoft.com/office/officeart/2005/8/layout/cycle4"/>
    <dgm:cxn modelId="{425BE99D-74A7-4C1C-A425-3FD2AA9BB5F8}" srcId="{E9803A12-ED1F-4010-AC51-04A93264E0D6}" destId="{79F44494-9CE8-4563-B684-89D37BD5C632}" srcOrd="3" destOrd="0" parTransId="{828FA41B-4AF5-466F-AA36-05D90B3EB632}" sibTransId="{FB533128-10BD-4EC4-BA02-1DE923649536}"/>
    <dgm:cxn modelId="{558B77C3-81CB-4989-92D3-DD88B8794137}" type="presOf" srcId="{C6A77E38-83EA-4E9B-96CD-666AF16DF390}" destId="{E518CC71-3596-4B52-948C-5C9529CB364A}" srcOrd="0" destOrd="1" presId="urn:microsoft.com/office/officeart/2005/8/layout/cycle4"/>
    <dgm:cxn modelId="{715BEB31-1AA0-458B-B2C1-91BE34A09B41}" type="presOf" srcId="{2310F2BD-8F49-40C9-9F9B-972AB270E9A2}" destId="{0CC947D2-085C-4448-B044-EE0D8C478BDC}" srcOrd="0" destOrd="0" presId="urn:microsoft.com/office/officeart/2005/8/layout/cycle4"/>
    <dgm:cxn modelId="{9E42351A-D4FE-4FA8-A80C-AB3172E242AB}" type="presOf" srcId="{79F44494-9CE8-4563-B684-89D37BD5C632}" destId="{A771B9A9-00E2-4B58-AF81-80867E19C101}" srcOrd="0" destOrd="0" presId="urn:microsoft.com/office/officeart/2005/8/layout/cycle4"/>
    <dgm:cxn modelId="{84DCB3C9-2F42-42A3-A207-A0317AECCA71}" type="presOf" srcId="{FB06BA5F-2A6A-40A1-A83F-A89DDB6E3E64}" destId="{70DF443C-1A3B-4A58-8CAF-034F7764A296}" srcOrd="0" destOrd="0" presId="urn:microsoft.com/office/officeart/2005/8/layout/cycle4"/>
    <dgm:cxn modelId="{2E546096-A7DA-49BC-9892-74A83C427EA3}" type="presOf" srcId="{CD48576F-1C95-448D-B0B8-617257613BB8}" destId="{332EB1B4-913E-44FD-B1E7-5DD9A9740165}" srcOrd="1" destOrd="0" presId="urn:microsoft.com/office/officeart/2005/8/layout/cycle4"/>
    <dgm:cxn modelId="{73D8E192-CDF9-4832-B1A1-CD8DE2EB3BCF}" srcId="{2310F2BD-8F49-40C9-9F9B-972AB270E9A2}" destId="{C6A77E38-83EA-4E9B-96CD-666AF16DF390}" srcOrd="1" destOrd="0" parTransId="{9267E0FB-E1E2-437A-AE0D-763C649D7AA4}" sibTransId="{271D5B20-0D2C-4EB6-8D76-F405E46E226D}"/>
    <dgm:cxn modelId="{A4595AE2-DB46-45E3-A0D0-AC47A195B8FA}" srcId="{2310F2BD-8F49-40C9-9F9B-972AB270E9A2}" destId="{AB811E85-68F6-4BDD-A1E9-00E5CBD9196A}" srcOrd="0" destOrd="0" parTransId="{F68DCC78-9DF7-432E-8FD4-BF89891C39C7}" sibTransId="{75B25526-0B70-40D8-91D4-B61B573E5356}"/>
    <dgm:cxn modelId="{2535C606-BD64-42DB-B119-08E37C1C8E3A}" srcId="{E9803A12-ED1F-4010-AC51-04A93264E0D6}" destId="{E152B19A-5BD9-4EE1-9146-52010811405C}" srcOrd="1" destOrd="0" parTransId="{22D9384C-0ABA-4E6F-8606-ACE831DB0C25}" sibTransId="{CAF935BB-4D93-430E-A5E0-BFF041380F33}"/>
    <dgm:cxn modelId="{78757DC7-4B16-48C0-99F5-997E6B6DEAA4}" srcId="{79F44494-9CE8-4563-B684-89D37BD5C632}" destId="{CD48576F-1C95-448D-B0B8-617257613BB8}" srcOrd="0" destOrd="0" parTransId="{3DC9E186-5396-4D7B-BFC0-4CDD688E23AE}" sibTransId="{515286E5-888A-4EC7-9AA9-964DDF529469}"/>
    <dgm:cxn modelId="{BC73FE9D-074F-468B-AF54-DA30A7A1B314}" srcId="{E9803A12-ED1F-4010-AC51-04A93264E0D6}" destId="{2310F2BD-8F49-40C9-9F9B-972AB270E9A2}" srcOrd="0" destOrd="0" parTransId="{0C5621EE-006F-4238-905F-6C8C39082C26}" sibTransId="{EB68A70B-F009-42D0-A88D-6AAC5C630184}"/>
    <dgm:cxn modelId="{D5C14F23-CA87-4B0A-887B-EF63A60A4C18}" type="presOf" srcId="{F9FAFD84-1513-41C8-89FE-799CFBF55A92}" destId="{DDC48E7D-6C2A-4416-AF61-04318693421F}" srcOrd="0" destOrd="0" presId="urn:microsoft.com/office/officeart/2005/8/layout/cycle4"/>
    <dgm:cxn modelId="{EAC0E40A-666E-4CD0-AAEB-45C75F9CF765}" type="presOf" srcId="{C6A77E38-83EA-4E9B-96CD-666AF16DF390}" destId="{6FEF4D3D-E6DD-4FE6-BBBB-5294148479FF}" srcOrd="1" destOrd="1" presId="urn:microsoft.com/office/officeart/2005/8/layout/cycle4"/>
    <dgm:cxn modelId="{0B890B4B-05BD-4EA0-B042-B145A6F09D0A}" srcId="{79F44494-9CE8-4563-B684-89D37BD5C632}" destId="{F9F61215-6251-4A33-B54C-D5F953844CD8}" srcOrd="1" destOrd="0" parTransId="{B831362E-0264-4EEF-BA0D-50B3306B8816}" sibTransId="{4B0A9FD2-A2C7-4015-890F-54D262DA50BB}"/>
    <dgm:cxn modelId="{C476FD0E-2F77-4A43-9E8E-F850A24ED7EC}" type="presOf" srcId="{498646B8-CB92-485C-8493-AD2132C8ABB9}" destId="{0A0F3F87-C0AD-470E-BE30-FA59715B1189}" srcOrd="1" destOrd="1" presId="urn:microsoft.com/office/officeart/2005/8/layout/cycle4"/>
    <dgm:cxn modelId="{6E56E943-B7A7-4A81-ACE7-2CF26C0D6B7B}" type="presOf" srcId="{AB811E85-68F6-4BDD-A1E9-00E5CBD9196A}" destId="{E518CC71-3596-4B52-948C-5C9529CB364A}" srcOrd="0" destOrd="0" presId="urn:microsoft.com/office/officeart/2005/8/layout/cycle4"/>
    <dgm:cxn modelId="{887C309A-29D5-4396-B519-6839B619CD88}" type="presOf" srcId="{839A73E0-0807-431D-87A0-E3DE6653CB68}" destId="{0A0F3F87-C0AD-470E-BE30-FA59715B1189}" srcOrd="1" destOrd="0" presId="urn:microsoft.com/office/officeart/2005/8/layout/cycle4"/>
    <dgm:cxn modelId="{DE6333E4-62C8-4071-B472-2E5B8D048FC8}" srcId="{E9803A12-ED1F-4010-AC51-04A93264E0D6}" destId="{F9FAFD84-1513-41C8-89FE-799CFBF55A92}" srcOrd="2" destOrd="0" parTransId="{652C40BE-3665-463F-8C84-52A009E95D48}" sibTransId="{D0862358-4650-4AA4-8ADF-6D0873A29590}"/>
    <dgm:cxn modelId="{2D10770A-72D0-4436-A189-6FA6FD01BD06}" type="presOf" srcId="{E9803A12-ED1F-4010-AC51-04A93264E0D6}" destId="{406D26D7-99A1-4BC7-AF42-70CE464D57A4}" srcOrd="0" destOrd="0" presId="urn:microsoft.com/office/officeart/2005/8/layout/cycle4"/>
    <dgm:cxn modelId="{BED4DF6A-1E59-4515-8807-CB7DC0A1483B}" type="presOf" srcId="{505D81E2-5933-4F0E-A176-C611B0942EDB}" destId="{70DF443C-1A3B-4A58-8CAF-034F7764A296}" srcOrd="0" destOrd="1" presId="urn:microsoft.com/office/officeart/2005/8/layout/cycle4"/>
    <dgm:cxn modelId="{ADBECA04-E13F-42DD-A6F7-5B1BF83BE3CC}" srcId="{E152B19A-5BD9-4EE1-9146-52010811405C}" destId="{498646B8-CB92-485C-8493-AD2132C8ABB9}" srcOrd="1" destOrd="0" parTransId="{F548C8CF-7B1C-47DE-A807-B39832D358A0}" sibTransId="{1DC8EED4-2938-4597-8F54-509C9D7030D5}"/>
    <dgm:cxn modelId="{5D13AEB9-F0AB-4EA7-96A1-D0D0BA42A6E9}" type="presOf" srcId="{E152B19A-5BD9-4EE1-9146-52010811405C}" destId="{6AAB1E24-B727-43B8-BFE5-3DEADAA51FF2}" srcOrd="0" destOrd="0" presId="urn:microsoft.com/office/officeart/2005/8/layout/cycle4"/>
    <dgm:cxn modelId="{7E8C341F-43B4-48BC-A2C4-C271282A41DA}" type="presOf" srcId="{FB06BA5F-2A6A-40A1-A83F-A89DDB6E3E64}" destId="{904AB324-1787-4F09-B61E-B79BC46ACC64}" srcOrd="1" destOrd="0" presId="urn:microsoft.com/office/officeart/2005/8/layout/cycle4"/>
    <dgm:cxn modelId="{CDF48499-9B65-465F-8F98-C77FEDBD484C}" srcId="{F9FAFD84-1513-41C8-89FE-799CFBF55A92}" destId="{505D81E2-5933-4F0E-A176-C611B0942EDB}" srcOrd="1" destOrd="0" parTransId="{C7E7C3EE-B6A6-4065-9F1D-73CFA06FE966}" sibTransId="{AFBDB579-8AF2-45BA-94FD-018B4A8C6508}"/>
    <dgm:cxn modelId="{A770CD2A-DF21-4D8C-B666-B7875CB7F8C1}" type="presOf" srcId="{CD48576F-1C95-448D-B0B8-617257613BB8}" destId="{B1187932-A82F-4F5A-8D95-52C99FF233F6}" srcOrd="0" destOrd="0" presId="urn:microsoft.com/office/officeart/2005/8/layout/cycle4"/>
    <dgm:cxn modelId="{64094F8D-12A3-49F7-B582-B9A0D9417960}" type="presOf" srcId="{F9F61215-6251-4A33-B54C-D5F953844CD8}" destId="{B1187932-A82F-4F5A-8D95-52C99FF233F6}" srcOrd="0" destOrd="1" presId="urn:microsoft.com/office/officeart/2005/8/layout/cycle4"/>
    <dgm:cxn modelId="{93AFDD72-16EE-436F-A821-0D54D5ADF344}" type="presOf" srcId="{505D81E2-5933-4F0E-A176-C611B0942EDB}" destId="{904AB324-1787-4F09-B61E-B79BC46ACC64}" srcOrd="1" destOrd="1" presId="urn:microsoft.com/office/officeart/2005/8/layout/cycle4"/>
    <dgm:cxn modelId="{D07ECA60-87DA-4C1A-B2F3-00467427754D}" type="presOf" srcId="{839A73E0-0807-431D-87A0-E3DE6653CB68}" destId="{014E7BE4-05FA-4F4C-8953-1E26A18C820C}" srcOrd="0" destOrd="0" presId="urn:microsoft.com/office/officeart/2005/8/layout/cycle4"/>
    <dgm:cxn modelId="{5FE4ED52-D7FF-4E20-AC82-49238F6F19BE}" srcId="{F9FAFD84-1513-41C8-89FE-799CFBF55A92}" destId="{FB06BA5F-2A6A-40A1-A83F-A89DDB6E3E64}" srcOrd="0" destOrd="0" parTransId="{1E468BBE-66BC-467A-B1AF-F8923CF088D7}" sibTransId="{AF00CCF2-504B-4DC4-A7FD-06FF9E65A9CA}"/>
    <dgm:cxn modelId="{00F595ED-0F31-4DB9-9004-B7EB57A412FC}" srcId="{E152B19A-5BD9-4EE1-9146-52010811405C}" destId="{839A73E0-0807-431D-87A0-E3DE6653CB68}" srcOrd="0" destOrd="0" parTransId="{D0FAA151-C972-41DA-896F-F48DBD6B34C6}" sibTransId="{54561E08-60E8-4C4C-A5B7-8D5F5457E942}"/>
    <dgm:cxn modelId="{64507F8B-AC43-4242-8EF7-C492112024F8}" type="presOf" srcId="{498646B8-CB92-485C-8493-AD2132C8ABB9}" destId="{014E7BE4-05FA-4F4C-8953-1E26A18C820C}" srcOrd="0" destOrd="1" presId="urn:microsoft.com/office/officeart/2005/8/layout/cycle4"/>
    <dgm:cxn modelId="{6673235D-42B9-49A0-A16A-C763982DFF40}" type="presParOf" srcId="{406D26D7-99A1-4BC7-AF42-70CE464D57A4}" destId="{0FA35AC9-3141-448E-8190-7207A90CB12B}" srcOrd="0" destOrd="0" presId="urn:microsoft.com/office/officeart/2005/8/layout/cycle4"/>
    <dgm:cxn modelId="{4DDD6973-547D-4114-95DD-51E0B501BEBA}" type="presParOf" srcId="{0FA35AC9-3141-448E-8190-7207A90CB12B}" destId="{7A384EE8-1365-485E-AC34-C6162686BF94}" srcOrd="0" destOrd="0" presId="urn:microsoft.com/office/officeart/2005/8/layout/cycle4"/>
    <dgm:cxn modelId="{DABF5BB7-08D6-4E4E-A61F-94717084F54A}" type="presParOf" srcId="{7A384EE8-1365-485E-AC34-C6162686BF94}" destId="{E518CC71-3596-4B52-948C-5C9529CB364A}" srcOrd="0" destOrd="0" presId="urn:microsoft.com/office/officeart/2005/8/layout/cycle4"/>
    <dgm:cxn modelId="{8900E9A6-4263-486C-9479-2B630ADC6252}" type="presParOf" srcId="{7A384EE8-1365-485E-AC34-C6162686BF94}" destId="{6FEF4D3D-E6DD-4FE6-BBBB-5294148479FF}" srcOrd="1" destOrd="0" presId="urn:microsoft.com/office/officeart/2005/8/layout/cycle4"/>
    <dgm:cxn modelId="{564E5DFF-25DD-42A6-9D38-3D6960BAE1AF}" type="presParOf" srcId="{0FA35AC9-3141-448E-8190-7207A90CB12B}" destId="{05A0AA38-AD25-41F5-8464-D4748DEC45A1}" srcOrd="1" destOrd="0" presId="urn:microsoft.com/office/officeart/2005/8/layout/cycle4"/>
    <dgm:cxn modelId="{718BA66B-D4E5-440C-B464-4F4CBBE76C99}" type="presParOf" srcId="{05A0AA38-AD25-41F5-8464-D4748DEC45A1}" destId="{014E7BE4-05FA-4F4C-8953-1E26A18C820C}" srcOrd="0" destOrd="0" presId="urn:microsoft.com/office/officeart/2005/8/layout/cycle4"/>
    <dgm:cxn modelId="{58C03ED2-2918-4424-A456-6C0DBED97DEA}" type="presParOf" srcId="{05A0AA38-AD25-41F5-8464-D4748DEC45A1}" destId="{0A0F3F87-C0AD-470E-BE30-FA59715B1189}" srcOrd="1" destOrd="0" presId="urn:microsoft.com/office/officeart/2005/8/layout/cycle4"/>
    <dgm:cxn modelId="{A978A53A-7EB6-45E5-B043-C7756E89EB45}" type="presParOf" srcId="{0FA35AC9-3141-448E-8190-7207A90CB12B}" destId="{03809D67-A15A-4B9B-9162-A52C75B9E384}" srcOrd="2" destOrd="0" presId="urn:microsoft.com/office/officeart/2005/8/layout/cycle4"/>
    <dgm:cxn modelId="{B3A0A693-58E8-482B-9EA8-4832D7E01122}" type="presParOf" srcId="{03809D67-A15A-4B9B-9162-A52C75B9E384}" destId="{70DF443C-1A3B-4A58-8CAF-034F7764A296}" srcOrd="0" destOrd="0" presId="urn:microsoft.com/office/officeart/2005/8/layout/cycle4"/>
    <dgm:cxn modelId="{30F1FD3F-BF6D-4765-93DC-0217953285FC}" type="presParOf" srcId="{03809D67-A15A-4B9B-9162-A52C75B9E384}" destId="{904AB324-1787-4F09-B61E-B79BC46ACC64}" srcOrd="1" destOrd="0" presId="urn:microsoft.com/office/officeart/2005/8/layout/cycle4"/>
    <dgm:cxn modelId="{F5385D0B-0D75-4730-A1D2-EF9CC16C611A}" type="presParOf" srcId="{0FA35AC9-3141-448E-8190-7207A90CB12B}" destId="{88A63F6F-4B00-451A-B958-23FAF088F4A5}" srcOrd="3" destOrd="0" presId="urn:microsoft.com/office/officeart/2005/8/layout/cycle4"/>
    <dgm:cxn modelId="{4CAA783E-E4C8-4C03-A24D-62269D402E18}" type="presParOf" srcId="{88A63F6F-4B00-451A-B958-23FAF088F4A5}" destId="{B1187932-A82F-4F5A-8D95-52C99FF233F6}" srcOrd="0" destOrd="0" presId="urn:microsoft.com/office/officeart/2005/8/layout/cycle4"/>
    <dgm:cxn modelId="{01E06EE1-2444-4661-A3FA-284B71B908F2}" type="presParOf" srcId="{88A63F6F-4B00-451A-B958-23FAF088F4A5}" destId="{332EB1B4-913E-44FD-B1E7-5DD9A9740165}" srcOrd="1" destOrd="0" presId="urn:microsoft.com/office/officeart/2005/8/layout/cycle4"/>
    <dgm:cxn modelId="{EE7075C3-FEEA-4616-80DF-3790421D4917}" type="presParOf" srcId="{0FA35AC9-3141-448E-8190-7207A90CB12B}" destId="{02BB8566-C47B-49EA-8F53-9401A9B2DD8C}" srcOrd="4" destOrd="0" presId="urn:microsoft.com/office/officeart/2005/8/layout/cycle4"/>
    <dgm:cxn modelId="{C805A96C-C9EA-4C3B-B07F-4950B87C2C50}" type="presParOf" srcId="{406D26D7-99A1-4BC7-AF42-70CE464D57A4}" destId="{3B7DA2AA-83E7-4046-A18F-8336040A9AB4}" srcOrd="1" destOrd="0" presId="urn:microsoft.com/office/officeart/2005/8/layout/cycle4"/>
    <dgm:cxn modelId="{3CFE5F53-CB2D-4046-B09F-DD3453E09136}" type="presParOf" srcId="{3B7DA2AA-83E7-4046-A18F-8336040A9AB4}" destId="{0CC947D2-085C-4448-B044-EE0D8C478BDC}" srcOrd="0" destOrd="0" presId="urn:microsoft.com/office/officeart/2005/8/layout/cycle4"/>
    <dgm:cxn modelId="{B5BF81C8-E372-4450-ADB1-1EAE2124FCAC}" type="presParOf" srcId="{3B7DA2AA-83E7-4046-A18F-8336040A9AB4}" destId="{6AAB1E24-B727-43B8-BFE5-3DEADAA51FF2}" srcOrd="1" destOrd="0" presId="urn:microsoft.com/office/officeart/2005/8/layout/cycle4"/>
    <dgm:cxn modelId="{BDE6314D-8BBF-4318-B262-AA91581FD150}" type="presParOf" srcId="{3B7DA2AA-83E7-4046-A18F-8336040A9AB4}" destId="{DDC48E7D-6C2A-4416-AF61-04318693421F}" srcOrd="2" destOrd="0" presId="urn:microsoft.com/office/officeart/2005/8/layout/cycle4"/>
    <dgm:cxn modelId="{1649B5FC-6ECE-464E-A66C-30B5FB1575BA}" type="presParOf" srcId="{3B7DA2AA-83E7-4046-A18F-8336040A9AB4}" destId="{A771B9A9-00E2-4B58-AF81-80867E19C101}" srcOrd="3" destOrd="0" presId="urn:microsoft.com/office/officeart/2005/8/layout/cycle4"/>
    <dgm:cxn modelId="{D21A1215-880F-48D2-A7A0-0DA206705573}" type="presParOf" srcId="{3B7DA2AA-83E7-4046-A18F-8336040A9AB4}" destId="{587DFEAC-5B0A-44C3-AA59-7E48490D85E2}" srcOrd="4" destOrd="0" presId="urn:microsoft.com/office/officeart/2005/8/layout/cycle4"/>
    <dgm:cxn modelId="{3EAF41B4-6028-4137-A3D4-3EAE591F887F}" type="presParOf" srcId="{406D26D7-99A1-4BC7-AF42-70CE464D57A4}" destId="{AFB9B224-E217-4B51-A46F-E3989D2FC42C}" srcOrd="2" destOrd="0" presId="urn:microsoft.com/office/officeart/2005/8/layout/cycle4"/>
    <dgm:cxn modelId="{DA6BB3CA-DCD3-419E-BE83-A0384045C910}" type="presParOf" srcId="{406D26D7-99A1-4BC7-AF42-70CE464D57A4}" destId="{35D28462-6249-4758-A3B3-675A26951802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DF443C-1A3B-4A58-8CAF-034F7764A296}">
      <dsp:nvSpPr>
        <dsp:cNvPr id="0" name=""/>
        <dsp:cNvSpPr/>
      </dsp:nvSpPr>
      <dsp:spPr>
        <a:xfrm>
          <a:off x="5367476" y="4782180"/>
          <a:ext cx="3201475" cy="13232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400" b="1" kern="1200"/>
            <a:t>2000</a:t>
          </a:r>
        </a:p>
        <a:p>
          <a:pPr marL="228600" lvl="1" indent="-228600" algn="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400" b="1" kern="1200"/>
            <a:t>79 km</a:t>
          </a:r>
          <a:r>
            <a:rPr lang="cs-CZ" sz="2400" b="1" kern="1200" baseline="30000"/>
            <a:t>2</a:t>
          </a:r>
          <a:endParaRPr lang="cs-CZ" sz="2400" b="1" kern="1200"/>
        </a:p>
      </dsp:txBody>
      <dsp:txXfrm>
        <a:off x="6356986" y="5142059"/>
        <a:ext cx="2182898" cy="934302"/>
      </dsp:txXfrm>
    </dsp:sp>
    <dsp:sp modelId="{B1187932-A82F-4F5A-8D95-52C99FF233F6}">
      <dsp:nvSpPr>
        <dsp:cNvPr id="0" name=""/>
        <dsp:cNvSpPr/>
      </dsp:nvSpPr>
      <dsp:spPr>
        <a:xfrm>
          <a:off x="129449" y="4767590"/>
          <a:ext cx="3201475" cy="13524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400" b="1" kern="1200"/>
            <a:t>1991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400" b="1" kern="1200"/>
            <a:t>62 km</a:t>
          </a:r>
          <a:r>
            <a:rPr lang="cs-CZ" sz="2400" b="1" kern="1200" baseline="30000"/>
            <a:t>2</a:t>
          </a:r>
          <a:endParaRPr lang="cs-CZ" sz="2400" b="1" kern="1200"/>
        </a:p>
      </dsp:txBody>
      <dsp:txXfrm>
        <a:off x="159157" y="5135405"/>
        <a:ext cx="2181616" cy="954904"/>
      </dsp:txXfrm>
    </dsp:sp>
    <dsp:sp modelId="{014E7BE4-05FA-4F4C-8953-1E26A18C820C}">
      <dsp:nvSpPr>
        <dsp:cNvPr id="0" name=""/>
        <dsp:cNvSpPr/>
      </dsp:nvSpPr>
      <dsp:spPr>
        <a:xfrm>
          <a:off x="5367476" y="364496"/>
          <a:ext cx="3201475" cy="13448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400" b="1" kern="1200"/>
            <a:t>1991</a:t>
          </a:r>
        </a:p>
        <a:p>
          <a:pPr marL="228600" lvl="1" indent="-228600" algn="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400" b="1" kern="1200" dirty="0"/>
            <a:t>685 km</a:t>
          </a:r>
          <a:r>
            <a:rPr lang="cs-CZ" sz="2400" b="1" kern="1200" baseline="30000" dirty="0"/>
            <a:t>2</a:t>
          </a:r>
          <a:endParaRPr lang="cs-CZ" sz="2400" b="1" kern="1200" dirty="0"/>
        </a:p>
      </dsp:txBody>
      <dsp:txXfrm>
        <a:off x="6357461" y="394038"/>
        <a:ext cx="2181948" cy="949544"/>
      </dsp:txXfrm>
    </dsp:sp>
    <dsp:sp modelId="{E518CC71-3596-4B52-948C-5C9529CB364A}">
      <dsp:nvSpPr>
        <dsp:cNvPr id="0" name=""/>
        <dsp:cNvSpPr/>
      </dsp:nvSpPr>
      <dsp:spPr>
        <a:xfrm>
          <a:off x="144015" y="364496"/>
          <a:ext cx="3201475" cy="1344837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400" b="1" kern="1200"/>
            <a:t>1963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400" b="1" kern="1200"/>
            <a:t>549 km</a:t>
          </a:r>
          <a:r>
            <a:rPr lang="cs-CZ" sz="2400" b="1" kern="1200" baseline="30000"/>
            <a:t>2</a:t>
          </a:r>
          <a:endParaRPr lang="cs-CZ" sz="2400" b="1" kern="1200"/>
        </a:p>
      </dsp:txBody>
      <dsp:txXfrm>
        <a:off x="173557" y="394038"/>
        <a:ext cx="2181948" cy="949544"/>
      </dsp:txXfrm>
    </dsp:sp>
    <dsp:sp modelId="{0CC947D2-085C-4448-B044-EE0D8C478BDC}">
      <dsp:nvSpPr>
        <dsp:cNvPr id="0" name=""/>
        <dsp:cNvSpPr/>
      </dsp:nvSpPr>
      <dsp:spPr>
        <a:xfrm>
          <a:off x="1485525" y="369401"/>
          <a:ext cx="2806151" cy="2806151"/>
        </a:xfrm>
        <a:prstGeom prst="pieWedge">
          <a:avLst/>
        </a:prstGeom>
        <a:solidFill>
          <a:srgbClr val="00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000" b="1" kern="1200"/>
            <a:t>Krkonoše</a:t>
          </a:r>
        </a:p>
      </dsp:txBody>
      <dsp:txXfrm>
        <a:off x="2307428" y="1191304"/>
        <a:ext cx="1984248" cy="1984248"/>
      </dsp:txXfrm>
    </dsp:sp>
    <dsp:sp modelId="{6AAB1E24-B727-43B8-BFE5-3DEADAA51FF2}">
      <dsp:nvSpPr>
        <dsp:cNvPr id="0" name=""/>
        <dsp:cNvSpPr/>
      </dsp:nvSpPr>
      <dsp:spPr>
        <a:xfrm rot="5400000">
          <a:off x="4421291" y="369401"/>
          <a:ext cx="2806151" cy="2806151"/>
        </a:xfrm>
        <a:prstGeom prst="pieWedg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000" b="1" kern="1200"/>
            <a:t> Šumava</a:t>
          </a:r>
        </a:p>
      </dsp:txBody>
      <dsp:txXfrm rot="-5400000">
        <a:off x="4421291" y="1191304"/>
        <a:ext cx="1984248" cy="1984248"/>
      </dsp:txXfrm>
    </dsp:sp>
    <dsp:sp modelId="{DDC48E7D-6C2A-4416-AF61-04318693421F}">
      <dsp:nvSpPr>
        <dsp:cNvPr id="0" name=""/>
        <dsp:cNvSpPr/>
      </dsp:nvSpPr>
      <dsp:spPr>
        <a:xfrm rot="10800000">
          <a:off x="4421291" y="3305167"/>
          <a:ext cx="2806151" cy="2806151"/>
        </a:xfrm>
        <a:prstGeom prst="pieWedge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000" b="1" kern="1200"/>
            <a:t>České     Švýcarsko</a:t>
          </a:r>
        </a:p>
      </dsp:txBody>
      <dsp:txXfrm rot="10800000">
        <a:off x="4421291" y="3305167"/>
        <a:ext cx="1984248" cy="1984248"/>
      </dsp:txXfrm>
    </dsp:sp>
    <dsp:sp modelId="{A771B9A9-00E2-4B58-AF81-80867E19C101}">
      <dsp:nvSpPr>
        <dsp:cNvPr id="0" name=""/>
        <dsp:cNvSpPr/>
      </dsp:nvSpPr>
      <dsp:spPr>
        <a:xfrm rot="16200000">
          <a:off x="1485525" y="3305167"/>
          <a:ext cx="2806151" cy="2806151"/>
        </a:xfrm>
        <a:prstGeom prst="pieWedg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000" b="1" kern="1200"/>
            <a:t>    Podyjí</a:t>
          </a:r>
        </a:p>
      </dsp:txBody>
      <dsp:txXfrm rot="5400000">
        <a:off x="2307428" y="3305167"/>
        <a:ext cx="1984248" cy="1984248"/>
      </dsp:txXfrm>
    </dsp:sp>
    <dsp:sp modelId="{AFB9B224-E217-4B51-A46F-E3989D2FC42C}">
      <dsp:nvSpPr>
        <dsp:cNvPr id="0" name=""/>
        <dsp:cNvSpPr/>
      </dsp:nvSpPr>
      <dsp:spPr>
        <a:xfrm>
          <a:off x="3872050" y="2657095"/>
          <a:ext cx="968867" cy="842493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28462-6249-4758-A3B3-675A26951802}">
      <dsp:nvSpPr>
        <dsp:cNvPr id="0" name=""/>
        <dsp:cNvSpPr/>
      </dsp:nvSpPr>
      <dsp:spPr>
        <a:xfrm rot="10800000">
          <a:off x="3872050" y="2981131"/>
          <a:ext cx="968867" cy="842493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8CA27-205A-44A5-A102-941EAA814B38}" type="datetimeFigureOut">
              <a:rPr lang="cs-CZ" smtClean="0"/>
              <a:t>14.03.2016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6040B3-703E-45D6-9749-4204B27232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9023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E3ED67-A10F-4F83-8E9F-039091620349}" type="slidenum">
              <a:rPr lang="cs-CZ" altLang="cs-CZ"/>
              <a:pPr/>
              <a:t>40</a:t>
            </a:fld>
            <a:endParaRPr lang="cs-CZ" altLang="cs-CZ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6165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631D20-2B93-4733-A3FA-86A68388FAA3}" type="slidenum">
              <a:rPr lang="cs-CZ" altLang="cs-CZ"/>
              <a:pPr/>
              <a:t>41</a:t>
            </a:fld>
            <a:endParaRPr lang="cs-CZ" altLang="cs-CZ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55673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FCBD1-1597-430D-B735-448EC1F5C524}" type="datetimeFigureOut">
              <a:rPr lang="cs-CZ" smtClean="0"/>
              <a:t>14.03.2016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58602-5EA6-4D98-BD67-8A95017227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7661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FCBD1-1597-430D-B735-448EC1F5C524}" type="datetimeFigureOut">
              <a:rPr lang="cs-CZ" smtClean="0"/>
              <a:t>14.03.2016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58602-5EA6-4D98-BD67-8A95017227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0904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FCBD1-1597-430D-B735-448EC1F5C524}" type="datetimeFigureOut">
              <a:rPr lang="cs-CZ" smtClean="0"/>
              <a:t>14.03.2016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58602-5EA6-4D98-BD67-8A95017227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0202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E31D804-3AAB-4B64-A6FF-A1429AFC7C3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428782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EF7F944-503A-4A29-B6AB-E21BE3FAA547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809271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AC085E6-3716-442C-B531-2FE6BE6C974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839255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Nadpis a text nad obsah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4C00A8C-F68B-4F68-94F0-FEB76EDFD828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175334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ovací čára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ipsa 13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28" name="Nadpis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7" name="Zástupný symbol pro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E13FF-174C-48C6-AF44-80EC5F453331}" type="datetimeFigureOut">
              <a:rPr lang="cs-CZ">
                <a:solidFill>
                  <a:srgbClr val="FBEEC9"/>
                </a:solidFill>
              </a:rPr>
              <a:pPr>
                <a:defRPr/>
              </a:pPr>
              <a:t>14.03.2016</a:t>
            </a:fld>
            <a:endParaRPr lang="cs-CZ">
              <a:solidFill>
                <a:srgbClr val="FBEEC9"/>
              </a:solidFill>
            </a:endParaRPr>
          </a:p>
        </p:txBody>
      </p:sp>
      <p:sp>
        <p:nvSpPr>
          <p:cNvPr id="8" name="Zástupný symbol pro číslo snímk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F73157C-1297-4B8B-A937-D59941204D34}" type="slidenum">
              <a:rPr lang="cs-CZ">
                <a:solidFill>
                  <a:srgbClr val="FBEEC9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BEEC9"/>
              </a:solidFill>
            </a:endParaRPr>
          </a:p>
        </p:txBody>
      </p:sp>
      <p:sp>
        <p:nvSpPr>
          <p:cNvPr id="10" name="Zástupný symbol pro zápatí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BEE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7871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4" name="Zástupný symbol pro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D27C1-CCAA-48AE-B39A-F838DE78D5C0}" type="datetimeFigureOut">
              <a:rPr lang="cs-CZ">
                <a:solidFill>
                  <a:srgbClr val="FBEEC9"/>
                </a:solidFill>
              </a:rPr>
              <a:pPr>
                <a:defRPr/>
              </a:pPr>
              <a:t>14.03.2016</a:t>
            </a:fld>
            <a:endParaRPr lang="cs-CZ">
              <a:solidFill>
                <a:srgbClr val="FBEEC9"/>
              </a:solidFill>
            </a:endParaRPr>
          </a:p>
        </p:txBody>
      </p:sp>
      <p:sp>
        <p:nvSpPr>
          <p:cNvPr id="5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BEEC9"/>
              </a:solidFill>
            </a:endParaRPr>
          </a:p>
        </p:txBody>
      </p:sp>
      <p:sp>
        <p:nvSpPr>
          <p:cNvPr id="6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CC7EC-F991-4BFA-9409-F9CEEAD04FFA}" type="slidenum">
              <a:rPr lang="cs-CZ">
                <a:solidFill>
                  <a:srgbClr val="FBEEC9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BEE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733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6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7114A-2101-4A5C-8DF6-0BF887E226C3}" type="datetimeFigureOut">
              <a:rPr lang="cs-CZ">
                <a:solidFill>
                  <a:srgbClr val="FBEEC9"/>
                </a:solidFill>
              </a:rPr>
              <a:pPr>
                <a:defRPr/>
              </a:pPr>
              <a:t>14.03.2016</a:t>
            </a:fld>
            <a:endParaRPr lang="cs-CZ">
              <a:solidFill>
                <a:srgbClr val="FBEEC9"/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BEEC9"/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34CF228-40A8-45AB-9007-CF6C6AA191F5}" type="slidenum">
              <a:rPr lang="cs-CZ">
                <a:solidFill>
                  <a:srgbClr val="FBEEC9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BEE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417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4CABD-6633-49BD-B42E-791820931A90}" type="datetimeFigureOut">
              <a:rPr lang="cs-CZ">
                <a:solidFill>
                  <a:srgbClr val="FBEEC9"/>
                </a:solidFill>
              </a:rPr>
              <a:pPr>
                <a:defRPr/>
              </a:pPr>
              <a:t>14.03.2016</a:t>
            </a:fld>
            <a:endParaRPr lang="cs-CZ">
              <a:solidFill>
                <a:srgbClr val="FBEEC9"/>
              </a:solidFill>
            </a:endParaRPr>
          </a:p>
        </p:txBody>
      </p:sp>
      <p:sp>
        <p:nvSpPr>
          <p:cNvPr id="6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BEEC9"/>
              </a:solidFill>
            </a:endParaRPr>
          </a:p>
        </p:txBody>
      </p:sp>
      <p:sp>
        <p:nvSpPr>
          <p:cNvPr id="7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1BFF8-9356-4AE9-A0BD-5C459D405067}" type="slidenum">
              <a:rPr lang="cs-CZ">
                <a:solidFill>
                  <a:srgbClr val="FBEEC9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BEE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750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FCBD1-1597-430D-B735-448EC1F5C524}" type="datetimeFigureOut">
              <a:rPr lang="cs-CZ" smtClean="0"/>
              <a:t>14.03.2016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58602-5EA6-4D98-BD67-8A95017227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0709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Přímá spojovací čára 9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čára 16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32" name="Zástupný symbol pro obsah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34" name="Zástupný symbol pro obsah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DD2FF4-EDE3-4A65-B772-7962E6A95E51}" type="slidenum">
              <a:rPr lang="cs-CZ">
                <a:solidFill>
                  <a:srgbClr val="FBEEC9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BEEC9"/>
              </a:solidFill>
            </a:endParaRPr>
          </a:p>
        </p:txBody>
      </p:sp>
      <p:sp>
        <p:nvSpPr>
          <p:cNvPr id="10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BEEC9"/>
              </a:solidFill>
            </a:endParaRPr>
          </a:p>
        </p:txBody>
      </p:sp>
      <p:sp>
        <p:nvSpPr>
          <p:cNvPr id="11" name="Zástupný symbol pro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B789C-6CB2-40DD-8EB0-A033ACF95B23}" type="datetimeFigureOut">
              <a:rPr lang="cs-CZ">
                <a:solidFill>
                  <a:srgbClr val="FBEEC9"/>
                </a:solidFill>
              </a:rPr>
              <a:pPr>
                <a:defRPr/>
              </a:pPr>
              <a:t>14.03.2016</a:t>
            </a:fld>
            <a:endParaRPr lang="cs-CZ">
              <a:solidFill>
                <a:srgbClr val="FBEE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727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961B0-9DB5-4ABD-B38A-7EAD86D1C3BA}" type="datetimeFigureOut">
              <a:rPr lang="cs-CZ">
                <a:solidFill>
                  <a:srgbClr val="FBEEC9"/>
                </a:solidFill>
              </a:rPr>
              <a:pPr>
                <a:defRPr/>
              </a:pPr>
              <a:t>14.03.2016</a:t>
            </a:fld>
            <a:endParaRPr lang="cs-CZ">
              <a:solidFill>
                <a:srgbClr val="FBEEC9"/>
              </a:solidFill>
            </a:endParaRPr>
          </a:p>
        </p:txBody>
      </p:sp>
      <p:sp>
        <p:nvSpPr>
          <p:cNvPr id="4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BEEC9"/>
              </a:solidFill>
            </a:endParaRPr>
          </a:p>
        </p:txBody>
      </p:sp>
      <p:sp>
        <p:nvSpPr>
          <p:cNvPr id="5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E4F42-E9E4-4542-83F3-B7F03569C035}" type="slidenum">
              <a:rPr lang="cs-CZ">
                <a:solidFill>
                  <a:srgbClr val="FBEEC9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BEE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9198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1CBB8-B598-4C4E-92C2-E9179531FD98}" type="datetimeFigureOut">
              <a:rPr lang="cs-CZ">
                <a:solidFill>
                  <a:srgbClr val="FBEEC9"/>
                </a:solidFill>
              </a:rPr>
              <a:pPr>
                <a:defRPr/>
              </a:pPr>
              <a:t>14.03.2016</a:t>
            </a:fld>
            <a:endParaRPr lang="cs-CZ">
              <a:solidFill>
                <a:srgbClr val="FBEEC9"/>
              </a:solidFill>
            </a:endParaRPr>
          </a:p>
        </p:txBody>
      </p:sp>
      <p:sp>
        <p:nvSpPr>
          <p:cNvPr id="3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BEEC9"/>
              </a:solidFill>
            </a:endParaRPr>
          </a:p>
        </p:txBody>
      </p:sp>
      <p:sp>
        <p:nvSpPr>
          <p:cNvPr id="4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F13EE-84C4-4C4E-851F-781A5141B046}" type="slidenum">
              <a:rPr lang="cs-CZ">
                <a:solidFill>
                  <a:srgbClr val="FBEEC9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BEE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0227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pro obsah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31" name="Nadpis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5" name="Zástupný symbol pro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39962-7BAC-4FCE-AE93-C200034001E9}" type="datetimeFigureOut">
              <a:rPr lang="cs-CZ">
                <a:solidFill>
                  <a:srgbClr val="FBEEC9"/>
                </a:solidFill>
              </a:rPr>
              <a:pPr>
                <a:defRPr/>
              </a:pPr>
              <a:t>14.03.2016</a:t>
            </a:fld>
            <a:endParaRPr lang="cs-CZ">
              <a:solidFill>
                <a:srgbClr val="FBEEC9"/>
              </a:solidFill>
            </a:endParaRPr>
          </a:p>
        </p:txBody>
      </p:sp>
      <p:sp>
        <p:nvSpPr>
          <p:cNvPr id="6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BEEC9"/>
              </a:solidFill>
            </a:endParaRPr>
          </a:p>
        </p:txBody>
      </p:sp>
      <p:sp>
        <p:nvSpPr>
          <p:cNvPr id="7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589F3-9063-43B3-92AD-ED0E4085066C}" type="slidenum">
              <a:rPr lang="cs-CZ">
                <a:solidFill>
                  <a:srgbClr val="FBEEC9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BEE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7860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 smtClean="0"/>
              <a:t>Klepnutím na ikonu přidáte obrázek.</a:t>
            </a:r>
            <a:endParaRPr lang="en-US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BB4BD-9E56-4E79-B1FA-2948C2613F55}" type="datetimeFigureOut">
              <a:rPr lang="cs-CZ">
                <a:solidFill>
                  <a:srgbClr val="FBEEC9"/>
                </a:solidFill>
              </a:rPr>
              <a:pPr>
                <a:defRPr/>
              </a:pPr>
              <a:t>14.03.2016</a:t>
            </a:fld>
            <a:endParaRPr lang="cs-CZ">
              <a:solidFill>
                <a:srgbClr val="FBEEC9"/>
              </a:solidFill>
            </a:endParaRPr>
          </a:p>
        </p:txBody>
      </p:sp>
      <p:sp>
        <p:nvSpPr>
          <p:cNvPr id="6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BEEC9"/>
              </a:solidFill>
            </a:endParaRPr>
          </a:p>
        </p:txBody>
      </p:sp>
      <p:sp>
        <p:nvSpPr>
          <p:cNvPr id="7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04E14-DE92-442B-823F-D84A7C4D8ED4}" type="slidenum">
              <a:rPr lang="cs-CZ">
                <a:solidFill>
                  <a:srgbClr val="FBEEC9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BEE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6959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01C40-2C22-4F44-9E57-EBD121D36161}" type="datetimeFigureOut">
              <a:rPr lang="cs-CZ">
                <a:solidFill>
                  <a:srgbClr val="FBEEC9"/>
                </a:solidFill>
              </a:rPr>
              <a:pPr>
                <a:defRPr/>
              </a:pPr>
              <a:t>14.03.2016</a:t>
            </a:fld>
            <a:endParaRPr lang="cs-CZ">
              <a:solidFill>
                <a:srgbClr val="FBEEC9"/>
              </a:solidFill>
            </a:endParaRPr>
          </a:p>
        </p:txBody>
      </p:sp>
      <p:sp>
        <p:nvSpPr>
          <p:cNvPr id="5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BEEC9"/>
              </a:solidFill>
            </a:endParaRPr>
          </a:p>
        </p:txBody>
      </p:sp>
      <p:sp>
        <p:nvSpPr>
          <p:cNvPr id="6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E68E4-8E20-4B38-AF7C-9BD8BBF50AFC}" type="slidenum">
              <a:rPr lang="cs-CZ">
                <a:solidFill>
                  <a:srgbClr val="FBEEC9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BEE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73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162E4-7FE4-4B11-BBE6-A740CCED6357}" type="datetimeFigureOut">
              <a:rPr lang="cs-CZ">
                <a:solidFill>
                  <a:srgbClr val="FBEEC9"/>
                </a:solidFill>
              </a:rPr>
              <a:pPr>
                <a:defRPr/>
              </a:pPr>
              <a:t>14.03.2016</a:t>
            </a:fld>
            <a:endParaRPr lang="cs-CZ">
              <a:solidFill>
                <a:srgbClr val="FBEEC9"/>
              </a:solidFill>
            </a:endParaRPr>
          </a:p>
        </p:txBody>
      </p:sp>
      <p:sp>
        <p:nvSpPr>
          <p:cNvPr id="5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BEEC9"/>
              </a:solidFill>
            </a:endParaRPr>
          </a:p>
        </p:txBody>
      </p:sp>
      <p:sp>
        <p:nvSpPr>
          <p:cNvPr id="6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43DF4-A0E7-4680-B470-1CFB6721A351}" type="slidenum">
              <a:rPr lang="cs-CZ">
                <a:solidFill>
                  <a:srgbClr val="FBEEC9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BEE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1548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F8AF8-627B-46E0-8939-B174C9088D0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6017404"/>
      </p:ext>
    </p:extLst>
  </p:cSld>
  <p:clrMapOvr>
    <a:masterClrMapping/>
  </p:clrMapOvr>
  <p:transition spd="med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FCBD1-1597-430D-B735-448EC1F5C524}" type="datetimeFigureOut">
              <a:rPr lang="cs-CZ" smtClean="0"/>
              <a:t>14.03.2016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58602-5EA6-4D98-BD67-8A95017227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2974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FCBD1-1597-430D-B735-448EC1F5C524}" type="datetimeFigureOut">
              <a:rPr lang="cs-CZ" smtClean="0"/>
              <a:t>14.03.2016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58602-5EA6-4D98-BD67-8A95017227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1889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FCBD1-1597-430D-B735-448EC1F5C524}" type="datetimeFigureOut">
              <a:rPr lang="cs-CZ" smtClean="0"/>
              <a:t>14.03.2016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58602-5EA6-4D98-BD67-8A95017227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9804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FCBD1-1597-430D-B735-448EC1F5C524}" type="datetimeFigureOut">
              <a:rPr lang="cs-CZ" smtClean="0"/>
              <a:t>14.03.2016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58602-5EA6-4D98-BD67-8A95017227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5935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FCBD1-1597-430D-B735-448EC1F5C524}" type="datetimeFigureOut">
              <a:rPr lang="cs-CZ" smtClean="0"/>
              <a:t>14.03.2016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58602-5EA6-4D98-BD67-8A95017227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4438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FCBD1-1597-430D-B735-448EC1F5C524}" type="datetimeFigureOut">
              <a:rPr lang="cs-CZ" smtClean="0"/>
              <a:t>14.03.2016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58602-5EA6-4D98-BD67-8A95017227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8158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FCBD1-1597-430D-B735-448EC1F5C524}" type="datetimeFigureOut">
              <a:rPr lang="cs-CZ" smtClean="0"/>
              <a:t>14.03.2016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58602-5EA6-4D98-BD67-8A95017227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094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FCBD1-1597-430D-B735-448EC1F5C524}" type="datetimeFigureOut">
              <a:rPr lang="cs-CZ" smtClean="0"/>
              <a:t>14.03.2016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58602-5EA6-4D98-BD67-8A95017227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7650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text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F92C4C7E-3F01-497C-92BC-B7BBC1355219}" type="datetimeFigureOut">
              <a:rPr lang="cs-CZ">
                <a:solidFill>
                  <a:srgbClr val="FBEEC9"/>
                </a:solidFill>
              </a:rPr>
              <a:pPr>
                <a:defRPr/>
              </a:pPr>
              <a:t>14.03.2016</a:t>
            </a:fld>
            <a:endParaRPr lang="cs-CZ">
              <a:solidFill>
                <a:srgbClr val="FBEEC9"/>
              </a:solidFill>
            </a:endParaRPr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cs-CZ">
              <a:solidFill>
                <a:srgbClr val="FBEEC9"/>
              </a:solidFill>
            </a:endParaRPr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eaLnBrk="1" hangingPunct="1">
              <a:defRPr sz="1600" smtClean="0">
                <a:solidFill>
                  <a:schemeClr val="tx2"/>
                </a:solidFill>
                <a:latin typeface="Constantia" panose="02030602050306030303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4937FD-207B-45A5-A656-63ACD26FA8C8}" type="slidenum">
              <a:rPr lang="cs-CZ">
                <a:solidFill>
                  <a:srgbClr val="FBEEC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>
              <a:solidFill>
                <a:srgbClr val="FBEEC9"/>
              </a:solidFill>
            </a:endParaRPr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525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915744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784737"/>
        </a:buClr>
        <a:buSzPct val="85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915744"/>
        </a:buClr>
        <a:buSzPct val="85000"/>
        <a:buFont typeface="Wingdings 2" panose="05020102010507070707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915744"/>
        </a:buClr>
        <a:buSzPct val="85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krajina.kr-stredocesky.cz/image.asp?image_id=196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nps.gov/yell/" TargetMode="Externa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gorilla.cd/" TargetMode="External"/><Relationship Id="rId3" Type="http://schemas.openxmlformats.org/officeDocument/2006/relationships/hyperlink" Target="http://www.pc.gc.ca/pn-np/ab/banff/index_E.asp" TargetMode="External"/><Relationship Id="rId7" Type="http://schemas.openxmlformats.org/officeDocument/2006/relationships/hyperlink" Target="http://www.nps.gov/seki/" TargetMode="External"/><Relationship Id="rId2" Type="http://schemas.openxmlformats.org/officeDocument/2006/relationships/hyperlink" Target="http://www.nationalparks.nsw.gov.au/parks.nsf/parkContent/N0030?OpenDocument&amp;ParkKey=N0030&amp;Type=Xo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://nationalpark.co.nz/" TargetMode="External"/><Relationship Id="rId5" Type="http://schemas.openxmlformats.org/officeDocument/2006/relationships/hyperlink" Target="http://www.pc.gc.ca/pn-np/bc/glacier/index_E.asp" TargetMode="External"/><Relationship Id="rId10" Type="http://schemas.openxmlformats.org/officeDocument/2006/relationships/image" Target="../media/image6.jpeg"/><Relationship Id="rId4" Type="http://schemas.openxmlformats.org/officeDocument/2006/relationships/hyperlink" Target="http://www.pc.gc.ca/pn-np/bc/yoho/index_E.asp" TargetMode="External"/><Relationship Id="rId9" Type="http://schemas.openxmlformats.org/officeDocument/2006/relationships/hyperlink" Target="http://www.jimcorbettnationalpark.com/corbett_home.asp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-33573" y="0"/>
            <a:ext cx="9144000" cy="115816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cs-CZ" sz="4400" dirty="0">
              <a:effectLst/>
              <a:ea typeface="Calibri"/>
              <a:cs typeface="Times New Roman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5301208"/>
            <a:ext cx="9144000" cy="155679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cs-CZ" sz="2000" b="1" dirty="0">
              <a:solidFill>
                <a:schemeClr val="tx1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1" y="1249044"/>
            <a:ext cx="9110426" cy="40521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cs-CZ" sz="4000" b="1" dirty="0">
                <a:ea typeface="Calibri"/>
                <a:cs typeface="Times New Roman"/>
              </a:rPr>
              <a:t>	</a:t>
            </a:r>
            <a:r>
              <a:rPr lang="cs-CZ" sz="4400" b="1" dirty="0">
                <a:solidFill>
                  <a:schemeClr val="tx2">
                    <a:lumMod val="75000"/>
                  </a:schemeClr>
                </a:solidFill>
                <a:ea typeface="Calibri"/>
                <a:cs typeface="Times New Roman"/>
              </a:rPr>
              <a:t>Atraktivity regionů cestovního ruchu přírodní a kulturně historické</a:t>
            </a:r>
            <a:endParaRPr lang="cs-CZ" sz="4400" b="1" dirty="0" smtClean="0">
              <a:solidFill>
                <a:schemeClr val="tx2">
                  <a:lumMod val="75000"/>
                </a:schemeClr>
              </a:solidFill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4960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obsah 1"/>
          <p:cNvSpPr>
            <a:spLocks noGrp="1"/>
          </p:cNvSpPr>
          <p:nvPr>
            <p:ph idx="1"/>
          </p:nvPr>
        </p:nvSpPr>
        <p:spPr>
          <a:xfrm>
            <a:off x="0" y="831776"/>
            <a:ext cx="8525372" cy="5383287"/>
          </a:xfrm>
        </p:spPr>
        <p:txBody>
          <a:bodyPr/>
          <a:lstStyle/>
          <a:p>
            <a:pPr eaLnBrk="1" hangingPunct="1"/>
            <a:r>
              <a:rPr lang="cs-CZ" sz="3200" dirty="0" smtClean="0">
                <a:solidFill>
                  <a:srgbClr val="C00000"/>
                </a:solidFill>
              </a:rPr>
              <a:t>průkopníky zákonné ochrany divočiny v Evropě jsou severské země </a:t>
            </a:r>
            <a:r>
              <a:rPr lang="cs-CZ" sz="3200" dirty="0" smtClean="0"/>
              <a:t>- </a:t>
            </a:r>
            <a:r>
              <a:rPr lang="cs-CZ" sz="3200" dirty="0" smtClean="0">
                <a:solidFill>
                  <a:schemeClr val="bg1"/>
                </a:solidFill>
              </a:rPr>
              <a:t>po Švédsku přijalo zákon na ochranu přírody v roce 1917 Dánsko, Finsko v roce 1923  a Island o pět let později</a:t>
            </a:r>
          </a:p>
          <a:p>
            <a:pPr marL="0" indent="0" eaLnBrk="1" hangingPunct="1">
              <a:buNone/>
            </a:pPr>
            <a:endParaRPr lang="cs-CZ" sz="28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cs-CZ" sz="3200" dirty="0" smtClean="0">
                <a:solidFill>
                  <a:schemeClr val="bg1"/>
                </a:solidFill>
              </a:rPr>
              <a:t>největším NP na světě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sz="3200" dirty="0" smtClean="0">
                <a:solidFill>
                  <a:schemeClr val="bg1"/>
                </a:solidFill>
              </a:rPr>
              <a:t>    (972.000 km čtverečních)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sz="3200" dirty="0" smtClean="0">
                <a:solidFill>
                  <a:schemeClr val="bg1"/>
                </a:solidFill>
              </a:rPr>
              <a:t>    je Grónský severovýchodní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sz="3200" dirty="0" smtClean="0">
                <a:solidFill>
                  <a:schemeClr val="bg1"/>
                </a:solidFill>
              </a:rPr>
              <a:t>    národní park (1974)</a:t>
            </a:r>
          </a:p>
          <a:p>
            <a:pPr eaLnBrk="1" hangingPunct="1"/>
            <a:endParaRPr 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23528" y="-387424"/>
            <a:ext cx="8229600" cy="1219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chemeClr val="bg1"/>
                </a:solidFill>
              </a:rPr>
              <a:t>Historie NP v Evropě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2292" name="Picture 2" descr="GRONSK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780929"/>
            <a:ext cx="3954636" cy="401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47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obsah 2"/>
          <p:cNvSpPr>
            <a:spLocks noGrp="1"/>
          </p:cNvSpPr>
          <p:nvPr>
            <p:ph idx="1"/>
          </p:nvPr>
        </p:nvSpPr>
        <p:spPr>
          <a:xfrm>
            <a:off x="0" y="1714488"/>
            <a:ext cx="8964488" cy="4320480"/>
          </a:xfrm>
        </p:spPr>
        <p:txBody>
          <a:bodyPr/>
          <a:lstStyle/>
          <a:p>
            <a:pPr eaLnBrk="1" hangingPunct="1"/>
            <a:r>
              <a:rPr lang="cs-CZ" sz="2400" b="1" dirty="0" smtClean="0">
                <a:solidFill>
                  <a:srgbClr val="FF0000"/>
                </a:solidFill>
              </a:rPr>
              <a:t>NP na území 5 států </a:t>
            </a:r>
            <a:r>
              <a:rPr lang="cs-CZ" sz="2400" dirty="0" smtClean="0"/>
              <a:t>- </a:t>
            </a:r>
            <a:r>
              <a:rPr lang="cs-CZ" sz="2400" dirty="0" smtClean="0">
                <a:solidFill>
                  <a:schemeClr val="bg1"/>
                </a:solidFill>
              </a:rPr>
              <a:t>Angola, Botswana, Namibie, Zambie a Zimbabwe</a:t>
            </a:r>
          </a:p>
          <a:p>
            <a:pPr eaLnBrk="1" hangingPunct="1"/>
            <a:endParaRPr lang="cs-CZ" sz="2000" dirty="0" smtClean="0">
              <a:sym typeface="Wingdings" panose="05000000000000000000" pitchFamily="2" charset="2"/>
            </a:endParaRPr>
          </a:p>
          <a:p>
            <a:pPr eaLnBrk="1" hangingPunct="1"/>
            <a:endParaRPr lang="cs-CZ" sz="2000" dirty="0" smtClean="0">
              <a:sym typeface="Wingdings" panose="05000000000000000000" pitchFamily="2" charset="2"/>
            </a:endParaRPr>
          </a:p>
          <a:p>
            <a:pPr eaLnBrk="1" hangingPunct="1"/>
            <a:endParaRPr lang="cs-CZ" sz="2000" dirty="0" smtClean="0">
              <a:sym typeface="Wingdings" panose="05000000000000000000" pitchFamily="2" charset="2"/>
            </a:endParaRPr>
          </a:p>
          <a:p>
            <a:pPr eaLnBrk="1" hangingPunct="1"/>
            <a:endParaRPr lang="cs-CZ" sz="2000" dirty="0" smtClean="0">
              <a:sym typeface="Wingdings" panose="05000000000000000000" pitchFamily="2" charset="2"/>
            </a:endParaRPr>
          </a:p>
          <a:p>
            <a:pPr eaLnBrk="1" hangingPunct="1"/>
            <a:endParaRPr lang="cs-CZ" sz="2000" dirty="0" smtClean="0">
              <a:sym typeface="Wingdings" panose="05000000000000000000" pitchFamily="2" charset="2"/>
            </a:endParaRPr>
          </a:p>
          <a:p>
            <a:pPr eaLnBrk="1" hangingPunct="1"/>
            <a:endParaRPr lang="cs-CZ" sz="2000" dirty="0" smtClean="0">
              <a:sym typeface="Wingdings" panose="05000000000000000000" pitchFamily="2" charset="2"/>
            </a:endParaRPr>
          </a:p>
          <a:p>
            <a:pPr eaLnBrk="1" hangingPunct="1"/>
            <a:endParaRPr lang="cs-CZ" sz="2000" dirty="0" smtClean="0">
              <a:sym typeface="Wingdings" panose="05000000000000000000" pitchFamily="2" charset="2"/>
            </a:endParaRPr>
          </a:p>
          <a:p>
            <a:pPr eaLnBrk="1" hangingPunct="1"/>
            <a:endParaRPr lang="cs-CZ" sz="2000" dirty="0" smtClean="0">
              <a:sym typeface="Wingdings" panose="05000000000000000000" pitchFamily="2" charset="2"/>
            </a:endParaRPr>
          </a:p>
          <a:p>
            <a:pPr eaLnBrk="1" hangingPunct="1"/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NP </a:t>
            </a:r>
            <a:r>
              <a:rPr lang="cs-CZ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Kaza</a:t>
            </a:r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2400" dirty="0" smtClean="0">
                <a:solidFill>
                  <a:schemeClr val="bg1"/>
                </a:solidFill>
              </a:rPr>
              <a:t>neboli chráněná oblast </a:t>
            </a:r>
            <a:r>
              <a:rPr lang="cs-CZ" sz="2400" dirty="0" err="1" smtClean="0">
                <a:solidFill>
                  <a:schemeClr val="bg1"/>
                </a:solidFill>
              </a:rPr>
              <a:t>Kavango</a:t>
            </a:r>
            <a:r>
              <a:rPr lang="cs-CZ" sz="2400" dirty="0" smtClean="0">
                <a:solidFill>
                  <a:schemeClr val="bg1"/>
                </a:solidFill>
              </a:rPr>
              <a:t>-Zambezi, má rozlohu 287 132 km</a:t>
            </a:r>
            <a:r>
              <a:rPr lang="cs-CZ" sz="2400" baseline="30000" dirty="0" smtClean="0">
                <a:solidFill>
                  <a:schemeClr val="bg1"/>
                </a:solidFill>
              </a:rPr>
              <a:t>2</a:t>
            </a:r>
            <a:r>
              <a:rPr lang="cs-CZ" sz="2400" dirty="0" smtClean="0">
                <a:solidFill>
                  <a:schemeClr val="bg1"/>
                </a:solidFill>
              </a:rPr>
              <a:t>, tedy asi jako je velikost Itálie</a:t>
            </a:r>
          </a:p>
          <a:p>
            <a:pPr eaLnBrk="1" hangingPunct="1"/>
            <a:endParaRPr lang="cs-CZ" sz="2400" dirty="0" smtClean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495288"/>
            <a:ext cx="91440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3600" dirty="0" smtClean="0">
                <a:solidFill>
                  <a:schemeClr val="bg1"/>
                </a:solidFill>
              </a:rPr>
              <a:t>A jaká je budoucnost chráněných území? Mezinárodní spolupráce!</a:t>
            </a:r>
            <a:r>
              <a:rPr lang="cs-CZ" sz="3600" b="1" dirty="0" smtClean="0"/>
              <a:t/>
            </a:r>
            <a:br>
              <a:rPr lang="cs-CZ" sz="3600" b="1" dirty="0" smtClean="0"/>
            </a:br>
            <a:r>
              <a:rPr lang="cs-CZ" sz="2700" b="1" dirty="0" smtClean="0">
                <a:solidFill>
                  <a:srgbClr val="C00000"/>
                </a:solidFill>
              </a:rPr>
              <a:t>V jižní Africe se v roce 2012 otevřel jeden z největších NP na světě!</a:t>
            </a:r>
            <a:endParaRPr lang="cs-CZ" sz="2700" dirty="0">
              <a:solidFill>
                <a:srgbClr val="C00000"/>
              </a:solidFill>
            </a:endParaRPr>
          </a:p>
        </p:txBody>
      </p:sp>
      <p:pic>
        <p:nvPicPr>
          <p:cNvPr id="14340" name="Picture 4" descr="http://srv02.wallpaperweb.org/Nature/1920x1440/Kgalagadi_Transfrontier_Park_South_Afr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0"/>
            <a:ext cx="3857625" cy="272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" descr="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2571750"/>
            <a:ext cx="5286375" cy="272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24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obsah 2"/>
          <p:cNvSpPr>
            <a:spLocks noGrp="1"/>
          </p:cNvSpPr>
          <p:nvPr>
            <p:ph idx="1"/>
          </p:nvPr>
        </p:nvSpPr>
        <p:spPr>
          <a:xfrm>
            <a:off x="0" y="1524000"/>
            <a:ext cx="8686800" cy="5048250"/>
          </a:xfrm>
        </p:spPr>
        <p:txBody>
          <a:bodyPr/>
          <a:lstStyle/>
          <a:p>
            <a:pPr eaLnBrk="1" hangingPunct="1"/>
            <a:r>
              <a:rPr lang="cs-CZ" dirty="0" smtClean="0">
                <a:solidFill>
                  <a:srgbClr val="C00000"/>
                </a:solidFill>
              </a:rPr>
              <a:t>zvířata ani lidé nejsou nijak omezováni v pohybu,  hraniční kontroly i všechny umělé překážky odstraněny</a:t>
            </a:r>
          </a:p>
          <a:p>
            <a:pPr eaLnBrk="1" hangingPunct="1"/>
            <a:r>
              <a:rPr lang="cs-CZ" dirty="0" smtClean="0">
                <a:solidFill>
                  <a:schemeClr val="bg1"/>
                </a:solidFill>
              </a:rPr>
              <a:t>podle odborníků se jedná o nejvýznamnější africký počin v oblasti ochrany přírody za posledních sto let</a:t>
            </a:r>
          </a:p>
          <a:p>
            <a:pPr eaLnBrk="1" hangingPunct="1"/>
            <a:r>
              <a:rPr lang="cs-CZ" dirty="0" smtClean="0">
                <a:solidFill>
                  <a:schemeClr val="bg1"/>
                </a:solidFill>
              </a:rPr>
              <a:t>v rezervaci by mělo žít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dirty="0" smtClean="0">
                <a:solidFill>
                  <a:schemeClr val="bg1"/>
                </a:solidFill>
              </a:rPr>
              <a:t>    na čtvrt milionu slonů,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dirty="0" smtClean="0">
                <a:solidFill>
                  <a:schemeClr val="bg1"/>
                </a:solidFill>
              </a:rPr>
              <a:t>    největší skupina těchto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dirty="0" smtClean="0">
                <a:solidFill>
                  <a:schemeClr val="bg1"/>
                </a:solidFill>
              </a:rPr>
              <a:t>    tlustokožců v Africe</a:t>
            </a:r>
          </a:p>
          <a:p>
            <a:pPr eaLnBrk="1" hangingPunct="1"/>
            <a:r>
              <a:rPr lang="cs-CZ" dirty="0" smtClean="0">
                <a:solidFill>
                  <a:schemeClr val="bg1"/>
                </a:solidFill>
              </a:rPr>
              <a:t>ve velkém rozsahu se plánuje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dirty="0" smtClean="0">
                <a:solidFill>
                  <a:schemeClr val="bg1"/>
                </a:solidFill>
              </a:rPr>
              <a:t>    </a:t>
            </a:r>
            <a:r>
              <a:rPr lang="cs-CZ" dirty="0" err="1" smtClean="0">
                <a:solidFill>
                  <a:schemeClr val="bg1"/>
                </a:solidFill>
              </a:rPr>
              <a:t>eko</a:t>
            </a:r>
            <a:r>
              <a:rPr lang="cs-CZ" dirty="0" smtClean="0">
                <a:solidFill>
                  <a:schemeClr val="bg1"/>
                </a:solidFill>
              </a:rPr>
              <a:t>-turismus a takzvané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dirty="0" smtClean="0">
                <a:solidFill>
                  <a:schemeClr val="bg1"/>
                </a:solidFill>
              </a:rPr>
              <a:t>    zodpovědné cestování.</a:t>
            </a:r>
          </a:p>
          <a:p>
            <a:pPr eaLnBrk="1" hangingPunct="1"/>
            <a:endParaRPr lang="cs-CZ" dirty="0" smtClean="0"/>
          </a:p>
          <a:p>
            <a:pPr eaLnBrk="1" hangingPunct="1"/>
            <a:endParaRPr lang="cs-CZ" dirty="0" smtClean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chemeClr val="bg1"/>
                </a:solidFill>
              </a:rPr>
              <a:t>KAZA neboli </a:t>
            </a:r>
            <a:r>
              <a:rPr lang="cs-CZ" dirty="0" err="1" smtClean="0">
                <a:solidFill>
                  <a:schemeClr val="bg1"/>
                </a:solidFill>
              </a:rPr>
              <a:t>Kavango</a:t>
            </a:r>
            <a:r>
              <a:rPr lang="cs-CZ" dirty="0" smtClean="0">
                <a:solidFill>
                  <a:schemeClr val="bg1"/>
                </a:solidFill>
              </a:rPr>
              <a:t>-Zambezi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5364" name="Picture 2" descr="http://srv01.wallpaperweb.org/Animals/1280x960/African_Elephants_Amboseli_National_Park_Kenya_1280x9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12976"/>
            <a:ext cx="4733652" cy="364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51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 eaLnBrk="1" hangingPunct="1"/>
            <a:endParaRPr lang="cs-CZ" dirty="0" smtClean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908050"/>
            <a:ext cx="4038600" cy="22320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NP </a:t>
            </a:r>
            <a:r>
              <a:rPr lang="cs-CZ" sz="28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Sundarbans</a:t>
            </a:r>
            <a:endParaRPr lang="cs-CZ" sz="280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 eaLnBrk="1" hangingPunct="1"/>
            <a:r>
              <a:rPr lang="cs-CZ" sz="2800" dirty="0" smtClean="0">
                <a:solidFill>
                  <a:schemeClr val="bg1"/>
                </a:solidFill>
              </a:rPr>
              <a:t>Delta řeky Gangy</a:t>
            </a:r>
          </a:p>
          <a:p>
            <a:pPr lvl="1" eaLnBrk="1" hangingPunct="1"/>
            <a:r>
              <a:rPr lang="cs-CZ" sz="2800" dirty="0" smtClean="0">
                <a:solidFill>
                  <a:schemeClr val="bg1"/>
                </a:solidFill>
              </a:rPr>
              <a:t>J Asie</a:t>
            </a:r>
          </a:p>
          <a:p>
            <a:pPr lvl="1" eaLnBrk="1" hangingPunct="1"/>
            <a:r>
              <a:rPr lang="cs-CZ" sz="2800" dirty="0" smtClean="0">
                <a:solidFill>
                  <a:schemeClr val="bg1"/>
                </a:solidFill>
              </a:rPr>
              <a:t>Největší populace tygrů v Indii</a:t>
            </a:r>
          </a:p>
          <a:p>
            <a:pPr eaLnBrk="1" hangingPunct="1"/>
            <a:endParaRPr lang="cs-CZ" sz="2800" dirty="0" smtClean="0"/>
          </a:p>
        </p:txBody>
      </p:sp>
      <p:pic>
        <p:nvPicPr>
          <p:cNvPr id="20484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0425" y="0"/>
            <a:ext cx="3203575" cy="3203575"/>
          </a:xfrm>
          <a:noFill/>
        </p:spPr>
      </p:pic>
      <p:pic>
        <p:nvPicPr>
          <p:cNvPr id="20485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3284538"/>
            <a:ext cx="4643437" cy="3095625"/>
          </a:xfrm>
          <a:noFill/>
        </p:spPr>
      </p:pic>
      <p:pic>
        <p:nvPicPr>
          <p:cNvPr id="2048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9800"/>
            <a:ext cx="4500563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6064655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29075" y="0"/>
            <a:ext cx="5114925" cy="6858000"/>
          </a:xfrm>
          <a:noFill/>
        </p:spPr>
      </p:pic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 eaLnBrk="1" hangingPunct="1"/>
            <a:endParaRPr lang="cs-CZ" dirty="0" smtClean="0"/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908050"/>
            <a:ext cx="4038600" cy="266541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NP </a:t>
            </a:r>
            <a:r>
              <a:rPr lang="cs-CZ" sz="28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Serengeti</a:t>
            </a:r>
            <a:r>
              <a:rPr lang="cs-CZ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- 1951</a:t>
            </a:r>
          </a:p>
          <a:p>
            <a:pPr lvl="1" eaLnBrk="1" hangingPunct="1"/>
            <a:r>
              <a:rPr lang="cs-CZ" sz="2400" dirty="0" smtClean="0">
                <a:solidFill>
                  <a:schemeClr val="bg1"/>
                </a:solidFill>
              </a:rPr>
              <a:t>Tanzanie (Afrika)</a:t>
            </a:r>
          </a:p>
          <a:p>
            <a:pPr lvl="1" eaLnBrk="1" hangingPunct="1"/>
            <a:r>
              <a:rPr lang="cs-CZ" dirty="0" smtClean="0">
                <a:solidFill>
                  <a:schemeClr val="bg1"/>
                </a:solidFill>
              </a:rPr>
              <a:t>15 000 km</a:t>
            </a:r>
            <a:r>
              <a:rPr lang="cs-CZ" sz="3200" baseline="30000" dirty="0" smtClean="0">
                <a:solidFill>
                  <a:schemeClr val="bg1"/>
                </a:solidFill>
              </a:rPr>
              <a:t>2</a:t>
            </a:r>
            <a:endParaRPr lang="cs-CZ" sz="32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cs-CZ" sz="2400" dirty="0" smtClean="0">
                <a:solidFill>
                  <a:schemeClr val="bg1"/>
                </a:solidFill>
              </a:rPr>
              <a:t>Největší množství býložravců a šelem v Africe</a:t>
            </a:r>
          </a:p>
        </p:txBody>
      </p:sp>
      <p:pic>
        <p:nvPicPr>
          <p:cNvPr id="2150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0800"/>
            <a:ext cx="3995738" cy="299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4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9" b="26744"/>
          <a:stretch>
            <a:fillRect/>
          </a:stretch>
        </p:blipFill>
        <p:spPr>
          <a:xfrm>
            <a:off x="1979613" y="3141663"/>
            <a:ext cx="3529012" cy="1782762"/>
          </a:xfrm>
          <a:noFill/>
        </p:spPr>
      </p:pic>
    </p:spTree>
    <p:extLst>
      <p:ext uri="{BB962C8B-B14F-4D97-AF65-F5344CB8AC3E}">
        <p14:creationId xmlns:p14="http://schemas.microsoft.com/office/powerpoint/2010/main" val="1988972002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 eaLnBrk="1" hangingPunct="1"/>
            <a:endParaRPr lang="cs-CZ" dirty="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981075"/>
            <a:ext cx="4038600" cy="18716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NP Kakadu</a:t>
            </a:r>
          </a:p>
          <a:p>
            <a:pPr lvl="1" eaLnBrk="1" hangingPunct="1"/>
            <a:r>
              <a:rPr lang="cs-CZ" sz="2400" dirty="0" smtClean="0">
                <a:solidFill>
                  <a:schemeClr val="bg1"/>
                </a:solidFill>
              </a:rPr>
              <a:t>Austrálie</a:t>
            </a:r>
          </a:p>
          <a:p>
            <a:pPr lvl="1" eaLnBrk="1" hangingPunct="1"/>
            <a:r>
              <a:rPr lang="cs-CZ" dirty="0" smtClean="0">
                <a:solidFill>
                  <a:schemeClr val="bg1"/>
                </a:solidFill>
              </a:rPr>
              <a:t>Žije </a:t>
            </a:r>
            <a:r>
              <a:rPr lang="cs-CZ" dirty="0">
                <a:solidFill>
                  <a:schemeClr val="bg1"/>
                </a:solidFill>
              </a:rPr>
              <a:t>zde: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280 druhů - třetina všech druhů </a:t>
            </a:r>
            <a:r>
              <a:rPr lang="cs-CZ" b="1" dirty="0">
                <a:solidFill>
                  <a:schemeClr val="bg1"/>
                </a:solidFill>
              </a:rPr>
              <a:t>ptáků</a:t>
            </a:r>
            <a:r>
              <a:rPr lang="cs-CZ" dirty="0">
                <a:solidFill>
                  <a:schemeClr val="bg1"/>
                </a:solidFill>
              </a:rPr>
              <a:t> žijících v Austrálii, </a:t>
            </a:r>
            <a:r>
              <a:rPr lang="cs-CZ" b="1" dirty="0">
                <a:solidFill>
                  <a:schemeClr val="bg1"/>
                </a:solidFill>
              </a:rPr>
              <a:t>60 druhů savců, </a:t>
            </a:r>
            <a:r>
              <a:rPr lang="cs-CZ" dirty="0">
                <a:solidFill>
                  <a:schemeClr val="bg1"/>
                </a:solidFill>
              </a:rPr>
              <a:t/>
            </a:r>
            <a:br>
              <a:rPr lang="cs-CZ" dirty="0">
                <a:solidFill>
                  <a:schemeClr val="bg1"/>
                </a:solidFill>
              </a:rPr>
            </a:br>
            <a:endParaRPr lang="cs-CZ" sz="2400" dirty="0" smtClean="0">
              <a:solidFill>
                <a:schemeClr val="bg1"/>
              </a:solidFill>
            </a:endParaRPr>
          </a:p>
        </p:txBody>
      </p:sp>
      <p:pic>
        <p:nvPicPr>
          <p:cNvPr id="22532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50122" y="244302"/>
            <a:ext cx="5364162" cy="3500438"/>
          </a:xfrm>
          <a:noFill/>
        </p:spPr>
      </p:pic>
      <p:pic>
        <p:nvPicPr>
          <p:cNvPr id="22533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3"/>
          <a:stretch>
            <a:fillRect/>
          </a:stretch>
        </p:blipFill>
        <p:spPr>
          <a:xfrm>
            <a:off x="0" y="3789363"/>
            <a:ext cx="3995738" cy="3068637"/>
          </a:xfrm>
          <a:noFill/>
        </p:spPr>
      </p:pic>
      <p:sp>
        <p:nvSpPr>
          <p:cNvPr id="2" name="Obdélník 1"/>
          <p:cNvSpPr/>
          <p:nvPr/>
        </p:nvSpPr>
        <p:spPr>
          <a:xfrm>
            <a:off x="3975398" y="3864391"/>
            <a:ext cx="51185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400" dirty="0" smtClean="0">
              <a:solidFill>
                <a:srgbClr val="FF0000"/>
              </a:solidFill>
            </a:endParaRPr>
          </a:p>
          <a:p>
            <a:r>
              <a:rPr lang="cs-CZ" sz="2400" dirty="0" smtClean="0">
                <a:solidFill>
                  <a:srgbClr val="FF0000"/>
                </a:solidFill>
              </a:rPr>
              <a:t>10 </a:t>
            </a:r>
            <a:r>
              <a:rPr lang="cs-CZ" sz="2400" dirty="0">
                <a:solidFill>
                  <a:srgbClr val="FF0000"/>
                </a:solidFill>
              </a:rPr>
              <a:t>000 druhů hmyzu</a:t>
            </a:r>
            <a:r>
              <a:rPr lang="cs-CZ" sz="2400" dirty="0"/>
              <a:t>, </a:t>
            </a:r>
            <a:r>
              <a:rPr lang="cs-CZ" sz="2400" dirty="0">
                <a:solidFill>
                  <a:schemeClr val="bg1"/>
                </a:solidFill>
              </a:rPr>
              <a:t>největší krokodýli v Austrálii </a:t>
            </a:r>
            <a:r>
              <a:rPr lang="cs-CZ" sz="2400" dirty="0" smtClean="0">
                <a:solidFill>
                  <a:schemeClr val="bg1"/>
                </a:solidFill>
              </a:rPr>
              <a:t>a</a:t>
            </a:r>
          </a:p>
          <a:p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>
                <a:solidFill>
                  <a:schemeClr val="bg1"/>
                </a:solidFill>
              </a:rPr>
              <a:t>je to také místo s největším výskytem bouří v Austrálii.</a:t>
            </a:r>
          </a:p>
        </p:txBody>
      </p:sp>
    </p:spTree>
    <p:extLst>
      <p:ext uri="{BB962C8B-B14F-4D97-AF65-F5344CB8AC3E}">
        <p14:creationId xmlns:p14="http://schemas.microsoft.com/office/powerpoint/2010/main" val="414012703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 dirty="0">
                <a:solidFill>
                  <a:srgbClr val="C00000"/>
                </a:solidFill>
              </a:rPr>
              <a:t>Národní parky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1484784"/>
            <a:ext cx="4392488" cy="5040560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None/>
            </a:pPr>
            <a:r>
              <a:rPr lang="cs-CZ" sz="2800" b="1" dirty="0" smtClean="0">
                <a:solidFill>
                  <a:srgbClr val="006600"/>
                </a:solidFill>
              </a:rPr>
              <a:t>Velkoplošná </a:t>
            </a:r>
            <a:r>
              <a:rPr lang="cs-CZ" sz="2800" b="1" dirty="0">
                <a:solidFill>
                  <a:srgbClr val="006600"/>
                </a:solidFill>
              </a:rPr>
              <a:t>zvláště </a:t>
            </a:r>
            <a:r>
              <a:rPr lang="cs-CZ" sz="2800" b="1" dirty="0" smtClean="0">
                <a:solidFill>
                  <a:srgbClr val="006600"/>
                </a:solidFill>
              </a:rPr>
              <a:t>chráněná území.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None/>
            </a:pPr>
            <a:endParaRPr lang="cs-CZ" sz="2800" b="1" dirty="0">
              <a:solidFill>
                <a:srgbClr val="006600"/>
              </a:solidFill>
            </a:endParaRPr>
          </a:p>
          <a:p>
            <a:pPr marL="0" indent="0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None/>
            </a:pPr>
            <a:r>
              <a:rPr lang="cs-CZ" sz="2800" b="1" dirty="0" smtClean="0">
                <a:solidFill>
                  <a:srgbClr val="006600"/>
                </a:solidFill>
              </a:rPr>
              <a:t>Rozsáhlá </a:t>
            </a:r>
            <a:r>
              <a:rPr lang="cs-CZ" sz="2800" b="1" dirty="0">
                <a:solidFill>
                  <a:srgbClr val="006600"/>
                </a:solidFill>
              </a:rPr>
              <a:t>území jedinečné v národním či  </a:t>
            </a:r>
            <a:r>
              <a:rPr lang="cs-CZ" sz="2800" b="1" dirty="0" smtClean="0">
                <a:solidFill>
                  <a:srgbClr val="006600"/>
                </a:solidFill>
              </a:rPr>
              <a:t>mezinárodním </a:t>
            </a:r>
            <a:r>
              <a:rPr lang="cs-CZ" sz="2800" b="1" dirty="0">
                <a:solidFill>
                  <a:srgbClr val="006600"/>
                </a:solidFill>
              </a:rPr>
              <a:t>měřítku, značnou část zaujímají přirozené ekosystémy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None/>
            </a:pPr>
            <a:endParaRPr lang="cs-CZ" sz="2800" b="1" dirty="0" smtClean="0">
              <a:solidFill>
                <a:srgbClr val="006600"/>
              </a:solidFill>
            </a:endParaRPr>
          </a:p>
          <a:p>
            <a:pPr marL="0" indent="0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None/>
            </a:pPr>
            <a:r>
              <a:rPr lang="cs-CZ" sz="2800" b="1" dirty="0" smtClean="0">
                <a:solidFill>
                  <a:srgbClr val="006600"/>
                </a:solidFill>
              </a:rPr>
              <a:t>v </a:t>
            </a:r>
            <a:r>
              <a:rPr lang="cs-CZ" sz="2800" b="1" dirty="0">
                <a:solidFill>
                  <a:srgbClr val="006600"/>
                </a:solidFill>
              </a:rPr>
              <a:t>ČR bilaterální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None/>
            </a:pPr>
            <a:r>
              <a:rPr lang="cs-CZ" sz="2800" b="1" dirty="0">
                <a:solidFill>
                  <a:srgbClr val="006600"/>
                </a:solidFill>
              </a:rPr>
              <a:t>členěny do zón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None/>
            </a:pPr>
            <a:r>
              <a:rPr lang="cs-CZ" sz="2800" b="1" dirty="0">
                <a:solidFill>
                  <a:srgbClr val="006600"/>
                </a:solidFill>
              </a:rPr>
              <a:t>řízeny správou národního </a:t>
            </a:r>
            <a:r>
              <a:rPr lang="cs-CZ" sz="2800" b="1" dirty="0" smtClean="0">
                <a:solidFill>
                  <a:srgbClr val="006600"/>
                </a:solidFill>
              </a:rPr>
              <a:t>parku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None/>
            </a:pPr>
            <a:endParaRPr lang="cs-CZ" sz="2800" b="1" dirty="0" smtClean="0">
              <a:solidFill>
                <a:srgbClr val="006600"/>
              </a:solidFill>
            </a:endParaRPr>
          </a:p>
          <a:p>
            <a:pPr marL="0" indent="0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None/>
            </a:pPr>
            <a:r>
              <a:rPr lang="cs-CZ" sz="2800" b="1" dirty="0" smtClean="0">
                <a:solidFill>
                  <a:srgbClr val="006600"/>
                </a:solidFill>
              </a:rPr>
              <a:t>4 NP v ČR</a:t>
            </a:r>
            <a:endParaRPr lang="cs-CZ" sz="2800" b="1" dirty="0">
              <a:solidFill>
                <a:srgbClr val="0066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411" y="0"/>
            <a:ext cx="4049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017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773914948"/>
              </p:ext>
            </p:extLst>
          </p:nvPr>
        </p:nvGraphicFramePr>
        <p:xfrm>
          <a:off x="251520" y="188640"/>
          <a:ext cx="8712968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65401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981075"/>
          </a:xfrm>
        </p:spPr>
        <p:txBody>
          <a:bodyPr/>
          <a:lstStyle/>
          <a:p>
            <a:pPr algn="l"/>
            <a:r>
              <a:rPr lang="cs-CZ" b="1" dirty="0">
                <a:solidFill>
                  <a:srgbClr val="C00000"/>
                </a:solidFill>
              </a:rPr>
              <a:t>NP </a:t>
            </a:r>
            <a:r>
              <a:rPr lang="cs-CZ" b="1" dirty="0" smtClean="0">
                <a:solidFill>
                  <a:srgbClr val="C00000"/>
                </a:solidFill>
              </a:rPr>
              <a:t>Krkonoše (KRNAP)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1196752"/>
            <a:ext cx="4967783" cy="2663825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None/>
            </a:pPr>
            <a:r>
              <a:rPr lang="cs-CZ" sz="2600" b="1" dirty="0" smtClean="0"/>
              <a:t>založen 1963 (nejstarší NP)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None/>
            </a:pPr>
            <a:r>
              <a:rPr lang="cs-CZ" sz="2600" b="1" dirty="0" smtClean="0"/>
              <a:t>Správa NP ve Vrchlabí.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None/>
            </a:pPr>
            <a:r>
              <a:rPr lang="cs-CZ" sz="2600" b="1" dirty="0" smtClean="0"/>
              <a:t>Rozloha: </a:t>
            </a:r>
            <a:r>
              <a:rPr lang="cs-CZ" sz="2600" b="1" dirty="0"/>
              <a:t>549,7km</a:t>
            </a:r>
            <a:r>
              <a:rPr lang="cs-CZ" sz="2600" b="1" baseline="30000" dirty="0"/>
              <a:t>2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None/>
            </a:pPr>
            <a:r>
              <a:rPr lang="cs-CZ" sz="2600" b="1" dirty="0" smtClean="0"/>
              <a:t>Nejvyšší </a:t>
            </a:r>
            <a:r>
              <a:rPr lang="cs-CZ" sz="2600" b="1" dirty="0"/>
              <a:t>pohoří  ČR se stopami </a:t>
            </a:r>
            <a:r>
              <a:rPr lang="cs-CZ" sz="2600" b="1" dirty="0" smtClean="0"/>
              <a:t>zalednění</a:t>
            </a:r>
            <a:r>
              <a:rPr lang="cs-CZ" sz="2600" b="1" dirty="0"/>
              <a:t>, rašeliniště, horské louky, lišejníková, travnatá a kamenitá  tundra </a:t>
            </a:r>
          </a:p>
          <a:p>
            <a:pPr>
              <a:lnSpc>
                <a:spcPct val="12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Char char="v"/>
            </a:pPr>
            <a:endParaRPr lang="cs-CZ" sz="2800" dirty="0"/>
          </a:p>
        </p:txBody>
      </p:sp>
      <p:pic>
        <p:nvPicPr>
          <p:cNvPr id="8" name="Obrázek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548680"/>
            <a:ext cx="2775947" cy="266429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1822"/>
            <a:ext cx="9144000" cy="285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114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9144000" cy="278092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ct val="0"/>
              </a:spcBef>
              <a:buClr>
                <a:schemeClr val="tx1"/>
              </a:buClr>
              <a:buNone/>
            </a:pPr>
            <a:r>
              <a:rPr lang="cs-CZ" sz="2400" b="1" dirty="0" smtClean="0">
                <a:solidFill>
                  <a:srgbClr val="C00000"/>
                </a:solidFill>
              </a:rPr>
              <a:t>Klima: </a:t>
            </a:r>
            <a:r>
              <a:rPr lang="cs-CZ" sz="2400" b="1" dirty="0" smtClean="0"/>
              <a:t>průměrná </a:t>
            </a:r>
            <a:r>
              <a:rPr lang="cs-CZ" sz="2400" b="1" dirty="0"/>
              <a:t>roční teplota 6°C až </a:t>
            </a:r>
            <a:r>
              <a:rPr lang="cs-CZ" sz="2400" b="1" dirty="0" smtClean="0"/>
              <a:t>0,2°C, srážky 1300 – 1600 mm/rok, </a:t>
            </a:r>
            <a:r>
              <a:rPr lang="cs-CZ" sz="2400" b="1" dirty="0" err="1" smtClean="0"/>
              <a:t>anemo</a:t>
            </a:r>
            <a:r>
              <a:rPr lang="cs-CZ" sz="2400" b="1" dirty="0" smtClean="0"/>
              <a:t>-orografický systém.</a:t>
            </a:r>
          </a:p>
          <a:p>
            <a:pPr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cs-CZ" sz="2400" b="1" dirty="0" smtClean="0">
                <a:solidFill>
                  <a:srgbClr val="C00000"/>
                </a:solidFill>
              </a:rPr>
              <a:t>Hydrologie: </a:t>
            </a:r>
            <a:r>
              <a:rPr lang="cs-CZ" sz="2400" b="1" dirty="0" smtClean="0"/>
              <a:t>pramen </a:t>
            </a:r>
            <a:r>
              <a:rPr lang="cs-CZ" sz="2400" b="1" dirty="0"/>
              <a:t>Labe, Úpy, </a:t>
            </a:r>
            <a:r>
              <a:rPr lang="cs-CZ" sz="2400" b="1" dirty="0" smtClean="0"/>
              <a:t>Jizery, četné vodopády</a:t>
            </a:r>
            <a:r>
              <a:rPr lang="cs-CZ" sz="2400" b="1" dirty="0"/>
              <a:t> </a:t>
            </a:r>
            <a:r>
              <a:rPr lang="cs-CZ" sz="2400" b="1" dirty="0" smtClean="0"/>
              <a:t>a rašeliniště</a:t>
            </a:r>
          </a:p>
          <a:p>
            <a:pPr>
              <a:lnSpc>
                <a:spcPct val="12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cs-CZ" sz="2400" b="1" dirty="0" smtClean="0">
                <a:solidFill>
                  <a:srgbClr val="C00000"/>
                </a:solidFill>
              </a:rPr>
              <a:t>Geologie a geomorfologie:</a:t>
            </a:r>
            <a:r>
              <a:rPr lang="cs-CZ" sz="2400" b="1" dirty="0"/>
              <a:t> </a:t>
            </a:r>
            <a:r>
              <a:rPr lang="cs-CZ" sz="2400" b="1" dirty="0" smtClean="0"/>
              <a:t>vznik </a:t>
            </a:r>
            <a:r>
              <a:rPr lang="cs-CZ" sz="2400" b="1" dirty="0"/>
              <a:t>ve </a:t>
            </a:r>
            <a:r>
              <a:rPr lang="cs-CZ" sz="2400" b="1" dirty="0" smtClean="0"/>
              <a:t>starohorách, krystalické břidlice,</a:t>
            </a:r>
          </a:p>
          <a:p>
            <a:pPr>
              <a:lnSpc>
                <a:spcPct val="12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cs-CZ" sz="2400" b="1" dirty="0" smtClean="0"/>
              <a:t>žula, svor</a:t>
            </a:r>
            <a:r>
              <a:rPr lang="cs-CZ" sz="2400" b="1" dirty="0"/>
              <a:t>, </a:t>
            </a:r>
            <a:r>
              <a:rPr lang="cs-CZ" sz="2400" b="1" dirty="0" err="1" smtClean="0"/>
              <a:t>ortorula</a:t>
            </a:r>
            <a:r>
              <a:rPr lang="cs-CZ" sz="2400" b="1" dirty="0" smtClean="0"/>
              <a:t>, modelace </a:t>
            </a:r>
            <a:r>
              <a:rPr lang="cs-CZ" sz="2400" b="1" dirty="0"/>
              <a:t>ledovcem – </a:t>
            </a:r>
            <a:r>
              <a:rPr lang="cs-CZ" sz="2400" b="1" dirty="0" err="1"/>
              <a:t>trogy</a:t>
            </a:r>
            <a:r>
              <a:rPr lang="cs-CZ" sz="2400" b="1" dirty="0"/>
              <a:t>, </a:t>
            </a:r>
            <a:r>
              <a:rPr lang="cs-CZ" sz="2400" b="1" dirty="0" smtClean="0"/>
              <a:t>morény, kary, </a:t>
            </a:r>
          </a:p>
          <a:p>
            <a:pPr>
              <a:lnSpc>
                <a:spcPct val="12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cs-CZ" sz="2400" b="1" dirty="0" smtClean="0"/>
              <a:t>karové amfiteátry, torry, kamenná moře, polygonální </a:t>
            </a:r>
            <a:r>
              <a:rPr lang="cs-CZ" sz="2400" b="1" dirty="0"/>
              <a:t>půdy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8920"/>
            <a:ext cx="9144000" cy="417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306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Zástupný symbol pro obsah 1"/>
          <p:cNvSpPr>
            <a:spLocks noGrp="1"/>
          </p:cNvSpPr>
          <p:nvPr>
            <p:ph idx="1"/>
          </p:nvPr>
        </p:nvSpPr>
        <p:spPr>
          <a:xfrm>
            <a:off x="0" y="1124744"/>
            <a:ext cx="9036496" cy="4572000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400" dirty="0" smtClean="0">
                <a:solidFill>
                  <a:srgbClr val="C00000"/>
                </a:solidFill>
              </a:rPr>
              <a:t>Mezinárodní svaz pro ochranu přírody a přírodních zdrojů</a:t>
            </a:r>
            <a:endParaRPr lang="cs-CZ" altLang="cs-CZ" sz="2400" dirty="0" smtClean="0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400" dirty="0" smtClean="0"/>
              <a:t>    = Světový svaz ochrany přírody (</a:t>
            </a:r>
            <a:r>
              <a:rPr lang="cs-CZ" altLang="cs-CZ" sz="2400" dirty="0" err="1" smtClean="0"/>
              <a:t>World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Conservation</a:t>
            </a:r>
            <a:r>
              <a:rPr lang="cs-CZ" altLang="cs-CZ" sz="2400" dirty="0" smtClean="0"/>
              <a:t> Union)</a:t>
            </a:r>
          </a:p>
          <a:p>
            <a:pPr eaLnBrk="1" hangingPunct="1"/>
            <a:endParaRPr lang="cs-CZ" altLang="cs-CZ" sz="2400" dirty="0" smtClean="0"/>
          </a:p>
          <a:p>
            <a:pPr eaLnBrk="1" hangingPunct="1"/>
            <a:r>
              <a:rPr lang="cs-CZ" altLang="cs-CZ" sz="2400" dirty="0" smtClean="0">
                <a:solidFill>
                  <a:srgbClr val="C00000"/>
                </a:solidFill>
              </a:rPr>
              <a:t>nejvýznamnější a největší mezinárodní organizace pro ochranu přírody</a:t>
            </a:r>
          </a:p>
          <a:p>
            <a:pPr eaLnBrk="1" hangingPunct="1"/>
            <a:r>
              <a:rPr lang="cs-CZ" altLang="cs-CZ" sz="2400" dirty="0" smtClean="0"/>
              <a:t>založena  v roce 1948 </a:t>
            </a:r>
          </a:p>
          <a:p>
            <a:pPr eaLnBrk="1" hangingPunct="1"/>
            <a:r>
              <a:rPr lang="cs-CZ" altLang="cs-CZ" sz="2400" dirty="0" smtClean="0"/>
              <a:t>posláním je ovlivňovat, povzbuzovat a podporovat společenstva na celém světě k ochraně integrity a rozmanitost přírody a zajistit spravedlivé a udržitelné využívání přírodních zdrojů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 sz="2400" dirty="0" smtClean="0"/>
          </a:p>
          <a:p>
            <a:pPr eaLnBrk="1" hangingPunct="1"/>
            <a:r>
              <a:rPr lang="cs-CZ" altLang="cs-CZ" sz="2400" dirty="0" smtClean="0"/>
              <a:t>členy IUCN se mohou stát státy, státní instituce, akademické ústavy i národní a mezinárodní nevládní organizace -  </a:t>
            </a:r>
            <a:r>
              <a:rPr lang="cs-CZ" altLang="cs-CZ" sz="2400" dirty="0" smtClean="0">
                <a:solidFill>
                  <a:srgbClr val="C00000"/>
                </a:solidFill>
              </a:rPr>
              <a:t>IUCN tak vytváří partnerství, které jedinečným způsobem sdružuje mezinárodní ochranářskou komunitu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mtClean="0"/>
              <a:t>Začneme od těch nejvyšších…IUCN</a:t>
            </a:r>
            <a:endParaRPr lang="cs-CZ"/>
          </a:p>
        </p:txBody>
      </p:sp>
      <p:pic>
        <p:nvPicPr>
          <p:cNvPr id="6148" name="Picture 2" descr="http://t3.gstatic.com/images?q=tbn:B1D7Cq-GiNbaCM:http://www.helio-international.org/images/IUC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1172369"/>
            <a:ext cx="112395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87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20342"/>
          </a:xfrm>
          <a:prstGeom prst="rect">
            <a:avLst/>
          </a:prstGeom>
        </p:spPr>
      </p:pic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0" y="5320342"/>
            <a:ext cx="9144000" cy="15395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ct val="0"/>
              </a:spcBef>
              <a:buClr>
                <a:schemeClr val="tx1"/>
              </a:buClr>
              <a:buFont typeface="Arial" pitchFamily="34" charset="0"/>
              <a:buNone/>
            </a:pPr>
            <a:r>
              <a:rPr lang="cs-CZ" sz="2400" b="1" dirty="0" smtClean="0">
                <a:solidFill>
                  <a:srgbClr val="C00000"/>
                </a:solidFill>
              </a:rPr>
              <a:t>glaciální relikty: </a:t>
            </a:r>
            <a:r>
              <a:rPr lang="cs-CZ" sz="2400" b="1" dirty="0" smtClean="0"/>
              <a:t>ostružiník moruška, všivec krkonošský, kulík hnědý</a:t>
            </a:r>
          </a:p>
          <a:p>
            <a:pPr marL="0" indent="0">
              <a:lnSpc>
                <a:spcPct val="120000"/>
              </a:lnSpc>
              <a:spcBef>
                <a:spcPct val="0"/>
              </a:spcBef>
              <a:buClr>
                <a:schemeClr val="tx1"/>
              </a:buClr>
              <a:buFont typeface="Arial" pitchFamily="34" charset="0"/>
              <a:buNone/>
            </a:pPr>
            <a:r>
              <a:rPr lang="cs-CZ" sz="2400" b="1" dirty="0" smtClean="0">
                <a:solidFill>
                  <a:srgbClr val="C00000"/>
                </a:solidFill>
              </a:rPr>
              <a:t>endemity: </a:t>
            </a:r>
            <a:r>
              <a:rPr lang="cs-CZ" sz="2400" b="1" dirty="0" smtClean="0"/>
              <a:t>zvonek krkonošský, jeřáb krkonošský  </a:t>
            </a:r>
          </a:p>
          <a:p>
            <a:pPr marL="0" indent="0">
              <a:lnSpc>
                <a:spcPct val="120000"/>
              </a:lnSpc>
              <a:spcBef>
                <a:spcPct val="0"/>
              </a:spcBef>
              <a:buClr>
                <a:schemeClr val="tx1"/>
              </a:buClr>
              <a:buFont typeface="Arial" pitchFamily="34" charset="0"/>
              <a:buNone/>
            </a:pPr>
            <a:r>
              <a:rPr lang="cs-CZ" sz="2400" b="1" dirty="0" smtClean="0">
                <a:solidFill>
                  <a:srgbClr val="C00000"/>
                </a:solidFill>
              </a:rPr>
              <a:t>ohrožení: </a:t>
            </a:r>
            <a:r>
              <a:rPr lang="cs-CZ" sz="2400" b="1" dirty="0" smtClean="0"/>
              <a:t>turistika, imise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9596538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cs-CZ" b="1" smtClean="0"/>
              <a:t>Fauna </a:t>
            </a:r>
            <a:endParaRPr lang="cs-CZ" b="1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4040188" cy="639762"/>
          </a:xfrm>
        </p:spPr>
        <p:txBody>
          <a:bodyPr>
            <a:normAutofit/>
          </a:bodyPr>
          <a:lstStyle/>
          <a:p>
            <a:r>
              <a:rPr lang="cs-CZ" sz="3200" b="1" smtClean="0"/>
              <a:t>Kulík hnědý</a:t>
            </a:r>
            <a:r>
              <a:rPr lang="cs-CZ" sz="3200" smtClean="0"/>
              <a:t>( samec)</a:t>
            </a:r>
            <a:endParaRPr lang="cs-CZ" sz="320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4294967295"/>
          </p:nvPr>
        </p:nvSpPr>
        <p:spPr>
          <a:xfrm>
            <a:off x="5102225" y="1535113"/>
            <a:ext cx="4041775" cy="639762"/>
          </a:xfrm>
        </p:spPr>
        <p:txBody>
          <a:bodyPr>
            <a:normAutofit/>
          </a:bodyPr>
          <a:lstStyle/>
          <a:p>
            <a:r>
              <a:rPr lang="cs-CZ" sz="3200" b="1" smtClean="0"/>
              <a:t>Čečetka zimní</a:t>
            </a:r>
            <a:endParaRPr lang="cs-CZ" sz="3200" b="1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58825"/>
            <a:ext cx="3168000" cy="4037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513" y="2258825"/>
            <a:ext cx="4493239" cy="29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092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cs-CZ" b="1" smtClean="0"/>
              <a:t>Flora </a:t>
            </a:r>
            <a:endParaRPr lang="cs-CZ" b="1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4040188" cy="639762"/>
          </a:xfrm>
        </p:spPr>
        <p:txBody>
          <a:bodyPr/>
          <a:lstStyle/>
          <a:p>
            <a:r>
              <a:rPr lang="cs-CZ" b="1" smtClean="0"/>
              <a:t>Prha arnika</a:t>
            </a:r>
            <a:endParaRPr lang="cs-CZ" b="1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4294967295"/>
          </p:nvPr>
        </p:nvSpPr>
        <p:spPr>
          <a:xfrm>
            <a:off x="5102225" y="1535113"/>
            <a:ext cx="4041775" cy="639762"/>
          </a:xfrm>
        </p:spPr>
        <p:txBody>
          <a:bodyPr/>
          <a:lstStyle/>
          <a:p>
            <a:r>
              <a:rPr lang="cs-CZ" b="1" smtClean="0"/>
              <a:t>Devětsil bílý</a:t>
            </a:r>
            <a:endParaRPr lang="cs-CZ" b="1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04864"/>
            <a:ext cx="3564000" cy="410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34386"/>
            <a:ext cx="3564000" cy="414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297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/>
      <p:bldP spid="1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 dirty="0">
                <a:solidFill>
                  <a:srgbClr val="C00000"/>
                </a:solidFill>
              </a:rPr>
              <a:t>NP Podyjí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1412776"/>
            <a:ext cx="4752528" cy="4824536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None/>
            </a:pPr>
            <a:r>
              <a:rPr lang="cs-CZ" sz="2400" b="1" dirty="0"/>
              <a:t>založen </a:t>
            </a:r>
            <a:r>
              <a:rPr lang="cs-CZ" sz="2400" b="1" dirty="0" smtClean="0"/>
              <a:t>1991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None/>
            </a:pPr>
            <a:r>
              <a:rPr lang="cs-CZ" sz="2400" b="1" dirty="0" smtClean="0"/>
              <a:t>Správa NP </a:t>
            </a:r>
            <a:r>
              <a:rPr lang="cs-CZ" sz="2400" b="1" dirty="0"/>
              <a:t>ve </a:t>
            </a:r>
            <a:r>
              <a:rPr lang="cs-CZ" sz="2400" b="1" dirty="0" smtClean="0"/>
              <a:t>Znojmě.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None/>
            </a:pPr>
            <a:r>
              <a:rPr lang="cs-CZ" sz="2400" b="1" dirty="0" smtClean="0"/>
              <a:t>Rozloha: </a:t>
            </a:r>
            <a:r>
              <a:rPr lang="cs-CZ" sz="2400" b="1" dirty="0"/>
              <a:t>63 km</a:t>
            </a:r>
            <a:r>
              <a:rPr lang="cs-CZ" sz="2400" b="1" baseline="30000" dirty="0"/>
              <a:t>2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None/>
            </a:pPr>
            <a:endParaRPr lang="cs-CZ" sz="2400" b="1" dirty="0" smtClean="0"/>
          </a:p>
          <a:p>
            <a:pPr marL="0" indent="0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None/>
            </a:pPr>
            <a:r>
              <a:rPr lang="cs-CZ" sz="2400" b="1" dirty="0" smtClean="0"/>
              <a:t>Zachovalá </a:t>
            </a:r>
            <a:r>
              <a:rPr lang="cs-CZ" sz="2400" b="1" dirty="0"/>
              <a:t>krajina kaňonu řeky </a:t>
            </a:r>
            <a:endParaRPr lang="cs-CZ" sz="2400" b="1" dirty="0" smtClean="0"/>
          </a:p>
          <a:p>
            <a:pPr marL="0" indent="0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None/>
            </a:pPr>
            <a:r>
              <a:rPr lang="cs-CZ" sz="2400" b="1" dirty="0" smtClean="0"/>
              <a:t>Dyje</a:t>
            </a:r>
            <a:r>
              <a:rPr lang="cs-CZ" sz="2400" b="1" dirty="0"/>
              <a:t>, </a:t>
            </a:r>
            <a:r>
              <a:rPr lang="cs-CZ" sz="2400" b="1" dirty="0" smtClean="0"/>
              <a:t>říční </a:t>
            </a:r>
            <a:r>
              <a:rPr lang="cs-CZ" sz="2400" b="1" dirty="0"/>
              <a:t>fenomén s </a:t>
            </a:r>
            <a:r>
              <a:rPr lang="cs-CZ" sz="2400" b="1" dirty="0" smtClean="0"/>
              <a:t>meandry, nejrůznější skalní </a:t>
            </a:r>
            <a:r>
              <a:rPr lang="cs-CZ" sz="2400" b="1" dirty="0"/>
              <a:t>útvary, </a:t>
            </a:r>
            <a:endParaRPr lang="cs-CZ" sz="2400" b="1" dirty="0" smtClean="0"/>
          </a:p>
          <a:p>
            <a:pPr marL="0" indent="0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None/>
            </a:pPr>
            <a:r>
              <a:rPr lang="cs-CZ" sz="2400" b="1" dirty="0" smtClean="0"/>
              <a:t>vysoká </a:t>
            </a:r>
            <a:r>
              <a:rPr lang="cs-CZ" sz="2400" b="1" dirty="0"/>
              <a:t>pestrost druhů </a:t>
            </a:r>
            <a:r>
              <a:rPr lang="cs-CZ" sz="2400" b="1" dirty="0" smtClean="0"/>
              <a:t>a </a:t>
            </a:r>
            <a:r>
              <a:rPr lang="cs-CZ" sz="2400" b="1" dirty="0"/>
              <a:t>společenstev</a:t>
            </a:r>
          </a:p>
        </p:txBody>
      </p:sp>
      <p:pic>
        <p:nvPicPr>
          <p:cNvPr id="6" name="Obrázek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32656"/>
            <a:ext cx="2758162" cy="2664296"/>
          </a:xfrm>
          <a:prstGeom prst="rect">
            <a:avLst/>
          </a:prstGeom>
        </p:spPr>
      </p:pic>
      <p:pic>
        <p:nvPicPr>
          <p:cNvPr id="7" name="Obrázek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28" y="3356992"/>
            <a:ext cx="3262218" cy="1090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11"/>
          <p:cNvSpPr txBox="1">
            <a:spLocks noChangeArrowheads="1"/>
          </p:cNvSpPr>
          <p:nvPr/>
        </p:nvSpPr>
        <p:spPr>
          <a:xfrm>
            <a:off x="0" y="5201816"/>
            <a:ext cx="9144000" cy="165618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Font typeface="Arial" pitchFamily="34" charset="0"/>
              <a:buNone/>
            </a:pPr>
            <a:r>
              <a:rPr lang="cs-CZ" sz="2000" b="1" dirty="0" smtClean="0">
                <a:solidFill>
                  <a:srgbClr val="C00000"/>
                </a:solidFill>
              </a:rPr>
              <a:t>Geologie: </a:t>
            </a:r>
            <a:r>
              <a:rPr lang="cs-CZ" sz="2000" b="1" dirty="0" err="1" smtClean="0"/>
              <a:t>ortorula</a:t>
            </a:r>
            <a:r>
              <a:rPr lang="cs-CZ" sz="2000" b="1" dirty="0" smtClean="0"/>
              <a:t>, pararula, krystalický vápenec, fylity, kvarcity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Font typeface="Arial" pitchFamily="34" charset="0"/>
              <a:buNone/>
            </a:pPr>
            <a:r>
              <a:rPr lang="cs-CZ" sz="2000" b="1" dirty="0" smtClean="0">
                <a:solidFill>
                  <a:srgbClr val="C00000"/>
                </a:solidFill>
              </a:rPr>
              <a:t>Diverzita: </a:t>
            </a:r>
            <a:r>
              <a:rPr lang="cs-CZ" sz="2000" b="1" dirty="0" smtClean="0"/>
              <a:t>stýkají se zde druhy teplomilné i chladnomilné, mnoho druhů na malé ploše.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Font typeface="Arial" pitchFamily="34" charset="0"/>
              <a:buNone/>
            </a:pPr>
            <a:r>
              <a:rPr lang="cs-CZ" sz="2000" b="1" dirty="0" smtClean="0">
                <a:solidFill>
                  <a:srgbClr val="C00000"/>
                </a:solidFill>
              </a:rPr>
              <a:t>Flóra: </a:t>
            </a:r>
            <a:r>
              <a:rPr lang="cs-CZ" sz="2000" b="1" dirty="0" smtClean="0"/>
              <a:t>křivatec český, kýchavice černá</a:t>
            </a:r>
          </a:p>
          <a:p>
            <a:pPr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cs-CZ" sz="2000" b="1" dirty="0" smtClean="0">
                <a:solidFill>
                  <a:srgbClr val="C00000"/>
                </a:solidFill>
              </a:rPr>
              <a:t>Fauna: </a:t>
            </a:r>
            <a:r>
              <a:rPr lang="cs-CZ" sz="2000" b="1" dirty="0" smtClean="0"/>
              <a:t>čáp černý, ještěrka zelená, kudlanka nábožná, nosorožík kapucínek, užovka</a:t>
            </a:r>
          </a:p>
          <a:p>
            <a:pPr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cs-CZ" sz="2000" b="1" dirty="0" smtClean="0"/>
              <a:t>stromová</a:t>
            </a:r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39295257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1" name="Rectangle 7"/>
          <p:cNvSpPr>
            <a:spLocks noGrp="1" noChangeArrowheads="1"/>
          </p:cNvSpPr>
          <p:nvPr>
            <p:ph type="title"/>
          </p:nvPr>
        </p:nvSpPr>
        <p:spPr>
          <a:xfrm>
            <a:off x="323850" y="188640"/>
            <a:ext cx="8229600" cy="1143000"/>
          </a:xfrm>
        </p:spPr>
        <p:txBody>
          <a:bodyPr/>
          <a:lstStyle/>
          <a:p>
            <a:pPr algn="l"/>
            <a:r>
              <a:rPr lang="cs-CZ" b="1" dirty="0">
                <a:solidFill>
                  <a:srgbClr val="C00000"/>
                </a:solidFill>
              </a:rPr>
              <a:t>NP Šumava</a:t>
            </a:r>
          </a:p>
        </p:txBody>
      </p:sp>
      <p:sp>
        <p:nvSpPr>
          <p:cNvPr id="31752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337767" y="1216141"/>
            <a:ext cx="4680520" cy="3241675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None/>
            </a:pPr>
            <a:r>
              <a:rPr lang="cs-CZ" sz="2400" b="1" dirty="0"/>
              <a:t>z</a:t>
            </a:r>
            <a:r>
              <a:rPr lang="cs-CZ" sz="2400" b="1" dirty="0" smtClean="0"/>
              <a:t>aložen 1991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None/>
            </a:pPr>
            <a:r>
              <a:rPr lang="cs-CZ" sz="2400" b="1" dirty="0" smtClean="0"/>
              <a:t>Správa NP ve Vimperku.</a:t>
            </a:r>
            <a:endParaRPr lang="cs-CZ" sz="2400" b="1" dirty="0"/>
          </a:p>
          <a:p>
            <a:pPr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cs-CZ" sz="2400" b="1" dirty="0"/>
              <a:t>R</a:t>
            </a:r>
            <a:r>
              <a:rPr lang="cs-CZ" sz="2400" b="1" dirty="0" smtClean="0"/>
              <a:t>ozloha: </a:t>
            </a:r>
            <a:r>
              <a:rPr lang="cs-CZ" sz="2400" b="1" dirty="0"/>
              <a:t>690,3 km</a:t>
            </a:r>
            <a:r>
              <a:rPr lang="cs-CZ" sz="2400" b="1" baseline="30000" dirty="0"/>
              <a:t>2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None/>
            </a:pPr>
            <a:endParaRPr lang="cs-CZ" sz="2400" b="1" dirty="0"/>
          </a:p>
          <a:p>
            <a:pPr marL="0" indent="0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None/>
            </a:pPr>
            <a:r>
              <a:rPr lang="cs-CZ" sz="2400" b="1" dirty="0"/>
              <a:t>Z</a:t>
            </a:r>
            <a:r>
              <a:rPr lang="cs-CZ" sz="2400" b="1" dirty="0" smtClean="0"/>
              <a:t>achovalé </a:t>
            </a:r>
            <a:r>
              <a:rPr lang="cs-CZ" sz="2400" b="1" dirty="0"/>
              <a:t>lesnaté území se zbytky </a:t>
            </a:r>
            <a:endParaRPr lang="cs-CZ" sz="2400" b="1" dirty="0" smtClean="0"/>
          </a:p>
          <a:p>
            <a:pPr marL="0" indent="0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None/>
            </a:pPr>
            <a:r>
              <a:rPr lang="cs-CZ" sz="2400" b="1" dirty="0" smtClean="0"/>
              <a:t>pralesovitých </a:t>
            </a:r>
            <a:r>
              <a:rPr lang="cs-CZ" sz="2400" b="1" dirty="0"/>
              <a:t>porostů, vrchoviště, </a:t>
            </a:r>
            <a:endParaRPr lang="cs-CZ" sz="2400" b="1" dirty="0" smtClean="0"/>
          </a:p>
          <a:p>
            <a:pPr marL="0" indent="0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None/>
            </a:pPr>
            <a:r>
              <a:rPr lang="cs-CZ" sz="2400" b="1" dirty="0" smtClean="0"/>
              <a:t>ledovcová </a:t>
            </a:r>
            <a:r>
              <a:rPr lang="cs-CZ" sz="2400" b="1" dirty="0"/>
              <a:t>jezera a horské louky</a:t>
            </a:r>
          </a:p>
        </p:txBody>
      </p:sp>
      <p:pic>
        <p:nvPicPr>
          <p:cNvPr id="8" name="Obrázek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32656"/>
            <a:ext cx="2901548" cy="2880320"/>
          </a:xfrm>
          <a:prstGeom prst="rect">
            <a:avLst/>
          </a:prstGeom>
        </p:spPr>
      </p:pic>
      <p:pic>
        <p:nvPicPr>
          <p:cNvPr id="9" name="Obrázek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609020"/>
            <a:ext cx="2109460" cy="1656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323850" y="4437112"/>
            <a:ext cx="6264374" cy="21605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Font typeface="Arial" pitchFamily="34" charset="0"/>
              <a:buNone/>
            </a:pPr>
            <a:r>
              <a:rPr lang="cs-CZ" sz="2000" b="1" dirty="0" smtClean="0">
                <a:solidFill>
                  <a:srgbClr val="C00000"/>
                </a:solidFill>
              </a:rPr>
              <a:t>Geologie a geomorfologie: </a:t>
            </a:r>
            <a:r>
              <a:rPr lang="cs-CZ" sz="2000" b="1" dirty="0" smtClean="0"/>
              <a:t>krystalinikum českého masivu </a:t>
            </a:r>
          </a:p>
          <a:p>
            <a:pPr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cs-CZ" sz="2000" b="1" dirty="0" smtClean="0"/>
              <a:t>krystalické břidlice, pararuly, žuly, ruly, kamenná moře,</a:t>
            </a:r>
          </a:p>
          <a:p>
            <a:pPr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cs-CZ" sz="2000" b="1" dirty="0" smtClean="0"/>
              <a:t>morény, ledovcová plesa, obří hrnce na Vydře</a:t>
            </a:r>
          </a:p>
          <a:p>
            <a:pPr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Char char="v"/>
            </a:pPr>
            <a:endParaRPr lang="cs-CZ" sz="2000" b="1" dirty="0" smtClean="0"/>
          </a:p>
          <a:p>
            <a:pPr marL="0" indent="0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Font typeface="Arial" pitchFamily="34" charset="0"/>
              <a:buNone/>
            </a:pPr>
            <a:r>
              <a:rPr lang="cs-CZ" sz="2000" b="1" dirty="0" smtClean="0">
                <a:solidFill>
                  <a:srgbClr val="C00000"/>
                </a:solidFill>
              </a:rPr>
              <a:t>Flóra: </a:t>
            </a:r>
            <a:r>
              <a:rPr lang="cs-CZ" sz="2000" b="1" dirty="0" smtClean="0"/>
              <a:t>borovice blatka, bříza zakrslá, </a:t>
            </a:r>
            <a:r>
              <a:rPr lang="cs-CZ" sz="2000" b="1" dirty="0" err="1" smtClean="0"/>
              <a:t>hořeček</a:t>
            </a:r>
            <a:r>
              <a:rPr lang="cs-CZ" sz="2000" b="1" dirty="0" smtClean="0"/>
              <a:t> český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Font typeface="Arial" pitchFamily="34" charset="0"/>
              <a:buNone/>
            </a:pPr>
            <a:r>
              <a:rPr lang="cs-CZ" sz="2000" b="1" dirty="0" smtClean="0">
                <a:solidFill>
                  <a:srgbClr val="C00000"/>
                </a:solidFill>
              </a:rPr>
              <a:t>Fauna: </a:t>
            </a:r>
            <a:r>
              <a:rPr lang="cs-CZ" sz="2000" b="1" dirty="0" smtClean="0"/>
              <a:t>rys ostrovid, strakapoud bělohřbetý, tetřev hlušec</a:t>
            </a:r>
          </a:p>
        </p:txBody>
      </p:sp>
    </p:spTree>
    <p:extLst>
      <p:ext uri="{BB962C8B-B14F-4D97-AF65-F5344CB8AC3E}">
        <p14:creationId xmlns:p14="http://schemas.microsoft.com/office/powerpoint/2010/main" val="17158515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cs-CZ" b="1" smtClean="0"/>
              <a:t>Rašelinné jezírko – Chalupská slať </a:t>
            </a:r>
            <a:endParaRPr lang="cs-CZ" b="1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6948000" cy="52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279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 idx="4294967295"/>
          </p:nvPr>
        </p:nvSpPr>
        <p:spPr>
          <a:xfrm>
            <a:off x="-3348880" y="15557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Fauna</a:t>
            </a:r>
            <a:br>
              <a:rPr lang="cs-CZ" b="1" dirty="0" smtClean="0"/>
            </a:br>
            <a:endParaRPr lang="cs-CZ" b="1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4040188" cy="639762"/>
          </a:xfrm>
        </p:spPr>
        <p:txBody>
          <a:bodyPr>
            <a:normAutofit/>
          </a:bodyPr>
          <a:lstStyle/>
          <a:p>
            <a:r>
              <a:rPr lang="cs-CZ" sz="3200" dirty="0" smtClean="0"/>
              <a:t>Rys ostrovid</a:t>
            </a:r>
            <a:endParaRPr lang="cs-CZ" sz="3200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4294967295"/>
          </p:nvPr>
        </p:nvSpPr>
        <p:spPr>
          <a:xfrm>
            <a:off x="4491922" y="2349933"/>
            <a:ext cx="4041775" cy="639762"/>
          </a:xfrm>
        </p:spPr>
        <p:txBody>
          <a:bodyPr>
            <a:normAutofit/>
          </a:bodyPr>
          <a:lstStyle/>
          <a:p>
            <a:r>
              <a:rPr lang="cs-CZ" sz="3200" dirty="0" smtClean="0"/>
              <a:t>Los evropský</a:t>
            </a:r>
            <a:endParaRPr lang="cs-CZ" sz="32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261" y="3113380"/>
            <a:ext cx="5254739" cy="37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38" y="2060848"/>
            <a:ext cx="2916000" cy="439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www.chovzvirat.cz/images/clanky/452/452_jiz05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72" y="210024"/>
            <a:ext cx="3815167" cy="213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527445" y="632134"/>
            <a:ext cx="27236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/>
              <a:t>Psík mývalovitý</a:t>
            </a:r>
          </a:p>
        </p:txBody>
      </p:sp>
    </p:spTree>
    <p:extLst>
      <p:ext uri="{BB962C8B-B14F-4D97-AF65-F5344CB8AC3E}">
        <p14:creationId xmlns:p14="http://schemas.microsoft.com/office/powerpoint/2010/main" val="233302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1143000"/>
          </a:xfrm>
        </p:spPr>
        <p:txBody>
          <a:bodyPr/>
          <a:lstStyle/>
          <a:p>
            <a:pPr algn="l"/>
            <a:r>
              <a:rPr lang="cs-CZ" b="1" dirty="0">
                <a:solidFill>
                  <a:srgbClr val="C00000"/>
                </a:solidFill>
              </a:rPr>
              <a:t>NP České Švýcarsko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557338"/>
            <a:ext cx="5039791" cy="3239814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None/>
            </a:pPr>
            <a:r>
              <a:rPr lang="cs-CZ" sz="2400" b="1" dirty="0"/>
              <a:t>založen </a:t>
            </a:r>
            <a:r>
              <a:rPr lang="cs-CZ" sz="2400" b="1" dirty="0" smtClean="0"/>
              <a:t>2000 (nejmladší NP v ČR)</a:t>
            </a:r>
            <a:endParaRPr lang="cs-CZ" sz="2400" b="1" dirty="0"/>
          </a:p>
          <a:p>
            <a:pPr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cs-CZ" sz="2400" b="1" dirty="0" smtClean="0"/>
              <a:t>Správa NP v </a:t>
            </a:r>
            <a:r>
              <a:rPr lang="cs-CZ" sz="2400" b="1" dirty="0"/>
              <a:t>Krásné </a:t>
            </a:r>
            <a:r>
              <a:rPr lang="cs-CZ" sz="2400" b="1" dirty="0" smtClean="0"/>
              <a:t>Lípě.</a:t>
            </a:r>
          </a:p>
          <a:p>
            <a:pPr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cs-CZ" sz="2400" b="1" dirty="0" smtClean="0"/>
              <a:t>Rozloha: </a:t>
            </a:r>
            <a:r>
              <a:rPr lang="cs-CZ" sz="2400" b="1" dirty="0"/>
              <a:t>79 </a:t>
            </a:r>
            <a:r>
              <a:rPr lang="cs-CZ" sz="2400" b="1" dirty="0" smtClean="0"/>
              <a:t>km</a:t>
            </a:r>
            <a:r>
              <a:rPr lang="cs-CZ" sz="2400" b="1" baseline="30000" dirty="0" smtClean="0"/>
              <a:t>2</a:t>
            </a:r>
          </a:p>
          <a:p>
            <a:pPr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</a:pPr>
            <a:endParaRPr lang="cs-CZ" sz="2400" b="1" baseline="30000" dirty="0"/>
          </a:p>
          <a:p>
            <a:pPr marL="0" indent="0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None/>
            </a:pPr>
            <a:r>
              <a:rPr lang="cs-CZ" sz="2400" b="1" dirty="0"/>
              <a:t>M</a:t>
            </a:r>
            <a:r>
              <a:rPr lang="cs-CZ" sz="2400" b="1" dirty="0" smtClean="0"/>
              <a:t>alebná členitá krajina </a:t>
            </a:r>
            <a:r>
              <a:rPr lang="cs-CZ" sz="2400" b="1" dirty="0"/>
              <a:t>s kvádrovými</a:t>
            </a:r>
          </a:p>
          <a:p>
            <a:pPr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cs-CZ" sz="2400" b="1" dirty="0" smtClean="0"/>
              <a:t>pískovci, kaňon Kamenice, pískovcový</a:t>
            </a:r>
          </a:p>
          <a:p>
            <a:pPr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cs-CZ" sz="2400" b="1" dirty="0" smtClean="0"/>
              <a:t>fenomén se zvratem vegetačních</a:t>
            </a:r>
          </a:p>
          <a:p>
            <a:pPr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cs-CZ" sz="2400" b="1" dirty="0" smtClean="0"/>
              <a:t>stupňů</a:t>
            </a:r>
            <a:endParaRPr lang="cs-CZ" sz="2400" b="1" dirty="0"/>
          </a:p>
          <a:p>
            <a:pPr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Char char="v"/>
            </a:pPr>
            <a:endParaRPr lang="cs-CZ" sz="2400" b="1" dirty="0"/>
          </a:p>
        </p:txBody>
      </p:sp>
      <p:pic>
        <p:nvPicPr>
          <p:cNvPr id="6" name="Obrázek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645468"/>
            <a:ext cx="2592288" cy="2448272"/>
          </a:xfrm>
          <a:prstGeom prst="rect">
            <a:avLst/>
          </a:prstGeom>
        </p:spPr>
      </p:pic>
      <p:pic>
        <p:nvPicPr>
          <p:cNvPr id="7" name="Obrázek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574" y="4005064"/>
            <a:ext cx="1837476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bdélník 2"/>
          <p:cNvSpPr/>
          <p:nvPr/>
        </p:nvSpPr>
        <p:spPr>
          <a:xfrm>
            <a:off x="611560" y="4866069"/>
            <a:ext cx="4572000" cy="161582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</a:pPr>
            <a:r>
              <a:rPr lang="cs-CZ" b="1" dirty="0" smtClean="0"/>
              <a:t>Flóra: mechorosty, kapradiny</a:t>
            </a:r>
            <a:endParaRPr lang="cs-CZ" b="1" dirty="0"/>
          </a:p>
          <a:p>
            <a:pPr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cs-CZ" b="1" dirty="0" smtClean="0"/>
              <a:t>Fauna: výr velký, vydra říční, losos </a:t>
            </a:r>
            <a:r>
              <a:rPr lang="cs-CZ" b="1" dirty="0"/>
              <a:t>obecný</a:t>
            </a:r>
          </a:p>
          <a:p>
            <a:pPr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</a:pPr>
            <a:endParaRPr lang="cs-CZ" b="1" dirty="0" smtClean="0"/>
          </a:p>
          <a:p>
            <a:pPr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</a:pPr>
            <a:r>
              <a:rPr lang="cs-CZ" b="1" dirty="0" smtClean="0"/>
              <a:t>CHKO </a:t>
            </a:r>
            <a:r>
              <a:rPr lang="cs-CZ" b="1" dirty="0"/>
              <a:t>Labské pískovce</a:t>
            </a:r>
          </a:p>
          <a:p>
            <a:pPr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cs-CZ" b="1" dirty="0" smtClean="0"/>
              <a:t>CHKO </a:t>
            </a:r>
            <a:r>
              <a:rPr lang="cs-CZ" b="1" dirty="0"/>
              <a:t>Lužické hory</a:t>
            </a:r>
          </a:p>
        </p:txBody>
      </p:sp>
    </p:spTree>
    <p:extLst>
      <p:ext uri="{BB962C8B-B14F-4D97-AF65-F5344CB8AC3E}">
        <p14:creationId xmlns:p14="http://schemas.microsoft.com/office/powerpoint/2010/main" val="18990091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9" r="13714" b="781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115616" y="6186145"/>
            <a:ext cx="81599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dirty="0" smtClean="0">
                <a:solidFill>
                  <a:schemeClr val="bg1"/>
                </a:solidFill>
              </a:rPr>
              <a:t>Nejznámějším útvarem je </a:t>
            </a:r>
            <a:r>
              <a:rPr lang="cs-CZ" sz="3600" b="1" dirty="0" err="1" smtClean="0">
                <a:solidFill>
                  <a:schemeClr val="bg1"/>
                </a:solidFill>
              </a:rPr>
              <a:t>Pravčická</a:t>
            </a:r>
            <a:r>
              <a:rPr lang="cs-CZ" sz="3600" b="1" dirty="0" smtClean="0">
                <a:solidFill>
                  <a:schemeClr val="bg1"/>
                </a:solidFill>
              </a:rPr>
              <a:t> brána</a:t>
            </a:r>
            <a:endParaRPr lang="cs-CZ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3305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292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683568" y="5517231"/>
            <a:ext cx="7776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i="1" dirty="0">
                <a:solidFill>
                  <a:srgbClr val="C00000"/>
                </a:solidFill>
              </a:rPr>
              <a:t>„Česká republika je země překrásné přírody.</a:t>
            </a:r>
            <a:br>
              <a:rPr lang="cs-CZ" sz="2800" b="1" i="1" dirty="0">
                <a:solidFill>
                  <a:srgbClr val="C00000"/>
                </a:solidFill>
              </a:rPr>
            </a:br>
            <a:r>
              <a:rPr lang="cs-CZ" sz="2800" b="1" i="1" dirty="0">
                <a:solidFill>
                  <a:srgbClr val="C00000"/>
                </a:solidFill>
              </a:rPr>
              <a:t>To nejcennější najdete v našich národních parcích.“</a:t>
            </a:r>
            <a:endParaRPr lang="cs-CZ" sz="28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07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obsah 1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7119937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solidFill>
                  <a:srgbClr val="C00000"/>
                </a:solidFill>
              </a:rPr>
              <a:t>Mezinárodní unie pro ochranu přírody a přírodních zdrojů </a:t>
            </a:r>
            <a:r>
              <a:rPr lang="cs-CZ" altLang="cs-CZ" sz="2400" dirty="0" smtClean="0"/>
              <a:t>(</a:t>
            </a:r>
            <a:r>
              <a:rPr lang="cs-CZ" altLang="cs-CZ" sz="2400" dirty="0" smtClean="0">
                <a:solidFill>
                  <a:srgbClr val="7030A0"/>
                </a:solidFill>
              </a:rPr>
              <a:t>IUCN</a:t>
            </a:r>
            <a:r>
              <a:rPr lang="cs-CZ" altLang="cs-CZ" sz="2400" dirty="0" smtClean="0"/>
              <a:t>, International Union </a:t>
            </a:r>
            <a:r>
              <a:rPr lang="cs-CZ" altLang="cs-CZ" sz="2400" dirty="0" err="1" smtClean="0"/>
              <a:t>for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Conservation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of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Nature</a:t>
            </a:r>
            <a:r>
              <a:rPr lang="cs-CZ" altLang="cs-CZ" sz="2400" dirty="0" smtClean="0"/>
              <a:t>) – kromě jiného vydává Červené knihy ohrožených živočichů a rostlin</a:t>
            </a:r>
          </a:p>
          <a:p>
            <a:pPr eaLnBrk="1" hangingPunct="1"/>
            <a:r>
              <a:rPr lang="cs-CZ" altLang="cs-CZ" sz="2400" dirty="0" smtClean="0">
                <a:solidFill>
                  <a:srgbClr val="C00000"/>
                </a:solidFill>
              </a:rPr>
              <a:t>Světový fond pro ochranu přírody</a:t>
            </a:r>
            <a:r>
              <a:rPr lang="cs-CZ" altLang="cs-CZ" sz="2400" dirty="0" smtClean="0"/>
              <a:t> (</a:t>
            </a:r>
            <a:r>
              <a:rPr lang="cs-CZ" altLang="cs-CZ" sz="2400" dirty="0" smtClean="0">
                <a:solidFill>
                  <a:srgbClr val="7030A0"/>
                </a:solidFill>
              </a:rPr>
              <a:t>WWF</a:t>
            </a:r>
            <a:r>
              <a:rPr lang="cs-CZ" altLang="cs-CZ" sz="2400" dirty="0" smtClean="0"/>
              <a:t>, </a:t>
            </a:r>
            <a:r>
              <a:rPr lang="cs-CZ" altLang="cs-CZ" sz="2400" dirty="0" err="1" smtClean="0"/>
              <a:t>World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Wildlife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Fund</a:t>
            </a:r>
            <a:r>
              <a:rPr lang="cs-CZ" altLang="cs-CZ" sz="2400" dirty="0" smtClean="0"/>
              <a:t>) – financování mezinárodních akcí na ochranu přírody</a:t>
            </a:r>
          </a:p>
          <a:p>
            <a:pPr eaLnBrk="1" hangingPunct="1"/>
            <a:r>
              <a:rPr lang="cs-CZ" altLang="cs-CZ" sz="2400" dirty="0" smtClean="0">
                <a:solidFill>
                  <a:srgbClr val="C00000"/>
                </a:solidFill>
              </a:rPr>
              <a:t>Program Spojených národů v oblasti životního prostředí </a:t>
            </a:r>
            <a:r>
              <a:rPr lang="cs-CZ" altLang="cs-CZ" sz="2400" dirty="0" smtClean="0"/>
              <a:t>(</a:t>
            </a:r>
            <a:r>
              <a:rPr lang="cs-CZ" altLang="cs-CZ" sz="2400" dirty="0" smtClean="0">
                <a:solidFill>
                  <a:srgbClr val="7030A0"/>
                </a:solidFill>
              </a:rPr>
              <a:t>UNEP</a:t>
            </a:r>
            <a:r>
              <a:rPr lang="cs-CZ" altLang="cs-CZ" sz="2400" dirty="0" smtClean="0"/>
              <a:t>, United </a:t>
            </a:r>
            <a:r>
              <a:rPr lang="cs-CZ" altLang="cs-CZ" sz="2400" dirty="0" err="1" smtClean="0"/>
              <a:t>Nations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Environment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Programme</a:t>
            </a:r>
            <a:r>
              <a:rPr lang="cs-CZ" altLang="cs-CZ" sz="2400" dirty="0" smtClean="0"/>
              <a:t>) – zprávy o stavu životního prostředí Země</a:t>
            </a:r>
          </a:p>
          <a:p>
            <a:pPr eaLnBrk="1" hangingPunct="1"/>
            <a:r>
              <a:rPr lang="cs-CZ" altLang="cs-CZ" sz="2400" dirty="0" smtClean="0">
                <a:solidFill>
                  <a:srgbClr val="C00000"/>
                </a:solidFill>
              </a:rPr>
              <a:t>Organizace Spojených národů pro výchovu, vědu a kulturu </a:t>
            </a:r>
            <a:r>
              <a:rPr lang="cs-CZ" altLang="cs-CZ" sz="2400" dirty="0" smtClean="0"/>
              <a:t>(</a:t>
            </a:r>
            <a:r>
              <a:rPr lang="cs-CZ" altLang="cs-CZ" sz="2400" dirty="0" smtClean="0">
                <a:solidFill>
                  <a:srgbClr val="7030A0"/>
                </a:solidFill>
              </a:rPr>
              <a:t>UNESCO</a:t>
            </a:r>
            <a:r>
              <a:rPr lang="cs-CZ" altLang="cs-CZ" sz="2400" dirty="0" smtClean="0"/>
              <a:t>, United </a:t>
            </a:r>
            <a:r>
              <a:rPr lang="cs-CZ" altLang="cs-CZ" sz="2400" dirty="0" err="1" smtClean="0"/>
              <a:t>Nations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Educational</a:t>
            </a:r>
            <a:r>
              <a:rPr lang="cs-CZ" altLang="cs-CZ" sz="2400" dirty="0" smtClean="0"/>
              <a:t>, </a:t>
            </a:r>
            <a:r>
              <a:rPr lang="cs-CZ" altLang="cs-CZ" sz="2400" dirty="0" err="1" smtClean="0"/>
              <a:t>Scientific</a:t>
            </a:r>
            <a:r>
              <a:rPr lang="cs-CZ" altLang="cs-CZ" sz="2400" dirty="0" smtClean="0"/>
              <a:t> and </a:t>
            </a:r>
            <a:r>
              <a:rPr lang="cs-CZ" altLang="cs-CZ" sz="2400" dirty="0" err="1" smtClean="0"/>
              <a:t>Cultural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Organisation</a:t>
            </a:r>
            <a:r>
              <a:rPr lang="cs-CZ" altLang="cs-CZ" sz="2400" dirty="0" smtClean="0"/>
              <a:t>) – publikace, konference</a:t>
            </a:r>
          </a:p>
          <a:p>
            <a:pPr eaLnBrk="1" hangingPunct="1"/>
            <a:endParaRPr lang="cs-CZ" altLang="cs-CZ" sz="20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71472" y="495288"/>
            <a:ext cx="8229600" cy="12192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smtClean="0"/>
              <a:t>Nejdůležitější světové instituce zabývající se ochranou přírody</a:t>
            </a:r>
            <a:endParaRPr lang="cs-CZ" sz="4000"/>
          </a:p>
        </p:txBody>
      </p:sp>
    </p:spTree>
    <p:extLst>
      <p:ext uri="{BB962C8B-B14F-4D97-AF65-F5344CB8AC3E}">
        <p14:creationId xmlns:p14="http://schemas.microsoft.com/office/powerpoint/2010/main" val="30472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08520" y="1844824"/>
            <a:ext cx="9144000" cy="1484313"/>
          </a:xfrm>
        </p:spPr>
        <p:txBody>
          <a:bodyPr/>
          <a:lstStyle/>
          <a:p>
            <a:pPr eaLnBrk="1" hangingPunct="1"/>
            <a:r>
              <a:rPr lang="cs-CZ" altLang="cs-CZ" sz="4800" dirty="0" smtClean="0">
                <a:solidFill>
                  <a:srgbClr val="FF0000"/>
                </a:solidFill>
              </a:rPr>
              <a:t>Typy krajiny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268413"/>
            <a:ext cx="6400800" cy="5400675"/>
          </a:xfrm>
        </p:spPr>
        <p:txBody>
          <a:bodyPr/>
          <a:lstStyle/>
          <a:p>
            <a:pPr eaLnBrk="1" hangingPunct="1"/>
            <a:endParaRPr lang="cs-CZ" altLang="cs-CZ" smtClean="0">
              <a:solidFill>
                <a:srgbClr val="CC0099"/>
              </a:solidFill>
            </a:endParaRPr>
          </a:p>
          <a:p>
            <a:pPr eaLnBrk="1" hangingPunct="1"/>
            <a:endParaRPr lang="cs-CZ" altLang="cs-CZ" smtClean="0">
              <a:solidFill>
                <a:srgbClr val="CC0099"/>
              </a:solidFill>
            </a:endParaRPr>
          </a:p>
          <a:p>
            <a:pPr eaLnBrk="1" hangingPunct="1"/>
            <a:endParaRPr lang="cs-CZ" altLang="cs-CZ" smtClean="0">
              <a:solidFill>
                <a:srgbClr val="CC0099"/>
              </a:solidFill>
            </a:endParaRPr>
          </a:p>
          <a:p>
            <a:pPr eaLnBrk="1" hangingPunct="1"/>
            <a:endParaRPr lang="cs-CZ" altLang="cs-CZ" smtClean="0"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18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09408"/>
            <a:ext cx="9144000" cy="1008658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solidFill>
                  <a:srgbClr val="FF0000"/>
                </a:solidFill>
              </a:rPr>
              <a:t>Přírodní krajina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3076" name="Picture 5" descr="Zduchovické skály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914400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07504" y="766629"/>
            <a:ext cx="9036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Přírodní krajina je původní, člověkem </a:t>
            </a:r>
            <a:r>
              <a:rPr lang="cs-CZ" sz="2400" dirty="0" smtClean="0"/>
              <a:t>nezměněná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Vznikla působením krajinotvorných procesů</a:t>
            </a:r>
          </a:p>
        </p:txBody>
      </p:sp>
    </p:spTree>
    <p:extLst>
      <p:ext uri="{BB962C8B-B14F-4D97-AF65-F5344CB8AC3E}">
        <p14:creationId xmlns:p14="http://schemas.microsoft.com/office/powerpoint/2010/main" val="19761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Kulturní krajina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6148" name="Picture 7" descr="maxi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9144000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02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093788" y="685800"/>
            <a:ext cx="6450012" cy="741363"/>
          </a:xfrm>
          <a:noFill/>
        </p:spPr>
        <p:txBody>
          <a:bodyPr lIns="92075" tIns="46038" rIns="92075" bIns="46038"/>
          <a:lstStyle/>
          <a:p>
            <a:pPr algn="ctr" eaLnBrk="1" hangingPunct="1"/>
            <a:r>
              <a:rPr lang="cs-CZ" altLang="cs-CZ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Kulturní krajina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075" tIns="46038" rIns="92075" bIns="46038"/>
          <a:lstStyle/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cs-CZ" altLang="cs-CZ" sz="2400" b="1" i="1" u="sng" dirty="0" smtClean="0">
                <a:latin typeface="Arial" panose="020B0604020202020204" pitchFamily="34" charset="0"/>
              </a:rPr>
              <a:t>Krajina</a:t>
            </a:r>
            <a:r>
              <a:rPr lang="cs-CZ" altLang="cs-CZ" sz="2400" dirty="0" smtClean="0">
                <a:latin typeface="Arial" panose="020B0604020202020204" pitchFamily="34" charset="0"/>
              </a:rPr>
              <a:t> je odborný pojem, který vědeckým způsobem popisuje vybranou část zemského povrchu s typickou kombinací přírodních a kulturních prvků a charakteristickou scenérií.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endParaRPr lang="cs-CZ" altLang="cs-CZ" sz="2400" dirty="0" smtClean="0">
              <a:latin typeface="Arial" panose="020B060402020202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cs-CZ" altLang="cs-CZ" sz="2400" b="1" dirty="0" smtClean="0">
                <a:latin typeface="Arial" panose="020B0604020202020204" pitchFamily="34" charset="0"/>
              </a:rPr>
              <a:t>Kulturní krajina </a:t>
            </a:r>
            <a:r>
              <a:rPr lang="cs-CZ" altLang="cs-CZ" sz="2400" dirty="0" smtClean="0">
                <a:latin typeface="Arial" panose="020B0604020202020204" pitchFamily="34" charset="0"/>
              </a:rPr>
              <a:t>– území tvořené charakteristickým souborem přírodních a kulturních prvků. Je výsledkem neustálé interakce člověka s přírodním prostředím. Je projevem neustále sílícího přizpůsobování vnějšího prostředí kulturním potřebám a možnostem člověka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cs-CZ" altLang="cs-CZ" sz="1800" dirty="0" smtClean="0">
              <a:latin typeface="Arial" panose="020B0604020202020204" pitchFamily="34" charset="0"/>
            </a:endParaRPr>
          </a:p>
          <a:p>
            <a:pPr eaLnBrk="1" hangingPunct="1"/>
            <a:endParaRPr lang="cs-CZ" altLang="cs-CZ" sz="1800" dirty="0" smtClean="0">
              <a:latin typeface="Arial" panose="020B0604020202020204" pitchFamily="34" charset="0"/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2270125" y="192088"/>
            <a:ext cx="3825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kumimoji="1"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80736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Na vzniku kulturní krajiny se podílí přírodní činitelé a </a:t>
            </a:r>
            <a:r>
              <a:rPr lang="cs-CZ" altLang="cs-CZ" sz="3600" dirty="0" smtClean="0">
                <a:solidFill>
                  <a:srgbClr val="FF5050"/>
                </a:solidFill>
              </a:rPr>
              <a:t>člověk</a:t>
            </a:r>
          </a:p>
          <a:p>
            <a:pPr eaLnBrk="1" hangingPunct="1"/>
            <a:r>
              <a:rPr lang="cs-CZ" altLang="cs-CZ" dirty="0" smtClean="0"/>
              <a:t>V současné době na Zemi převládá</a:t>
            </a:r>
          </a:p>
          <a:p>
            <a:pPr eaLnBrk="1" hangingPunct="1"/>
            <a:endParaRPr lang="cs-CZ" altLang="cs-CZ" dirty="0" smtClean="0"/>
          </a:p>
          <a:p>
            <a:pPr eaLnBrk="1" hangingPunct="1"/>
            <a:r>
              <a:rPr lang="cs-CZ" altLang="cs-CZ" dirty="0" smtClean="0"/>
              <a:t>Podle stupně ovlivnění krajiny člověkem rozlišujeme </a:t>
            </a:r>
            <a:r>
              <a:rPr lang="cs-CZ" altLang="cs-CZ" dirty="0" smtClean="0">
                <a:solidFill>
                  <a:srgbClr val="FF5050"/>
                </a:solidFill>
              </a:rPr>
              <a:t>podtypy</a:t>
            </a:r>
            <a:r>
              <a:rPr lang="cs-CZ" altLang="cs-CZ" dirty="0" smtClean="0"/>
              <a:t> kulturní krajiny</a:t>
            </a:r>
          </a:p>
        </p:txBody>
      </p:sp>
      <p:pic>
        <p:nvPicPr>
          <p:cNvPr id="7171" name="Picture 5" descr="krcman2_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4500563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7" descr="kamenice_historicke_jad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471863"/>
            <a:ext cx="4427537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11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20688"/>
            <a:ext cx="9144000" cy="612616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800" b="1" dirty="0" smtClean="0"/>
              <a:t>Přírodní krajina</a:t>
            </a:r>
            <a:r>
              <a:rPr lang="cs-CZ" altLang="cs-CZ" sz="2800" dirty="0" smtClean="0"/>
              <a:t> – člověkem neovlivněná</a:t>
            </a:r>
          </a:p>
          <a:p>
            <a:pPr eaLnBrk="1" hangingPunct="1">
              <a:buFontTx/>
              <a:buNone/>
            </a:pPr>
            <a:r>
              <a:rPr lang="cs-CZ" altLang="cs-CZ" sz="2800" dirty="0" smtClean="0"/>
              <a:t>                                vzniká působením krajinotvorných činitelů</a:t>
            </a:r>
          </a:p>
          <a:p>
            <a:pPr eaLnBrk="1" hangingPunct="1">
              <a:buFontTx/>
              <a:buNone/>
            </a:pPr>
            <a:r>
              <a:rPr lang="cs-CZ" altLang="cs-CZ" sz="2800" dirty="0" smtClean="0"/>
              <a:t>                                Antarktida, velehory, tundra, tajga, deštné </a:t>
            </a:r>
          </a:p>
          <a:p>
            <a:pPr eaLnBrk="1" hangingPunct="1">
              <a:buFontTx/>
              <a:buNone/>
            </a:pPr>
            <a:r>
              <a:rPr lang="cs-CZ" altLang="cs-CZ" sz="2800" dirty="0" smtClean="0"/>
              <a:t>                                lesy   </a:t>
            </a:r>
          </a:p>
          <a:p>
            <a:pPr eaLnBrk="1" hangingPunct="1"/>
            <a:r>
              <a:rPr lang="cs-CZ" altLang="cs-CZ" sz="2800" b="1" dirty="0" smtClean="0"/>
              <a:t>Kulturní krajina</a:t>
            </a:r>
            <a:r>
              <a:rPr lang="cs-CZ" altLang="cs-CZ" sz="2800" dirty="0" smtClean="0"/>
              <a:t> -  ovlivněná člověkem</a:t>
            </a:r>
          </a:p>
          <a:p>
            <a:pPr marL="0" indent="0">
              <a:buNone/>
            </a:pPr>
            <a:r>
              <a:rPr lang="cs-CZ" altLang="cs-CZ" sz="2800" dirty="0"/>
              <a:t>podtypy kulturní </a:t>
            </a:r>
            <a:r>
              <a:rPr lang="cs-CZ" altLang="cs-CZ" sz="2800" dirty="0" smtClean="0"/>
              <a:t>krajiny</a:t>
            </a:r>
          </a:p>
          <a:p>
            <a:pPr eaLnBrk="1" hangingPunct="1"/>
            <a:r>
              <a:rPr lang="cs-CZ" altLang="cs-CZ" sz="2800" i="1" dirty="0" smtClean="0"/>
              <a:t>1/ kultivovaná</a:t>
            </a:r>
            <a:r>
              <a:rPr lang="cs-CZ" altLang="cs-CZ" sz="2800" dirty="0" smtClean="0"/>
              <a:t> – hospodářská činnost v souladu s přírodou</a:t>
            </a:r>
          </a:p>
          <a:p>
            <a:pPr eaLnBrk="1" hangingPunct="1"/>
            <a:r>
              <a:rPr lang="cs-CZ" altLang="cs-CZ" sz="2800" i="1" dirty="0" smtClean="0"/>
              <a:t>2/ degradovaná</a:t>
            </a:r>
            <a:r>
              <a:rPr lang="cs-CZ" altLang="cs-CZ" sz="2800" dirty="0" smtClean="0"/>
              <a:t> – narušená příroda, ale je možná náprava</a:t>
            </a:r>
          </a:p>
          <a:p>
            <a:pPr eaLnBrk="1" hangingPunct="1"/>
            <a:r>
              <a:rPr lang="cs-CZ" altLang="cs-CZ" sz="2800" i="1" dirty="0" smtClean="0"/>
              <a:t>3/ devastovaná</a:t>
            </a:r>
            <a:r>
              <a:rPr lang="cs-CZ" altLang="cs-CZ" sz="2800" dirty="0" smtClean="0"/>
              <a:t> – zpustošená, neobnovitelná</a:t>
            </a:r>
          </a:p>
          <a:p>
            <a:pPr eaLnBrk="1" hangingPunct="1">
              <a:buFontTx/>
              <a:buNone/>
            </a:pPr>
            <a:r>
              <a:rPr lang="cs-CZ" altLang="cs-CZ" sz="2800" dirty="0" smtClean="0"/>
              <a:t>                                </a:t>
            </a:r>
            <a:r>
              <a:rPr lang="cs-CZ" altLang="cs-CZ" sz="2800" dirty="0" smtClean="0">
                <a:solidFill>
                  <a:srgbClr val="FF5050"/>
                </a:solidFill>
              </a:rPr>
              <a:t>Rekultivace</a:t>
            </a:r>
            <a:r>
              <a:rPr lang="cs-CZ" altLang="cs-CZ" sz="2800" dirty="0" smtClean="0"/>
              <a:t> -  zúrodnění krajiny zásahem                        </a:t>
            </a:r>
          </a:p>
          <a:p>
            <a:pPr eaLnBrk="1" hangingPunct="1">
              <a:buFontTx/>
              <a:buNone/>
            </a:pPr>
            <a:r>
              <a:rPr lang="cs-CZ" altLang="cs-CZ" sz="2800" dirty="0" smtClean="0"/>
              <a:t>                                                        člověka      </a:t>
            </a:r>
          </a:p>
        </p:txBody>
      </p:sp>
    </p:spTree>
    <p:extLst>
      <p:ext uri="{BB962C8B-B14F-4D97-AF65-F5344CB8AC3E}">
        <p14:creationId xmlns:p14="http://schemas.microsoft.com/office/powerpoint/2010/main" val="137936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050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447800" y="685800"/>
            <a:ext cx="6450013" cy="741363"/>
          </a:xfrm>
          <a:noFill/>
        </p:spPr>
        <p:txBody>
          <a:bodyPr lIns="92075" tIns="46038" rIns="92075" bIns="46038"/>
          <a:lstStyle/>
          <a:p>
            <a:pPr algn="ctr" eaLnBrk="1" hangingPunct="1"/>
            <a:r>
              <a:rPr lang="cs-CZ" altLang="cs-CZ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Struktura kulturní krajiny</a:t>
            </a:r>
          </a:p>
        </p:txBody>
      </p:sp>
      <p:sp>
        <p:nvSpPr>
          <p:cNvPr id="98307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7467600" cy="4191000"/>
          </a:xfrm>
          <a:noFill/>
        </p:spPr>
        <p:txBody>
          <a:bodyPr lIns="92075" tIns="46038" rIns="92075" bIns="46038">
            <a:normAutofit lnSpcReduction="10000"/>
          </a:bodyPr>
          <a:lstStyle/>
          <a:p>
            <a:pPr eaLnBrk="1" hangingPunct="1">
              <a:buFont typeface="Wingdings" panose="05000000000000000000" pitchFamily="2" charset="2"/>
              <a:buChar char="Ø"/>
            </a:pPr>
            <a:endParaRPr lang="cs-CZ" altLang="cs-CZ" sz="1800" b="1" i="1" u="sng" dirty="0" smtClean="0">
              <a:latin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endParaRPr lang="cs-CZ" altLang="cs-CZ" sz="1800" b="1" i="1" u="sng" dirty="0" smtClean="0">
              <a:latin typeface="Arial" panose="020B060402020202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cs-CZ" altLang="cs-CZ" sz="2400" b="1" i="1" u="sng" dirty="0" smtClean="0">
                <a:latin typeface="Arial" panose="020B0604020202020204" pitchFamily="34" charset="0"/>
              </a:rPr>
              <a:t>Přírodní složky </a:t>
            </a:r>
            <a:r>
              <a:rPr lang="cs-CZ" altLang="cs-CZ" sz="2400" dirty="0" smtClean="0">
                <a:latin typeface="Arial" panose="020B0604020202020204" pitchFamily="34" charset="0"/>
              </a:rPr>
              <a:t>kulturní krajiny: </a:t>
            </a:r>
            <a:r>
              <a:rPr lang="cs-CZ" altLang="cs-CZ" sz="2400" b="1" i="1" dirty="0" smtClean="0">
                <a:latin typeface="Arial" panose="020B0604020202020204" pitchFamily="34" charset="0"/>
              </a:rPr>
              <a:t>litosféra</a:t>
            </a:r>
            <a:r>
              <a:rPr lang="cs-CZ" altLang="cs-CZ" sz="2400" dirty="0" smtClean="0">
                <a:latin typeface="Arial" panose="020B0604020202020204" pitchFamily="34" charset="0"/>
              </a:rPr>
              <a:t> – kamenný obal Země, </a:t>
            </a:r>
            <a:r>
              <a:rPr lang="cs-CZ" altLang="cs-CZ" sz="2400" b="1" i="1" dirty="0" smtClean="0">
                <a:latin typeface="Arial" panose="020B0604020202020204" pitchFamily="34" charset="0"/>
              </a:rPr>
              <a:t>atmosféra</a:t>
            </a:r>
            <a:r>
              <a:rPr lang="cs-CZ" altLang="cs-CZ" sz="2400" dirty="0" smtClean="0">
                <a:latin typeface="Arial" panose="020B0604020202020204" pitchFamily="34" charset="0"/>
              </a:rPr>
              <a:t> – ovzduší, </a:t>
            </a:r>
            <a:r>
              <a:rPr lang="cs-CZ" altLang="cs-CZ" sz="2400" b="1" i="1" dirty="0" smtClean="0">
                <a:latin typeface="Arial" panose="020B0604020202020204" pitchFamily="34" charset="0"/>
              </a:rPr>
              <a:t>hydrosféra</a:t>
            </a:r>
            <a:r>
              <a:rPr lang="cs-CZ" altLang="cs-CZ" sz="2400" dirty="0" smtClean="0">
                <a:latin typeface="Arial" panose="020B0604020202020204" pitchFamily="34" charset="0"/>
              </a:rPr>
              <a:t> – vodstvo, </a:t>
            </a:r>
            <a:r>
              <a:rPr lang="cs-CZ" altLang="cs-CZ" sz="2400" b="1" i="1" dirty="0" err="1" smtClean="0">
                <a:latin typeface="Arial" panose="020B0604020202020204" pitchFamily="34" charset="0"/>
              </a:rPr>
              <a:t>pedosféra</a:t>
            </a:r>
            <a:r>
              <a:rPr lang="cs-CZ" altLang="cs-CZ" sz="2400" dirty="0" smtClean="0">
                <a:latin typeface="Arial" panose="020B0604020202020204" pitchFamily="34" charset="0"/>
              </a:rPr>
              <a:t> – půdy, </a:t>
            </a:r>
            <a:r>
              <a:rPr lang="cs-CZ" altLang="cs-CZ" sz="2400" b="1" i="1" dirty="0" smtClean="0">
                <a:latin typeface="Arial" panose="020B0604020202020204" pitchFamily="34" charset="0"/>
              </a:rPr>
              <a:t>biosféra</a:t>
            </a:r>
            <a:r>
              <a:rPr lang="cs-CZ" altLang="cs-CZ" sz="2400" dirty="0" smtClean="0">
                <a:latin typeface="Arial" panose="020B0604020202020204" pitchFamily="34" charset="0"/>
              </a:rPr>
              <a:t> – živý obal Země</a:t>
            </a:r>
            <a:r>
              <a:rPr lang="cs-CZ" altLang="cs-CZ" sz="2400" i="1" dirty="0" smtClean="0">
                <a:latin typeface="Arial" panose="020B0604020202020204" pitchFamily="34" charset="0"/>
              </a:rPr>
              <a:t> </a:t>
            </a:r>
            <a:endParaRPr lang="cs-CZ" altLang="cs-CZ" sz="2400" dirty="0" smtClean="0">
              <a:latin typeface="Arial" panose="020B060402020202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endParaRPr lang="cs-CZ" altLang="cs-CZ" sz="2400" dirty="0" smtClean="0">
              <a:latin typeface="Arial" panose="020B060402020202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cs-CZ" altLang="cs-CZ" sz="2400" b="1" i="1" u="sng" dirty="0" smtClean="0">
                <a:latin typeface="Arial" panose="020B0604020202020204" pitchFamily="34" charset="0"/>
              </a:rPr>
              <a:t>Společenské složky</a:t>
            </a:r>
            <a:r>
              <a:rPr lang="cs-CZ" altLang="cs-CZ" sz="2400" dirty="0" smtClean="0">
                <a:latin typeface="Arial" panose="020B0604020202020204" pitchFamily="34" charset="0"/>
              </a:rPr>
              <a:t> kulturní krajiny: </a:t>
            </a:r>
            <a:r>
              <a:rPr lang="cs-CZ" altLang="cs-CZ" sz="2400" b="1" i="1" dirty="0" smtClean="0">
                <a:latin typeface="Arial" panose="020B0604020202020204" pitchFamily="34" charset="0"/>
              </a:rPr>
              <a:t>člověk</a:t>
            </a:r>
            <a:r>
              <a:rPr lang="cs-CZ" altLang="cs-CZ" sz="2400" dirty="0" smtClean="0">
                <a:latin typeface="Arial" panose="020B0604020202020204" pitchFamily="34" charset="0"/>
              </a:rPr>
              <a:t> – lidská populace, </a:t>
            </a:r>
            <a:r>
              <a:rPr lang="cs-CZ" altLang="cs-CZ" sz="2400" b="1" i="1" dirty="0" smtClean="0">
                <a:latin typeface="Arial" panose="020B0604020202020204" pitchFamily="34" charset="0"/>
              </a:rPr>
              <a:t>sídla</a:t>
            </a:r>
            <a:r>
              <a:rPr lang="cs-CZ" altLang="cs-CZ" sz="2400" dirty="0" smtClean="0">
                <a:latin typeface="Arial" panose="020B0604020202020204" pitchFamily="34" charset="0"/>
              </a:rPr>
              <a:t> – vesnická a městská, </a:t>
            </a:r>
            <a:r>
              <a:rPr lang="cs-CZ" altLang="cs-CZ" sz="2400" b="1" i="1" dirty="0" smtClean="0">
                <a:latin typeface="Arial" panose="020B0604020202020204" pitchFamily="34" charset="0"/>
              </a:rPr>
              <a:t>komunikace</a:t>
            </a:r>
            <a:r>
              <a:rPr lang="cs-CZ" altLang="cs-CZ" sz="2400" dirty="0" smtClean="0">
                <a:latin typeface="Arial" panose="020B0604020202020204" pitchFamily="34" charset="0"/>
              </a:rPr>
              <a:t> – pozemní, potrubní, letecké, vodní, výrobní sféra – továrny sklady, </a:t>
            </a:r>
            <a:r>
              <a:rPr lang="cs-CZ" altLang="cs-CZ" sz="2400" b="1" i="1" dirty="0" smtClean="0">
                <a:latin typeface="Arial" panose="020B0604020202020204" pitchFamily="34" charset="0"/>
              </a:rPr>
              <a:t>nevýrobní sféra</a:t>
            </a:r>
            <a:r>
              <a:rPr lang="cs-CZ" altLang="cs-CZ" sz="2400" dirty="0" smtClean="0">
                <a:latin typeface="Arial" panose="020B0604020202020204" pitchFamily="34" charset="0"/>
              </a:rPr>
              <a:t> – školy, divadla, hotely</a:t>
            </a:r>
          </a:p>
          <a:p>
            <a:pPr eaLnBrk="1" hangingPunct="1"/>
            <a:endParaRPr lang="cs-CZ" altLang="cs-CZ" sz="2000" dirty="0" smtClean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cs-CZ" altLang="cs-CZ" sz="1800" dirty="0" smtClean="0">
              <a:latin typeface="Arial" panose="020B0604020202020204" pitchFamily="34" charset="0"/>
            </a:endParaRPr>
          </a:p>
        </p:txBody>
      </p:sp>
      <p:sp>
        <p:nvSpPr>
          <p:cNvPr id="13316" name="Text Box 2052"/>
          <p:cNvSpPr txBox="1">
            <a:spLocks noChangeArrowheads="1"/>
          </p:cNvSpPr>
          <p:nvPr/>
        </p:nvSpPr>
        <p:spPr bwMode="auto">
          <a:xfrm>
            <a:off x="2270125" y="192088"/>
            <a:ext cx="3825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kumimoji="1"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33430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447800" y="685800"/>
            <a:ext cx="6450013" cy="741363"/>
          </a:xfrm>
          <a:noFill/>
        </p:spPr>
        <p:txBody>
          <a:bodyPr lIns="92075" tIns="46038" rIns="92075" bIns="46038"/>
          <a:lstStyle/>
          <a:p>
            <a:pPr algn="ctr" eaLnBrk="1" hangingPunct="1"/>
            <a:r>
              <a:rPr lang="cs-CZ" altLang="cs-CZ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Dynamika kulturní krajiny</a:t>
            </a:r>
          </a:p>
        </p:txBody>
      </p:sp>
      <p:sp>
        <p:nvSpPr>
          <p:cNvPr id="99331" name="Rectangle 2051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075" tIns="46038" rIns="92075" bIns="46038"/>
          <a:lstStyle/>
          <a:p>
            <a:pPr eaLnBrk="1" hangingPunct="1">
              <a:buFont typeface="Wingdings" panose="05000000000000000000" pitchFamily="2" charset="2"/>
              <a:buChar char="Ø"/>
            </a:pPr>
            <a:endParaRPr lang="cs-CZ" altLang="cs-CZ" sz="1800" b="1" i="1" u="sng" dirty="0" smtClean="0">
              <a:latin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endParaRPr lang="cs-CZ" altLang="cs-CZ" sz="1800" b="1" i="1" u="sng" dirty="0" smtClean="0">
              <a:latin typeface="Arial" panose="020B060402020202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 smtClean="0">
                <a:latin typeface="Arial" panose="020B0604020202020204" pitchFamily="34" charset="0"/>
              </a:rPr>
              <a:t>Neustále probíhající proces proměn složek </a:t>
            </a:r>
            <a:r>
              <a:rPr lang="cs-CZ" altLang="cs-CZ" sz="2000" dirty="0" err="1" smtClean="0">
                <a:latin typeface="Arial" panose="020B0604020202020204" pitchFamily="34" charset="0"/>
              </a:rPr>
              <a:t>krajinly</a:t>
            </a:r>
            <a:r>
              <a:rPr lang="cs-CZ" altLang="cs-CZ" sz="2000" dirty="0" smtClean="0">
                <a:latin typeface="Arial" panose="020B0604020202020204" pitchFamily="34" charset="0"/>
              </a:rPr>
              <a:t> a vztahů mezi nimi. Důsledkem je změna fungování krajiny i jejího vzhledu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endParaRPr lang="cs-CZ" altLang="cs-CZ" sz="2000" dirty="0" smtClean="0">
              <a:latin typeface="Arial" panose="020B060402020202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cs-CZ" altLang="cs-CZ" sz="2000" b="1" i="1" u="sng" dirty="0" smtClean="0">
                <a:latin typeface="Arial" panose="020B0604020202020204" pitchFamily="34" charset="0"/>
              </a:rPr>
              <a:t>Přírodní vlivy </a:t>
            </a:r>
            <a:r>
              <a:rPr lang="cs-CZ" altLang="cs-CZ" sz="2000" dirty="0" smtClean="0">
                <a:latin typeface="Arial" panose="020B0604020202020204" pitchFamily="34" charset="0"/>
              </a:rPr>
              <a:t>– změny vnějších a vnitřních přírodních činitelů. Vedou ke změnám přírodních složek krajiny. 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cs-CZ" altLang="cs-CZ" sz="2000" b="1" i="1" u="sng" dirty="0" smtClean="0">
                <a:latin typeface="Arial" panose="020B0604020202020204" pitchFamily="34" charset="0"/>
              </a:rPr>
              <a:t>Kulturní vlivy</a:t>
            </a:r>
            <a:r>
              <a:rPr lang="cs-CZ" altLang="cs-CZ" sz="2000" dirty="0" smtClean="0">
                <a:latin typeface="Arial" panose="020B0604020202020204" pitchFamily="34" charset="0"/>
              </a:rPr>
              <a:t>  - změny v záměru a způsobu antropogenního využívání krajiny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1800" dirty="0" smtClean="0">
              <a:latin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endParaRPr lang="cs-CZ" altLang="cs-CZ" sz="1800" dirty="0" smtClean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cs-CZ" altLang="cs-CZ" sz="1800" dirty="0" smtClean="0">
              <a:latin typeface="Arial" panose="020B0604020202020204" pitchFamily="34" charset="0"/>
            </a:endParaRPr>
          </a:p>
        </p:txBody>
      </p:sp>
      <p:sp>
        <p:nvSpPr>
          <p:cNvPr id="14340" name="Text Box 2052"/>
          <p:cNvSpPr txBox="1">
            <a:spLocks noChangeArrowheads="1"/>
          </p:cNvSpPr>
          <p:nvPr/>
        </p:nvSpPr>
        <p:spPr bwMode="auto">
          <a:xfrm>
            <a:off x="2270125" y="192088"/>
            <a:ext cx="3825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kumimoji="1"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87847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9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093788" y="609600"/>
            <a:ext cx="7772400" cy="817563"/>
          </a:xfrm>
          <a:noFill/>
        </p:spPr>
        <p:txBody>
          <a:bodyPr lIns="92075" tIns="46038" rIns="92075" bIns="46038"/>
          <a:lstStyle/>
          <a:p>
            <a:pPr algn="ctr" eaLnBrk="1" hangingPunct="1"/>
            <a:r>
              <a:rPr lang="cs-CZ" altLang="cs-CZ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Regiony a kultury 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8763000" cy="4953000"/>
          </a:xfrm>
          <a:noFill/>
        </p:spPr>
        <p:txBody>
          <a:bodyPr lIns="92075" tIns="46038" rIns="92075" bIns="46038">
            <a:normAutofit lnSpcReduction="10000"/>
          </a:bodyPr>
          <a:lstStyle/>
          <a:p>
            <a:pPr algn="ctr" eaLnBrk="1" hangingPunct="1">
              <a:buFontTx/>
              <a:buNone/>
            </a:pPr>
            <a:endParaRPr lang="cs-CZ" altLang="cs-CZ" sz="1800" b="1" i="1" u="sng" dirty="0" smtClean="0">
              <a:latin typeface="Arial" panose="020B060402020202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Kultura má mnoho podob </a:t>
            </a:r>
            <a:r>
              <a:rPr lang="cs-CZ" altLang="cs-CZ" sz="2000" dirty="0" smtClean="0">
                <a:latin typeface="Arial" panose="020B0604020202020204" pitchFamily="34" charset="0"/>
              </a:rPr>
              <a:t>(</a:t>
            </a:r>
            <a:r>
              <a:rPr lang="cs-CZ" altLang="cs-CZ" sz="20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rozměrů) a dává regionu </a:t>
            </a:r>
            <a:r>
              <a:rPr lang="cs-CZ" altLang="cs-CZ" sz="2000" dirty="0" smtClean="0">
                <a:latin typeface="Arial" panose="020B0604020202020204" pitchFamily="34" charset="0"/>
              </a:rPr>
              <a:t>zřetelný</a:t>
            </a:r>
            <a:r>
              <a:rPr lang="cs-CZ" altLang="cs-CZ" sz="20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charakter. </a:t>
            </a:r>
            <a:r>
              <a:rPr lang="cs-CZ" altLang="cs-CZ" sz="2000" dirty="0" smtClean="0">
                <a:latin typeface="Arial" panose="020B0604020202020204" pitchFamily="34" charset="0"/>
              </a:rPr>
              <a:t>I</a:t>
            </a:r>
            <a:r>
              <a:rPr lang="cs-CZ" altLang="cs-CZ" sz="20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ndividuální pohled může odhalit ve které části světa byla vytvořen otisk působení určité kultury.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Architektura, způso</a:t>
            </a:r>
            <a:r>
              <a:rPr lang="cs-CZ" altLang="cs-CZ" sz="2000" dirty="0" smtClean="0">
                <a:latin typeface="Arial" panose="020B0604020202020204" pitchFamily="34" charset="0"/>
              </a:rPr>
              <a:t>b</a:t>
            </a:r>
            <a:r>
              <a:rPr lang="cs-CZ" altLang="cs-CZ" sz="20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y dopravy, přepravované zboží a oblečení lidí (to vše jako součást kultury) odhaluje do</a:t>
            </a:r>
            <a:r>
              <a:rPr lang="cs-CZ" altLang="cs-CZ" sz="2000" dirty="0" smtClean="0">
                <a:latin typeface="Arial" panose="020B0604020202020204" pitchFamily="34" charset="0"/>
              </a:rPr>
              <a:t>s</a:t>
            </a:r>
            <a:r>
              <a:rPr lang="cs-CZ" altLang="cs-CZ" sz="20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tatečně spolehlivě o jaký region světa se jedná. 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Každá kultura při využívání svého území staví specifické budovy, komunikační spojnice, obdělává zemědělskou půdu a celkově specifi</a:t>
            </a:r>
            <a:r>
              <a:rPr lang="cs-CZ" altLang="cs-CZ" sz="2000" dirty="0" smtClean="0">
                <a:latin typeface="Arial" panose="020B0604020202020204" pitchFamily="34" charset="0"/>
              </a:rPr>
              <a:t>c</a:t>
            </a:r>
            <a:r>
              <a:rPr lang="cs-CZ" altLang="cs-CZ" sz="20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ky využívá povrch země. </a:t>
            </a:r>
            <a:endParaRPr lang="cs-CZ" altLang="cs-CZ" sz="2000" dirty="0" smtClean="0">
              <a:latin typeface="Arial" panose="020B060402020202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cs-CZ" altLang="cs-CZ" sz="2000" dirty="0" smtClean="0">
              <a:latin typeface="Arial" panose="020B060402020202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Carl </a:t>
            </a:r>
            <a:r>
              <a:rPr lang="cs-CZ" altLang="cs-CZ" sz="2000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Ortwin</a:t>
            </a:r>
            <a:r>
              <a:rPr lang="cs-CZ" altLang="cs-CZ" sz="20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Sauer (založil koncep</a:t>
            </a:r>
            <a:r>
              <a:rPr lang="cs-CZ" altLang="cs-CZ" sz="2000" dirty="0" smtClean="0">
                <a:latin typeface="Arial" panose="020B0604020202020204" pitchFamily="34" charset="0"/>
              </a:rPr>
              <a:t>ci</a:t>
            </a:r>
            <a:r>
              <a:rPr lang="cs-CZ" altLang="cs-CZ" sz="20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kulturní krajiny</a:t>
            </a:r>
            <a:r>
              <a:rPr lang="cs-CZ" altLang="cs-CZ" sz="2000" dirty="0" smtClean="0">
                <a:latin typeface="Arial" panose="020B0604020202020204" pitchFamily="34" charset="0"/>
              </a:rPr>
              <a:t>)</a:t>
            </a:r>
            <a:r>
              <a:rPr lang="cs-CZ" altLang="cs-CZ" sz="20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, kterou definuje jako </a:t>
            </a:r>
            <a:r>
              <a:rPr lang="cs-CZ" altLang="cs-CZ" sz="2000" dirty="0" smtClean="0">
                <a:latin typeface="Arial" panose="020B0604020202020204" pitchFamily="34" charset="0"/>
              </a:rPr>
              <a:t>„</a:t>
            </a:r>
            <a:r>
              <a:rPr lang="cs-CZ" altLang="cs-CZ" sz="20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Podobu na sebe naložených vrstev v reálné krajině vytvořených činností člověka</a:t>
            </a:r>
            <a:r>
              <a:rPr lang="cs-CZ" altLang="cs-CZ" sz="2000" dirty="0" smtClean="0">
                <a:latin typeface="Arial" panose="020B0604020202020204" pitchFamily="34" charset="0"/>
              </a:rPr>
              <a:t>“</a:t>
            </a:r>
            <a:r>
              <a:rPr lang="cs-CZ" altLang="cs-CZ" sz="20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. Proměny krajiny proto odrážejí kulturní procesy jako projev kulturních vzorů –schémat. Kumulativní vlivy se jako dlouhodobý proces ukládají do podoby kulturní krajiny v prosperujících kulturách.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cs-CZ" altLang="cs-CZ" sz="2000" dirty="0" smtClean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cs-CZ" altLang="cs-CZ" sz="1800" dirty="0" smtClean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cs-CZ" altLang="cs-CZ" sz="1800" dirty="0" smtClean="0">
              <a:latin typeface="Arial" panose="020B0604020202020204" pitchFamily="34" charset="0"/>
            </a:endParaRPr>
          </a:p>
          <a:p>
            <a:pPr eaLnBrk="1" hangingPunct="1"/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168779685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1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295400" y="685800"/>
            <a:ext cx="5715000" cy="838200"/>
          </a:xfrm>
          <a:noFill/>
        </p:spPr>
        <p:txBody>
          <a:bodyPr lIns="92075" tIns="46038" rIns="92075" bIns="46038">
            <a:normAutofit fontScale="90000"/>
          </a:bodyPr>
          <a:lstStyle/>
          <a:p>
            <a:pPr algn="ctr" eaLnBrk="1" hangingPunct="1"/>
            <a:r>
              <a:rPr lang="cs-CZ" altLang="cs-CZ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Rozmanitost kulturních regionů</a:t>
            </a:r>
            <a:endParaRPr lang="cs-CZ" altLang="cs-CZ" sz="2400" dirty="0" smtClean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133600"/>
            <a:ext cx="8016875" cy="3962400"/>
          </a:xfrm>
          <a:noFill/>
        </p:spPr>
        <p:txBody>
          <a:bodyPr lIns="92075" tIns="46038" rIns="92075" bIns="46038">
            <a:normAutofit lnSpcReduction="10000"/>
          </a:bodyPr>
          <a:lstStyle/>
          <a:p>
            <a:pPr algn="just" eaLnBrk="1" hangingPunct="1">
              <a:buSzTx/>
              <a:buFont typeface="Wingdings" panose="05000000000000000000" pitchFamily="2" charset="2"/>
              <a:buChar char="Ø"/>
            </a:pPr>
            <a:r>
              <a:rPr lang="cs-CZ" altLang="cs-CZ" sz="2000" dirty="0" smtClean="0">
                <a:solidFill>
                  <a:srgbClr val="001428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Městská krajina – dominanta kulturní krajiny – srovnejme např. hlavní města USA a Japonska. </a:t>
            </a:r>
          </a:p>
          <a:p>
            <a:pPr algn="just" eaLnBrk="1" hangingPunct="1">
              <a:buSzTx/>
              <a:buFont typeface="Wingdings" panose="05000000000000000000" pitchFamily="2" charset="2"/>
              <a:buChar char="Ø"/>
            </a:pPr>
            <a:r>
              <a:rPr lang="cs-CZ" altLang="cs-CZ" sz="2000" dirty="0" smtClean="0">
                <a:solidFill>
                  <a:srgbClr val="001428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Vizuální projev stejně jako mapy rychle odhalí základní rozdíly. Americká pravoúhlá města ostře kontrastují se zahuštěnými shluky bloků domů šetřící místo.</a:t>
            </a:r>
          </a:p>
          <a:p>
            <a:pPr algn="just" eaLnBrk="1" hangingPunct="1">
              <a:buSzTx/>
              <a:buFont typeface="Wingdings" panose="05000000000000000000" pitchFamily="2" charset="2"/>
              <a:buChar char="Ø"/>
            </a:pPr>
            <a:r>
              <a:rPr lang="cs-CZ" altLang="cs-CZ" sz="2000" dirty="0" smtClean="0">
                <a:solidFill>
                  <a:srgbClr val="001428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Ve venkovské krajině amerických farem se projevuje rozlehlé a pravidelně tvarované zemědělské hony s nepravidelnými  a chaoticky uspořádanými políčky tradičního afrického zemědělství kolem vesnic.</a:t>
            </a:r>
          </a:p>
          <a:p>
            <a:pPr algn="just" eaLnBrk="1" hangingPunct="1">
              <a:buSzTx/>
              <a:buFont typeface="Wingdings" panose="05000000000000000000" pitchFamily="2" charset="2"/>
              <a:buChar char="Ø"/>
            </a:pPr>
            <a:r>
              <a:rPr lang="cs-CZ" altLang="cs-CZ" sz="2000" dirty="0" smtClean="0">
                <a:solidFill>
                  <a:srgbClr val="001428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Přesto nelze pouhou převládající prostorovou organizací popsat region  v celé jeho pestrosti a rozmanitosti.</a:t>
            </a:r>
          </a:p>
          <a:p>
            <a:pPr algn="just" eaLnBrk="1" hangingPunct="1">
              <a:buSzTx/>
              <a:buFont typeface="Wingdings" panose="05000000000000000000" pitchFamily="2" charset="2"/>
              <a:buChar char="Ø"/>
            </a:pPr>
            <a:r>
              <a:rPr lang="cs-CZ" altLang="cs-CZ" sz="2000" dirty="0" smtClean="0">
                <a:solidFill>
                  <a:srgbClr val="001428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Je nutno ještě zahrnout vůně a celou atmosféru místa, stejně jako životní styl obyvatel a jejich životní tempo.</a:t>
            </a:r>
            <a:r>
              <a:rPr lang="cs-CZ" altLang="cs-CZ" sz="2000" dirty="0" smtClean="0">
                <a:solidFill>
                  <a:srgbClr val="001428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/>
            <a:endParaRPr lang="cs-CZ" altLang="cs-CZ" sz="1800" dirty="0" smtClean="0">
              <a:latin typeface="Arial" panose="020B0604020202020204" pitchFamily="34" charset="0"/>
            </a:endParaRPr>
          </a:p>
          <a:p>
            <a:pPr eaLnBrk="1" hangingPunct="1"/>
            <a:endParaRPr lang="cs-CZ" altLang="cs-CZ" sz="2800" dirty="0" smtClean="0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2270125" y="192088"/>
            <a:ext cx="3825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kumimoji="1"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06063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3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7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57188" y="1928813"/>
            <a:ext cx="8543925" cy="4572000"/>
          </a:xfrm>
        </p:spPr>
        <p:txBody>
          <a:bodyPr>
            <a:normAutofit fontScale="5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cs-CZ" dirty="0" smtClean="0"/>
              <a:t>o    Světová strategie ochrany přírody (WCS, 1978) – základní programový dokument IUCN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cs-CZ" dirty="0" smtClean="0"/>
              <a:t>o    Světová charta na ochranu přírody (1982) – OSN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cs-CZ" dirty="0" smtClean="0"/>
              <a:t>o    Člověk a biosféra (M&amp;B, 1971) – UNESCO, ekologická výchova veřejnosti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cs-CZ" dirty="0" smtClean="0"/>
              <a:t>o    Úmluva o mokřadech mezinárodního významu (</a:t>
            </a:r>
            <a:r>
              <a:rPr lang="cs-CZ" dirty="0" err="1" smtClean="0"/>
              <a:t>Ramsar</a:t>
            </a:r>
            <a:r>
              <a:rPr lang="cs-CZ" dirty="0" smtClean="0"/>
              <a:t> 1971)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cs-CZ" dirty="0" smtClean="0"/>
              <a:t>o    Úmluva o mezinárodním obchodu ohroženými volně žijícími druhy fauny a flóry (CITES, Washington 1973)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cs-CZ" dirty="0" smtClean="0"/>
              <a:t>o    Agenda 21 (1992) – úkoly pro 21. století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cs-CZ" dirty="0" smtClean="0"/>
              <a:t>o    Úmluva o dálkovém znečisťování ovzduší přecházejícím hranice (1979)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cs-CZ" dirty="0" smtClean="0"/>
              <a:t>o    Vídeňská úmluva o ochraně ozónové vrstvy (1985) + Montrealský protokol o látkách, které poškozují ozónovou vrstvu (1986)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cs-CZ" dirty="0" smtClean="0"/>
              <a:t>o    Úmluva o ochraně stěhovavých druhů volně žijících živočichů (Bonn 1994)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cs-CZ" dirty="0" smtClean="0"/>
              <a:t>o    Basilejská úmluva o řízení pohybu nebezpečných odpadů přes hranice států a jejich zneškodňování (1989)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cs-CZ" dirty="0" smtClean="0"/>
              <a:t>o    Rámcová úmluva Spojených národů o změně klimatu (Rio 1992, zpřesnění: Kjóto 1997, Bonn 1999, Marrákeš 2001)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cs-CZ" dirty="0" smtClean="0"/>
              <a:t>o    Úmluva o biodiverzitě (Rio 1992) + Evropská strategie biodiverzity a rozmanitosti krajiny (Sofie 1995)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70788" y="260648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400" dirty="0" smtClean="0"/>
              <a:t/>
            </a:r>
            <a:br>
              <a:rPr lang="cs-CZ" sz="4400" dirty="0" smtClean="0"/>
            </a:br>
            <a:r>
              <a:rPr lang="cs-CZ" sz="4400" dirty="0" smtClean="0"/>
              <a:t/>
            </a:r>
            <a:br>
              <a:rPr lang="cs-CZ" sz="4400" dirty="0" smtClean="0"/>
            </a:br>
            <a:r>
              <a:rPr lang="cs-CZ" sz="4400" dirty="0" smtClean="0">
                <a:solidFill>
                  <a:srgbClr val="FF0000"/>
                </a:solidFill>
              </a:rPr>
              <a:t>Světové programy a úmluvy v oblasti životního prostředí:</a:t>
            </a:r>
            <a:r>
              <a:rPr lang="cs-CZ" dirty="0" smtClean="0">
                <a:solidFill>
                  <a:srgbClr val="FF0000"/>
                </a:solidFill>
              </a:rPr>
              <a:t/>
            </a:r>
            <a:br>
              <a:rPr lang="cs-CZ" dirty="0" smtClean="0">
                <a:solidFill>
                  <a:srgbClr val="FF0000"/>
                </a:solidFill>
              </a:rPr>
            </a:b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27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2007 Zdeněk Bergman</a:t>
            </a:r>
          </a:p>
        </p:txBody>
      </p:sp>
      <p:sp>
        <p:nvSpPr>
          <p:cNvPr id="5427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Kulturní oblasti světa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1556792"/>
            <a:ext cx="8126413" cy="4235450"/>
          </a:xfrm>
        </p:spPr>
        <p:txBody>
          <a:bodyPr>
            <a:normAutofit fontScale="92500"/>
          </a:bodyPr>
          <a:lstStyle/>
          <a:p>
            <a:r>
              <a:rPr lang="cs-CZ" altLang="cs-CZ" dirty="0"/>
              <a:t>Evropská (západní) civilizace</a:t>
            </a:r>
          </a:p>
          <a:p>
            <a:pPr lvl="1"/>
            <a:r>
              <a:rPr lang="cs-CZ" altLang="cs-CZ" dirty="0"/>
              <a:t>Křesťanství, demokracie, </a:t>
            </a:r>
            <a:r>
              <a:rPr lang="cs-CZ" altLang="cs-CZ" dirty="0" err="1"/>
              <a:t>hi-tech</a:t>
            </a:r>
            <a:r>
              <a:rPr lang="cs-CZ" altLang="cs-CZ" dirty="0"/>
              <a:t>, vedoucí role</a:t>
            </a:r>
          </a:p>
          <a:p>
            <a:r>
              <a:rPr lang="cs-CZ" altLang="cs-CZ" dirty="0"/>
              <a:t>Islámská kulturní oblast</a:t>
            </a:r>
          </a:p>
          <a:p>
            <a:pPr lvl="1"/>
            <a:r>
              <a:rPr lang="cs-CZ" altLang="cs-CZ" dirty="0"/>
              <a:t>Islám jako státní náboženství, autokracie, rozpínání </a:t>
            </a:r>
          </a:p>
          <a:p>
            <a:r>
              <a:rPr lang="cs-CZ" altLang="cs-CZ" dirty="0"/>
              <a:t>Asijská kulturní oblast</a:t>
            </a:r>
          </a:p>
          <a:p>
            <a:pPr lvl="1"/>
            <a:r>
              <a:rPr lang="cs-CZ" altLang="cs-CZ" dirty="0"/>
              <a:t>Východní náboženství, tolerance, úcta ke stáří</a:t>
            </a:r>
          </a:p>
          <a:p>
            <a:r>
              <a:rPr lang="cs-CZ" altLang="cs-CZ" dirty="0"/>
              <a:t>Oblast černé Afriky</a:t>
            </a:r>
          </a:p>
          <a:p>
            <a:pPr lvl="1"/>
            <a:r>
              <a:rPr lang="cs-CZ" altLang="cs-CZ" dirty="0"/>
              <a:t>Směs náboženství, kulturní vykořeněnost, emigrace</a:t>
            </a:r>
          </a:p>
        </p:txBody>
      </p:sp>
    </p:spTree>
    <p:extLst>
      <p:ext uri="{BB962C8B-B14F-4D97-AF65-F5344CB8AC3E}">
        <p14:creationId xmlns:p14="http://schemas.microsoft.com/office/powerpoint/2010/main" val="321512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33" name="Picture 13" descr="clip_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92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6" name="AutoShape 6"/>
          <p:cNvSpPr>
            <a:spLocks noChangeArrowheads="1"/>
          </p:cNvSpPr>
          <p:nvPr/>
        </p:nvSpPr>
        <p:spPr bwMode="auto">
          <a:xfrm>
            <a:off x="3779838" y="0"/>
            <a:ext cx="5364162" cy="69215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0000"/>
              </a:lnSpc>
              <a:defRPr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0000"/>
              </a:lnSpc>
              <a:defRPr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0000"/>
              </a:lnSpc>
              <a:defRPr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0000"/>
              </a:lnSpc>
              <a:defRPr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0000"/>
              </a:lnSpc>
              <a:defRPr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/>
              <a:t>Kulturní oblasti světa</a:t>
            </a:r>
          </a:p>
        </p:txBody>
      </p:sp>
    </p:spTree>
    <p:extLst>
      <p:ext uri="{BB962C8B-B14F-4D97-AF65-F5344CB8AC3E}">
        <p14:creationId xmlns:p14="http://schemas.microsoft.com/office/powerpoint/2010/main" val="5257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323528" y="191381"/>
            <a:ext cx="7992888" cy="838200"/>
          </a:xfrm>
          <a:noFill/>
        </p:spPr>
        <p:txBody>
          <a:bodyPr lIns="92075" tIns="46038" rIns="92075" bIns="46038">
            <a:noAutofit/>
          </a:bodyPr>
          <a:lstStyle/>
          <a:p>
            <a:r>
              <a:rPr lang="cs-CZ" altLang="cs-CZ" sz="3200" b="1" dirty="0">
                <a:solidFill>
                  <a:srgbClr val="FF0000"/>
                </a:solidFill>
                <a:latin typeface="Arial" panose="020B0604020202020204" pitchFamily="34" charset="0"/>
              </a:rPr>
              <a:t>Seznam světového dědictví v roce 2015</a:t>
            </a:r>
            <a:endParaRPr lang="cs-CZ" altLang="cs-CZ" sz="32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133600"/>
            <a:ext cx="8016875" cy="3962400"/>
          </a:xfrm>
          <a:noFill/>
        </p:spPr>
        <p:txBody>
          <a:bodyPr lIns="92075" tIns="46038" rIns="92075" bIns="46038">
            <a:normAutofit/>
          </a:bodyPr>
          <a:lstStyle/>
          <a:p>
            <a:pPr eaLnBrk="1" hangingPunct="1"/>
            <a:endParaRPr lang="cs-CZ" altLang="cs-CZ" sz="1800" dirty="0" smtClean="0">
              <a:latin typeface="Arial" panose="020B0604020202020204" pitchFamily="34" charset="0"/>
            </a:endParaRPr>
          </a:p>
          <a:p>
            <a:pPr eaLnBrk="1" hangingPunct="1"/>
            <a:endParaRPr lang="cs-CZ" altLang="cs-CZ" sz="2800" dirty="0" smtClean="0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2270125" y="192088"/>
            <a:ext cx="3825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kumimoji="1" lang="cs-CZ" altLang="cs-CZ">
              <a:latin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963" t="2933" r="6688"/>
          <a:stretch/>
        </p:blipFill>
        <p:spPr>
          <a:xfrm>
            <a:off x="107504" y="1991846"/>
            <a:ext cx="8856984" cy="4866154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618666" y="1068516"/>
            <a:ext cx="79857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/>
              <a:t>V roce 2015 je na Seznamu světového dědictví 1031 položek. Z toho 802 položek kulturního dědictví, 197 přírodního a 32 smíšeného ve 163 státech světa.</a:t>
            </a:r>
          </a:p>
        </p:txBody>
      </p:sp>
    </p:spTree>
    <p:extLst>
      <p:ext uri="{BB962C8B-B14F-4D97-AF65-F5344CB8AC3E}">
        <p14:creationId xmlns:p14="http://schemas.microsoft.com/office/powerpoint/2010/main" val="307014820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2400" dirty="0" smtClean="0"/>
              <a:t>NP jsou vyhlašovány  vládními orgány nebo parlamenty jednotlivých států a </a:t>
            </a:r>
            <a:r>
              <a:rPr lang="cs-CZ" altLang="cs-CZ" sz="2400" dirty="0" smtClean="0">
                <a:solidFill>
                  <a:srgbClr val="C00000"/>
                </a:solidFill>
              </a:rPr>
              <a:t>jsou 2. nejpřísněji chráněnou kategorií na stupnici IUCN</a:t>
            </a:r>
            <a:endParaRPr lang="cs-CZ" altLang="cs-CZ" sz="2400" dirty="0" smtClean="0"/>
          </a:p>
          <a:p>
            <a:pPr eaLnBrk="1" hangingPunct="1"/>
            <a:r>
              <a:rPr lang="cs-CZ" altLang="cs-CZ" sz="2400" dirty="0" smtClean="0">
                <a:solidFill>
                  <a:srgbClr val="C00000"/>
                </a:solidFill>
              </a:rPr>
              <a:t>= rozsáhlé území, jedinečné v národním nebo mezinárodním měřítku, jehož značnou část zaujímají přirozené nebo lidskou činností málo ovlivněné ekosystémy, které mají mimořádný vědecký a výchovný význam</a:t>
            </a:r>
          </a:p>
          <a:p>
            <a:pPr eaLnBrk="1" hangingPunct="1"/>
            <a:endParaRPr lang="cs-CZ" altLang="cs-CZ" sz="2400" dirty="0" smtClean="0"/>
          </a:p>
          <a:p>
            <a:pPr eaLnBrk="1" hangingPunct="1"/>
            <a:r>
              <a:rPr lang="cs-CZ" altLang="cs-CZ" sz="2400" dirty="0" smtClean="0"/>
              <a:t>největší ochrana patří přísně chráněným přírodním rezervacím a nedotčeným územím, které slouží pouze k vědeckým účelům</a:t>
            </a:r>
          </a:p>
          <a:p>
            <a:pPr eaLnBrk="1" hangingPunct="1"/>
            <a:endParaRPr lang="cs-CZ" altLang="cs-CZ" sz="2400" dirty="0" smtClean="0"/>
          </a:p>
          <a:p>
            <a:pPr eaLnBrk="1" hangingPunct="1"/>
            <a:endParaRPr lang="cs-CZ" altLang="cs-CZ" sz="2400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mtClean="0"/>
              <a:t>Národní park (NP) 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65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3.cn.cz/1242912053_27-narodni-par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99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obsah 2"/>
          <p:cNvSpPr>
            <a:spLocks noGrp="1"/>
          </p:cNvSpPr>
          <p:nvPr>
            <p:ph idx="1"/>
          </p:nvPr>
        </p:nvSpPr>
        <p:spPr>
          <a:xfrm>
            <a:off x="-108520" y="692696"/>
            <a:ext cx="8795320" cy="6665367"/>
          </a:xfrm>
        </p:spPr>
        <p:txBody>
          <a:bodyPr/>
          <a:lstStyle/>
          <a:p>
            <a:pPr eaLnBrk="1" hangingPunct="1"/>
            <a:r>
              <a:rPr lang="cs-CZ" sz="2800" dirty="0" smtClean="0">
                <a:solidFill>
                  <a:schemeClr val="bg1"/>
                </a:solidFill>
              </a:rPr>
              <a:t>v současnosti je na celém světě 6 555 národních parků, které pokrývají 12 % povrchu Země</a:t>
            </a:r>
          </a:p>
          <a:p>
            <a:pPr eaLnBrk="1" hangingPunct="1"/>
            <a:endParaRPr lang="cs-CZ" sz="28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cs-CZ" sz="2800" dirty="0" smtClean="0">
                <a:solidFill>
                  <a:schemeClr val="bg1"/>
                </a:solidFill>
              </a:rPr>
              <a:t>historicky  1. NP se stal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sz="2800" dirty="0" smtClean="0">
                <a:solidFill>
                  <a:schemeClr val="bg1"/>
                </a:solidFill>
              </a:rPr>
              <a:t>     v březnu 1872 americký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sz="2800" dirty="0" smtClean="0">
                <a:solidFill>
                  <a:schemeClr val="bg1"/>
                </a:solidFill>
              </a:rPr>
              <a:t>     </a:t>
            </a:r>
            <a:r>
              <a:rPr lang="cs-CZ" sz="2800" dirty="0" err="1" smtClean="0">
                <a:solidFill>
                  <a:schemeClr val="bg1"/>
                </a:solidFill>
                <a:hlinkClick r:id="rId2"/>
              </a:rPr>
              <a:t>Yellowstonský</a:t>
            </a:r>
            <a:r>
              <a:rPr lang="cs-CZ" sz="2800" dirty="0" smtClean="0">
                <a:solidFill>
                  <a:schemeClr val="bg1"/>
                </a:solidFill>
                <a:hlinkClick r:id="rId2"/>
              </a:rPr>
              <a:t> NP</a:t>
            </a:r>
            <a:endParaRPr lang="cs-CZ" sz="28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cs-CZ" sz="2800" dirty="0" smtClean="0"/>
              <a:t> </a:t>
            </a:r>
            <a:r>
              <a:rPr lang="cs-CZ" sz="2800" dirty="0" smtClean="0">
                <a:solidFill>
                  <a:schemeClr val="bg1"/>
                </a:solidFill>
              </a:rPr>
              <a:t>prvních 9 NP v Evropě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sz="2800" dirty="0" smtClean="0">
                <a:solidFill>
                  <a:schemeClr val="bg1"/>
                </a:solidFill>
              </a:rPr>
              <a:t>     vzniklo na základě zákona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sz="2800" dirty="0" smtClean="0">
                <a:solidFill>
                  <a:schemeClr val="bg1"/>
                </a:solidFill>
              </a:rPr>
              <a:t>     na ochranu přírody, který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sz="2800" dirty="0" smtClean="0">
                <a:solidFill>
                  <a:schemeClr val="bg1"/>
                </a:solidFill>
              </a:rPr>
              <a:t>  přijalo Švédsko před 100 lety,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sz="2800" dirty="0" smtClean="0">
                <a:solidFill>
                  <a:schemeClr val="bg1"/>
                </a:solidFill>
              </a:rPr>
              <a:t>     24. května 1909</a:t>
            </a:r>
          </a:p>
          <a:p>
            <a:pPr eaLnBrk="1" hangingPunct="1"/>
            <a:r>
              <a:rPr lang="cs-CZ" sz="2800" dirty="0" smtClean="0">
                <a:solidFill>
                  <a:srgbClr val="C00000"/>
                </a:solidFill>
              </a:rPr>
              <a:t> </a:t>
            </a:r>
            <a:r>
              <a:rPr lang="cs-CZ" sz="2800" dirty="0" smtClean="0">
                <a:solidFill>
                  <a:srgbClr val="FF0000"/>
                </a:solidFill>
              </a:rPr>
              <a:t>počet evropských NP se nyní odhaduje na 380</a:t>
            </a:r>
          </a:p>
          <a:p>
            <a:pPr eaLnBrk="1" hangingPunct="1"/>
            <a:endParaRPr lang="cs-CZ" sz="2400" dirty="0" smtClean="0"/>
          </a:p>
          <a:p>
            <a:pPr eaLnBrk="1" hangingPunct="1"/>
            <a:endParaRPr lang="cs-CZ" dirty="0" smtClean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rgbClr val="FF0000"/>
                </a:solidFill>
              </a:rPr>
              <a:t>Historie národních parků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10244" name="Picture 2" descr="Yellowstone National P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628800"/>
            <a:ext cx="4643437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327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obsah 1"/>
          <p:cNvSpPr>
            <a:spLocks noGrp="1"/>
          </p:cNvSpPr>
          <p:nvPr>
            <p:ph idx="1"/>
          </p:nvPr>
        </p:nvSpPr>
        <p:spPr>
          <a:xfrm>
            <a:off x="0" y="260649"/>
            <a:ext cx="8964488" cy="5525790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/>
                </a:solidFill>
              </a:rPr>
              <a:t>2. NP na světě = </a:t>
            </a:r>
            <a:r>
              <a:rPr lang="cs-CZ" sz="2400" dirty="0" smtClean="0">
                <a:solidFill>
                  <a:schemeClr val="bg1"/>
                </a:solidFill>
                <a:hlinkClick r:id="rId2"/>
              </a:rPr>
              <a:t>Královský národní park</a:t>
            </a:r>
            <a:r>
              <a:rPr lang="cs-CZ" sz="2400" dirty="0" smtClean="0">
                <a:solidFill>
                  <a:schemeClr val="bg1"/>
                </a:solidFill>
              </a:rPr>
              <a:t> - 1879 v Austrálii</a:t>
            </a:r>
          </a:p>
          <a:p>
            <a:pPr eaLnBrk="1" hangingPunct="1"/>
            <a:r>
              <a:rPr lang="cs-CZ" sz="2400" dirty="0" smtClean="0">
                <a:solidFill>
                  <a:schemeClr val="bg1"/>
                </a:solidFill>
              </a:rPr>
              <a:t>1885 - kanadská vláda dala pod ochranu minerální prameny a jeskyně </a:t>
            </a:r>
            <a:r>
              <a:rPr lang="cs-CZ" sz="2400" dirty="0" err="1" smtClean="0">
                <a:solidFill>
                  <a:schemeClr val="bg1"/>
                </a:solidFill>
                <a:hlinkClick r:id="rId3"/>
              </a:rPr>
              <a:t>Banff</a:t>
            </a:r>
            <a:r>
              <a:rPr lang="cs-CZ" sz="2400" dirty="0" smtClean="0">
                <a:solidFill>
                  <a:schemeClr val="bg1"/>
                </a:solidFill>
              </a:rPr>
              <a:t> a o další rok později přibyly v Kanadě národní parky </a:t>
            </a:r>
            <a:r>
              <a:rPr lang="cs-CZ" sz="2400" dirty="0" err="1" smtClean="0">
                <a:solidFill>
                  <a:schemeClr val="bg1"/>
                </a:solidFill>
                <a:hlinkClick r:id="rId4"/>
              </a:rPr>
              <a:t>Yoho</a:t>
            </a:r>
            <a:r>
              <a:rPr lang="cs-CZ" sz="2400" dirty="0" smtClean="0">
                <a:solidFill>
                  <a:schemeClr val="bg1"/>
                </a:solidFill>
              </a:rPr>
              <a:t> a </a:t>
            </a:r>
            <a:r>
              <a:rPr lang="cs-CZ" sz="2400" dirty="0" err="1" smtClean="0">
                <a:solidFill>
                  <a:schemeClr val="bg1"/>
                </a:solidFill>
                <a:hlinkClick r:id="rId5"/>
              </a:rPr>
              <a:t>Glacier</a:t>
            </a:r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cs-CZ" sz="2400" dirty="0" smtClean="0">
                <a:solidFill>
                  <a:schemeClr val="bg1"/>
                </a:solidFill>
              </a:rPr>
              <a:t>1887 - </a:t>
            </a:r>
            <a:r>
              <a:rPr lang="cs-CZ" sz="2400" dirty="0" smtClean="0">
                <a:solidFill>
                  <a:schemeClr val="bg1"/>
                </a:solidFill>
                <a:hlinkClick r:id="rId6"/>
              </a:rPr>
              <a:t>Novozélandský národní park </a:t>
            </a:r>
            <a:r>
              <a:rPr lang="cs-CZ" sz="2400" dirty="0" err="1" smtClean="0">
                <a:solidFill>
                  <a:schemeClr val="bg1"/>
                </a:solidFill>
                <a:hlinkClick r:id="rId6"/>
              </a:rPr>
              <a:t>Tongariro</a:t>
            </a:r>
            <a:r>
              <a:rPr lang="cs-CZ" sz="2400" dirty="0" smtClean="0">
                <a:solidFill>
                  <a:schemeClr val="bg1"/>
                </a:solidFill>
              </a:rPr>
              <a:t> </a:t>
            </a:r>
          </a:p>
          <a:p>
            <a:pPr eaLnBrk="1" hangingPunct="1"/>
            <a:r>
              <a:rPr lang="cs-CZ" sz="2400" dirty="0" smtClean="0">
                <a:solidFill>
                  <a:schemeClr val="bg1"/>
                </a:solidFill>
              </a:rPr>
              <a:t>v září 1890 byl založen americký </a:t>
            </a:r>
            <a:r>
              <a:rPr lang="cs-CZ" sz="2400" dirty="0" err="1" smtClean="0">
                <a:solidFill>
                  <a:schemeClr val="bg1"/>
                </a:solidFill>
                <a:hlinkClick r:id="rId7"/>
              </a:rPr>
              <a:t>Sequoia</a:t>
            </a:r>
            <a:r>
              <a:rPr lang="cs-CZ" sz="2400" dirty="0" smtClean="0">
                <a:solidFill>
                  <a:schemeClr val="bg1"/>
                </a:solidFill>
                <a:hlinkClick r:id="rId7"/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  <a:hlinkClick r:id="rId7"/>
              </a:rPr>
              <a:t>National</a:t>
            </a:r>
            <a:r>
              <a:rPr lang="cs-CZ" sz="2400" dirty="0" smtClean="0">
                <a:solidFill>
                  <a:schemeClr val="bg1"/>
                </a:solidFill>
                <a:hlinkClick r:id="rId7"/>
              </a:rPr>
              <a:t> Park</a:t>
            </a:r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cs-CZ" sz="2400" dirty="0" smtClean="0">
                <a:solidFill>
                  <a:schemeClr val="bg1"/>
                </a:solidFill>
              </a:rPr>
              <a:t>na africkém kontinentu je nejstarším </a:t>
            </a:r>
            <a:r>
              <a:rPr lang="cs-CZ" sz="2400" dirty="0" smtClean="0">
                <a:solidFill>
                  <a:schemeClr val="bg1"/>
                </a:solidFill>
                <a:hlinkClick r:id="rId8"/>
              </a:rPr>
              <a:t>konžský národní park </a:t>
            </a:r>
            <a:r>
              <a:rPr lang="cs-CZ" sz="2400" dirty="0" err="1" smtClean="0">
                <a:solidFill>
                  <a:schemeClr val="bg1"/>
                </a:solidFill>
                <a:hlinkClick r:id="rId8"/>
              </a:rPr>
              <a:t>Virunga</a:t>
            </a:r>
            <a:r>
              <a:rPr lang="cs-CZ" sz="2400" dirty="0" smtClean="0">
                <a:solidFill>
                  <a:schemeClr val="bg1"/>
                </a:solidFill>
              </a:rPr>
              <a:t> (1925), ve kterém žijí vzácné horské gorily</a:t>
            </a:r>
          </a:p>
          <a:p>
            <a:pPr eaLnBrk="1" hangingPunct="1"/>
            <a:r>
              <a:rPr lang="cs-CZ" sz="2400" dirty="0" smtClean="0">
                <a:solidFill>
                  <a:schemeClr val="bg1"/>
                </a:solidFill>
              </a:rPr>
              <a:t>v Asii je považován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sz="2400" dirty="0" smtClean="0">
                <a:solidFill>
                  <a:schemeClr val="bg1"/>
                </a:solidFill>
              </a:rPr>
              <a:t>     za nejstarší 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sz="2400" dirty="0" smtClean="0">
                <a:solidFill>
                  <a:schemeClr val="bg1"/>
                </a:solidFill>
              </a:rPr>
              <a:t>     NP </a:t>
            </a:r>
            <a:r>
              <a:rPr lang="cs-CZ" sz="2400" dirty="0" smtClean="0">
                <a:solidFill>
                  <a:schemeClr val="bg1"/>
                </a:solidFill>
                <a:hlinkClick r:id="rId9"/>
              </a:rPr>
              <a:t>Jima </a:t>
            </a:r>
            <a:r>
              <a:rPr lang="cs-CZ" sz="2400" dirty="0" err="1" smtClean="0">
                <a:solidFill>
                  <a:schemeClr val="bg1"/>
                </a:solidFill>
                <a:hlinkClick r:id="rId9"/>
              </a:rPr>
              <a:t>Corbetta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sz="2400" dirty="0" smtClean="0">
                <a:solidFill>
                  <a:schemeClr val="bg1"/>
                </a:solidFill>
              </a:rPr>
              <a:t>    (1936) v Indii</a:t>
            </a:r>
          </a:p>
        </p:txBody>
      </p:sp>
      <p:pic>
        <p:nvPicPr>
          <p:cNvPr id="11268" name="Picture 2" descr="http://www.awf.org/files/494_image_virunga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2" y="3573017"/>
            <a:ext cx="5767387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45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media.novinky.cz/018/310182-original1-tesw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-12700" y="5675312"/>
            <a:ext cx="9036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Vůbec nejslavnější oblastí je takzvaný </a:t>
            </a:r>
            <a:r>
              <a:rPr lang="cs-CZ" sz="2400" b="1" dirty="0">
                <a:solidFill>
                  <a:schemeClr val="bg1"/>
                </a:solidFill>
              </a:rPr>
              <a:t>Obří les</a:t>
            </a:r>
            <a:r>
              <a:rPr lang="cs-CZ" sz="2400" dirty="0">
                <a:solidFill>
                  <a:schemeClr val="bg1"/>
                </a:solidFill>
              </a:rPr>
              <a:t> se stromem Generála </a:t>
            </a:r>
            <a:r>
              <a:rPr lang="cs-CZ" sz="2400" dirty="0" err="1">
                <a:solidFill>
                  <a:schemeClr val="bg1"/>
                </a:solidFill>
              </a:rPr>
              <a:t>Shermana</a:t>
            </a:r>
            <a:r>
              <a:rPr lang="cs-CZ" sz="2400" dirty="0">
                <a:solidFill>
                  <a:schemeClr val="bg1"/>
                </a:solidFill>
              </a:rPr>
              <a:t>. Ten tady roste podle odhadů vědců už 2700 let. Výšku 83 metrů pak doplňuje úctyhodný obvod kmene – </a:t>
            </a:r>
            <a:r>
              <a:rPr lang="cs-CZ" sz="2400" dirty="0" smtClean="0">
                <a:solidFill>
                  <a:schemeClr val="bg1"/>
                </a:solidFill>
              </a:rPr>
              <a:t> 24 </a:t>
            </a:r>
            <a:r>
              <a:rPr lang="cs-CZ" sz="2400" dirty="0">
                <a:solidFill>
                  <a:schemeClr val="bg1"/>
                </a:solidFill>
              </a:rPr>
              <a:t>metrů!</a:t>
            </a:r>
          </a:p>
        </p:txBody>
      </p:sp>
    </p:spTree>
    <p:extLst>
      <p:ext uri="{BB962C8B-B14F-4D97-AF65-F5344CB8AC3E}">
        <p14:creationId xmlns:p14="http://schemas.microsoft.com/office/powerpoint/2010/main" val="411664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pír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í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567</TotalTime>
  <Words>1438</Words>
  <Application>Microsoft Office PowerPoint</Application>
  <PresentationFormat>Předvádění na obrazovce (4:3)</PresentationFormat>
  <Paragraphs>255</Paragraphs>
  <Slides>42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42</vt:i4>
      </vt:variant>
    </vt:vector>
  </HeadingPairs>
  <TitlesOfParts>
    <vt:vector size="52" baseType="lpstr">
      <vt:lpstr>Arial</vt:lpstr>
      <vt:lpstr>Calibri</vt:lpstr>
      <vt:lpstr>Century Gothic</vt:lpstr>
      <vt:lpstr>Comic Sans MS</vt:lpstr>
      <vt:lpstr>Constantia</vt:lpstr>
      <vt:lpstr>Times New Roman</vt:lpstr>
      <vt:lpstr>Wingdings</vt:lpstr>
      <vt:lpstr>Wingdings 2</vt:lpstr>
      <vt:lpstr>Motiv systému Office</vt:lpstr>
      <vt:lpstr>Papír</vt:lpstr>
      <vt:lpstr>Prezentace aplikace PowerPoint</vt:lpstr>
      <vt:lpstr>Začneme od těch nejvyšších…IUCN</vt:lpstr>
      <vt:lpstr>Nejdůležitější světové instituce zabývající se ochranou přírody</vt:lpstr>
      <vt:lpstr>  Světové programy a úmluvy v oblasti životního prostředí: </vt:lpstr>
      <vt:lpstr>Národní park (NP) </vt:lpstr>
      <vt:lpstr>Prezentace aplikace PowerPoint</vt:lpstr>
      <vt:lpstr>Historie národních parků</vt:lpstr>
      <vt:lpstr>Prezentace aplikace PowerPoint</vt:lpstr>
      <vt:lpstr>Prezentace aplikace PowerPoint</vt:lpstr>
      <vt:lpstr>Historie NP v Evropě</vt:lpstr>
      <vt:lpstr> A jaká je budoucnost chráněných území? Mezinárodní spolupráce! V jižní Africe se v roce 2012 otevřel jeden z největších NP na světě!</vt:lpstr>
      <vt:lpstr>KAZA neboli Kavango-Zambezi</vt:lpstr>
      <vt:lpstr>Prezentace aplikace PowerPoint</vt:lpstr>
      <vt:lpstr>Prezentace aplikace PowerPoint</vt:lpstr>
      <vt:lpstr>Prezentace aplikace PowerPoint</vt:lpstr>
      <vt:lpstr>Národní parky</vt:lpstr>
      <vt:lpstr>Prezentace aplikace PowerPoint</vt:lpstr>
      <vt:lpstr>NP Krkonoše (KRNAP)</vt:lpstr>
      <vt:lpstr>Prezentace aplikace PowerPoint</vt:lpstr>
      <vt:lpstr>Prezentace aplikace PowerPoint</vt:lpstr>
      <vt:lpstr>Fauna </vt:lpstr>
      <vt:lpstr>Flora </vt:lpstr>
      <vt:lpstr>NP Podyjí</vt:lpstr>
      <vt:lpstr>NP Šumava</vt:lpstr>
      <vt:lpstr>Rašelinné jezírko – Chalupská slať </vt:lpstr>
      <vt:lpstr>Fauna </vt:lpstr>
      <vt:lpstr>NP České Švýcarsko</vt:lpstr>
      <vt:lpstr>Prezentace aplikace PowerPoint</vt:lpstr>
      <vt:lpstr>Prezentace aplikace PowerPoint</vt:lpstr>
      <vt:lpstr>Typy krajiny</vt:lpstr>
      <vt:lpstr>Přírodní krajina</vt:lpstr>
      <vt:lpstr>Kulturní krajina</vt:lpstr>
      <vt:lpstr>Kulturní krajina</vt:lpstr>
      <vt:lpstr>Prezentace aplikace PowerPoint</vt:lpstr>
      <vt:lpstr>Prezentace aplikace PowerPoint</vt:lpstr>
      <vt:lpstr>Struktura kulturní krajiny</vt:lpstr>
      <vt:lpstr>Dynamika kulturní krajiny</vt:lpstr>
      <vt:lpstr>Regiony a kultury </vt:lpstr>
      <vt:lpstr>Rozmanitost kulturních regionů</vt:lpstr>
      <vt:lpstr>Kulturní oblasti světa</vt:lpstr>
      <vt:lpstr>Prezentace aplikace PowerPoint</vt:lpstr>
      <vt:lpstr>Seznam světového dědictví v roce 2015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Sulgan</dc:creator>
  <cp:lastModifiedBy>student</cp:lastModifiedBy>
  <cp:revision>76</cp:revision>
  <dcterms:created xsi:type="dcterms:W3CDTF">2010-12-13T08:43:02Z</dcterms:created>
  <dcterms:modified xsi:type="dcterms:W3CDTF">2016-03-14T08:22:46Z</dcterms:modified>
</cp:coreProperties>
</file>