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8" r:id="rId3"/>
    <p:sldId id="287" r:id="rId4"/>
    <p:sldId id="314" r:id="rId5"/>
    <p:sldId id="292" r:id="rId6"/>
    <p:sldId id="322" r:id="rId7"/>
    <p:sldId id="294" r:id="rId8"/>
    <p:sldId id="336" r:id="rId9"/>
    <p:sldId id="316" r:id="rId10"/>
    <p:sldId id="317" r:id="rId11"/>
    <p:sldId id="318" r:id="rId12"/>
    <p:sldId id="319" r:id="rId13"/>
    <p:sldId id="315" r:id="rId14"/>
    <p:sldId id="320" r:id="rId15"/>
    <p:sldId id="321" r:id="rId16"/>
    <p:sldId id="337" r:id="rId17"/>
    <p:sldId id="338" r:id="rId18"/>
    <p:sldId id="313" r:id="rId19"/>
    <p:sldId id="296" r:id="rId20"/>
    <p:sldId id="323" r:id="rId21"/>
    <p:sldId id="329" r:id="rId22"/>
    <p:sldId id="328" r:id="rId23"/>
    <p:sldId id="324" r:id="rId24"/>
    <p:sldId id="325" r:id="rId25"/>
    <p:sldId id="326" r:id="rId26"/>
    <p:sldId id="327" r:id="rId27"/>
    <p:sldId id="330" r:id="rId28"/>
    <p:sldId id="332" r:id="rId29"/>
    <p:sldId id="331" r:id="rId30"/>
    <p:sldId id="335" r:id="rId31"/>
    <p:sldId id="333" r:id="rId32"/>
    <p:sldId id="334" r:id="rId3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Styl s motivem 2 – zvýraznění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737" autoAdjust="0"/>
  </p:normalViewPr>
  <p:slideViewPr>
    <p:cSldViewPr>
      <p:cViewPr varScale="1">
        <p:scale>
          <a:sx n="74" d="100"/>
          <a:sy n="74" d="100"/>
        </p:scale>
        <p:origin x="1206"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5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8CA27-205A-44A5-A102-941EAA814B38}" type="datetimeFigureOut">
              <a:rPr lang="cs-CZ" smtClean="0"/>
              <a:t>4.2.2016</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040B3-703E-45D6-9749-4204B27232ED}" type="slidenum">
              <a:rPr lang="cs-CZ" smtClean="0"/>
              <a:t>‹#›</a:t>
            </a:fld>
            <a:endParaRPr lang="cs-CZ"/>
          </a:p>
        </p:txBody>
      </p:sp>
    </p:spTree>
    <p:extLst>
      <p:ext uri="{BB962C8B-B14F-4D97-AF65-F5344CB8AC3E}">
        <p14:creationId xmlns:p14="http://schemas.microsoft.com/office/powerpoint/2010/main" val="227902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6BFFCBD1-1597-430D-B735-448EC1F5C524}" type="datetimeFigureOut">
              <a:rPr lang="cs-CZ" smtClean="0"/>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388766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BFFCBD1-1597-430D-B735-448EC1F5C524}" type="datetimeFigureOut">
              <a:rPr lang="cs-CZ" smtClean="0"/>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402090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BFFCBD1-1597-430D-B735-448EC1F5C524}" type="datetimeFigureOut">
              <a:rPr lang="cs-CZ" smtClean="0"/>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349020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BFFCBD1-1597-430D-B735-448EC1F5C524}" type="datetimeFigureOut">
              <a:rPr lang="cs-CZ" smtClean="0"/>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50070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6BFFCBD1-1597-430D-B735-448EC1F5C524}" type="datetimeFigureOut">
              <a:rPr lang="cs-CZ" smtClean="0"/>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80297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BFFCBD1-1597-430D-B735-448EC1F5C524}" type="datetimeFigureOut">
              <a:rPr lang="cs-CZ" smtClean="0"/>
              <a:t>4.2.2016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114188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BFFCBD1-1597-430D-B735-448EC1F5C524}" type="datetimeFigureOut">
              <a:rPr lang="cs-CZ" smtClean="0"/>
              <a:t>4.2.2016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236980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6BFFCBD1-1597-430D-B735-448EC1F5C524}" type="datetimeFigureOut">
              <a:rPr lang="cs-CZ" smtClean="0"/>
              <a:t>4.2.2016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84593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BFFCBD1-1597-430D-B735-448EC1F5C524}" type="datetimeFigureOut">
              <a:rPr lang="cs-CZ" smtClean="0"/>
              <a:t>4.2.2016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427443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BFFCBD1-1597-430D-B735-448EC1F5C524}" type="datetimeFigureOut">
              <a:rPr lang="cs-CZ" smtClean="0"/>
              <a:t>4.2.2016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307815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BFFCBD1-1597-430D-B735-448EC1F5C524}" type="datetimeFigureOut">
              <a:rPr lang="cs-CZ" smtClean="0"/>
              <a:t>4.2.2016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3940943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FCBD1-1597-430D-B735-448EC1F5C524}" type="datetimeFigureOut">
              <a:rPr lang="cs-CZ" smtClean="0"/>
              <a:t>4.2.2016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58602-5EA6-4D98-BD67-8A95017227DA}" type="slidenum">
              <a:rPr lang="cs-CZ" smtClean="0"/>
              <a:t>‹#›</a:t>
            </a:fld>
            <a:endParaRPr lang="cs-CZ"/>
          </a:p>
        </p:txBody>
      </p:sp>
    </p:spTree>
    <p:extLst>
      <p:ext uri="{BB962C8B-B14F-4D97-AF65-F5344CB8AC3E}">
        <p14:creationId xmlns:p14="http://schemas.microsoft.com/office/powerpoint/2010/main" val="1447650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bdélník 5"/>
          <p:cNvSpPr/>
          <p:nvPr/>
        </p:nvSpPr>
        <p:spPr>
          <a:xfrm>
            <a:off x="-33573" y="0"/>
            <a:ext cx="9144000" cy="1158164"/>
          </a:xfrm>
          <a:prstGeom prst="rect">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endParaRPr lang="cs-CZ" sz="4400" dirty="0">
              <a:effectLst/>
              <a:ea typeface="Calibri"/>
              <a:cs typeface="Times New Roman"/>
            </a:endParaRPr>
          </a:p>
        </p:txBody>
      </p:sp>
      <p:sp>
        <p:nvSpPr>
          <p:cNvPr id="8" name="Obdélník 7"/>
          <p:cNvSpPr/>
          <p:nvPr/>
        </p:nvSpPr>
        <p:spPr>
          <a:xfrm>
            <a:off x="0" y="5301208"/>
            <a:ext cx="9144000" cy="1556792"/>
          </a:xfrm>
          <a:prstGeom prst="rect">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endParaRPr lang="cs-CZ" sz="2000" b="1" dirty="0">
              <a:solidFill>
                <a:schemeClr val="tx1"/>
              </a:solidFill>
              <a:effectLst/>
              <a:ea typeface="Calibri"/>
              <a:cs typeface="Times New Roman"/>
            </a:endParaRPr>
          </a:p>
        </p:txBody>
      </p:sp>
      <p:sp>
        <p:nvSpPr>
          <p:cNvPr id="11" name="Obdélník 10"/>
          <p:cNvSpPr/>
          <p:nvPr/>
        </p:nvSpPr>
        <p:spPr>
          <a:xfrm>
            <a:off x="1" y="2658495"/>
            <a:ext cx="9110426" cy="391727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cs-CZ" sz="4000" b="1" dirty="0">
                <a:ea typeface="Calibri"/>
                <a:cs typeface="Times New Roman"/>
              </a:rPr>
              <a:t>	</a:t>
            </a:r>
            <a:r>
              <a:rPr lang="cs-CZ" sz="4000" b="1" dirty="0">
                <a:solidFill>
                  <a:schemeClr val="accent1">
                    <a:lumMod val="75000"/>
                  </a:schemeClr>
                </a:solidFill>
                <a:ea typeface="Calibri"/>
                <a:cs typeface="Times New Roman"/>
              </a:rPr>
              <a:t>Specifika horských a vysokohorských regionů cestovního ruchu</a:t>
            </a:r>
            <a:endParaRPr lang="cs-CZ" sz="4400" b="1" dirty="0" smtClean="0">
              <a:solidFill>
                <a:schemeClr val="accent1">
                  <a:lumMod val="75000"/>
                </a:schemeClr>
              </a:solidFill>
              <a:effectLst/>
              <a:ea typeface="Calibri"/>
              <a:cs typeface="Times New Roman"/>
            </a:endParaRPr>
          </a:p>
        </p:txBody>
      </p:sp>
      <p:pic>
        <p:nvPicPr>
          <p:cNvPr id="2" name="Obrázek 1"/>
          <p:cNvPicPr>
            <a:picLocks noChangeAspect="1"/>
          </p:cNvPicPr>
          <p:nvPr/>
        </p:nvPicPr>
        <p:blipFill>
          <a:blip r:embed="rId2"/>
          <a:stretch>
            <a:fillRect/>
          </a:stretch>
        </p:blipFill>
        <p:spPr>
          <a:xfrm>
            <a:off x="-16786" y="0"/>
            <a:ext cx="9110426" cy="3933056"/>
          </a:xfrm>
          <a:prstGeom prst="rect">
            <a:avLst/>
          </a:prstGeom>
        </p:spPr>
      </p:pic>
    </p:spTree>
    <p:extLst>
      <p:ext uri="{BB962C8B-B14F-4D97-AF65-F5344CB8AC3E}">
        <p14:creationId xmlns:p14="http://schemas.microsoft.com/office/powerpoint/2010/main" val="4049606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a:xfrm>
            <a:off x="0" y="908720"/>
            <a:ext cx="9252520" cy="5664458"/>
          </a:xfrm>
        </p:spPr>
        <p:txBody>
          <a:bodyPr>
            <a:noAutofit/>
          </a:bodyPr>
          <a:lstStyle/>
          <a:p>
            <a:pPr algn="just"/>
            <a:r>
              <a:rPr lang="cs-CZ" altLang="cs-CZ" sz="1900" b="1" dirty="0" smtClean="0"/>
              <a:t>Zajištěná cesta </a:t>
            </a:r>
            <a:r>
              <a:rPr lang="cs-CZ" altLang="cs-CZ" sz="1900" dirty="0" smtClean="0"/>
              <a:t>je </a:t>
            </a:r>
            <a:r>
              <a:rPr lang="cs-CZ" altLang="cs-CZ" sz="1900" dirty="0"/>
              <a:t>cesta v náročném horském terénu, která je vybavená jisticími fixními lany, železnými stupačkami, případně dalšími umělými pomůckami. Cílem takových úprav je zvýšení bezpečnosti procházejících osob a zpřístupnění terénu i návštěvníkům, kteří nemají zkušenosti s náročnými horolezeckými výstupy</a:t>
            </a:r>
            <a:r>
              <a:rPr lang="cs-CZ" altLang="cs-CZ" sz="1900" dirty="0" smtClean="0"/>
              <a:t>.</a:t>
            </a:r>
            <a:endParaRPr lang="cs-CZ" altLang="cs-CZ" sz="1900" dirty="0"/>
          </a:p>
          <a:p>
            <a:pPr marL="0" indent="0" algn="just">
              <a:buNone/>
            </a:pPr>
            <a:r>
              <a:rPr lang="cs-CZ" altLang="cs-CZ" sz="1900" dirty="0">
                <a:solidFill>
                  <a:srgbClr val="FF0000"/>
                </a:solidFill>
              </a:rPr>
              <a:t>    A – </a:t>
            </a:r>
            <a:r>
              <a:rPr lang="cs-CZ" altLang="cs-CZ" sz="1900" dirty="0" smtClean="0">
                <a:solidFill>
                  <a:srgbClr val="FF0000"/>
                </a:solidFill>
              </a:rPr>
              <a:t>lehká - </a:t>
            </a:r>
            <a:r>
              <a:rPr lang="cs-CZ" altLang="cs-CZ" sz="1900" dirty="0" smtClean="0"/>
              <a:t>Zajištěné</a:t>
            </a:r>
            <a:r>
              <a:rPr lang="cs-CZ" altLang="cs-CZ" sz="1900" dirty="0"/>
              <a:t>, jednoznačně vedené turistické cesty a velmi lehké zajištěné cesty – </a:t>
            </a:r>
            <a:r>
              <a:rPr lang="cs-CZ" altLang="cs-CZ" sz="1900" dirty="0" err="1"/>
              <a:t>ferraty</a:t>
            </a:r>
            <a:r>
              <a:rPr lang="cs-CZ" altLang="cs-CZ" sz="1900" dirty="0"/>
              <a:t>. Místy vedeny strmým skalním terénem, a to po přirozených skalních pásech nebo po umělých pomůckách (umělé stupy, lávky). Umělé jištění v podobě ocelových lan, řetězů nebo zábradlí slouží převážně jen ke zvýšení pocitu jistoty v exponovaném terénu, z technického hlediska však není nutné. Bez umělého zajištění by se jednalo o horolezecký terén stupně obtížnosti I. UIAA</a:t>
            </a:r>
            <a:r>
              <a:rPr lang="cs-CZ" altLang="cs-CZ" sz="1900" dirty="0" smtClean="0"/>
              <a:t>.</a:t>
            </a:r>
            <a:endParaRPr lang="cs-CZ" altLang="cs-CZ" sz="1900" dirty="0"/>
          </a:p>
          <a:p>
            <a:pPr marL="0" indent="0" algn="just">
              <a:buNone/>
            </a:pPr>
            <a:r>
              <a:rPr lang="cs-CZ" altLang="cs-CZ" sz="1900" dirty="0"/>
              <a:t>    </a:t>
            </a:r>
            <a:r>
              <a:rPr lang="cs-CZ" altLang="cs-CZ" sz="1900" dirty="0">
                <a:solidFill>
                  <a:srgbClr val="FF0000"/>
                </a:solidFill>
              </a:rPr>
              <a:t>B – mírně </a:t>
            </a:r>
            <a:r>
              <a:rPr lang="cs-CZ" altLang="cs-CZ" sz="1900" dirty="0" smtClean="0">
                <a:solidFill>
                  <a:srgbClr val="FF0000"/>
                </a:solidFill>
              </a:rPr>
              <a:t>obtížná - </a:t>
            </a:r>
            <a:r>
              <a:rPr lang="cs-CZ" altLang="cs-CZ" sz="1900" dirty="0" smtClean="0"/>
              <a:t>Mírně </a:t>
            </a:r>
            <a:r>
              <a:rPr lang="cs-CZ" altLang="cs-CZ" sz="1900" dirty="0"/>
              <a:t>strmý skalní terén. Umělé zajištění v podobě ocelových lan, </a:t>
            </a:r>
            <a:r>
              <a:rPr lang="cs-CZ" altLang="cs-CZ" sz="1900" dirty="0" err="1"/>
              <a:t>kramlí</a:t>
            </a:r>
            <a:r>
              <a:rPr lang="cs-CZ" altLang="cs-CZ" sz="1900" dirty="0"/>
              <a:t>, kolíků a žebříků slouží přímo k postupu vpřed. Některé pasáže jsou již namáhavé a vyžadují sílu. Bez umělého zajištění by se jednalo o horolezecký terén stupně obtížnosti max. II. UIAA</a:t>
            </a:r>
            <a:r>
              <a:rPr lang="cs-CZ" altLang="cs-CZ" sz="1900" dirty="0" smtClean="0"/>
              <a:t>.</a:t>
            </a:r>
            <a:endParaRPr lang="cs-CZ" altLang="cs-CZ" sz="1900" dirty="0"/>
          </a:p>
          <a:p>
            <a:pPr marL="0" indent="0" algn="just">
              <a:buNone/>
            </a:pPr>
            <a:r>
              <a:rPr lang="cs-CZ" altLang="cs-CZ" sz="1900" dirty="0" smtClean="0">
                <a:solidFill>
                  <a:srgbClr val="FF0000"/>
                </a:solidFill>
              </a:rPr>
              <a:t>   </a:t>
            </a:r>
            <a:r>
              <a:rPr lang="cs-CZ" altLang="cs-CZ" sz="1900" dirty="0">
                <a:solidFill>
                  <a:srgbClr val="FF0000"/>
                </a:solidFill>
              </a:rPr>
              <a:t>C – </a:t>
            </a:r>
            <a:r>
              <a:rPr lang="cs-CZ" altLang="cs-CZ" sz="1900" dirty="0" smtClean="0">
                <a:solidFill>
                  <a:srgbClr val="FF0000"/>
                </a:solidFill>
              </a:rPr>
              <a:t>těžká - </a:t>
            </a:r>
            <a:r>
              <a:rPr lang="cs-CZ" altLang="cs-CZ" sz="1900" dirty="0" smtClean="0"/>
              <a:t>Strmý </a:t>
            </a:r>
            <a:r>
              <a:rPr lang="cs-CZ" altLang="cs-CZ" sz="1900" dirty="0"/>
              <a:t>skalní terén. Umělým jištěním ( ocelová lana, </a:t>
            </a:r>
            <a:r>
              <a:rPr lang="cs-CZ" altLang="cs-CZ" sz="1900" dirty="0" err="1"/>
              <a:t>kramle</a:t>
            </a:r>
            <a:r>
              <a:rPr lang="cs-CZ" altLang="cs-CZ" sz="1900" dirty="0"/>
              <a:t>, kolíky, žebříky) je opatřena převážná část celkové délky cesty a mohou být hůře dostupná pro nižší postavy. Časté svislé stěny s nataženým ocelovým lanem k jištění. Zajištěné úseky už vyžadují určitou sílu v pažích a při delším podniku jsou unavující a velmi namáhavé. Bez umělého zajištění by se jednalo o horolezecký terén stupně obtížnosti max. III. UIAA.</a:t>
            </a:r>
            <a:endParaRPr lang="cs-CZ" altLang="cs-CZ" sz="1900" dirty="0" smtClean="0"/>
          </a:p>
        </p:txBody>
      </p:sp>
      <p:sp>
        <p:nvSpPr>
          <p:cNvPr id="3" name="Nadpis 2"/>
          <p:cNvSpPr>
            <a:spLocks noGrp="1"/>
          </p:cNvSpPr>
          <p:nvPr>
            <p:ph type="title"/>
          </p:nvPr>
        </p:nvSpPr>
        <p:spPr>
          <a:xfrm>
            <a:off x="425633" y="-94828"/>
            <a:ext cx="8229600" cy="1003548"/>
          </a:xfrm>
        </p:spPr>
        <p:txBody>
          <a:bodyPr>
            <a:normAutofit/>
          </a:bodyPr>
          <a:lstStyle/>
          <a:p>
            <a:pPr>
              <a:defRPr/>
            </a:pPr>
            <a:r>
              <a:rPr lang="cs-CZ" sz="2800" dirty="0">
                <a:solidFill>
                  <a:srgbClr val="FF0000"/>
                </a:solidFill>
              </a:rPr>
              <a:t>Zajištěné cesty (italsky via </a:t>
            </a:r>
            <a:r>
              <a:rPr lang="cs-CZ" sz="2800" dirty="0" err="1">
                <a:solidFill>
                  <a:srgbClr val="FF0000"/>
                </a:solidFill>
              </a:rPr>
              <a:t>ferrata</a:t>
            </a:r>
            <a:r>
              <a:rPr lang="cs-CZ" sz="2800" dirty="0">
                <a:solidFill>
                  <a:srgbClr val="FF0000"/>
                </a:solidFill>
              </a:rPr>
              <a:t>, německy </a:t>
            </a:r>
            <a:r>
              <a:rPr lang="cs-CZ" sz="2800" dirty="0" err="1">
                <a:solidFill>
                  <a:srgbClr val="FF0000"/>
                </a:solidFill>
              </a:rPr>
              <a:t>klettersteig</a:t>
            </a:r>
            <a:r>
              <a:rPr lang="cs-CZ" sz="2800" dirty="0">
                <a:solidFill>
                  <a:srgbClr val="FF0000"/>
                </a:solidFill>
              </a:rPr>
              <a:t>) se stupňují následovně:</a:t>
            </a:r>
          </a:p>
        </p:txBody>
      </p:sp>
    </p:spTree>
    <p:extLst>
      <p:ext uri="{BB962C8B-B14F-4D97-AF65-F5344CB8AC3E}">
        <p14:creationId xmlns:p14="http://schemas.microsoft.com/office/powerpoint/2010/main" val="3937721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a:xfrm>
            <a:off x="2583" y="0"/>
            <a:ext cx="9252520" cy="5664458"/>
          </a:xfrm>
        </p:spPr>
        <p:txBody>
          <a:bodyPr>
            <a:noAutofit/>
          </a:bodyPr>
          <a:lstStyle/>
          <a:p>
            <a:pPr marL="0" indent="0" algn="just">
              <a:buNone/>
            </a:pPr>
            <a:r>
              <a:rPr lang="cs-CZ" altLang="cs-CZ" sz="1900" dirty="0" smtClean="0">
                <a:solidFill>
                  <a:srgbClr val="FF0000"/>
                </a:solidFill>
              </a:rPr>
              <a:t>   </a:t>
            </a:r>
            <a:r>
              <a:rPr lang="cs-CZ" altLang="cs-CZ" sz="1900" dirty="0">
                <a:solidFill>
                  <a:srgbClr val="FF0000"/>
                </a:solidFill>
              </a:rPr>
              <a:t>D – velmi </a:t>
            </a:r>
            <a:r>
              <a:rPr lang="cs-CZ" altLang="cs-CZ" sz="1900" dirty="0" smtClean="0">
                <a:solidFill>
                  <a:srgbClr val="FF0000"/>
                </a:solidFill>
              </a:rPr>
              <a:t>těžká</a:t>
            </a:r>
            <a:endParaRPr lang="cs-CZ" altLang="cs-CZ" sz="1900" dirty="0">
              <a:solidFill>
                <a:srgbClr val="FF0000"/>
              </a:solidFill>
            </a:endParaRPr>
          </a:p>
          <a:p>
            <a:pPr algn="just"/>
            <a:r>
              <a:rPr lang="cs-CZ" altLang="cs-CZ" sz="1900" dirty="0"/>
              <a:t>Velmi strmý skalní terén, místy kolmé partie, místy dokonce převislé. Umělé jištění je realizováno většinou jen pomocí ocelových lan a příležitostně umělými stupy (</a:t>
            </a:r>
            <a:r>
              <a:rPr lang="cs-CZ" altLang="cs-CZ" sz="1900" dirty="0" err="1"/>
              <a:t>kramle</a:t>
            </a:r>
            <a:r>
              <a:rPr lang="cs-CZ" altLang="cs-CZ" sz="1900" dirty="0"/>
              <a:t>, kolíky). Místy značně exponované. Bez umělého zajištění by se jednalo o horolezecký terén stupně obtížnosti IV. UIAA. Předpokládá se, že lezec je trénovaný a ve výborné kondici. Je dobré použít obuv s podrážkou podobající se </a:t>
            </a:r>
            <a:r>
              <a:rPr lang="cs-CZ" altLang="cs-CZ" sz="1900" dirty="0" err="1"/>
              <a:t>lezečkám</a:t>
            </a:r>
            <a:r>
              <a:rPr lang="cs-CZ" altLang="cs-CZ" sz="1900" dirty="0"/>
              <a:t>. Cestou se lze setkat s úseky I–II. UIAA, které nejsou odjištěny vůbec a je nutné je s jistotou překonat. Lze doporučit pouze dostatečně zkušeným vysokohorským turistům a horolezcům. Nezkušení by měli být jištěni zkušeným vůdcem nebo instruktorem</a:t>
            </a:r>
            <a:r>
              <a:rPr lang="cs-CZ" altLang="cs-CZ" sz="1900" dirty="0" smtClean="0"/>
              <a:t>.</a:t>
            </a:r>
            <a:endParaRPr lang="cs-CZ" altLang="cs-CZ" sz="1900" dirty="0"/>
          </a:p>
          <a:p>
            <a:pPr marL="0" indent="0" algn="just">
              <a:buNone/>
            </a:pPr>
            <a:r>
              <a:rPr lang="cs-CZ" altLang="cs-CZ" sz="1900" dirty="0" smtClean="0">
                <a:solidFill>
                  <a:srgbClr val="FF0000"/>
                </a:solidFill>
              </a:rPr>
              <a:t>   </a:t>
            </a:r>
            <a:r>
              <a:rPr lang="cs-CZ" altLang="cs-CZ" sz="1900" dirty="0">
                <a:solidFill>
                  <a:srgbClr val="FF0000"/>
                </a:solidFill>
              </a:rPr>
              <a:t>E – </a:t>
            </a:r>
            <a:r>
              <a:rPr lang="cs-CZ" altLang="cs-CZ" sz="1900" dirty="0" smtClean="0">
                <a:solidFill>
                  <a:srgbClr val="FF0000"/>
                </a:solidFill>
              </a:rPr>
              <a:t>extrémní</a:t>
            </a:r>
            <a:endParaRPr lang="cs-CZ" altLang="cs-CZ" sz="1900" dirty="0">
              <a:solidFill>
                <a:srgbClr val="FF0000"/>
              </a:solidFill>
            </a:endParaRPr>
          </a:p>
          <a:p>
            <a:pPr algn="just"/>
            <a:r>
              <a:rPr lang="cs-CZ" altLang="cs-CZ" sz="1900" dirty="0"/>
              <a:t>Místy extrémně exponované cesty via </a:t>
            </a:r>
            <a:r>
              <a:rPr lang="cs-CZ" altLang="cs-CZ" sz="1900" dirty="0" err="1"/>
              <a:t>ferrata</a:t>
            </a:r>
            <a:r>
              <a:rPr lang="cs-CZ" altLang="cs-CZ" sz="1900" dirty="0"/>
              <a:t>, vedené v kolmém skalním terénu s minimem přirozených stupů. Umělé zajištění je realizováno většinou jen pomocí ocelových lan a jen velmi málo umělými stupy (</a:t>
            </a:r>
            <a:r>
              <a:rPr lang="cs-CZ" altLang="cs-CZ" sz="1900" dirty="0" err="1"/>
              <a:t>kramle</a:t>
            </a:r>
            <a:r>
              <a:rPr lang="cs-CZ" altLang="cs-CZ" sz="1900" dirty="0"/>
              <a:t>, kolíky). Nejtěžší místa vyžadují použití horolezecké techniky nebo velkou sílu v pažích. Bez umělého zajištění by se jednalo o těžký horolezecký terén – místy stupně obtížnosti V–VI. UIAA. Tyto zajištěné cesty už mají vysloveně sportovní charakter. Pouštět se do nich mohou jen velmi zkušení vysokohorští turisté a horolezci. Klíčová místa jsou nebezpečná a vyžadují koncentraci. Běžně se vyskytuje lezení II. UIAA bez jištění. Nezkušení musí být zásadně jištěni zkušeným vůdcem nebo instruktorem. Tyto </a:t>
            </a:r>
            <a:r>
              <a:rPr lang="cs-CZ" altLang="cs-CZ" sz="1900" dirty="0" err="1"/>
              <a:t>ferraty</a:t>
            </a:r>
            <a:r>
              <a:rPr lang="cs-CZ" altLang="cs-CZ" sz="1900" dirty="0"/>
              <a:t> nemají za úkol lezci cestu usnadnit, ale naopak obtíže vyhledávají</a:t>
            </a:r>
            <a:r>
              <a:rPr lang="cs-CZ" altLang="cs-CZ" sz="1900" dirty="0" smtClean="0"/>
              <a:t>.</a:t>
            </a:r>
            <a:endParaRPr lang="cs-CZ" altLang="cs-CZ" sz="1900" dirty="0"/>
          </a:p>
          <a:p>
            <a:pPr marL="0" indent="0" algn="ctr">
              <a:buNone/>
            </a:pPr>
            <a:r>
              <a:rPr lang="cs-CZ" altLang="cs-CZ" sz="1900" dirty="0" smtClean="0">
                <a:solidFill>
                  <a:srgbClr val="0070C0"/>
                </a:solidFill>
              </a:rPr>
              <a:t>Dále hrozí pád </a:t>
            </a:r>
            <a:r>
              <a:rPr lang="cs-CZ" altLang="cs-CZ" sz="1900" dirty="0">
                <a:solidFill>
                  <a:srgbClr val="0070C0"/>
                </a:solidFill>
              </a:rPr>
              <a:t>kamení či pohyb skupiny lezců, kteří přecenili své síly a blokují a zdržují ostatní, případně je ohrožují vlastním </a:t>
            </a:r>
            <a:r>
              <a:rPr lang="cs-CZ" altLang="cs-CZ" sz="1900" dirty="0" smtClean="0">
                <a:solidFill>
                  <a:srgbClr val="0070C0"/>
                </a:solidFill>
              </a:rPr>
              <a:t>pádem.</a:t>
            </a:r>
          </a:p>
        </p:txBody>
      </p:sp>
    </p:spTree>
    <p:extLst>
      <p:ext uri="{BB962C8B-B14F-4D97-AF65-F5344CB8AC3E}">
        <p14:creationId xmlns:p14="http://schemas.microsoft.com/office/powerpoint/2010/main" val="3304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a:xfrm>
            <a:off x="0" y="548680"/>
            <a:ext cx="9036496" cy="6024498"/>
          </a:xfrm>
        </p:spPr>
        <p:txBody>
          <a:bodyPr>
            <a:noAutofit/>
          </a:bodyPr>
          <a:lstStyle/>
          <a:p>
            <a:pPr algn="just"/>
            <a:r>
              <a:rPr lang="cs-CZ" altLang="cs-CZ" sz="2200" b="1" dirty="0" err="1"/>
              <a:t>Treking</a:t>
            </a:r>
            <a:r>
              <a:rPr lang="cs-CZ" altLang="cs-CZ" sz="2200" dirty="0"/>
              <a:t> je zcela právem nazýván královskou disciplínou turistiky. Navíc je </a:t>
            </a:r>
            <a:r>
              <a:rPr lang="cs-CZ" altLang="cs-CZ" sz="2200" dirty="0" smtClean="0"/>
              <a:t>jakýmsi </a:t>
            </a:r>
            <a:r>
              <a:rPr lang="cs-CZ" altLang="cs-CZ" sz="2200" dirty="0" smtClean="0">
                <a:solidFill>
                  <a:srgbClr val="0070C0"/>
                </a:solidFill>
              </a:rPr>
              <a:t>spojovacím můstkem mezi pěší turistikou a vysokohorskou turistikou</a:t>
            </a:r>
            <a:r>
              <a:rPr lang="cs-CZ" altLang="cs-CZ" sz="2200" dirty="0" smtClean="0"/>
              <a:t>. </a:t>
            </a:r>
          </a:p>
          <a:p>
            <a:pPr algn="just"/>
            <a:r>
              <a:rPr lang="cs-CZ" altLang="cs-CZ" sz="2200" dirty="0" err="1" smtClean="0"/>
              <a:t>Treking</a:t>
            </a:r>
            <a:r>
              <a:rPr lang="cs-CZ" altLang="cs-CZ" sz="2200" dirty="0" smtClean="0"/>
              <a:t> </a:t>
            </a:r>
            <a:r>
              <a:rPr lang="cs-CZ" altLang="cs-CZ" sz="2200" dirty="0"/>
              <a:t>(</a:t>
            </a:r>
            <a:r>
              <a:rPr lang="cs-CZ" altLang="cs-CZ" sz="2200" dirty="0" smtClean="0"/>
              <a:t>z </a:t>
            </a:r>
            <a:r>
              <a:rPr lang="cs-CZ" altLang="cs-CZ" sz="2200" dirty="0"/>
              <a:t>anglického trekking, a protože česká pravidla ani slovník spisovné češtiny tento výraz neřešil, dovolili jsme si "zapsat" se do české slovní zásoby upraveným slovem </a:t>
            </a:r>
            <a:r>
              <a:rPr lang="cs-CZ" altLang="cs-CZ" sz="2200" dirty="0" err="1"/>
              <a:t>treking</a:t>
            </a:r>
            <a:r>
              <a:rPr lang="cs-CZ" altLang="cs-CZ" sz="2200" dirty="0"/>
              <a:t>) je ve své podstatě vícedenní túrou s jedním a nebo více bivaky, která vede jak v horském a velehorském terénu, tak i v </a:t>
            </a:r>
            <a:r>
              <a:rPr lang="cs-CZ" altLang="cs-CZ" sz="2200" dirty="0" smtClean="0"/>
              <a:t>nížinách, technická </a:t>
            </a:r>
            <a:r>
              <a:rPr lang="cs-CZ" altLang="cs-CZ" sz="2200" dirty="0"/>
              <a:t>obtížnost nepřesahuje II. st. UIAA</a:t>
            </a:r>
            <a:r>
              <a:rPr lang="cs-CZ" altLang="cs-CZ" sz="2200" dirty="0" smtClean="0"/>
              <a:t>.</a:t>
            </a:r>
          </a:p>
          <a:p>
            <a:pPr algn="just"/>
            <a:r>
              <a:rPr lang="cs-CZ" altLang="cs-CZ" sz="2200" dirty="0"/>
              <a:t>Vedle dodatečné výstroje a jistících pomůcek musíme nést i </a:t>
            </a:r>
            <a:r>
              <a:rPr lang="cs-CZ" altLang="cs-CZ" sz="2200" dirty="0" err="1"/>
              <a:t>bivakovací</a:t>
            </a:r>
            <a:r>
              <a:rPr lang="cs-CZ" altLang="cs-CZ" sz="2200" dirty="0"/>
              <a:t> výstroj se stanem a spacím pytlem. Neklamným rysem </a:t>
            </a:r>
            <a:r>
              <a:rPr lang="cs-CZ" altLang="cs-CZ" sz="2200" dirty="0">
                <a:solidFill>
                  <a:srgbClr val="0070C0"/>
                </a:solidFill>
              </a:rPr>
              <a:t>každého trekaře je tak velký a naditý batoh…</a:t>
            </a:r>
          </a:p>
          <a:p>
            <a:pPr algn="just"/>
            <a:r>
              <a:rPr lang="cs-CZ" altLang="cs-CZ" sz="2200" dirty="0" smtClean="0"/>
              <a:t>K nejpopulárnějším </a:t>
            </a:r>
            <a:r>
              <a:rPr lang="cs-CZ" altLang="cs-CZ" sz="2200" dirty="0" err="1"/>
              <a:t>trekovým</a:t>
            </a:r>
            <a:r>
              <a:rPr lang="cs-CZ" altLang="cs-CZ" sz="2200" dirty="0"/>
              <a:t> trasám v našich končinách tak patří hřebenovky </a:t>
            </a:r>
            <a:r>
              <a:rPr lang="cs-CZ" altLang="cs-CZ" sz="2200" dirty="0">
                <a:solidFill>
                  <a:srgbClr val="0070C0"/>
                </a:solidFill>
              </a:rPr>
              <a:t>Nízkých Tater, Velké Fatry, Západních Tater, přechod Jeseníků, Rychlebských hor či Krkonoš</a:t>
            </a:r>
            <a:r>
              <a:rPr lang="cs-CZ" altLang="cs-CZ" sz="2200" dirty="0"/>
              <a:t>, v </a:t>
            </a:r>
            <a:r>
              <a:rPr lang="cs-CZ" altLang="cs-CZ" sz="2200" dirty="0">
                <a:solidFill>
                  <a:srgbClr val="0070C0"/>
                </a:solidFill>
              </a:rPr>
              <a:t>Rumunsku</a:t>
            </a:r>
            <a:r>
              <a:rPr lang="cs-CZ" altLang="cs-CZ" sz="2200" dirty="0"/>
              <a:t> jsou populární hřebenovky pohoří </a:t>
            </a:r>
            <a:r>
              <a:rPr lang="cs-CZ" altLang="cs-CZ" sz="2200" dirty="0" err="1"/>
              <a:t>Retezat</a:t>
            </a:r>
            <a:r>
              <a:rPr lang="cs-CZ" altLang="cs-CZ" sz="2200" dirty="0"/>
              <a:t>, </a:t>
            </a:r>
            <a:r>
              <a:rPr lang="cs-CZ" altLang="cs-CZ" sz="2200" dirty="0" err="1"/>
              <a:t>Fagaraš</a:t>
            </a:r>
            <a:r>
              <a:rPr lang="cs-CZ" altLang="cs-CZ" sz="2200" dirty="0"/>
              <a:t>, </a:t>
            </a:r>
            <a:r>
              <a:rPr lang="cs-CZ" altLang="cs-CZ" sz="2200" dirty="0" err="1"/>
              <a:t>Paring</a:t>
            </a:r>
            <a:r>
              <a:rPr lang="cs-CZ" altLang="cs-CZ" sz="2200" dirty="0"/>
              <a:t>, </a:t>
            </a:r>
            <a:r>
              <a:rPr lang="cs-CZ" altLang="cs-CZ" sz="2200" dirty="0">
                <a:solidFill>
                  <a:srgbClr val="0070C0"/>
                </a:solidFill>
              </a:rPr>
              <a:t>na Ukrajině </a:t>
            </a:r>
            <a:r>
              <a:rPr lang="cs-CZ" altLang="cs-CZ" sz="2200" dirty="0"/>
              <a:t>hřebenovka Černé hory, polonin </a:t>
            </a:r>
            <a:r>
              <a:rPr lang="cs-CZ" altLang="cs-CZ" sz="2200" dirty="0" err="1"/>
              <a:t>Svidovec</a:t>
            </a:r>
            <a:r>
              <a:rPr lang="cs-CZ" altLang="cs-CZ" sz="2200" dirty="0"/>
              <a:t>, Krásna, </a:t>
            </a:r>
            <a:r>
              <a:rPr lang="cs-CZ" altLang="cs-CZ" sz="2200" dirty="0" err="1"/>
              <a:t>Boržava</a:t>
            </a:r>
            <a:r>
              <a:rPr lang="cs-CZ" altLang="cs-CZ" sz="2200" dirty="0"/>
              <a:t> a řady dalších. </a:t>
            </a:r>
            <a:r>
              <a:rPr lang="cs-CZ" altLang="cs-CZ" sz="2200" dirty="0">
                <a:solidFill>
                  <a:srgbClr val="0070C0"/>
                </a:solidFill>
              </a:rPr>
              <a:t>Ve Skandinávii </a:t>
            </a:r>
            <a:r>
              <a:rPr lang="cs-CZ" altLang="cs-CZ" sz="2200" dirty="0"/>
              <a:t>existuje například Královská stezka, krásná trasa přes náhorní planinu </a:t>
            </a:r>
            <a:r>
              <a:rPr lang="cs-CZ" altLang="cs-CZ" sz="2200" dirty="0" err="1"/>
              <a:t>Hardangervidda</a:t>
            </a:r>
            <a:r>
              <a:rPr lang="cs-CZ" altLang="cs-CZ" sz="2200" dirty="0"/>
              <a:t> v jižním Norsku a velká řada dalších.</a:t>
            </a:r>
          </a:p>
          <a:p>
            <a:pPr algn="just"/>
            <a:endParaRPr lang="cs-CZ" altLang="cs-CZ" sz="1900" dirty="0" smtClean="0"/>
          </a:p>
        </p:txBody>
      </p:sp>
      <p:sp>
        <p:nvSpPr>
          <p:cNvPr id="3" name="Nadpis 2"/>
          <p:cNvSpPr>
            <a:spLocks noGrp="1"/>
          </p:cNvSpPr>
          <p:nvPr>
            <p:ph type="title"/>
          </p:nvPr>
        </p:nvSpPr>
        <p:spPr>
          <a:xfrm>
            <a:off x="403448" y="-171400"/>
            <a:ext cx="8229600" cy="1003548"/>
          </a:xfrm>
        </p:spPr>
        <p:txBody>
          <a:bodyPr>
            <a:normAutofit/>
          </a:bodyPr>
          <a:lstStyle/>
          <a:p>
            <a:pPr>
              <a:defRPr/>
            </a:pPr>
            <a:r>
              <a:rPr lang="cs-CZ" sz="3600" dirty="0" err="1" smtClean="0">
                <a:solidFill>
                  <a:srgbClr val="FF0000"/>
                </a:solidFill>
              </a:rPr>
              <a:t>Treking</a:t>
            </a:r>
            <a:endParaRPr lang="cs-CZ" sz="3600" dirty="0">
              <a:solidFill>
                <a:srgbClr val="FF0000"/>
              </a:solidFill>
            </a:endParaRPr>
          </a:p>
        </p:txBody>
      </p:sp>
    </p:spTree>
    <p:extLst>
      <p:ext uri="{BB962C8B-B14F-4D97-AF65-F5344CB8AC3E}">
        <p14:creationId xmlns:p14="http://schemas.microsoft.com/office/powerpoint/2010/main" val="4075290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a:xfrm>
            <a:off x="0" y="332656"/>
            <a:ext cx="9036496" cy="4572000"/>
          </a:xfrm>
        </p:spPr>
        <p:txBody>
          <a:bodyPr>
            <a:noAutofit/>
          </a:bodyPr>
          <a:lstStyle/>
          <a:p>
            <a:pPr algn="just"/>
            <a:endParaRPr lang="cs-CZ" altLang="cs-CZ" sz="2400" dirty="0" smtClean="0"/>
          </a:p>
        </p:txBody>
      </p:sp>
      <p:pic>
        <p:nvPicPr>
          <p:cNvPr id="2" name="Obrázek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84743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a:xfrm>
            <a:off x="0" y="548680"/>
            <a:ext cx="9036496" cy="6024498"/>
          </a:xfrm>
        </p:spPr>
        <p:txBody>
          <a:bodyPr>
            <a:noAutofit/>
          </a:bodyPr>
          <a:lstStyle/>
          <a:p>
            <a:pPr algn="just"/>
            <a:r>
              <a:rPr lang="cs-CZ" altLang="cs-CZ" sz="2000" dirty="0"/>
              <a:t>Dodnes není mezi vysokohorskou turistikou a horolezectvím stanovena jasná mez. To co bylo v 19. století považováno za horolezectví je dnes spíše vysokohorskou turistikou, horolezectví se posunulo o kus dále a hlavně směrem do větších vertikál</a:t>
            </a:r>
            <a:r>
              <a:rPr lang="cs-CZ" altLang="cs-CZ" sz="2000" dirty="0" smtClean="0"/>
              <a:t>.</a:t>
            </a:r>
          </a:p>
          <a:p>
            <a:pPr algn="just"/>
            <a:r>
              <a:rPr lang="cs-CZ" altLang="cs-CZ" sz="2000" b="1" dirty="0"/>
              <a:t>Alpinismus</a:t>
            </a:r>
            <a:r>
              <a:rPr lang="cs-CZ" altLang="cs-CZ" sz="2000" dirty="0"/>
              <a:t> je druh horolezectví provozovaný v horách. Název pochází ze jména horstva </a:t>
            </a:r>
            <a:r>
              <a:rPr lang="cs-CZ" altLang="cs-CZ" sz="2000" dirty="0">
                <a:solidFill>
                  <a:srgbClr val="0070C0"/>
                </a:solidFill>
              </a:rPr>
              <a:t>Alpy</a:t>
            </a:r>
            <a:r>
              <a:rPr lang="cs-CZ" altLang="cs-CZ" sz="2000" dirty="0"/>
              <a:t>, kde klasické horolezectví vzniklo, ale s rozšířením horolezectví se význam rozšířil na stejnou činnost v ostatních horách</a:t>
            </a:r>
            <a:r>
              <a:rPr lang="cs-CZ" altLang="cs-CZ" sz="2000" dirty="0" smtClean="0"/>
              <a:t>.</a:t>
            </a:r>
            <a:endParaRPr lang="cs-CZ" altLang="cs-CZ" sz="2000" dirty="0"/>
          </a:p>
          <a:p>
            <a:pPr algn="just"/>
            <a:r>
              <a:rPr lang="cs-CZ" altLang="cs-CZ" sz="2000" b="1" dirty="0"/>
              <a:t>Alpinismus</a:t>
            </a:r>
            <a:r>
              <a:rPr lang="cs-CZ" altLang="cs-CZ" sz="2000" dirty="0"/>
              <a:t> zahrnuje široké spektrum činností v horách – </a:t>
            </a:r>
            <a:r>
              <a:rPr lang="cs-CZ" altLang="cs-CZ" sz="2000" dirty="0">
                <a:solidFill>
                  <a:srgbClr val="0070C0"/>
                </a:solidFill>
              </a:rPr>
              <a:t>lezení skalních cest překonávaných volným lezením, technické lezení s pomocí umělých pomůcek, výstupy ve sněhu, ledu a po ledovcích</a:t>
            </a:r>
            <a:r>
              <a:rPr lang="cs-CZ" altLang="cs-CZ" sz="2000" dirty="0"/>
              <a:t>. Spojujícím prvkem těchto činností je horský terén velehorského </a:t>
            </a:r>
            <a:r>
              <a:rPr lang="cs-CZ" altLang="cs-CZ" sz="2000" dirty="0" smtClean="0"/>
              <a:t>rázu.</a:t>
            </a:r>
          </a:p>
          <a:p>
            <a:pPr algn="just"/>
            <a:r>
              <a:rPr lang="cs-CZ" altLang="cs-CZ" sz="2000" dirty="0" smtClean="0"/>
              <a:t>Ze </a:t>
            </a:r>
            <a:r>
              <a:rPr lang="cs-CZ" altLang="cs-CZ" sz="2000" dirty="0"/>
              <a:t>slavných postav alpinismu je třeba zmínit jména jako třeba Herman </a:t>
            </a:r>
            <a:r>
              <a:rPr lang="cs-CZ" altLang="cs-CZ" sz="2000" dirty="0" err="1"/>
              <a:t>Buhl</a:t>
            </a:r>
            <a:r>
              <a:rPr lang="cs-CZ" altLang="cs-CZ" sz="2000" dirty="0"/>
              <a:t>, Reinhold </a:t>
            </a:r>
            <a:r>
              <a:rPr lang="cs-CZ" altLang="cs-CZ" sz="2000" dirty="0" err="1"/>
              <a:t>Messner</a:t>
            </a:r>
            <a:r>
              <a:rPr lang="cs-CZ" altLang="cs-CZ" sz="2000" dirty="0"/>
              <a:t>, Edmund Hillary, </a:t>
            </a:r>
            <a:r>
              <a:rPr lang="cs-CZ" altLang="cs-CZ" sz="2000" dirty="0" err="1"/>
              <a:t>Chris</a:t>
            </a:r>
            <a:r>
              <a:rPr lang="cs-CZ" altLang="cs-CZ" sz="2000" dirty="0"/>
              <a:t> </a:t>
            </a:r>
            <a:r>
              <a:rPr lang="cs-CZ" altLang="cs-CZ" sz="2000" dirty="0" err="1"/>
              <a:t>Bonington</a:t>
            </a:r>
            <a:r>
              <a:rPr lang="cs-CZ" altLang="cs-CZ" sz="2000" dirty="0"/>
              <a:t>, Walter </a:t>
            </a:r>
            <a:r>
              <a:rPr lang="cs-CZ" altLang="cs-CZ" sz="2000" dirty="0" err="1"/>
              <a:t>Bonatti</a:t>
            </a:r>
            <a:r>
              <a:rPr lang="cs-CZ" altLang="cs-CZ" sz="2000" dirty="0"/>
              <a:t>, z českých určitě Josef </a:t>
            </a:r>
            <a:r>
              <a:rPr lang="cs-CZ" altLang="cs-CZ" sz="2000" dirty="0" err="1"/>
              <a:t>Rakoncaj</a:t>
            </a:r>
            <a:r>
              <a:rPr lang="cs-CZ" altLang="cs-CZ" sz="2000" dirty="0"/>
              <a:t> a Radan </a:t>
            </a:r>
            <a:r>
              <a:rPr lang="cs-CZ" altLang="cs-CZ" sz="2000" dirty="0" smtClean="0"/>
              <a:t>Kuchař.</a:t>
            </a:r>
          </a:p>
          <a:p>
            <a:pPr algn="just"/>
            <a:r>
              <a:rPr lang="cs-CZ" altLang="cs-CZ" sz="2000" dirty="0"/>
              <a:t>Technická obtížnost takovýchto výstupů nepřesahuje II. stupeň UIAA a výstupy mohou vést i na ty nejvyšší vrcholy. K typickým alpinistickým výstupům tak patří výstupy na </a:t>
            </a:r>
            <a:r>
              <a:rPr lang="cs-CZ" altLang="cs-CZ" sz="2000" dirty="0" err="1"/>
              <a:t>Mont</a:t>
            </a:r>
            <a:r>
              <a:rPr lang="cs-CZ" altLang="cs-CZ" sz="2000" dirty="0"/>
              <a:t> </a:t>
            </a:r>
            <a:r>
              <a:rPr lang="cs-CZ" altLang="cs-CZ" sz="2000" dirty="0" err="1" smtClean="0"/>
              <a:t>Blanc</a:t>
            </a:r>
            <a:r>
              <a:rPr lang="cs-CZ" altLang="cs-CZ" sz="2000" dirty="0" smtClean="0"/>
              <a:t>, </a:t>
            </a:r>
            <a:r>
              <a:rPr lang="cs-CZ" altLang="cs-CZ" sz="2000" dirty="0"/>
              <a:t>Monte Rosu, </a:t>
            </a:r>
            <a:r>
              <a:rPr lang="cs-CZ" altLang="cs-CZ" sz="2000" dirty="0" smtClean="0"/>
              <a:t>Elbrus.</a:t>
            </a:r>
          </a:p>
          <a:p>
            <a:pPr algn="just"/>
            <a:r>
              <a:rPr lang="cs-CZ" altLang="cs-CZ" sz="2000" dirty="0"/>
              <a:t>Specifickou formou alpinismu je </a:t>
            </a:r>
            <a:r>
              <a:rPr lang="cs-CZ" altLang="cs-CZ" sz="2000" b="1" dirty="0"/>
              <a:t>skialpinismus</a:t>
            </a:r>
            <a:r>
              <a:rPr lang="cs-CZ" altLang="cs-CZ" sz="2000" dirty="0"/>
              <a:t>, který využívá vedle lezeckých technik i techniky lyžařské spolu s lyžařským (skialpinistickým) vybavením. </a:t>
            </a:r>
            <a:endParaRPr lang="cs-CZ" altLang="cs-CZ" sz="2000" dirty="0" smtClean="0"/>
          </a:p>
        </p:txBody>
      </p:sp>
      <p:sp>
        <p:nvSpPr>
          <p:cNvPr id="3" name="Nadpis 2"/>
          <p:cNvSpPr>
            <a:spLocks noGrp="1"/>
          </p:cNvSpPr>
          <p:nvPr>
            <p:ph type="title"/>
          </p:nvPr>
        </p:nvSpPr>
        <p:spPr>
          <a:xfrm>
            <a:off x="403448" y="-171400"/>
            <a:ext cx="8229600" cy="792088"/>
          </a:xfrm>
        </p:spPr>
        <p:txBody>
          <a:bodyPr>
            <a:normAutofit/>
          </a:bodyPr>
          <a:lstStyle/>
          <a:p>
            <a:pPr>
              <a:defRPr/>
            </a:pPr>
            <a:r>
              <a:rPr lang="cs-CZ" sz="3600" dirty="0" smtClean="0">
                <a:solidFill>
                  <a:srgbClr val="FF0000"/>
                </a:solidFill>
              </a:rPr>
              <a:t>Alpinismus</a:t>
            </a:r>
            <a:endParaRPr lang="cs-CZ" sz="3600" dirty="0">
              <a:solidFill>
                <a:srgbClr val="FF0000"/>
              </a:solidFill>
            </a:endParaRPr>
          </a:p>
        </p:txBody>
      </p:sp>
    </p:spTree>
    <p:extLst>
      <p:ext uri="{BB962C8B-B14F-4D97-AF65-F5344CB8AC3E}">
        <p14:creationId xmlns:p14="http://schemas.microsoft.com/office/powerpoint/2010/main" val="1460130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a:xfrm>
            <a:off x="0" y="548680"/>
            <a:ext cx="9036496" cy="6024498"/>
          </a:xfrm>
        </p:spPr>
        <p:txBody>
          <a:bodyPr>
            <a:noAutofit/>
          </a:bodyPr>
          <a:lstStyle/>
          <a:p>
            <a:pPr algn="just"/>
            <a:r>
              <a:rPr lang="cs-CZ" altLang="cs-CZ" sz="2000" b="1" dirty="0"/>
              <a:t>Horolezectví</a:t>
            </a:r>
            <a:r>
              <a:rPr lang="cs-CZ" altLang="cs-CZ" sz="2000" dirty="0"/>
              <a:t> (klasické horolezectví) je pohybem v náročném horském a nebo vysokohorském terénu s obtížností minimálně III. stupně UIAA k němuž je zapotřebí speciálního vybavení i lezeckých dovedností a využívá v převážné míře mobilních jistících pomůcek. Trasa výstupu vede i těmi nejstrmějšími úbočími a hřebeny, ať již skalními a nebo ledovcovými</a:t>
            </a:r>
            <a:r>
              <a:rPr lang="cs-CZ" altLang="cs-CZ" sz="2000" dirty="0" smtClean="0"/>
              <a:t>.</a:t>
            </a:r>
          </a:p>
          <a:p>
            <a:pPr algn="just"/>
            <a:r>
              <a:rPr lang="cs-CZ" altLang="cs-CZ" sz="2000" dirty="0"/>
              <a:t>Horolezectví bychom dnes mohli rozdělit na dvě základní částí </a:t>
            </a:r>
            <a:r>
              <a:rPr lang="cs-CZ" altLang="cs-CZ" sz="2000" b="1" dirty="0"/>
              <a:t>- klasické horolezectví,</a:t>
            </a:r>
            <a:r>
              <a:rPr lang="cs-CZ" altLang="cs-CZ" sz="2000" dirty="0"/>
              <a:t> představující tuto disciplínu v původním pojetí - tedy pohyb v horách a </a:t>
            </a:r>
            <a:r>
              <a:rPr lang="cs-CZ" altLang="cs-CZ" sz="2000" b="1" dirty="0"/>
              <a:t>na horolezectví sportovní</a:t>
            </a:r>
            <a:r>
              <a:rPr lang="cs-CZ" altLang="cs-CZ" sz="2000" dirty="0"/>
              <a:t>, které svým způsobem slučuje lezecké techniky a až akrobatické prvky. </a:t>
            </a:r>
            <a:endParaRPr lang="cs-CZ" altLang="cs-CZ" sz="2000" dirty="0" smtClean="0"/>
          </a:p>
          <a:p>
            <a:pPr algn="just"/>
            <a:r>
              <a:rPr lang="cs-CZ" altLang="cs-CZ" sz="2000" dirty="0" smtClean="0"/>
              <a:t>Sportovní </a:t>
            </a:r>
            <a:r>
              <a:rPr lang="cs-CZ" altLang="cs-CZ" sz="2000" dirty="0"/>
              <a:t>lezení tak představuje lezení na umělých stěnách, </a:t>
            </a:r>
            <a:r>
              <a:rPr lang="cs-CZ" altLang="cs-CZ" sz="2000" dirty="0" err="1"/>
              <a:t>bouldering</a:t>
            </a:r>
            <a:r>
              <a:rPr lang="cs-CZ" altLang="cs-CZ" sz="2000" dirty="0"/>
              <a:t> a skalní lezení, </a:t>
            </a:r>
            <a:r>
              <a:rPr lang="cs-CZ" altLang="cs-CZ" sz="2000" dirty="0" err="1"/>
              <a:t>drytooling</a:t>
            </a:r>
            <a:r>
              <a:rPr lang="cs-CZ" altLang="cs-CZ" sz="2000" dirty="0"/>
              <a:t> aj. Trasy výstupů tak nemusí v tomto případě vést ani v horském a ani vysokohorském prostředí</a:t>
            </a:r>
            <a:r>
              <a:rPr lang="cs-CZ" altLang="cs-CZ" sz="2000" dirty="0" smtClean="0"/>
              <a:t>.</a:t>
            </a:r>
          </a:p>
          <a:p>
            <a:pPr algn="just"/>
            <a:r>
              <a:rPr lang="cs-CZ" altLang="cs-CZ" sz="2000" dirty="0" err="1">
                <a:solidFill>
                  <a:srgbClr val="0070C0"/>
                </a:solidFill>
              </a:rPr>
              <a:t>Bouldering</a:t>
            </a:r>
            <a:r>
              <a:rPr lang="cs-CZ" altLang="cs-CZ" sz="2000" dirty="0"/>
              <a:t> je druh lezení provozovaný bez lana na malých skalních blocích nebo nízkých skalách několik metrů nad zemí. Název pochází z anglického slova </a:t>
            </a:r>
            <a:r>
              <a:rPr lang="cs-CZ" altLang="cs-CZ" sz="2000" dirty="0" err="1"/>
              <a:t>boulder</a:t>
            </a:r>
            <a:r>
              <a:rPr lang="cs-CZ" altLang="cs-CZ" sz="2000" dirty="0"/>
              <a:t> („balvan“). </a:t>
            </a:r>
            <a:endParaRPr lang="cs-CZ" altLang="cs-CZ" sz="2000" dirty="0" smtClean="0"/>
          </a:p>
          <a:p>
            <a:pPr algn="just"/>
            <a:r>
              <a:rPr lang="cs-CZ" altLang="cs-CZ" sz="2000" dirty="0" err="1">
                <a:solidFill>
                  <a:srgbClr val="0070C0"/>
                </a:solidFill>
              </a:rPr>
              <a:t>Drytooling</a:t>
            </a:r>
            <a:r>
              <a:rPr lang="cs-CZ" altLang="cs-CZ" sz="2000" dirty="0"/>
              <a:t> je horolezecká disciplína, při které se k lezení po skále používají cepíny a mačky. Jde v podstatě o integrální součást </a:t>
            </a:r>
            <a:r>
              <a:rPr lang="cs-CZ" altLang="cs-CZ" sz="2000" dirty="0" err="1"/>
              <a:t>ledolezení</a:t>
            </a:r>
            <a:r>
              <a:rPr lang="cs-CZ" altLang="cs-CZ" sz="2000" dirty="0"/>
              <a:t> a jeho pokračování v místech bez ledu. Někdy se také používá termín </a:t>
            </a:r>
            <a:r>
              <a:rPr lang="cs-CZ" altLang="cs-CZ" sz="2000" dirty="0" err="1"/>
              <a:t>mixové</a:t>
            </a:r>
            <a:r>
              <a:rPr lang="cs-CZ" altLang="cs-CZ" sz="2000" dirty="0"/>
              <a:t> lezení. </a:t>
            </a:r>
            <a:r>
              <a:rPr lang="cs-CZ" altLang="cs-CZ" sz="2000" dirty="0" err="1"/>
              <a:t>Drytooling</a:t>
            </a:r>
            <a:r>
              <a:rPr lang="cs-CZ" altLang="cs-CZ" sz="2000" dirty="0"/>
              <a:t> se později vyvinul též v samostatnou disciplínu, která led nemusí vůbec potřebovat. </a:t>
            </a:r>
            <a:endParaRPr lang="cs-CZ" altLang="cs-CZ" sz="2000" dirty="0" smtClean="0"/>
          </a:p>
        </p:txBody>
      </p:sp>
      <p:sp>
        <p:nvSpPr>
          <p:cNvPr id="3" name="Nadpis 2"/>
          <p:cNvSpPr>
            <a:spLocks noGrp="1"/>
          </p:cNvSpPr>
          <p:nvPr>
            <p:ph type="title"/>
          </p:nvPr>
        </p:nvSpPr>
        <p:spPr>
          <a:xfrm>
            <a:off x="403448" y="-99392"/>
            <a:ext cx="8229600" cy="792088"/>
          </a:xfrm>
        </p:spPr>
        <p:txBody>
          <a:bodyPr>
            <a:normAutofit/>
          </a:bodyPr>
          <a:lstStyle/>
          <a:p>
            <a:pPr>
              <a:defRPr/>
            </a:pPr>
            <a:r>
              <a:rPr lang="cs-CZ" sz="3600" dirty="0">
                <a:solidFill>
                  <a:srgbClr val="FF0000"/>
                </a:solidFill>
              </a:rPr>
              <a:t>Horolezectví</a:t>
            </a:r>
          </a:p>
        </p:txBody>
      </p:sp>
    </p:spTree>
    <p:extLst>
      <p:ext uri="{BB962C8B-B14F-4D97-AF65-F5344CB8AC3E}">
        <p14:creationId xmlns:p14="http://schemas.microsoft.com/office/powerpoint/2010/main" val="2696473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a:xfrm>
            <a:off x="0" y="548680"/>
            <a:ext cx="9036496" cy="6024498"/>
          </a:xfrm>
        </p:spPr>
        <p:txBody>
          <a:bodyPr>
            <a:noAutofit/>
          </a:bodyPr>
          <a:lstStyle/>
          <a:p>
            <a:pPr algn="just"/>
            <a:r>
              <a:rPr lang="cs-CZ" altLang="cs-CZ" sz="2000" dirty="0"/>
              <a:t>Pohyb v horách je jednou z nejvšestrannějších forem tělesné činnosti s primárně preventivním významem v předcházení tzv. civilizačním chorobám. Intenzívně zatěžuje srdečně cévní, dýchací a pohybový systém, rozvíjí vytrvalost, sílu, obratnost i kloubní pohyblivost.</a:t>
            </a:r>
          </a:p>
          <a:p>
            <a:pPr algn="just"/>
            <a:r>
              <a:rPr lang="cs-CZ" altLang="cs-CZ" sz="2000" dirty="0"/>
              <a:t> Každým rokem stoupá návštěvnost Alp i mimoevropských velehor, provázená zvýšeným výskytem onemocnění a život ohrožujících stavů způsobených špatným přizpůsobením vysokým (3000-5300 m) či extrémním nadmořským výškám (nad 5300 m). Projevy nedostatečné aklimatizace jsou souhrnně označovány jako </a:t>
            </a:r>
            <a:r>
              <a:rPr lang="cs-CZ" altLang="cs-CZ" sz="2000" b="1" dirty="0"/>
              <a:t>akutní horská nemoc </a:t>
            </a:r>
            <a:r>
              <a:rPr lang="cs-CZ" altLang="cs-CZ" sz="2000" dirty="0"/>
              <a:t>(AHN, v mezinárodní terminologii </a:t>
            </a:r>
            <a:r>
              <a:rPr lang="cs-CZ" altLang="cs-CZ" sz="2000" dirty="0" err="1"/>
              <a:t>Acute</a:t>
            </a:r>
            <a:r>
              <a:rPr lang="cs-CZ" altLang="cs-CZ" sz="2000" dirty="0"/>
              <a:t> </a:t>
            </a:r>
            <a:r>
              <a:rPr lang="cs-CZ" altLang="cs-CZ" sz="2000" dirty="0" err="1"/>
              <a:t>Mountain</a:t>
            </a:r>
            <a:r>
              <a:rPr lang="cs-CZ" altLang="cs-CZ" sz="2000" dirty="0"/>
              <a:t> </a:t>
            </a:r>
            <a:r>
              <a:rPr lang="cs-CZ" altLang="cs-CZ" sz="2000" dirty="0" err="1"/>
              <a:t>Sickness</a:t>
            </a:r>
            <a:r>
              <a:rPr lang="cs-CZ" altLang="cs-CZ" sz="2000" dirty="0"/>
              <a:t>, AMS</a:t>
            </a:r>
            <a:r>
              <a:rPr lang="cs-CZ" altLang="cs-CZ" sz="2000" dirty="0" smtClean="0"/>
              <a:t>).</a:t>
            </a:r>
          </a:p>
          <a:p>
            <a:pPr algn="just"/>
            <a:r>
              <a:rPr lang="cs-CZ" altLang="cs-CZ" sz="2000" dirty="0"/>
              <a:t>Ve výšce 3500 m onemocní některou z forem horské nemoci 50 až 75%, ve výšce 5000 m pak téměř všichni, jestliže vystoupí rychle. Nejčastěji se vyskytuje ve výšce 3000 - 6000 m.</a:t>
            </a:r>
          </a:p>
          <a:p>
            <a:pPr algn="just"/>
            <a:r>
              <a:rPr lang="cs-CZ" altLang="cs-CZ" sz="2000" dirty="0"/>
              <a:t> Zdravotní problematiku všech aspektů pobytu a pohybu v horách zahrnuje dnes již světově uznávaný lékařský obor horské medicíny, který se zabývá nejen účinky výšky na lidský organismus, ale i charakteristickými a v horách se často vyskytujícími úrazy a onemocněními, jakož i záchranou v horách.</a:t>
            </a:r>
            <a:endParaRPr lang="cs-CZ" altLang="cs-CZ" sz="2000" dirty="0" smtClean="0"/>
          </a:p>
        </p:txBody>
      </p:sp>
      <p:sp>
        <p:nvSpPr>
          <p:cNvPr id="3" name="Nadpis 2"/>
          <p:cNvSpPr>
            <a:spLocks noGrp="1"/>
          </p:cNvSpPr>
          <p:nvPr>
            <p:ph type="title"/>
          </p:nvPr>
        </p:nvSpPr>
        <p:spPr>
          <a:xfrm>
            <a:off x="403448" y="-99392"/>
            <a:ext cx="8229600" cy="792088"/>
          </a:xfrm>
        </p:spPr>
        <p:txBody>
          <a:bodyPr>
            <a:normAutofit/>
          </a:bodyPr>
          <a:lstStyle/>
          <a:p>
            <a:pPr>
              <a:defRPr/>
            </a:pPr>
            <a:r>
              <a:rPr lang="cs-CZ" sz="3600" dirty="0">
                <a:solidFill>
                  <a:srgbClr val="FF0000"/>
                </a:solidFill>
              </a:rPr>
              <a:t>Aklimatizace v horách</a:t>
            </a:r>
          </a:p>
        </p:txBody>
      </p:sp>
    </p:spTree>
    <p:extLst>
      <p:ext uri="{BB962C8B-B14F-4D97-AF65-F5344CB8AC3E}">
        <p14:creationId xmlns:p14="http://schemas.microsoft.com/office/powerpoint/2010/main" val="3780850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a:xfrm>
            <a:off x="0" y="116632"/>
            <a:ext cx="9175126" cy="6024498"/>
          </a:xfrm>
        </p:spPr>
        <p:txBody>
          <a:bodyPr>
            <a:noAutofit/>
          </a:bodyPr>
          <a:lstStyle/>
          <a:p>
            <a:pPr marL="0" indent="0" algn="just">
              <a:buNone/>
            </a:pPr>
            <a:r>
              <a:rPr lang="cs-CZ" altLang="cs-CZ" sz="2000" b="1" dirty="0"/>
              <a:t>Hlavní formy AHN jsou:</a:t>
            </a:r>
          </a:p>
          <a:p>
            <a:pPr algn="just"/>
            <a:r>
              <a:rPr lang="cs-CZ" altLang="cs-CZ" sz="2000" b="1" dirty="0"/>
              <a:t>1. lehká </a:t>
            </a:r>
            <a:r>
              <a:rPr lang="cs-CZ" altLang="cs-CZ" sz="2000" dirty="0"/>
              <a:t>(benigní, nezhoubná) - Vyskytuje zpravidla až od výšky 3000 m, ale může se objevit i v nižší nadmořské </a:t>
            </a:r>
            <a:r>
              <a:rPr lang="cs-CZ" altLang="cs-CZ" sz="2000" dirty="0" smtClean="0"/>
              <a:t>výšce. Příznaky: Bolest </a:t>
            </a:r>
            <a:r>
              <a:rPr lang="cs-CZ" altLang="cs-CZ" sz="2000" dirty="0"/>
              <a:t>hlavy, nevolnost, nechutenství, poruchy spánku, krátkodobé noční zástavy dýchání, nezvyklá ztráta výkonnosti,</a:t>
            </a:r>
            <a:endParaRPr lang="cs-CZ" altLang="cs-CZ" sz="2000" dirty="0" smtClean="0"/>
          </a:p>
          <a:p>
            <a:pPr algn="just"/>
            <a:r>
              <a:rPr lang="cs-CZ" altLang="cs-CZ" sz="2000" b="1" dirty="0" smtClean="0"/>
              <a:t>2</a:t>
            </a:r>
            <a:r>
              <a:rPr lang="cs-CZ" altLang="cs-CZ" sz="2000" b="1" dirty="0"/>
              <a:t>. výškový plicní otok </a:t>
            </a:r>
            <a:r>
              <a:rPr lang="cs-CZ" altLang="cs-CZ" sz="2000" dirty="0"/>
              <a:t>- Většinou se vyskytuje mezi 3000 - 6000 m, dochází (někdy i během několika minut) ke hromadění tekutiny v plicní tkáni a plicních </a:t>
            </a:r>
            <a:r>
              <a:rPr lang="cs-CZ" altLang="cs-CZ" sz="2000" dirty="0" err="1" smtClean="0"/>
              <a:t>sklípcích.¨Příznaky</a:t>
            </a:r>
            <a:r>
              <a:rPr lang="cs-CZ" altLang="cs-CZ" sz="2000" dirty="0" smtClean="0"/>
              <a:t>: počínající </a:t>
            </a:r>
            <a:r>
              <a:rPr lang="cs-CZ" altLang="cs-CZ" sz="2000" dirty="0"/>
              <a:t>výškový plicní </a:t>
            </a:r>
            <a:r>
              <a:rPr lang="cs-CZ" altLang="cs-CZ" sz="2000" dirty="0" smtClean="0"/>
              <a:t>otok: dušnost </a:t>
            </a:r>
            <a:r>
              <a:rPr lang="cs-CZ" altLang="cs-CZ" sz="2000" dirty="0"/>
              <a:t>při námaze a noční dušnost, zrychlené </a:t>
            </a:r>
            <a:r>
              <a:rPr lang="cs-CZ" altLang="cs-CZ" sz="2000" dirty="0" smtClean="0"/>
              <a:t>dýchání rozvinutý </a:t>
            </a:r>
            <a:r>
              <a:rPr lang="cs-CZ" altLang="cs-CZ" sz="2000" dirty="0"/>
              <a:t>plicní otok:</a:t>
            </a:r>
            <a:endParaRPr lang="cs-CZ" altLang="cs-CZ" sz="2000" dirty="0" smtClean="0"/>
          </a:p>
          <a:p>
            <a:pPr algn="just"/>
            <a:r>
              <a:rPr lang="cs-CZ" altLang="cs-CZ" sz="2000" b="1" dirty="0" smtClean="0"/>
              <a:t>3</a:t>
            </a:r>
            <a:r>
              <a:rPr lang="cs-CZ" altLang="cs-CZ" sz="2000" b="1" dirty="0"/>
              <a:t>. výškový mozkový otok </a:t>
            </a:r>
            <a:r>
              <a:rPr lang="cs-CZ" altLang="cs-CZ" sz="2000" dirty="0"/>
              <a:t>- většinou se vyskytuje nad 5000 m, při otoku mozku nahromaděná tekutina stlačí mozkovou tkáň a dochází k nervovým poruchám a až k bezvědomí.</a:t>
            </a:r>
            <a:endParaRPr lang="cs-CZ" altLang="cs-CZ" sz="2000" dirty="0" smtClean="0"/>
          </a:p>
          <a:p>
            <a:pPr algn="just"/>
            <a:r>
              <a:rPr lang="cs-CZ" altLang="cs-CZ" sz="2000" dirty="0" smtClean="0"/>
              <a:t>dalšími </a:t>
            </a:r>
            <a:r>
              <a:rPr lang="cs-CZ" altLang="cs-CZ" sz="2000" dirty="0"/>
              <a:t>formami jsou: periferní výškové otoky, sněžná slepota, celkové podchlazení, omrzliny atd</a:t>
            </a:r>
            <a:r>
              <a:rPr lang="cs-CZ" altLang="cs-CZ" sz="2000" dirty="0" smtClean="0"/>
              <a:t>.</a:t>
            </a:r>
          </a:p>
          <a:p>
            <a:pPr algn="just"/>
            <a:r>
              <a:rPr lang="cs-CZ" altLang="cs-CZ" sz="2000" dirty="0">
                <a:solidFill>
                  <a:srgbClr val="0070C0"/>
                </a:solidFill>
              </a:rPr>
              <a:t>Doba potřebná pro aklimatizaci </a:t>
            </a:r>
            <a:r>
              <a:rPr lang="cs-CZ" altLang="cs-CZ" sz="2000" dirty="0"/>
              <a:t>je individuálně odlišná a navíc závisí na rychlosti výstupu, dosažené nadmořské výšce, na zdravotním stavu jednotlivce, nezávisí však na jeho zdatnosti</a:t>
            </a:r>
            <a:r>
              <a:rPr lang="cs-CZ" altLang="cs-CZ" sz="2000" dirty="0" smtClean="0"/>
              <a:t>.</a:t>
            </a:r>
          </a:p>
          <a:p>
            <a:pPr algn="just"/>
            <a:r>
              <a:rPr lang="cs-CZ" altLang="cs-CZ" sz="2000" dirty="0" smtClean="0"/>
              <a:t> </a:t>
            </a:r>
            <a:r>
              <a:rPr lang="cs-CZ" altLang="cs-CZ" sz="2000" dirty="0"/>
              <a:t>Orientačně platí že, na výšku 3000 m je třeba se aklimatizovat </a:t>
            </a:r>
            <a:r>
              <a:rPr lang="cs-CZ" altLang="cs-CZ" sz="2000" dirty="0">
                <a:solidFill>
                  <a:srgbClr val="0070C0"/>
                </a:solidFill>
              </a:rPr>
              <a:t>2-3 dny</a:t>
            </a:r>
            <a:r>
              <a:rPr lang="cs-CZ" altLang="cs-CZ" sz="2000" dirty="0"/>
              <a:t>, na 4000 m </a:t>
            </a:r>
            <a:r>
              <a:rPr lang="cs-CZ" altLang="cs-CZ" sz="2000" dirty="0">
                <a:solidFill>
                  <a:srgbClr val="0070C0"/>
                </a:solidFill>
              </a:rPr>
              <a:t>3-6 dní</a:t>
            </a:r>
            <a:r>
              <a:rPr lang="cs-CZ" altLang="cs-CZ" sz="2000" dirty="0"/>
              <a:t>, na 5000 m </a:t>
            </a:r>
            <a:r>
              <a:rPr lang="cs-CZ" altLang="cs-CZ" sz="2000" dirty="0">
                <a:solidFill>
                  <a:srgbClr val="0070C0"/>
                </a:solidFill>
              </a:rPr>
              <a:t>2-3 týdny </a:t>
            </a:r>
            <a:r>
              <a:rPr lang="cs-CZ" altLang="cs-CZ" sz="2000" dirty="0"/>
              <a:t>a výškám nad 5300-5500 m se již přizpůsobit </a:t>
            </a:r>
            <a:r>
              <a:rPr lang="cs-CZ" altLang="cs-CZ" sz="2000" dirty="0" smtClean="0"/>
              <a:t>nelze.</a:t>
            </a:r>
          </a:p>
        </p:txBody>
      </p:sp>
    </p:spTree>
    <p:extLst>
      <p:ext uri="{BB962C8B-B14F-4D97-AF65-F5344CB8AC3E}">
        <p14:creationId xmlns:p14="http://schemas.microsoft.com/office/powerpoint/2010/main" val="3672173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1"/>
          </p:nvPr>
        </p:nvPicPr>
        <p:blipFill>
          <a:blip r:embed="rId2"/>
          <a:stretch>
            <a:fillRect/>
          </a:stretch>
        </p:blipFill>
        <p:spPr>
          <a:xfrm>
            <a:off x="4932040" y="44624"/>
            <a:ext cx="4104456" cy="6813376"/>
          </a:xfrm>
          <a:prstGeom prst="rect">
            <a:avLst/>
          </a:prstGeom>
        </p:spPr>
      </p:pic>
      <p:pic>
        <p:nvPicPr>
          <p:cNvPr id="4" name="Obrázek 3"/>
          <p:cNvPicPr>
            <a:picLocks noChangeAspect="1"/>
          </p:cNvPicPr>
          <p:nvPr/>
        </p:nvPicPr>
        <p:blipFill>
          <a:blip r:embed="rId3"/>
          <a:stretch>
            <a:fillRect/>
          </a:stretch>
        </p:blipFill>
        <p:spPr>
          <a:xfrm>
            <a:off x="179512" y="188640"/>
            <a:ext cx="4608512" cy="6552728"/>
          </a:xfrm>
          <a:prstGeom prst="rect">
            <a:avLst/>
          </a:prstGeom>
        </p:spPr>
      </p:pic>
    </p:spTree>
    <p:extLst>
      <p:ext uri="{BB962C8B-B14F-4D97-AF65-F5344CB8AC3E}">
        <p14:creationId xmlns:p14="http://schemas.microsoft.com/office/powerpoint/2010/main" val="1095187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a:xfrm>
            <a:off x="107504" y="61004"/>
            <a:ext cx="8784976" cy="838200"/>
          </a:xfrm>
          <a:noFill/>
        </p:spPr>
        <p:txBody>
          <a:bodyPr lIns="92075" tIns="46038" rIns="92075" bIns="46038">
            <a:normAutofit/>
          </a:bodyPr>
          <a:lstStyle/>
          <a:p>
            <a:pPr algn="ctr" eaLnBrk="1" hangingPunct="1"/>
            <a:r>
              <a:rPr lang="cs-CZ" altLang="cs-CZ" sz="3600" dirty="0" smtClean="0">
                <a:solidFill>
                  <a:srgbClr val="FF0000"/>
                </a:solidFill>
                <a:latin typeface="Comic Sans MS" panose="030F0702030302020204" pitchFamily="66" charset="0"/>
              </a:rPr>
              <a:t>Vybrané pohoří a hory světa</a:t>
            </a:r>
            <a:endParaRPr lang="cs-CZ" altLang="cs-CZ" sz="3600" dirty="0" smtClean="0">
              <a:solidFill>
                <a:srgbClr val="FF0000"/>
              </a:solidFill>
              <a:latin typeface="Arial" panose="020B0604020202020204" pitchFamily="34" charset="0"/>
            </a:endParaRPr>
          </a:p>
        </p:txBody>
      </p:sp>
      <p:sp>
        <p:nvSpPr>
          <p:cNvPr id="103427" name="Rectangle 3"/>
          <p:cNvSpPr>
            <a:spLocks noGrp="1" noChangeArrowheads="1"/>
          </p:cNvSpPr>
          <p:nvPr>
            <p:ph type="body" idx="1"/>
          </p:nvPr>
        </p:nvSpPr>
        <p:spPr>
          <a:xfrm>
            <a:off x="1" y="972344"/>
            <a:ext cx="6588223" cy="5885656"/>
          </a:xfrm>
          <a:noFill/>
        </p:spPr>
        <p:txBody>
          <a:bodyPr lIns="92075" tIns="46038" rIns="92075" bIns="46038">
            <a:normAutofit lnSpcReduction="10000"/>
          </a:bodyPr>
          <a:lstStyle/>
          <a:p>
            <a:pPr algn="just"/>
            <a:r>
              <a:rPr lang="cs-CZ" altLang="cs-CZ" sz="1800" b="1" dirty="0">
                <a:solidFill>
                  <a:srgbClr val="0070C0"/>
                </a:solidFill>
                <a:latin typeface="Arial" panose="020B0604020202020204" pitchFamily="34" charset="0"/>
              </a:rPr>
              <a:t>Andy</a:t>
            </a:r>
            <a:r>
              <a:rPr lang="cs-CZ" altLang="cs-CZ" sz="1800" dirty="0">
                <a:latin typeface="Arial" panose="020B0604020202020204" pitchFamily="34" charset="0"/>
              </a:rPr>
              <a:t> jsou téměř 8000 km dlouhé a až 500 km široké horské pásmo. Jejich průměrná výška činí přibližně 4000 metrů</a:t>
            </a:r>
            <a:r>
              <a:rPr lang="cs-CZ" altLang="cs-CZ" sz="1800" dirty="0" smtClean="0">
                <a:latin typeface="Arial" panose="020B0604020202020204" pitchFamily="34" charset="0"/>
              </a:rPr>
              <a:t>.</a:t>
            </a:r>
          </a:p>
          <a:p>
            <a:pPr algn="just"/>
            <a:r>
              <a:rPr lang="cs-CZ" altLang="cs-CZ" sz="1800" dirty="0" smtClean="0">
                <a:latin typeface="Arial" panose="020B0604020202020204" pitchFamily="34" charset="0"/>
              </a:rPr>
              <a:t> </a:t>
            </a:r>
            <a:r>
              <a:rPr lang="cs-CZ" altLang="cs-CZ" sz="1800" dirty="0">
                <a:latin typeface="Arial" panose="020B0604020202020204" pitchFamily="34" charset="0"/>
              </a:rPr>
              <a:t>Střední a severní část And tvoří několik paralelních hřebenů, mezi nimiž se na území Bolívie a Chile rozkládá náhorní planina (</a:t>
            </a:r>
            <a:r>
              <a:rPr lang="cs-CZ" altLang="cs-CZ" sz="1800" dirty="0" err="1">
                <a:latin typeface="Arial" panose="020B0604020202020204" pitchFamily="34" charset="0"/>
              </a:rPr>
              <a:t>altiplano</a:t>
            </a:r>
            <a:r>
              <a:rPr lang="cs-CZ" altLang="cs-CZ" sz="1800" dirty="0" smtClean="0">
                <a:latin typeface="Arial" panose="020B0604020202020204" pitchFamily="34" charset="0"/>
              </a:rPr>
              <a:t>).</a:t>
            </a:r>
          </a:p>
          <a:p>
            <a:pPr algn="just"/>
            <a:r>
              <a:rPr lang="cs-CZ" altLang="cs-CZ" sz="1800" dirty="0" smtClean="0">
                <a:latin typeface="Arial" panose="020B0604020202020204" pitchFamily="34" charset="0"/>
              </a:rPr>
              <a:t> </a:t>
            </a:r>
            <a:r>
              <a:rPr lang="cs-CZ" altLang="cs-CZ" sz="1800" dirty="0">
                <a:latin typeface="Arial" panose="020B0604020202020204" pitchFamily="34" charset="0"/>
              </a:rPr>
              <a:t>Nejvyšší horou je </a:t>
            </a:r>
            <a:r>
              <a:rPr lang="cs-CZ" altLang="cs-CZ" sz="1800" b="1" dirty="0">
                <a:latin typeface="Arial" panose="020B0604020202020204" pitchFamily="34" charset="0"/>
              </a:rPr>
              <a:t>Aconcagua</a:t>
            </a:r>
            <a:r>
              <a:rPr lang="cs-CZ" altLang="cs-CZ" sz="1800" dirty="0">
                <a:latin typeface="Arial" panose="020B0604020202020204" pitchFamily="34" charset="0"/>
              </a:rPr>
              <a:t> (6962m) ležící na území Argentiny. Mezi další významné vrcholy, které jsou současně nejvyššími horami jednotlivých zemí, patří: </a:t>
            </a:r>
            <a:r>
              <a:rPr lang="cs-CZ" altLang="cs-CZ" sz="1800" dirty="0" err="1">
                <a:latin typeface="Arial" panose="020B0604020202020204" pitchFamily="34" charset="0"/>
              </a:rPr>
              <a:t>Ojos</a:t>
            </a:r>
            <a:r>
              <a:rPr lang="cs-CZ" altLang="cs-CZ" sz="1800" dirty="0">
                <a:latin typeface="Arial" panose="020B0604020202020204" pitchFamily="34" charset="0"/>
              </a:rPr>
              <a:t> </a:t>
            </a:r>
            <a:r>
              <a:rPr lang="cs-CZ" altLang="cs-CZ" sz="1800" dirty="0" err="1">
                <a:latin typeface="Arial" panose="020B0604020202020204" pitchFamily="34" charset="0"/>
              </a:rPr>
              <a:t>del</a:t>
            </a:r>
            <a:r>
              <a:rPr lang="cs-CZ" altLang="cs-CZ" sz="1800" dirty="0">
                <a:latin typeface="Arial" panose="020B0604020202020204" pitchFamily="34" charset="0"/>
              </a:rPr>
              <a:t> </a:t>
            </a:r>
            <a:r>
              <a:rPr lang="cs-CZ" altLang="cs-CZ" sz="1800" dirty="0" err="1">
                <a:latin typeface="Arial" panose="020B0604020202020204" pitchFamily="34" charset="0"/>
              </a:rPr>
              <a:t>Salado</a:t>
            </a:r>
            <a:r>
              <a:rPr lang="cs-CZ" altLang="cs-CZ" sz="1800" dirty="0">
                <a:latin typeface="Arial" panose="020B0604020202020204" pitchFamily="34" charset="0"/>
              </a:rPr>
              <a:t> (6893m, Chile), </a:t>
            </a:r>
            <a:r>
              <a:rPr lang="cs-CZ" altLang="cs-CZ" sz="1800" dirty="0" err="1">
                <a:latin typeface="Arial" panose="020B0604020202020204" pitchFamily="34" charset="0"/>
              </a:rPr>
              <a:t>Huascarán</a:t>
            </a:r>
            <a:r>
              <a:rPr lang="cs-CZ" altLang="cs-CZ" sz="1800" dirty="0">
                <a:latin typeface="Arial" panose="020B0604020202020204" pitchFamily="34" charset="0"/>
              </a:rPr>
              <a:t> (6746m, Peru), Nevado </a:t>
            </a:r>
            <a:r>
              <a:rPr lang="cs-CZ" altLang="cs-CZ" sz="1800" dirty="0" err="1">
                <a:latin typeface="Arial" panose="020B0604020202020204" pitchFamily="34" charset="0"/>
              </a:rPr>
              <a:t>Sajama</a:t>
            </a:r>
            <a:r>
              <a:rPr lang="cs-CZ" altLang="cs-CZ" sz="1800" dirty="0">
                <a:latin typeface="Arial" panose="020B0604020202020204" pitchFamily="34" charset="0"/>
              </a:rPr>
              <a:t> (6542m, Bolívie) a Chimborazo (6270m, Ekvádor). Andy zasahují na území Venezuely, Kolumbie, Ekvádoru, Peru, Bolívie, Chile a Argentiny</a:t>
            </a:r>
            <a:r>
              <a:rPr lang="cs-CZ" altLang="cs-CZ" sz="1800" dirty="0" smtClean="0">
                <a:latin typeface="Arial" panose="020B0604020202020204" pitchFamily="34" charset="0"/>
              </a:rPr>
              <a:t>.</a:t>
            </a:r>
          </a:p>
          <a:p>
            <a:pPr algn="just"/>
            <a:r>
              <a:rPr lang="cs-CZ" altLang="cs-CZ" sz="1800" b="1" dirty="0">
                <a:solidFill>
                  <a:srgbClr val="0070C0"/>
                </a:solidFill>
                <a:latin typeface="Arial" panose="020B0604020202020204" pitchFamily="34" charset="0"/>
              </a:rPr>
              <a:t>Himálaj</a:t>
            </a:r>
            <a:r>
              <a:rPr lang="cs-CZ" altLang="cs-CZ" sz="1800" dirty="0">
                <a:latin typeface="Arial" panose="020B0604020202020204" pitchFamily="34" charset="0"/>
              </a:rPr>
              <a:t> je asijské pohoří, které odděluje Indický subkontinent od Tibetské náhorní roviny. Jeho název pochází ze sanskrtských slov </a:t>
            </a:r>
            <a:r>
              <a:rPr lang="cs-CZ" altLang="cs-CZ" sz="1800" dirty="0" err="1">
                <a:latin typeface="Arial" panose="020B0604020202020204" pitchFamily="34" charset="0"/>
              </a:rPr>
              <a:t>hima</a:t>
            </a:r>
            <a:r>
              <a:rPr lang="cs-CZ" altLang="cs-CZ" sz="1800" dirty="0">
                <a:latin typeface="Arial" panose="020B0604020202020204" pitchFamily="34" charset="0"/>
              </a:rPr>
              <a:t> (sníh) a </a:t>
            </a:r>
            <a:r>
              <a:rPr lang="cs-CZ" altLang="cs-CZ" sz="1800" dirty="0" err="1">
                <a:latin typeface="Arial" panose="020B0604020202020204" pitchFamily="34" charset="0"/>
              </a:rPr>
              <a:t>álaja</a:t>
            </a:r>
            <a:r>
              <a:rPr lang="cs-CZ" altLang="cs-CZ" sz="1800" dirty="0">
                <a:latin typeface="Arial" panose="020B0604020202020204" pitchFamily="34" charset="0"/>
              </a:rPr>
              <a:t> (obydlí) čili Domov sněhu</a:t>
            </a:r>
            <a:r>
              <a:rPr lang="cs-CZ" altLang="cs-CZ" sz="1800" dirty="0" smtClean="0">
                <a:latin typeface="Arial" panose="020B0604020202020204" pitchFamily="34" charset="0"/>
              </a:rPr>
              <a:t>.</a:t>
            </a:r>
          </a:p>
          <a:p>
            <a:pPr algn="just"/>
            <a:r>
              <a:rPr lang="cs-CZ" altLang="cs-CZ" sz="1800" dirty="0" smtClean="0">
                <a:latin typeface="Arial" panose="020B0604020202020204" pitchFamily="34" charset="0"/>
              </a:rPr>
              <a:t> </a:t>
            </a:r>
            <a:r>
              <a:rPr lang="cs-CZ" altLang="cs-CZ" sz="1800" dirty="0">
                <a:latin typeface="Arial" panose="020B0604020202020204" pitchFamily="34" charset="0"/>
              </a:rPr>
              <a:t>Nachází se zde deset ze čtrnácti nejvyšších vrcholů světa, takzvaných osmitisícovek. Nejvyšší horou Himálaje i světa je </a:t>
            </a:r>
            <a:r>
              <a:rPr lang="cs-CZ" altLang="cs-CZ" sz="1800" b="1" dirty="0">
                <a:latin typeface="Arial" panose="020B0604020202020204" pitchFamily="34" charset="0"/>
              </a:rPr>
              <a:t>Mount Everest </a:t>
            </a:r>
            <a:r>
              <a:rPr lang="cs-CZ" altLang="cs-CZ" sz="1800" dirty="0">
                <a:latin typeface="Arial" panose="020B0604020202020204" pitchFamily="34" charset="0"/>
              </a:rPr>
              <a:t>(8848m). Pohoří zasahuje na území Pákistánu, Číny, Indie, Nepálu a Bhútánu. </a:t>
            </a:r>
            <a:endParaRPr lang="cs-CZ" altLang="cs-CZ" sz="1800" dirty="0" smtClean="0">
              <a:latin typeface="Arial" panose="020B0604020202020204" pitchFamily="34" charset="0"/>
            </a:endParaRPr>
          </a:p>
          <a:p>
            <a:pPr eaLnBrk="1" hangingPunct="1"/>
            <a:endParaRPr lang="cs-CZ" altLang="cs-CZ" sz="2800" dirty="0" smtClean="0"/>
          </a:p>
        </p:txBody>
      </p:sp>
      <p:sp>
        <p:nvSpPr>
          <p:cNvPr id="18436" name="Text Box 4"/>
          <p:cNvSpPr txBox="1">
            <a:spLocks noChangeArrowheads="1"/>
          </p:cNvSpPr>
          <p:nvPr/>
        </p:nvSpPr>
        <p:spPr bwMode="auto">
          <a:xfrm>
            <a:off x="2270125" y="192088"/>
            <a:ext cx="382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kumimoji="1" lang="cs-CZ" altLang="cs-CZ">
              <a:latin typeface="Arial" panose="020B0604020202020204" pitchFamily="34" charset="0"/>
            </a:endParaRPr>
          </a:p>
        </p:txBody>
      </p:sp>
      <p:pic>
        <p:nvPicPr>
          <p:cNvPr id="3" name="Obrázek 2"/>
          <p:cNvPicPr>
            <a:picLocks noChangeAspect="1"/>
          </p:cNvPicPr>
          <p:nvPr/>
        </p:nvPicPr>
        <p:blipFill>
          <a:blip r:embed="rId2"/>
          <a:stretch>
            <a:fillRect/>
          </a:stretch>
        </p:blipFill>
        <p:spPr>
          <a:xfrm>
            <a:off x="7507964" y="1124744"/>
            <a:ext cx="1619671" cy="2232248"/>
          </a:xfrm>
          <a:prstGeom prst="rect">
            <a:avLst/>
          </a:prstGeom>
        </p:spPr>
      </p:pic>
      <p:pic>
        <p:nvPicPr>
          <p:cNvPr id="4" name="Obrázek 3"/>
          <p:cNvPicPr>
            <a:picLocks noChangeAspect="1"/>
          </p:cNvPicPr>
          <p:nvPr/>
        </p:nvPicPr>
        <p:blipFill>
          <a:blip r:embed="rId3"/>
          <a:stretch>
            <a:fillRect/>
          </a:stretch>
        </p:blipFill>
        <p:spPr>
          <a:xfrm>
            <a:off x="6804248" y="4437112"/>
            <a:ext cx="2311540" cy="2111871"/>
          </a:xfrm>
          <a:prstGeom prst="rect">
            <a:avLst/>
          </a:prstGeom>
        </p:spPr>
      </p:pic>
    </p:spTree>
    <p:extLst>
      <p:ext uri="{BB962C8B-B14F-4D97-AF65-F5344CB8AC3E}">
        <p14:creationId xmlns:p14="http://schemas.microsoft.com/office/powerpoint/2010/main" val="2725060635"/>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obsah 1"/>
          <p:cNvSpPr>
            <a:spLocks noGrp="1"/>
          </p:cNvSpPr>
          <p:nvPr>
            <p:ph idx="1"/>
          </p:nvPr>
        </p:nvSpPr>
        <p:spPr>
          <a:xfrm>
            <a:off x="-108520" y="764704"/>
            <a:ext cx="9252520" cy="7340897"/>
          </a:xfrm>
        </p:spPr>
        <p:txBody>
          <a:bodyPr>
            <a:normAutofit/>
          </a:bodyPr>
          <a:lstStyle/>
          <a:p>
            <a:pPr algn="just"/>
            <a:r>
              <a:rPr lang="cs-CZ" altLang="cs-CZ" sz="2000" b="1" dirty="0"/>
              <a:t>Turistika</a:t>
            </a:r>
            <a:r>
              <a:rPr lang="cs-CZ" altLang="cs-CZ" sz="2000" dirty="0"/>
              <a:t> je zájmovou činností jednotlivců a nebo organizovaných skupin </a:t>
            </a:r>
            <a:r>
              <a:rPr lang="cs-CZ" altLang="cs-CZ" sz="2000" dirty="0" smtClean="0"/>
              <a:t>sloužící </a:t>
            </a:r>
            <a:r>
              <a:rPr lang="cs-CZ" altLang="cs-CZ" sz="2000" dirty="0"/>
              <a:t>k poznávání krajiny, památek a lidí. Prvními "turisty" byli s velkou pravděpodobností starověcí cestovatelé, na které navazovali poutníci vydávající se na náboženské poutě do Říma, Jeruzalému, Santiaga de </a:t>
            </a:r>
            <a:r>
              <a:rPr lang="cs-CZ" altLang="cs-CZ" sz="2000" dirty="0" err="1"/>
              <a:t>Compostely</a:t>
            </a:r>
            <a:r>
              <a:rPr lang="cs-CZ" altLang="cs-CZ" sz="2000" dirty="0"/>
              <a:t> či do Mekky</a:t>
            </a:r>
            <a:r>
              <a:rPr lang="cs-CZ" altLang="cs-CZ" sz="2000" dirty="0" smtClean="0"/>
              <a:t>.</a:t>
            </a:r>
            <a:endParaRPr lang="cs-CZ" altLang="cs-CZ" sz="2000" dirty="0"/>
          </a:p>
          <a:p>
            <a:pPr algn="just"/>
            <a:r>
              <a:rPr lang="cs-CZ" altLang="cs-CZ" sz="2000" dirty="0"/>
              <a:t>U nás byl asi nejznámějším turistou </a:t>
            </a:r>
            <a:r>
              <a:rPr lang="cs-CZ" altLang="cs-CZ" sz="2000" b="1" dirty="0"/>
              <a:t>Jan Ámos Komenský</a:t>
            </a:r>
            <a:r>
              <a:rPr lang="cs-CZ" altLang="cs-CZ" sz="2000" dirty="0"/>
              <a:t>. Ten mimo jiné řekl: "Na světě jsme proto, abychom chodili". Pravděpodobně nejznámějším a nejstarším dosud známým turistou (vysokohorským turistou) byl </a:t>
            </a:r>
            <a:r>
              <a:rPr lang="cs-CZ" altLang="cs-CZ" sz="2000" b="1" dirty="0"/>
              <a:t>ledový muž - </a:t>
            </a:r>
            <a:r>
              <a:rPr lang="cs-CZ" altLang="cs-CZ" sz="2000" b="1" dirty="0" err="1"/>
              <a:t>Ötzi</a:t>
            </a:r>
            <a:r>
              <a:rPr lang="cs-CZ" altLang="cs-CZ" sz="2000" dirty="0"/>
              <a:t>, paleolitický lovec, jehož mumifikované tělo bylo nalezeno v </a:t>
            </a:r>
            <a:r>
              <a:rPr lang="cs-CZ" altLang="cs-CZ" sz="2000" dirty="0" err="1"/>
              <a:t>Ötztalských</a:t>
            </a:r>
            <a:r>
              <a:rPr lang="cs-CZ" altLang="cs-CZ" sz="2000" dirty="0"/>
              <a:t> Alpách na pomezí Itálie a Rakouska. Cílem jeho snažení však nebyla relaxace a poznávání neznámého, nýbrž lov a obstarání </a:t>
            </a:r>
            <a:r>
              <a:rPr lang="cs-CZ" altLang="cs-CZ" sz="2000" dirty="0" smtClean="0"/>
              <a:t>obživy</a:t>
            </a:r>
          </a:p>
          <a:p>
            <a:pPr algn="just"/>
            <a:r>
              <a:rPr lang="cs-CZ" altLang="cs-CZ" sz="2000" dirty="0"/>
              <a:t>Turistika je pramátí všech dalších disciplín, která se vyvíjela s tím, jak člověk pronikal hlouběji a výše do hor a jak se vyvíjela turistická výbava a turistické či lezecké dovednosti. Člověk se tak učil překonávat stále těžší terény a vyšší vrcholy. </a:t>
            </a:r>
            <a:r>
              <a:rPr lang="cs-CZ" altLang="cs-CZ" sz="2000" dirty="0" smtClean="0"/>
              <a:t>Apeniny.</a:t>
            </a:r>
          </a:p>
          <a:p>
            <a:pPr algn="just"/>
            <a:r>
              <a:rPr lang="cs-CZ" altLang="cs-CZ" sz="2000" dirty="0" smtClean="0"/>
              <a:t> </a:t>
            </a:r>
            <a:r>
              <a:rPr lang="cs-CZ" altLang="cs-CZ" sz="2000" dirty="0"/>
              <a:t>Dnes je z turistiky doslova průmysl. Vznikla spousta chat, hotelů a bivaků, tisíce kilometrů značených turistických tras či zajištěných cest. Výrobou turistického či lezeckého ošacení, jistících pomůcek či </a:t>
            </a:r>
            <a:r>
              <a:rPr lang="cs-CZ" altLang="cs-CZ" sz="2000" dirty="0" err="1"/>
              <a:t>bivakovacího</a:t>
            </a:r>
            <a:r>
              <a:rPr lang="cs-CZ" altLang="cs-CZ" sz="2000" dirty="0"/>
              <a:t> vybavení se živí desítky firem.</a:t>
            </a:r>
            <a:endParaRPr lang="cs-CZ" altLang="cs-CZ" sz="2000" dirty="0" smtClean="0"/>
          </a:p>
        </p:txBody>
      </p:sp>
      <p:sp>
        <p:nvSpPr>
          <p:cNvPr id="3" name="Nadpis 2"/>
          <p:cNvSpPr>
            <a:spLocks noGrp="1"/>
          </p:cNvSpPr>
          <p:nvPr>
            <p:ph type="title"/>
          </p:nvPr>
        </p:nvSpPr>
        <p:spPr>
          <a:xfrm>
            <a:off x="611560" y="-171400"/>
            <a:ext cx="8229600" cy="1219200"/>
          </a:xfrm>
        </p:spPr>
        <p:txBody>
          <a:bodyPr>
            <a:noAutofit/>
          </a:bodyPr>
          <a:lstStyle/>
          <a:p>
            <a:pPr eaLnBrk="1" fontAlgn="auto" hangingPunct="1">
              <a:spcAft>
                <a:spcPts val="0"/>
              </a:spcAft>
              <a:defRPr/>
            </a:pPr>
            <a:r>
              <a:rPr lang="cs-CZ" sz="4000" dirty="0" smtClean="0">
                <a:solidFill>
                  <a:srgbClr val="FF0000"/>
                </a:solidFill>
              </a:rPr>
              <a:t>Pěší turistika</a:t>
            </a:r>
            <a:endParaRPr lang="cs-CZ" sz="4000" dirty="0">
              <a:solidFill>
                <a:srgbClr val="FF0000"/>
              </a:solidFill>
            </a:endParaRPr>
          </a:p>
        </p:txBody>
      </p:sp>
      <p:pic>
        <p:nvPicPr>
          <p:cNvPr id="2" name="Obrázek 1"/>
          <p:cNvPicPr>
            <a:picLocks noChangeAspect="1"/>
          </p:cNvPicPr>
          <p:nvPr/>
        </p:nvPicPr>
        <p:blipFill>
          <a:blip r:embed="rId2"/>
          <a:stretch>
            <a:fillRect/>
          </a:stretch>
        </p:blipFill>
        <p:spPr>
          <a:xfrm>
            <a:off x="4644008" y="5877272"/>
            <a:ext cx="1827001" cy="892195"/>
          </a:xfrm>
          <a:prstGeom prst="rect">
            <a:avLst/>
          </a:prstGeom>
        </p:spPr>
      </p:pic>
    </p:spTree>
    <p:extLst>
      <p:ext uri="{BB962C8B-B14F-4D97-AF65-F5344CB8AC3E}">
        <p14:creationId xmlns:p14="http://schemas.microsoft.com/office/powerpoint/2010/main" val="304728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1" y="0"/>
            <a:ext cx="6095999" cy="6858000"/>
          </a:xfrm>
          <a:noFill/>
        </p:spPr>
        <p:txBody>
          <a:bodyPr lIns="92075" tIns="46038" rIns="92075" bIns="46038">
            <a:normAutofit/>
          </a:bodyPr>
          <a:lstStyle/>
          <a:p>
            <a:pPr algn="just"/>
            <a:r>
              <a:rPr lang="cs-CZ" altLang="cs-CZ" sz="2800" b="1" dirty="0">
                <a:solidFill>
                  <a:srgbClr val="0070C0"/>
                </a:solidFill>
              </a:rPr>
              <a:t>Australské Alpy </a:t>
            </a:r>
            <a:r>
              <a:rPr lang="cs-CZ" altLang="cs-CZ" sz="2800" dirty="0"/>
              <a:t>(anglicky: </a:t>
            </a:r>
            <a:r>
              <a:rPr lang="cs-CZ" altLang="cs-CZ" sz="2800" dirty="0" err="1"/>
              <a:t>Australian</a:t>
            </a:r>
            <a:r>
              <a:rPr lang="cs-CZ" altLang="cs-CZ" sz="2800" dirty="0"/>
              <a:t> </a:t>
            </a:r>
            <a:r>
              <a:rPr lang="cs-CZ" altLang="cs-CZ" sz="2800" dirty="0" err="1"/>
              <a:t>Alps</a:t>
            </a:r>
            <a:r>
              <a:rPr lang="cs-CZ" altLang="cs-CZ" sz="2800" dirty="0"/>
              <a:t>) jsou nejvyšším pohořím vnitrozemské </a:t>
            </a:r>
            <a:r>
              <a:rPr lang="cs-CZ" altLang="cs-CZ" sz="2800" dirty="0" smtClean="0"/>
              <a:t>Austrálie.</a:t>
            </a:r>
          </a:p>
          <a:p>
            <a:pPr algn="just"/>
            <a:r>
              <a:rPr lang="cs-CZ" altLang="cs-CZ" sz="2800" dirty="0" smtClean="0"/>
              <a:t>Nachází </a:t>
            </a:r>
            <a:r>
              <a:rPr lang="cs-CZ" altLang="cs-CZ" sz="2800" dirty="0"/>
              <a:t>se v jihovýchodní části země a leží na území teritoria hlavního města Austrálie, jihovýchodní části Nového Jižního Walesu a východní části Victorie. Jedná se o jediné australské pohoří jehož vrcholové části přesahující nadmořskou výšku 2000 m n. m. a zároveň jediné místo s celoročním výskytem sněhu. Nejvyšším vrcholem je </a:t>
            </a:r>
            <a:r>
              <a:rPr lang="cs-CZ" altLang="cs-CZ" sz="2800" b="1" dirty="0"/>
              <a:t>Mount </a:t>
            </a:r>
            <a:r>
              <a:rPr lang="cs-CZ" altLang="cs-CZ" sz="2800" b="1" dirty="0" err="1"/>
              <a:t>Kosciuszko</a:t>
            </a:r>
            <a:r>
              <a:rPr lang="cs-CZ" altLang="cs-CZ" sz="2800" b="1" dirty="0"/>
              <a:t> </a:t>
            </a:r>
            <a:r>
              <a:rPr lang="cs-CZ" altLang="cs-CZ" sz="2800" dirty="0"/>
              <a:t>o nadmořské výšce 2228 m n. m.</a:t>
            </a:r>
            <a:endParaRPr lang="cs-CZ" altLang="cs-CZ" sz="2800" dirty="0" smtClean="0"/>
          </a:p>
        </p:txBody>
      </p:sp>
      <p:sp>
        <p:nvSpPr>
          <p:cNvPr id="18436" name="Text Box 4"/>
          <p:cNvSpPr txBox="1">
            <a:spLocks noChangeArrowheads="1"/>
          </p:cNvSpPr>
          <p:nvPr/>
        </p:nvSpPr>
        <p:spPr bwMode="auto">
          <a:xfrm>
            <a:off x="2270125" y="192088"/>
            <a:ext cx="382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kumimoji="1" lang="cs-CZ" altLang="cs-CZ">
              <a:latin typeface="Arial" panose="020B0604020202020204" pitchFamily="34" charset="0"/>
            </a:endParaRPr>
          </a:p>
        </p:txBody>
      </p:sp>
      <p:pic>
        <p:nvPicPr>
          <p:cNvPr id="6" name="Obrázek 5"/>
          <p:cNvPicPr>
            <a:picLocks noChangeAspect="1"/>
          </p:cNvPicPr>
          <p:nvPr/>
        </p:nvPicPr>
        <p:blipFill>
          <a:blip r:embed="rId2"/>
          <a:stretch>
            <a:fillRect/>
          </a:stretch>
        </p:blipFill>
        <p:spPr>
          <a:xfrm>
            <a:off x="6096000" y="1340769"/>
            <a:ext cx="2951187" cy="3096344"/>
          </a:xfrm>
          <a:prstGeom prst="rect">
            <a:avLst/>
          </a:prstGeom>
        </p:spPr>
      </p:pic>
    </p:spTree>
    <p:extLst>
      <p:ext uri="{BB962C8B-B14F-4D97-AF65-F5344CB8AC3E}">
        <p14:creationId xmlns:p14="http://schemas.microsoft.com/office/powerpoint/2010/main" val="1663093146"/>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a:xfrm>
            <a:off x="107504" y="61004"/>
            <a:ext cx="8784976" cy="838200"/>
          </a:xfrm>
          <a:noFill/>
        </p:spPr>
        <p:txBody>
          <a:bodyPr lIns="92075" tIns="46038" rIns="92075" bIns="46038">
            <a:normAutofit/>
          </a:bodyPr>
          <a:lstStyle/>
          <a:p>
            <a:pPr algn="ctr" eaLnBrk="1" hangingPunct="1"/>
            <a:endParaRPr lang="cs-CZ" altLang="cs-CZ" sz="3600" dirty="0" smtClean="0">
              <a:solidFill>
                <a:srgbClr val="FF0000"/>
              </a:solidFill>
              <a:latin typeface="Arial" panose="020B0604020202020204" pitchFamily="34" charset="0"/>
            </a:endParaRPr>
          </a:p>
        </p:txBody>
      </p:sp>
      <p:sp>
        <p:nvSpPr>
          <p:cNvPr id="103427" name="Rectangle 3"/>
          <p:cNvSpPr>
            <a:spLocks noGrp="1" noChangeArrowheads="1"/>
          </p:cNvSpPr>
          <p:nvPr>
            <p:ph type="body" idx="1"/>
          </p:nvPr>
        </p:nvSpPr>
        <p:spPr>
          <a:xfrm>
            <a:off x="1" y="972344"/>
            <a:ext cx="6588223" cy="5885656"/>
          </a:xfrm>
          <a:noFill/>
        </p:spPr>
        <p:txBody>
          <a:bodyPr lIns="92075" tIns="46038" rIns="92075" bIns="46038">
            <a:normAutofit fontScale="92500" lnSpcReduction="20000"/>
          </a:bodyPr>
          <a:lstStyle/>
          <a:p>
            <a:pPr algn="just"/>
            <a:r>
              <a:rPr lang="cs-CZ" altLang="cs-CZ" sz="2800" b="1" dirty="0">
                <a:solidFill>
                  <a:srgbClr val="0070C0"/>
                </a:solidFill>
              </a:rPr>
              <a:t>Atlas</a:t>
            </a:r>
            <a:r>
              <a:rPr lang="cs-CZ" altLang="cs-CZ" sz="2800" dirty="0"/>
              <a:t> (arabsky </a:t>
            </a:r>
            <a:r>
              <a:rPr lang="ar-AE" altLang="cs-CZ" sz="2800" dirty="0"/>
              <a:t>جبال أطلس, </a:t>
            </a:r>
            <a:r>
              <a:rPr lang="cs-CZ" altLang="cs-CZ" sz="2800" dirty="0" err="1"/>
              <a:t>Džabál</a:t>
            </a:r>
            <a:r>
              <a:rPr lang="cs-CZ" altLang="cs-CZ" sz="2800" dirty="0"/>
              <a:t> Atlas, </a:t>
            </a:r>
            <a:r>
              <a:rPr lang="cs-CZ" altLang="cs-CZ" sz="2800" dirty="0" err="1"/>
              <a:t>kabylsky</a:t>
            </a:r>
            <a:r>
              <a:rPr lang="cs-CZ" altLang="cs-CZ" sz="2800" dirty="0"/>
              <a:t> </a:t>
            </a:r>
            <a:r>
              <a:rPr lang="cs-CZ" altLang="cs-CZ" sz="2800" dirty="0" err="1"/>
              <a:t>Idurar</a:t>
            </a:r>
            <a:r>
              <a:rPr lang="cs-CZ" altLang="cs-CZ" sz="2800" dirty="0"/>
              <a:t> n </a:t>
            </a:r>
            <a:r>
              <a:rPr lang="cs-CZ" altLang="cs-CZ" sz="2800" dirty="0" err="1"/>
              <a:t>leṭles</a:t>
            </a:r>
            <a:r>
              <a:rPr lang="cs-CZ" altLang="cs-CZ" sz="2800" dirty="0"/>
              <a:t>) je pohoří v severozápadní Africe táhnoucí se v délce 2 400 km přes Maroko, Alžírsko a Tunisko; za jeho pomyslné prodloužení lze chápat ostrov Sicílii a italské Apeniny. </a:t>
            </a:r>
            <a:endParaRPr lang="cs-CZ" altLang="cs-CZ" sz="2800" dirty="0" smtClean="0"/>
          </a:p>
          <a:p>
            <a:pPr algn="just"/>
            <a:r>
              <a:rPr lang="cs-CZ" altLang="cs-CZ" sz="2800" dirty="0" smtClean="0"/>
              <a:t>K </a:t>
            </a:r>
            <a:r>
              <a:rPr lang="cs-CZ" altLang="cs-CZ" sz="2800" dirty="0"/>
              <a:t>Atlasu patří i </a:t>
            </a:r>
            <a:r>
              <a:rPr lang="cs-CZ" altLang="cs-CZ" sz="2800" dirty="0" err="1"/>
              <a:t>severomarocké</a:t>
            </a:r>
            <a:r>
              <a:rPr lang="cs-CZ" altLang="cs-CZ" sz="2800" dirty="0"/>
              <a:t> pohoří </a:t>
            </a:r>
            <a:r>
              <a:rPr lang="cs-CZ" altLang="cs-CZ" sz="2800" dirty="0" err="1"/>
              <a:t>Ríf</a:t>
            </a:r>
            <a:r>
              <a:rPr lang="cs-CZ" altLang="cs-CZ" sz="2800" dirty="0"/>
              <a:t>, k němuž geologicky patří i Gibraltarská skála na Pyrenejském poloostrově. Tam na Atlas navazuje andaluská Sierra Nevada. Atlas dal jméno Atlantskému oceánu, který se z pohledu starověkých středomořských civilizací nachází za ním. Nejvyšším vrcholem je Džabal </a:t>
            </a:r>
            <a:r>
              <a:rPr lang="cs-CZ" altLang="cs-CZ" sz="2800" dirty="0" err="1"/>
              <a:t>Tubkal</a:t>
            </a:r>
            <a:r>
              <a:rPr lang="cs-CZ" altLang="cs-CZ" sz="2800" dirty="0"/>
              <a:t> (</a:t>
            </a:r>
            <a:r>
              <a:rPr lang="cs-CZ" altLang="cs-CZ" sz="2800" dirty="0" err="1"/>
              <a:t>Djebel</a:t>
            </a:r>
            <a:r>
              <a:rPr lang="cs-CZ" altLang="cs-CZ" sz="2800" dirty="0"/>
              <a:t> </a:t>
            </a:r>
            <a:r>
              <a:rPr lang="cs-CZ" altLang="cs-CZ" sz="2800" dirty="0" err="1"/>
              <a:t>Toubkal</a:t>
            </a:r>
            <a:r>
              <a:rPr lang="cs-CZ" altLang="cs-CZ" sz="2800" dirty="0"/>
              <a:t>) s nadmořskou výškou 4 167 m, ležící na západě Maroka. Pohoří Atlas odděluje Středozemní moře a Atlantský oceán od pouště Sahara. </a:t>
            </a:r>
            <a:endParaRPr lang="cs-CZ" altLang="cs-CZ" sz="2800" dirty="0" smtClean="0"/>
          </a:p>
        </p:txBody>
      </p:sp>
      <p:sp>
        <p:nvSpPr>
          <p:cNvPr id="18436" name="Text Box 4"/>
          <p:cNvSpPr txBox="1">
            <a:spLocks noChangeArrowheads="1"/>
          </p:cNvSpPr>
          <p:nvPr/>
        </p:nvSpPr>
        <p:spPr bwMode="auto">
          <a:xfrm>
            <a:off x="2270125" y="192088"/>
            <a:ext cx="382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kumimoji="1" lang="cs-CZ" altLang="cs-CZ">
              <a:latin typeface="Arial" panose="020B0604020202020204" pitchFamily="34" charset="0"/>
            </a:endParaRPr>
          </a:p>
        </p:txBody>
      </p:sp>
      <p:pic>
        <p:nvPicPr>
          <p:cNvPr id="5" name="Obrázek 4"/>
          <p:cNvPicPr>
            <a:picLocks noChangeAspect="1"/>
          </p:cNvPicPr>
          <p:nvPr/>
        </p:nvPicPr>
        <p:blipFill>
          <a:blip r:embed="rId2"/>
          <a:stretch>
            <a:fillRect/>
          </a:stretch>
        </p:blipFill>
        <p:spPr>
          <a:xfrm>
            <a:off x="6660232" y="2204864"/>
            <a:ext cx="2376264" cy="2619945"/>
          </a:xfrm>
          <a:prstGeom prst="rect">
            <a:avLst/>
          </a:prstGeom>
        </p:spPr>
      </p:pic>
    </p:spTree>
    <p:extLst>
      <p:ext uri="{BB962C8B-B14F-4D97-AF65-F5344CB8AC3E}">
        <p14:creationId xmlns:p14="http://schemas.microsoft.com/office/powerpoint/2010/main" val="1086098251"/>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a:xfrm>
            <a:off x="107504" y="61004"/>
            <a:ext cx="8784976" cy="838200"/>
          </a:xfrm>
          <a:noFill/>
        </p:spPr>
        <p:txBody>
          <a:bodyPr lIns="92075" tIns="46038" rIns="92075" bIns="46038">
            <a:normAutofit/>
          </a:bodyPr>
          <a:lstStyle/>
          <a:p>
            <a:pPr algn="ctr" eaLnBrk="1" hangingPunct="1"/>
            <a:endParaRPr lang="cs-CZ" altLang="cs-CZ" sz="3600" dirty="0" smtClean="0">
              <a:solidFill>
                <a:srgbClr val="FF0000"/>
              </a:solidFill>
              <a:latin typeface="Arial" panose="020B0604020202020204" pitchFamily="34" charset="0"/>
            </a:endParaRPr>
          </a:p>
        </p:txBody>
      </p:sp>
      <p:sp>
        <p:nvSpPr>
          <p:cNvPr id="103427" name="Rectangle 3"/>
          <p:cNvSpPr>
            <a:spLocks noGrp="1" noChangeArrowheads="1"/>
          </p:cNvSpPr>
          <p:nvPr>
            <p:ph type="body" idx="1"/>
          </p:nvPr>
        </p:nvSpPr>
        <p:spPr>
          <a:xfrm>
            <a:off x="1" y="972344"/>
            <a:ext cx="6588223" cy="5885656"/>
          </a:xfrm>
          <a:noFill/>
        </p:spPr>
        <p:txBody>
          <a:bodyPr lIns="92075" tIns="46038" rIns="92075" bIns="46038">
            <a:normAutofit fontScale="92500" lnSpcReduction="20000"/>
          </a:bodyPr>
          <a:lstStyle/>
          <a:p>
            <a:pPr algn="just"/>
            <a:r>
              <a:rPr lang="cs-CZ" altLang="cs-CZ" sz="2800" b="1" dirty="0">
                <a:solidFill>
                  <a:srgbClr val="0070C0"/>
                </a:solidFill>
              </a:rPr>
              <a:t>Kilimandžáro</a:t>
            </a:r>
            <a:r>
              <a:rPr lang="cs-CZ" altLang="cs-CZ" sz="2800" dirty="0"/>
              <a:t>, stejně jako jiné hojně turisticky navštěvované kopce, je často dáváno do souvislosti s nějakými superlativy</a:t>
            </a:r>
            <a:r>
              <a:rPr lang="cs-CZ" altLang="cs-CZ" sz="2800" dirty="0" smtClean="0"/>
              <a:t>.</a:t>
            </a:r>
          </a:p>
          <a:p>
            <a:pPr algn="just"/>
            <a:r>
              <a:rPr lang="cs-CZ" altLang="cs-CZ" sz="2800" dirty="0" smtClean="0"/>
              <a:t> </a:t>
            </a:r>
            <a:r>
              <a:rPr lang="cs-CZ" altLang="cs-CZ" sz="2800" dirty="0"/>
              <a:t>Publikace uvádějí, že Kilimandžáro je nejvyšší samostatně stojící horou na světě. </a:t>
            </a:r>
            <a:endParaRPr lang="cs-CZ" altLang="cs-CZ" sz="2800" dirty="0" smtClean="0"/>
          </a:p>
          <a:p>
            <a:pPr algn="just"/>
            <a:r>
              <a:rPr lang="cs-CZ" altLang="cs-CZ" sz="2800" dirty="0" smtClean="0"/>
              <a:t> </a:t>
            </a:r>
            <a:r>
              <a:rPr lang="cs-CZ" altLang="cs-CZ" sz="2800" dirty="0"/>
              <a:t>Celý horský masiv je přibližně 60 kilometrů dlouhý a 40 kilometrů široký. Leží 330 kilometrů jižně od rovníku na území afrického státu Tanzanie</a:t>
            </a:r>
            <a:r>
              <a:rPr lang="cs-CZ" altLang="cs-CZ" sz="2800" dirty="0" smtClean="0"/>
              <a:t>.</a:t>
            </a:r>
            <a:endParaRPr lang="cs-CZ" altLang="cs-CZ" sz="2800" dirty="0"/>
          </a:p>
          <a:p>
            <a:pPr algn="just"/>
            <a:r>
              <a:rPr lang="cs-CZ" altLang="cs-CZ" sz="2800" dirty="0"/>
              <a:t>Název Kilimandžáro přiřazujeme celému horskému masivu, který se skládá ze třech samostatných sopek - </a:t>
            </a:r>
            <a:r>
              <a:rPr lang="cs-CZ" altLang="cs-CZ" sz="2800" dirty="0" err="1"/>
              <a:t>Kibo</a:t>
            </a:r>
            <a:r>
              <a:rPr lang="cs-CZ" altLang="cs-CZ" sz="2800" dirty="0"/>
              <a:t> (5895m), který je zároveň nejvyšším vrcholem Tanzanie i celého afrického kontinentu - dále pak </a:t>
            </a:r>
            <a:r>
              <a:rPr lang="cs-CZ" altLang="cs-CZ" sz="2800" dirty="0" err="1"/>
              <a:t>Mawenzi</a:t>
            </a:r>
            <a:r>
              <a:rPr lang="cs-CZ" altLang="cs-CZ" sz="2800" dirty="0"/>
              <a:t> (5149m), který je třetím nejvyšším vrcholem Afriky, a </a:t>
            </a:r>
            <a:r>
              <a:rPr lang="cs-CZ" altLang="cs-CZ" sz="2800" dirty="0" err="1"/>
              <a:t>Shira</a:t>
            </a:r>
            <a:r>
              <a:rPr lang="cs-CZ" altLang="cs-CZ" sz="2800" dirty="0"/>
              <a:t> (3962m). </a:t>
            </a:r>
            <a:endParaRPr lang="cs-CZ" altLang="cs-CZ" sz="2800" dirty="0" smtClean="0"/>
          </a:p>
        </p:txBody>
      </p:sp>
      <p:sp>
        <p:nvSpPr>
          <p:cNvPr id="18436" name="Text Box 4"/>
          <p:cNvSpPr txBox="1">
            <a:spLocks noChangeArrowheads="1"/>
          </p:cNvSpPr>
          <p:nvPr/>
        </p:nvSpPr>
        <p:spPr bwMode="auto">
          <a:xfrm>
            <a:off x="2270125" y="192088"/>
            <a:ext cx="382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kumimoji="1" lang="cs-CZ" altLang="cs-CZ">
              <a:latin typeface="Arial" panose="020B0604020202020204" pitchFamily="34" charset="0"/>
            </a:endParaRPr>
          </a:p>
        </p:txBody>
      </p:sp>
      <p:pic>
        <p:nvPicPr>
          <p:cNvPr id="2" name="Obrázek 1"/>
          <p:cNvPicPr>
            <a:picLocks noChangeAspect="1"/>
          </p:cNvPicPr>
          <p:nvPr/>
        </p:nvPicPr>
        <p:blipFill>
          <a:blip r:embed="rId2"/>
          <a:stretch>
            <a:fillRect/>
          </a:stretch>
        </p:blipFill>
        <p:spPr>
          <a:xfrm>
            <a:off x="6732240" y="2132856"/>
            <a:ext cx="2267744" cy="2952328"/>
          </a:xfrm>
          <a:prstGeom prst="rect">
            <a:avLst/>
          </a:prstGeom>
        </p:spPr>
      </p:pic>
    </p:spTree>
    <p:extLst>
      <p:ext uri="{BB962C8B-B14F-4D97-AF65-F5344CB8AC3E}">
        <p14:creationId xmlns:p14="http://schemas.microsoft.com/office/powerpoint/2010/main" val="3543899203"/>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a:xfrm>
            <a:off x="107504" y="61004"/>
            <a:ext cx="8784976" cy="838200"/>
          </a:xfrm>
          <a:noFill/>
        </p:spPr>
        <p:txBody>
          <a:bodyPr lIns="92075" tIns="46038" rIns="92075" bIns="46038">
            <a:normAutofit/>
          </a:bodyPr>
          <a:lstStyle/>
          <a:p>
            <a:pPr algn="ctr" eaLnBrk="1" hangingPunct="1"/>
            <a:endParaRPr lang="cs-CZ" altLang="cs-CZ" sz="3600" dirty="0" smtClean="0">
              <a:solidFill>
                <a:srgbClr val="FF0000"/>
              </a:solidFill>
              <a:latin typeface="Arial" panose="020B0604020202020204" pitchFamily="34" charset="0"/>
            </a:endParaRPr>
          </a:p>
        </p:txBody>
      </p:sp>
      <p:sp>
        <p:nvSpPr>
          <p:cNvPr id="103427" name="Rectangle 3"/>
          <p:cNvSpPr>
            <a:spLocks noGrp="1" noChangeArrowheads="1"/>
          </p:cNvSpPr>
          <p:nvPr>
            <p:ph type="body" idx="1"/>
          </p:nvPr>
        </p:nvSpPr>
        <p:spPr>
          <a:xfrm>
            <a:off x="1" y="972344"/>
            <a:ext cx="6588223" cy="5885656"/>
          </a:xfrm>
          <a:noFill/>
        </p:spPr>
        <p:txBody>
          <a:bodyPr lIns="92075" tIns="46038" rIns="92075" bIns="46038">
            <a:normAutofit/>
          </a:bodyPr>
          <a:lstStyle/>
          <a:p>
            <a:pPr algn="just"/>
            <a:r>
              <a:rPr lang="cs-CZ" altLang="cs-CZ" sz="2000" b="1" dirty="0">
                <a:solidFill>
                  <a:srgbClr val="0070C0"/>
                </a:solidFill>
              </a:rPr>
              <a:t>Mount </a:t>
            </a:r>
            <a:r>
              <a:rPr lang="cs-CZ" altLang="cs-CZ" sz="2000" b="1" dirty="0" err="1">
                <a:solidFill>
                  <a:srgbClr val="0070C0"/>
                </a:solidFill>
              </a:rPr>
              <a:t>Kenya</a:t>
            </a:r>
            <a:r>
              <a:rPr lang="cs-CZ" altLang="cs-CZ" sz="2000" b="1" dirty="0">
                <a:solidFill>
                  <a:srgbClr val="0070C0"/>
                </a:solidFill>
              </a:rPr>
              <a:t> </a:t>
            </a:r>
            <a:r>
              <a:rPr lang="cs-CZ" altLang="cs-CZ" sz="2000" dirty="0"/>
              <a:t>(různé kmeny z okolí mají pro pohoří i různé pojmenování - </a:t>
            </a:r>
            <a:r>
              <a:rPr lang="cs-CZ" altLang="cs-CZ" sz="2000" dirty="0" err="1"/>
              <a:t>Kirinyaga</a:t>
            </a:r>
            <a:r>
              <a:rPr lang="cs-CZ" altLang="cs-CZ" sz="2000" dirty="0"/>
              <a:t>, </a:t>
            </a:r>
            <a:r>
              <a:rPr lang="cs-CZ" altLang="cs-CZ" sz="2000" dirty="0" err="1"/>
              <a:t>Kirenia</a:t>
            </a:r>
            <a:r>
              <a:rPr lang="cs-CZ" altLang="cs-CZ" sz="2000" dirty="0"/>
              <a:t>, </a:t>
            </a:r>
            <a:r>
              <a:rPr lang="cs-CZ" altLang="cs-CZ" sz="2000" dirty="0" err="1"/>
              <a:t>Kiinyaa</a:t>
            </a:r>
            <a:r>
              <a:rPr lang="cs-CZ" altLang="cs-CZ" sz="2000" dirty="0"/>
              <a:t>, </a:t>
            </a:r>
            <a:r>
              <a:rPr lang="cs-CZ" altLang="cs-CZ" sz="2000" dirty="0" err="1"/>
              <a:t>Oldonyo</a:t>
            </a:r>
            <a:r>
              <a:rPr lang="cs-CZ" altLang="cs-CZ" sz="2000" dirty="0"/>
              <a:t> </a:t>
            </a:r>
            <a:r>
              <a:rPr lang="cs-CZ" altLang="cs-CZ" sz="2000" dirty="0" err="1"/>
              <a:t>Eibor</a:t>
            </a:r>
            <a:r>
              <a:rPr lang="cs-CZ" altLang="cs-CZ" sz="2000" dirty="0"/>
              <a:t> nebo </a:t>
            </a:r>
            <a:r>
              <a:rPr lang="cs-CZ" altLang="cs-CZ" sz="2000" dirty="0" err="1"/>
              <a:t>Oldonyo</a:t>
            </a:r>
            <a:r>
              <a:rPr lang="cs-CZ" altLang="cs-CZ" sz="2000" dirty="0"/>
              <a:t> Egere) je masiv rozkládající se zhruba uprostřed státu Keňa v oblasti zvané Středohoří Mount </a:t>
            </a:r>
            <a:r>
              <a:rPr lang="cs-CZ" altLang="cs-CZ" sz="2000" dirty="0" err="1"/>
              <a:t>Kenya</a:t>
            </a:r>
            <a:r>
              <a:rPr lang="cs-CZ" altLang="cs-CZ" sz="2000" dirty="0"/>
              <a:t>. </a:t>
            </a:r>
            <a:endParaRPr lang="cs-CZ" altLang="cs-CZ" sz="2000" dirty="0" smtClean="0"/>
          </a:p>
          <a:p>
            <a:pPr algn="just"/>
            <a:r>
              <a:rPr lang="cs-CZ" altLang="cs-CZ" sz="2000" dirty="0" smtClean="0"/>
              <a:t>Hlavní </a:t>
            </a:r>
            <a:r>
              <a:rPr lang="cs-CZ" altLang="cs-CZ" sz="2000" dirty="0"/>
              <a:t>město Nairobi je vzdáleno pouhých 130 km. Spolu s masivem Kilimandžára je Mount </a:t>
            </a:r>
            <a:r>
              <a:rPr lang="cs-CZ" altLang="cs-CZ" sz="2000" dirty="0" err="1"/>
              <a:t>Kenya</a:t>
            </a:r>
            <a:r>
              <a:rPr lang="cs-CZ" altLang="cs-CZ" sz="2000" dirty="0"/>
              <a:t> jedním z mála míst na Zemi, kde lze pozorovat „rovníkové“ ledovce. Mount </a:t>
            </a:r>
            <a:r>
              <a:rPr lang="cs-CZ" altLang="cs-CZ" sz="2000" dirty="0" err="1"/>
              <a:t>Kenya</a:t>
            </a:r>
            <a:r>
              <a:rPr lang="cs-CZ" altLang="cs-CZ" sz="2000" dirty="0"/>
              <a:t> je nejvyšší horou v Keni a druhou nejvyšší v Africe. Oblast kolem hory je národním parkem, který figuruje i na seznamu UNESCO</a:t>
            </a:r>
            <a:r>
              <a:rPr lang="cs-CZ" altLang="cs-CZ" sz="2000" dirty="0" smtClean="0"/>
              <a:t>.</a:t>
            </a:r>
            <a:endParaRPr lang="cs-CZ" altLang="cs-CZ" sz="2000" dirty="0"/>
          </a:p>
          <a:p>
            <a:pPr algn="just"/>
            <a:r>
              <a:rPr lang="cs-CZ" altLang="cs-CZ" sz="2000" dirty="0"/>
              <a:t>Masiv </a:t>
            </a:r>
            <a:r>
              <a:rPr lang="cs-CZ" altLang="cs-CZ" sz="2000" dirty="0" err="1"/>
              <a:t>Mt</a:t>
            </a:r>
            <a:r>
              <a:rPr lang="cs-CZ" altLang="cs-CZ" sz="2000" dirty="0"/>
              <a:t>. </a:t>
            </a:r>
            <a:r>
              <a:rPr lang="cs-CZ" altLang="cs-CZ" sz="2000" dirty="0" err="1"/>
              <a:t>Kenya</a:t>
            </a:r>
            <a:r>
              <a:rPr lang="cs-CZ" altLang="cs-CZ" sz="2000" dirty="0"/>
              <a:t> má tři hlavní vrcholy - </a:t>
            </a:r>
            <a:r>
              <a:rPr lang="cs-CZ" altLang="cs-CZ" sz="2000" dirty="0" err="1"/>
              <a:t>Batian</a:t>
            </a:r>
            <a:r>
              <a:rPr lang="cs-CZ" altLang="cs-CZ" sz="2000" dirty="0"/>
              <a:t> (5199m), </a:t>
            </a:r>
            <a:r>
              <a:rPr lang="cs-CZ" altLang="cs-CZ" sz="2000" dirty="0" err="1"/>
              <a:t>Nelion</a:t>
            </a:r>
            <a:r>
              <a:rPr lang="cs-CZ" altLang="cs-CZ" sz="2000" dirty="0"/>
              <a:t> (5188m) a Point </a:t>
            </a:r>
            <a:r>
              <a:rPr lang="cs-CZ" altLang="cs-CZ" sz="2000" dirty="0" err="1"/>
              <a:t>Lenana</a:t>
            </a:r>
            <a:r>
              <a:rPr lang="cs-CZ" altLang="cs-CZ" sz="2000" dirty="0"/>
              <a:t> (4985m) - a celou řádku vedlejších, např. Point Thompson (4995m), Point </a:t>
            </a:r>
            <a:r>
              <a:rPr lang="cs-CZ" altLang="cs-CZ" sz="2000" dirty="0" err="1"/>
              <a:t>Pigott</a:t>
            </a:r>
            <a:r>
              <a:rPr lang="cs-CZ" altLang="cs-CZ" sz="2000" dirty="0"/>
              <a:t> (4958 m), Point </a:t>
            </a:r>
            <a:r>
              <a:rPr lang="cs-CZ" altLang="cs-CZ" sz="2000" dirty="0" err="1"/>
              <a:t>Dutton</a:t>
            </a:r>
            <a:r>
              <a:rPr lang="cs-CZ" altLang="cs-CZ" sz="2000" dirty="0"/>
              <a:t> (4885m), Point John (4883m), Point </a:t>
            </a:r>
            <a:r>
              <a:rPr lang="cs-CZ" altLang="cs-CZ" sz="2000" dirty="0" err="1"/>
              <a:t>Melhuish</a:t>
            </a:r>
            <a:r>
              <a:rPr lang="cs-CZ" altLang="cs-CZ" sz="2000" dirty="0"/>
              <a:t> (4880m), </a:t>
            </a:r>
            <a:r>
              <a:rPr lang="cs-CZ" altLang="cs-CZ" sz="2000" dirty="0" err="1"/>
              <a:t>Krapf</a:t>
            </a:r>
            <a:r>
              <a:rPr lang="cs-CZ" altLang="cs-CZ" sz="2000" dirty="0"/>
              <a:t> </a:t>
            </a:r>
            <a:r>
              <a:rPr lang="cs-CZ" altLang="cs-CZ" sz="2000" dirty="0" err="1"/>
              <a:t>Rognon</a:t>
            </a:r>
            <a:r>
              <a:rPr lang="cs-CZ" altLang="cs-CZ" sz="2000" dirty="0"/>
              <a:t> (4800m), Point Peter (4757m) či </a:t>
            </a:r>
            <a:r>
              <a:rPr lang="cs-CZ" altLang="cs-CZ" sz="2000" dirty="0" err="1"/>
              <a:t>Midget</a:t>
            </a:r>
            <a:r>
              <a:rPr lang="cs-CZ" altLang="cs-CZ" sz="2000" dirty="0"/>
              <a:t> </a:t>
            </a:r>
            <a:r>
              <a:rPr lang="cs-CZ" altLang="cs-CZ" sz="2000" dirty="0" err="1"/>
              <a:t>Peak</a:t>
            </a:r>
            <a:r>
              <a:rPr lang="cs-CZ" altLang="cs-CZ" sz="2000" dirty="0"/>
              <a:t> (4700 m). </a:t>
            </a:r>
            <a:endParaRPr lang="cs-CZ" altLang="cs-CZ" sz="2000" dirty="0" smtClean="0"/>
          </a:p>
        </p:txBody>
      </p:sp>
      <p:sp>
        <p:nvSpPr>
          <p:cNvPr id="18436" name="Text Box 4"/>
          <p:cNvSpPr txBox="1">
            <a:spLocks noChangeArrowheads="1"/>
          </p:cNvSpPr>
          <p:nvPr/>
        </p:nvSpPr>
        <p:spPr bwMode="auto">
          <a:xfrm>
            <a:off x="2270125" y="192088"/>
            <a:ext cx="382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kumimoji="1" lang="cs-CZ" altLang="cs-CZ">
              <a:latin typeface="Arial" panose="020B0604020202020204" pitchFamily="34" charset="0"/>
            </a:endParaRPr>
          </a:p>
        </p:txBody>
      </p:sp>
      <p:pic>
        <p:nvPicPr>
          <p:cNvPr id="3" name="Obrázek 2"/>
          <p:cNvPicPr>
            <a:picLocks noChangeAspect="1"/>
          </p:cNvPicPr>
          <p:nvPr/>
        </p:nvPicPr>
        <p:blipFill>
          <a:blip r:embed="rId2"/>
          <a:stretch>
            <a:fillRect/>
          </a:stretch>
        </p:blipFill>
        <p:spPr>
          <a:xfrm>
            <a:off x="6660232" y="2204864"/>
            <a:ext cx="2121024" cy="3168352"/>
          </a:xfrm>
          <a:prstGeom prst="rect">
            <a:avLst/>
          </a:prstGeom>
        </p:spPr>
      </p:pic>
    </p:spTree>
    <p:extLst>
      <p:ext uri="{BB962C8B-B14F-4D97-AF65-F5344CB8AC3E}">
        <p14:creationId xmlns:p14="http://schemas.microsoft.com/office/powerpoint/2010/main" val="1895209764"/>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a:xfrm>
            <a:off x="107504" y="61004"/>
            <a:ext cx="8784976" cy="838200"/>
          </a:xfrm>
          <a:noFill/>
        </p:spPr>
        <p:txBody>
          <a:bodyPr lIns="92075" tIns="46038" rIns="92075" bIns="46038">
            <a:normAutofit/>
          </a:bodyPr>
          <a:lstStyle/>
          <a:p>
            <a:pPr algn="ctr" eaLnBrk="1" hangingPunct="1"/>
            <a:endParaRPr lang="cs-CZ" altLang="cs-CZ" sz="3600" dirty="0" smtClean="0">
              <a:solidFill>
                <a:srgbClr val="FF0000"/>
              </a:solidFill>
              <a:latin typeface="Arial" panose="020B0604020202020204" pitchFamily="34" charset="0"/>
            </a:endParaRPr>
          </a:p>
        </p:txBody>
      </p:sp>
      <p:sp>
        <p:nvSpPr>
          <p:cNvPr id="103427" name="Rectangle 3"/>
          <p:cNvSpPr>
            <a:spLocks noGrp="1" noChangeArrowheads="1"/>
          </p:cNvSpPr>
          <p:nvPr>
            <p:ph type="body" idx="1"/>
          </p:nvPr>
        </p:nvSpPr>
        <p:spPr>
          <a:xfrm>
            <a:off x="1" y="972344"/>
            <a:ext cx="6588223" cy="5885656"/>
          </a:xfrm>
          <a:noFill/>
        </p:spPr>
        <p:txBody>
          <a:bodyPr lIns="92075" tIns="46038" rIns="92075" bIns="46038">
            <a:normAutofit/>
          </a:bodyPr>
          <a:lstStyle/>
          <a:p>
            <a:pPr algn="just"/>
            <a:r>
              <a:rPr lang="cs-CZ" altLang="cs-CZ" sz="2000" b="1" dirty="0" smtClean="0">
                <a:solidFill>
                  <a:srgbClr val="0070C0"/>
                </a:solidFill>
              </a:rPr>
              <a:t>Karpaty</a:t>
            </a:r>
            <a:r>
              <a:rPr lang="cs-CZ" altLang="cs-CZ" sz="2000" dirty="0" smtClean="0"/>
              <a:t> </a:t>
            </a:r>
            <a:r>
              <a:rPr lang="cs-CZ" altLang="cs-CZ" sz="2000" dirty="0"/>
              <a:t>jsou rozsáhlé pásmové pohoří rozkládající se ve střední a východní Evropě (zasahuje Rakousko, Česko, Slovensko, Maďarsko, Polsko, Ukrajinu, Rumunsko a Srbsko). S rozlohou přibližně 210.000 km² Karpaty předstihují i Alpy</a:t>
            </a:r>
            <a:r>
              <a:rPr lang="cs-CZ" altLang="cs-CZ" sz="2000" dirty="0" smtClean="0"/>
              <a:t>.</a:t>
            </a:r>
          </a:p>
          <a:p>
            <a:pPr algn="just"/>
            <a:r>
              <a:rPr lang="cs-CZ" altLang="cs-CZ" sz="2000" dirty="0" smtClean="0"/>
              <a:t> </a:t>
            </a:r>
            <a:r>
              <a:rPr lang="cs-CZ" altLang="cs-CZ" sz="2000" dirty="0"/>
              <a:t>Délka karpatského oblouku činí 1500 km, šířka se pohybuje mezi 12 a 350 km. Nejvyšší součástí Karpat jsou Vysoké Tatry. Mimo několika rozlohou malých oblastí vysokohorského charakteru jsou však Karpaty spíše nízké a zalesněné </a:t>
            </a:r>
            <a:r>
              <a:rPr lang="cs-CZ" altLang="cs-CZ" sz="2000" dirty="0" smtClean="0"/>
              <a:t>hory.</a:t>
            </a:r>
            <a:endParaRPr lang="cs-CZ" altLang="cs-CZ" sz="2000" dirty="0"/>
          </a:p>
          <a:p>
            <a:pPr algn="just"/>
            <a:r>
              <a:rPr lang="cs-CZ" altLang="cs-CZ" sz="2000" dirty="0"/>
              <a:t>Ukrajinské Karpaty, jejichž nejvyšším vrcholem je hora </a:t>
            </a:r>
            <a:r>
              <a:rPr lang="cs-CZ" altLang="cs-CZ" sz="2000" dirty="0" err="1"/>
              <a:t>Hoverla</a:t>
            </a:r>
            <a:r>
              <a:rPr lang="cs-CZ" altLang="cs-CZ" sz="2000" dirty="0"/>
              <a:t> (2061 m) se dělí na několik dalších horských částí: Poloniny (</a:t>
            </a:r>
            <a:r>
              <a:rPr lang="cs-CZ" altLang="cs-CZ" sz="2000" dirty="0" err="1"/>
              <a:t>Čornohora</a:t>
            </a:r>
            <a:r>
              <a:rPr lang="cs-CZ" altLang="cs-CZ" sz="2000" dirty="0"/>
              <a:t>, </a:t>
            </a:r>
            <a:r>
              <a:rPr lang="cs-CZ" altLang="cs-CZ" sz="2000" dirty="0" err="1"/>
              <a:t>Rivna</a:t>
            </a:r>
            <a:r>
              <a:rPr lang="cs-CZ" altLang="cs-CZ" sz="2000" dirty="0"/>
              <a:t>, </a:t>
            </a:r>
            <a:r>
              <a:rPr lang="cs-CZ" altLang="cs-CZ" sz="2000" dirty="0" err="1"/>
              <a:t>Boržava</a:t>
            </a:r>
            <a:r>
              <a:rPr lang="cs-CZ" altLang="cs-CZ" sz="2000" dirty="0"/>
              <a:t>, Kuk, </a:t>
            </a:r>
            <a:r>
              <a:rPr lang="cs-CZ" altLang="cs-CZ" sz="2000" dirty="0" err="1"/>
              <a:t>Krasna</a:t>
            </a:r>
            <a:r>
              <a:rPr lang="cs-CZ" altLang="cs-CZ" sz="2000" dirty="0"/>
              <a:t>), Východní Beskydy, </a:t>
            </a:r>
            <a:r>
              <a:rPr lang="cs-CZ" altLang="cs-CZ" sz="2000" dirty="0" err="1"/>
              <a:t>Horhany</a:t>
            </a:r>
            <a:r>
              <a:rPr lang="cs-CZ" altLang="cs-CZ" sz="2000" dirty="0"/>
              <a:t> a </a:t>
            </a:r>
            <a:r>
              <a:rPr lang="cs-CZ" altLang="cs-CZ" sz="2000" dirty="0" err="1"/>
              <a:t>Vihorlat</a:t>
            </a:r>
            <a:r>
              <a:rPr lang="cs-CZ" altLang="cs-CZ" sz="2000" dirty="0"/>
              <a:t>. </a:t>
            </a:r>
            <a:endParaRPr lang="cs-CZ" altLang="cs-CZ" sz="2000" dirty="0" smtClean="0"/>
          </a:p>
        </p:txBody>
      </p:sp>
      <p:sp>
        <p:nvSpPr>
          <p:cNvPr id="18436" name="Text Box 4"/>
          <p:cNvSpPr txBox="1">
            <a:spLocks noChangeArrowheads="1"/>
          </p:cNvSpPr>
          <p:nvPr/>
        </p:nvSpPr>
        <p:spPr bwMode="auto">
          <a:xfrm>
            <a:off x="2270125" y="192088"/>
            <a:ext cx="382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kumimoji="1" lang="cs-CZ" altLang="cs-CZ">
              <a:latin typeface="Arial" panose="020B0604020202020204" pitchFamily="34" charset="0"/>
            </a:endParaRPr>
          </a:p>
        </p:txBody>
      </p:sp>
      <p:pic>
        <p:nvPicPr>
          <p:cNvPr id="2" name="Obrázek 1"/>
          <p:cNvPicPr>
            <a:picLocks noChangeAspect="1"/>
          </p:cNvPicPr>
          <p:nvPr/>
        </p:nvPicPr>
        <p:blipFill>
          <a:blip r:embed="rId2"/>
          <a:stretch>
            <a:fillRect/>
          </a:stretch>
        </p:blipFill>
        <p:spPr>
          <a:xfrm>
            <a:off x="6695728" y="2924944"/>
            <a:ext cx="2448272" cy="3110086"/>
          </a:xfrm>
          <a:prstGeom prst="rect">
            <a:avLst/>
          </a:prstGeom>
        </p:spPr>
      </p:pic>
    </p:spTree>
    <p:extLst>
      <p:ext uri="{BB962C8B-B14F-4D97-AF65-F5344CB8AC3E}">
        <p14:creationId xmlns:p14="http://schemas.microsoft.com/office/powerpoint/2010/main" val="185072671"/>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a:xfrm>
            <a:off x="107504" y="61004"/>
            <a:ext cx="8784976" cy="838200"/>
          </a:xfrm>
          <a:noFill/>
        </p:spPr>
        <p:txBody>
          <a:bodyPr lIns="92075" tIns="46038" rIns="92075" bIns="46038">
            <a:normAutofit/>
          </a:bodyPr>
          <a:lstStyle/>
          <a:p>
            <a:pPr algn="ctr" eaLnBrk="1" hangingPunct="1"/>
            <a:endParaRPr lang="cs-CZ" altLang="cs-CZ" sz="3600" dirty="0" smtClean="0">
              <a:solidFill>
                <a:srgbClr val="FF0000"/>
              </a:solidFill>
              <a:latin typeface="Arial" panose="020B0604020202020204" pitchFamily="34" charset="0"/>
            </a:endParaRPr>
          </a:p>
        </p:txBody>
      </p:sp>
      <p:sp>
        <p:nvSpPr>
          <p:cNvPr id="103427" name="Rectangle 3"/>
          <p:cNvSpPr>
            <a:spLocks noGrp="1" noChangeArrowheads="1"/>
          </p:cNvSpPr>
          <p:nvPr>
            <p:ph type="body" idx="1"/>
          </p:nvPr>
        </p:nvSpPr>
        <p:spPr>
          <a:xfrm>
            <a:off x="1" y="972344"/>
            <a:ext cx="6588223" cy="5885656"/>
          </a:xfrm>
          <a:noFill/>
        </p:spPr>
        <p:txBody>
          <a:bodyPr lIns="92075" tIns="46038" rIns="92075" bIns="46038">
            <a:normAutofit/>
          </a:bodyPr>
          <a:lstStyle/>
          <a:p>
            <a:pPr algn="just"/>
            <a:r>
              <a:rPr lang="cs-CZ" altLang="cs-CZ" sz="2000" b="1" dirty="0">
                <a:solidFill>
                  <a:srgbClr val="0070C0"/>
                </a:solidFill>
              </a:rPr>
              <a:t>Velký Kavkaz </a:t>
            </a:r>
            <a:r>
              <a:rPr lang="cs-CZ" altLang="cs-CZ" sz="2000" dirty="0"/>
              <a:t>se táhne v délce 1 100 km a šířce kolem 150 km od severozápadu k jihovýchodu. Na západní straně se Velký Kavkaz počíná zvedat u </a:t>
            </a:r>
            <a:r>
              <a:rPr lang="cs-CZ" altLang="cs-CZ" sz="2000" dirty="0" err="1"/>
              <a:t>Tamanského</a:t>
            </a:r>
            <a:r>
              <a:rPr lang="cs-CZ" altLang="cs-CZ" sz="2000" dirty="0"/>
              <a:t> poloostrova, který poblíž jihoruského města Novorossijsk odděluje Černé a Azovské moře. Na východě jej zakončuje </a:t>
            </a:r>
            <a:r>
              <a:rPr lang="cs-CZ" altLang="cs-CZ" sz="2000" dirty="0" err="1"/>
              <a:t>Apšeronský</a:t>
            </a:r>
            <a:r>
              <a:rPr lang="cs-CZ" altLang="cs-CZ" sz="2000" dirty="0"/>
              <a:t> poloostrov s ázerbájdžánskou metropolí Baku, vybíhající do Kaspického moře</a:t>
            </a:r>
            <a:r>
              <a:rPr lang="cs-CZ" altLang="cs-CZ" sz="2000" dirty="0" smtClean="0"/>
              <a:t>.</a:t>
            </a:r>
          </a:p>
          <a:p>
            <a:pPr algn="just"/>
            <a:r>
              <a:rPr lang="cs-CZ" altLang="cs-CZ" sz="2000" dirty="0" smtClean="0"/>
              <a:t> </a:t>
            </a:r>
            <a:r>
              <a:rPr lang="cs-CZ" altLang="cs-CZ" sz="2000" dirty="0"/>
              <a:t>Řada vrcholů ve střední části Velkého Kavkazu přesahuje výšku 5 000 m. Nejvyšší horou tohoto pohoří, </a:t>
            </a:r>
            <a:r>
              <a:rPr lang="cs-CZ" altLang="cs-CZ" sz="2000" dirty="0" err="1"/>
              <a:t>Kabardsko-balkarské</a:t>
            </a:r>
            <a:r>
              <a:rPr lang="cs-CZ" altLang="cs-CZ" sz="2000" dirty="0"/>
              <a:t> republiky a celé Ruské federace je 5 642 m </a:t>
            </a:r>
            <a:r>
              <a:rPr lang="cs-CZ" altLang="cs-CZ" sz="2000" b="1" dirty="0"/>
              <a:t>vysoký Elbrus. </a:t>
            </a:r>
            <a:r>
              <a:rPr lang="cs-CZ" altLang="cs-CZ" sz="2000" dirty="0"/>
              <a:t>Dalšími hlavními vrcholy jsou </a:t>
            </a:r>
            <a:r>
              <a:rPr lang="cs-CZ" altLang="cs-CZ" sz="2000" dirty="0" err="1"/>
              <a:t>Dych</a:t>
            </a:r>
            <a:r>
              <a:rPr lang="cs-CZ" altLang="cs-CZ" sz="2000" dirty="0"/>
              <a:t>-Tau (5 203 m), potom </a:t>
            </a:r>
            <a:r>
              <a:rPr lang="cs-CZ" altLang="cs-CZ" sz="2000" dirty="0" err="1"/>
              <a:t>Šchara</a:t>
            </a:r>
            <a:r>
              <a:rPr lang="cs-CZ" altLang="cs-CZ" sz="2000" dirty="0"/>
              <a:t> (5 201 m), která je nejvyšším bodem Gruzie, a </a:t>
            </a:r>
            <a:r>
              <a:rPr lang="cs-CZ" altLang="cs-CZ" sz="2000" dirty="0" err="1"/>
              <a:t>Kazbek</a:t>
            </a:r>
            <a:r>
              <a:rPr lang="cs-CZ" altLang="cs-CZ" sz="2000" dirty="0"/>
              <a:t> (5 033 m). Horstvo obsahuje množství ledovců, které dohromady pokrývají více než 1 000 km², zvláště na severních svazích. Zejména západní část pohoří, oplývající vydatnými srážkami (v Abcházii místy dosahují roční srážkové úhrny 4 000 mm), je hustě zalesněná. </a:t>
            </a:r>
            <a:endParaRPr lang="cs-CZ" altLang="cs-CZ" sz="2000" dirty="0" smtClean="0"/>
          </a:p>
        </p:txBody>
      </p:sp>
      <p:sp>
        <p:nvSpPr>
          <p:cNvPr id="18436" name="Text Box 4"/>
          <p:cNvSpPr txBox="1">
            <a:spLocks noChangeArrowheads="1"/>
          </p:cNvSpPr>
          <p:nvPr/>
        </p:nvSpPr>
        <p:spPr bwMode="auto">
          <a:xfrm>
            <a:off x="2270125" y="192088"/>
            <a:ext cx="382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kumimoji="1" lang="cs-CZ" altLang="cs-CZ">
              <a:latin typeface="Arial" panose="020B0604020202020204" pitchFamily="34" charset="0"/>
            </a:endParaRPr>
          </a:p>
        </p:txBody>
      </p:sp>
      <p:pic>
        <p:nvPicPr>
          <p:cNvPr id="3" name="Obrázek 2"/>
          <p:cNvPicPr>
            <a:picLocks noChangeAspect="1"/>
          </p:cNvPicPr>
          <p:nvPr/>
        </p:nvPicPr>
        <p:blipFill>
          <a:blip r:embed="rId2"/>
          <a:stretch>
            <a:fillRect/>
          </a:stretch>
        </p:blipFill>
        <p:spPr>
          <a:xfrm>
            <a:off x="6588224" y="1844824"/>
            <a:ext cx="2481064" cy="3528392"/>
          </a:xfrm>
          <a:prstGeom prst="rect">
            <a:avLst/>
          </a:prstGeom>
        </p:spPr>
      </p:pic>
    </p:spTree>
    <p:extLst>
      <p:ext uri="{BB962C8B-B14F-4D97-AF65-F5344CB8AC3E}">
        <p14:creationId xmlns:p14="http://schemas.microsoft.com/office/powerpoint/2010/main" val="3641643191"/>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0" y="165626"/>
            <a:ext cx="6588223" cy="6692374"/>
          </a:xfrm>
          <a:noFill/>
        </p:spPr>
        <p:txBody>
          <a:bodyPr lIns="92075" tIns="46038" rIns="92075" bIns="46038">
            <a:normAutofit fontScale="92500"/>
          </a:bodyPr>
          <a:lstStyle/>
          <a:p>
            <a:pPr algn="just"/>
            <a:r>
              <a:rPr lang="cs-CZ" altLang="cs-CZ" sz="2000" b="1" dirty="0" smtClean="0">
                <a:solidFill>
                  <a:srgbClr val="0070C0"/>
                </a:solidFill>
              </a:rPr>
              <a:t>Vysoké </a:t>
            </a:r>
            <a:r>
              <a:rPr lang="cs-CZ" altLang="cs-CZ" sz="2000" b="1" dirty="0">
                <a:solidFill>
                  <a:srgbClr val="0070C0"/>
                </a:solidFill>
              </a:rPr>
              <a:t>Tatry </a:t>
            </a:r>
            <a:r>
              <a:rPr lang="cs-CZ" altLang="cs-CZ" sz="2000" dirty="0"/>
              <a:t>jsou nejvyšším pohořím Slovenska i Polska. Jsou </a:t>
            </a:r>
            <a:r>
              <a:rPr lang="cs-CZ" altLang="cs-CZ" sz="2200" dirty="0"/>
              <a:t>geomorfologickým </a:t>
            </a:r>
            <a:r>
              <a:rPr lang="cs-CZ" altLang="cs-CZ" sz="2200" dirty="0" err="1"/>
              <a:t>podcelkem</a:t>
            </a:r>
            <a:r>
              <a:rPr lang="cs-CZ" altLang="cs-CZ" sz="2200" dirty="0"/>
              <a:t> Východních Tater ležících západně od </a:t>
            </a:r>
            <a:r>
              <a:rPr lang="cs-CZ" altLang="cs-CZ" sz="2200" dirty="0" err="1"/>
              <a:t>Kopského</a:t>
            </a:r>
            <a:r>
              <a:rPr lang="cs-CZ" altLang="cs-CZ" sz="2200" dirty="0"/>
              <a:t> sedla, které je odděluje od </a:t>
            </a:r>
            <a:r>
              <a:rPr lang="cs-CZ" altLang="cs-CZ" sz="2200" dirty="0" err="1"/>
              <a:t>Belianských</a:t>
            </a:r>
            <a:r>
              <a:rPr lang="cs-CZ" altLang="cs-CZ" sz="2200" dirty="0"/>
              <a:t> Tater. </a:t>
            </a:r>
            <a:endParaRPr lang="cs-CZ" altLang="cs-CZ" sz="2200" dirty="0" smtClean="0"/>
          </a:p>
          <a:p>
            <a:pPr algn="just"/>
            <a:r>
              <a:rPr lang="cs-CZ" altLang="cs-CZ" sz="2200" dirty="0" smtClean="0"/>
              <a:t>Na </a:t>
            </a:r>
            <a:r>
              <a:rPr lang="cs-CZ" altLang="cs-CZ" sz="2200" dirty="0"/>
              <a:t>jihu hraničí s Podtatranskou kotlinou. Mají rozlohu 341km² (260km² na Slovensku a 81km² v Polsku). Délka Vysokých Tater je zhruba 26km a šířka 17km. Od jihu je pohoří ohraničeno Podtatranskou kotlinou, na severu sousedí se Spišskou </a:t>
            </a:r>
            <a:r>
              <a:rPr lang="cs-CZ" altLang="cs-CZ" sz="2200" dirty="0" err="1"/>
              <a:t>Magurou</a:t>
            </a:r>
            <a:r>
              <a:rPr lang="cs-CZ" altLang="cs-CZ" sz="2200" dirty="0"/>
              <a:t> a západní hranici tvoří </a:t>
            </a:r>
            <a:r>
              <a:rPr lang="cs-CZ" altLang="cs-CZ" sz="2200" dirty="0" err="1"/>
              <a:t>Kôprová</a:t>
            </a:r>
            <a:r>
              <a:rPr lang="cs-CZ" altLang="cs-CZ" sz="2200" dirty="0"/>
              <a:t> dolina oddělující Vysoké Tatry od Tater Západních. Na východě jsou ohraničeny masivem </a:t>
            </a:r>
            <a:r>
              <a:rPr lang="cs-CZ" altLang="cs-CZ" sz="2200" dirty="0" err="1"/>
              <a:t>Belianských</a:t>
            </a:r>
            <a:r>
              <a:rPr lang="cs-CZ" altLang="cs-CZ" sz="2200" dirty="0"/>
              <a:t> Tater. </a:t>
            </a:r>
            <a:r>
              <a:rPr lang="cs-CZ" altLang="cs-CZ" sz="2200" dirty="0" err="1"/>
              <a:t>Belianské</a:t>
            </a:r>
            <a:r>
              <a:rPr lang="cs-CZ" altLang="cs-CZ" sz="2200" dirty="0"/>
              <a:t> Tatry jsou nižší než Vysoké Tatry (plocha 64km², délka hřebene 14km, nejvyšší vrchol Havran - 2142m). </a:t>
            </a:r>
            <a:endParaRPr lang="cs-CZ" altLang="cs-CZ" sz="2200" dirty="0" smtClean="0"/>
          </a:p>
          <a:p>
            <a:pPr algn="just"/>
            <a:r>
              <a:rPr lang="cs-CZ" altLang="cs-CZ" sz="2200" b="1" dirty="0" err="1"/>
              <a:t>Gerlachovský</a:t>
            </a:r>
            <a:r>
              <a:rPr lang="cs-CZ" altLang="cs-CZ" sz="2200" b="1" dirty="0"/>
              <a:t> štít </a:t>
            </a:r>
            <a:r>
              <a:rPr lang="cs-CZ" altLang="cs-CZ" sz="2200" dirty="0"/>
              <a:t>(2655m), zvaný též zjednodušeně </a:t>
            </a:r>
            <a:r>
              <a:rPr lang="cs-CZ" altLang="cs-CZ" sz="2200" dirty="0" err="1"/>
              <a:t>Gerlach</a:t>
            </a:r>
            <a:r>
              <a:rPr lang="cs-CZ" altLang="cs-CZ" sz="2200" dirty="0"/>
              <a:t>, je nejvyšší horou Vysokých Tater, Slovenska a celých Karpat - býval také nejvyšší horou Československa. Štít je pojmenován podle obce </a:t>
            </a:r>
            <a:r>
              <a:rPr lang="cs-CZ" altLang="cs-CZ" sz="2200" dirty="0" err="1"/>
              <a:t>Gerlachov</a:t>
            </a:r>
            <a:r>
              <a:rPr lang="cs-CZ" altLang="cs-CZ" sz="2200" dirty="0"/>
              <a:t>, nad kterou se vypíná a do jejíhož území spadá. </a:t>
            </a:r>
            <a:endParaRPr lang="cs-CZ" altLang="cs-CZ" sz="2200" dirty="0" smtClean="0"/>
          </a:p>
          <a:p>
            <a:pPr algn="just"/>
            <a:r>
              <a:rPr lang="cs-CZ" altLang="cs-CZ" sz="2200" b="1" dirty="0"/>
              <a:t>Lomnický štít (2634m) </a:t>
            </a:r>
            <a:r>
              <a:rPr lang="cs-CZ" altLang="cs-CZ" sz="2200" dirty="0" smtClean="0"/>
              <a:t>je </a:t>
            </a:r>
            <a:r>
              <a:rPr lang="cs-CZ" altLang="cs-CZ" sz="2200" dirty="0"/>
              <a:t>jedním z nejoblíbenějších vrcholů Vysokých Tater. Dlouhou dobu byl také považován za vrchol nejvyšší. </a:t>
            </a:r>
            <a:endParaRPr lang="cs-CZ" altLang="cs-CZ" sz="2200" dirty="0" smtClean="0"/>
          </a:p>
        </p:txBody>
      </p:sp>
      <p:sp>
        <p:nvSpPr>
          <p:cNvPr id="18436" name="Text Box 4"/>
          <p:cNvSpPr txBox="1">
            <a:spLocks noChangeArrowheads="1"/>
          </p:cNvSpPr>
          <p:nvPr/>
        </p:nvSpPr>
        <p:spPr bwMode="auto">
          <a:xfrm>
            <a:off x="2270125" y="192088"/>
            <a:ext cx="382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kumimoji="1" lang="cs-CZ" altLang="cs-CZ">
              <a:latin typeface="Arial" panose="020B0604020202020204" pitchFamily="34" charset="0"/>
            </a:endParaRPr>
          </a:p>
        </p:txBody>
      </p:sp>
      <p:pic>
        <p:nvPicPr>
          <p:cNvPr id="2" name="Obrázek 1"/>
          <p:cNvPicPr>
            <a:picLocks noChangeAspect="1"/>
          </p:cNvPicPr>
          <p:nvPr/>
        </p:nvPicPr>
        <p:blipFill>
          <a:blip r:embed="rId2"/>
          <a:stretch>
            <a:fillRect/>
          </a:stretch>
        </p:blipFill>
        <p:spPr>
          <a:xfrm>
            <a:off x="6732240" y="1700808"/>
            <a:ext cx="2265040" cy="3456384"/>
          </a:xfrm>
          <a:prstGeom prst="rect">
            <a:avLst/>
          </a:prstGeom>
        </p:spPr>
      </p:pic>
    </p:spTree>
    <p:extLst>
      <p:ext uri="{BB962C8B-B14F-4D97-AF65-F5344CB8AC3E}">
        <p14:creationId xmlns:p14="http://schemas.microsoft.com/office/powerpoint/2010/main" val="28669770"/>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0" y="165626"/>
            <a:ext cx="8892480" cy="6692374"/>
          </a:xfrm>
          <a:noFill/>
        </p:spPr>
        <p:txBody>
          <a:bodyPr lIns="92075" tIns="46038" rIns="92075" bIns="46038">
            <a:normAutofit/>
          </a:bodyPr>
          <a:lstStyle/>
          <a:p>
            <a:pPr algn="just"/>
            <a:r>
              <a:rPr lang="cs-CZ" altLang="cs-CZ" sz="2200" b="1" dirty="0">
                <a:solidFill>
                  <a:schemeClr val="accent1"/>
                </a:solidFill>
              </a:rPr>
              <a:t>Alpy </a:t>
            </a:r>
            <a:r>
              <a:rPr lang="cs-CZ" altLang="cs-CZ" sz="2200" dirty="0" smtClean="0"/>
              <a:t>(německy </a:t>
            </a:r>
            <a:r>
              <a:rPr lang="cs-CZ" altLang="cs-CZ" sz="2200" dirty="0" err="1" smtClean="0"/>
              <a:t>Alpen</a:t>
            </a:r>
            <a:r>
              <a:rPr lang="cs-CZ" altLang="cs-CZ" sz="2200" dirty="0" smtClean="0"/>
              <a:t>, francouzsky </a:t>
            </a:r>
            <a:r>
              <a:rPr lang="cs-CZ" altLang="cs-CZ" sz="2200" dirty="0" err="1" smtClean="0"/>
              <a:t>Alpes</a:t>
            </a:r>
            <a:r>
              <a:rPr lang="cs-CZ" altLang="cs-CZ" sz="2200" dirty="0" smtClean="0"/>
              <a:t>, rétorománsky </a:t>
            </a:r>
            <a:r>
              <a:rPr lang="cs-CZ" altLang="cs-CZ" sz="2200" dirty="0" err="1" smtClean="0"/>
              <a:t>Alps</a:t>
            </a:r>
            <a:r>
              <a:rPr lang="cs-CZ" altLang="cs-CZ" sz="2200" dirty="0" smtClean="0"/>
              <a:t>, italsky </a:t>
            </a:r>
            <a:r>
              <a:rPr lang="cs-CZ" altLang="cs-CZ" sz="2200" dirty="0" err="1" smtClean="0"/>
              <a:t>Alpi</a:t>
            </a:r>
            <a:r>
              <a:rPr lang="cs-CZ" altLang="cs-CZ" sz="2200" dirty="0" smtClean="0"/>
              <a:t>, slovinsky </a:t>
            </a:r>
            <a:r>
              <a:rPr lang="cs-CZ" altLang="cs-CZ" sz="2200" dirty="0" err="1" smtClean="0"/>
              <a:t>Alpe</a:t>
            </a:r>
            <a:r>
              <a:rPr lang="cs-CZ" altLang="cs-CZ" sz="2200" dirty="0" smtClean="0"/>
              <a:t>) jsou </a:t>
            </a:r>
            <a:r>
              <a:rPr lang="cs-CZ" altLang="cs-CZ" sz="2200" dirty="0"/>
              <a:t>rozsáhlé evropské pohoří. Název „Alpy“ resp. </a:t>
            </a:r>
            <a:r>
              <a:rPr lang="cs-CZ" altLang="cs-CZ" sz="2200" dirty="0" smtClean="0"/>
              <a:t>francouzský </a:t>
            </a:r>
            <a:r>
              <a:rPr lang="cs-CZ" altLang="cs-CZ" sz="2200" dirty="0"/>
              <a:t>a latinský název „</a:t>
            </a:r>
            <a:r>
              <a:rPr lang="cs-CZ" altLang="cs-CZ" sz="2200" dirty="0" err="1"/>
              <a:t>Alpes</a:t>
            </a:r>
            <a:r>
              <a:rPr lang="cs-CZ" altLang="cs-CZ" sz="2200" dirty="0"/>
              <a:t>“ pravděpodobně pochází z latinského </a:t>
            </a:r>
            <a:r>
              <a:rPr lang="cs-CZ" altLang="cs-CZ" sz="2200" dirty="0" err="1"/>
              <a:t>albus</a:t>
            </a:r>
            <a:r>
              <a:rPr lang="cs-CZ" altLang="cs-CZ" sz="2200" dirty="0"/>
              <a:t> (bílý) nebo </a:t>
            </a:r>
            <a:r>
              <a:rPr lang="cs-CZ" altLang="cs-CZ" sz="2200" dirty="0" err="1"/>
              <a:t>altus</a:t>
            </a:r>
            <a:r>
              <a:rPr lang="cs-CZ" altLang="cs-CZ" sz="2200" dirty="0"/>
              <a:t> (vysoký). </a:t>
            </a:r>
            <a:endParaRPr lang="cs-CZ" altLang="cs-CZ" sz="2200" dirty="0" smtClean="0"/>
          </a:p>
          <a:p>
            <a:pPr algn="just"/>
            <a:r>
              <a:rPr lang="cs-CZ" altLang="cs-CZ" sz="2200" b="1" dirty="0" err="1" smtClean="0"/>
              <a:t>Mont</a:t>
            </a:r>
            <a:r>
              <a:rPr lang="cs-CZ" altLang="cs-CZ" sz="2200" b="1" dirty="0" smtClean="0"/>
              <a:t> </a:t>
            </a:r>
            <a:r>
              <a:rPr lang="cs-CZ" altLang="cs-CZ" sz="2200" b="1" dirty="0" err="1"/>
              <a:t>Blanc</a:t>
            </a:r>
            <a:r>
              <a:rPr lang="cs-CZ" altLang="cs-CZ" sz="2200" b="1" dirty="0"/>
              <a:t> </a:t>
            </a:r>
            <a:r>
              <a:rPr lang="cs-CZ" altLang="cs-CZ" sz="2200" dirty="0"/>
              <a:t>je nejvyšší hora Alp, vypínající se na francouzsko-italském pomezí do výšky 4 810m. </a:t>
            </a:r>
            <a:r>
              <a:rPr lang="cs-CZ" altLang="cs-CZ" sz="2200" dirty="0" err="1"/>
              <a:t>Mont</a:t>
            </a:r>
            <a:r>
              <a:rPr lang="cs-CZ" altLang="cs-CZ" sz="2200" dirty="0"/>
              <a:t> </a:t>
            </a:r>
            <a:r>
              <a:rPr lang="cs-CZ" altLang="cs-CZ" sz="2200" dirty="0" err="1"/>
              <a:t>Blanc</a:t>
            </a:r>
            <a:r>
              <a:rPr lang="cs-CZ" altLang="cs-CZ" sz="2200" dirty="0"/>
              <a:t> je tradičně považován za nejvyšší vrchol Evropy, avšak z důvodu stávající metodiky pro určení </a:t>
            </a:r>
            <a:r>
              <a:rPr lang="cs-CZ" altLang="cs-CZ" sz="2200" dirty="0" err="1"/>
              <a:t>evropskoasijské</a:t>
            </a:r>
            <a:r>
              <a:rPr lang="cs-CZ" altLang="cs-CZ" sz="2200" dirty="0"/>
              <a:t> hranice je tento titul připsán kavkazské hoře Elbrus (5642m) </a:t>
            </a:r>
            <a:endParaRPr lang="cs-CZ" altLang="cs-CZ" sz="2200" dirty="0" smtClean="0"/>
          </a:p>
          <a:p>
            <a:pPr algn="just"/>
            <a:r>
              <a:rPr lang="cs-CZ" altLang="cs-CZ" sz="2200" dirty="0" smtClean="0"/>
              <a:t>Alpy </a:t>
            </a:r>
            <a:r>
              <a:rPr lang="cs-CZ" altLang="cs-CZ" sz="2200" dirty="0"/>
              <a:t>jsou nejvyšším a největším horským systémem Evropy, který zasahuje od Ligurského moře až po údolí Dunaje u Vídně..... </a:t>
            </a:r>
            <a:endParaRPr lang="cs-CZ" altLang="cs-CZ" sz="2200" dirty="0" smtClean="0"/>
          </a:p>
        </p:txBody>
      </p:sp>
      <p:sp>
        <p:nvSpPr>
          <p:cNvPr id="18436" name="Text Box 4"/>
          <p:cNvSpPr txBox="1">
            <a:spLocks noChangeArrowheads="1"/>
          </p:cNvSpPr>
          <p:nvPr/>
        </p:nvSpPr>
        <p:spPr bwMode="auto">
          <a:xfrm>
            <a:off x="2270125" y="192088"/>
            <a:ext cx="382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kumimoji="1" lang="cs-CZ" altLang="cs-CZ">
              <a:latin typeface="Arial" panose="020B0604020202020204" pitchFamily="34" charset="0"/>
            </a:endParaRPr>
          </a:p>
        </p:txBody>
      </p:sp>
      <p:pic>
        <p:nvPicPr>
          <p:cNvPr id="6" name="Obrázek 5"/>
          <p:cNvPicPr>
            <a:picLocks noChangeAspect="1"/>
          </p:cNvPicPr>
          <p:nvPr/>
        </p:nvPicPr>
        <p:blipFill>
          <a:blip r:embed="rId2"/>
          <a:stretch>
            <a:fillRect/>
          </a:stretch>
        </p:blipFill>
        <p:spPr>
          <a:xfrm>
            <a:off x="4742161" y="4293096"/>
            <a:ext cx="4401839" cy="2564904"/>
          </a:xfrm>
          <a:prstGeom prst="rect">
            <a:avLst/>
          </a:prstGeom>
        </p:spPr>
      </p:pic>
      <p:sp>
        <p:nvSpPr>
          <p:cNvPr id="7" name="Obdélník 6"/>
          <p:cNvSpPr/>
          <p:nvPr/>
        </p:nvSpPr>
        <p:spPr>
          <a:xfrm>
            <a:off x="73380" y="4295863"/>
            <a:ext cx="4572000" cy="1708160"/>
          </a:xfrm>
          <a:prstGeom prst="rect">
            <a:avLst/>
          </a:prstGeom>
        </p:spPr>
        <p:txBody>
          <a:bodyPr>
            <a:spAutoFit/>
          </a:bodyPr>
          <a:lstStyle/>
          <a:p>
            <a:pPr algn="just"/>
            <a:r>
              <a:rPr lang="cs-CZ" sz="2100" dirty="0"/>
              <a:t>V současné době zasahují Alpy do sedmi států, což jsou směrem od západu Francie (</a:t>
            </a:r>
            <a:r>
              <a:rPr lang="cs-CZ" sz="2100" dirty="0" err="1"/>
              <a:t>Alpes</a:t>
            </a:r>
            <a:r>
              <a:rPr lang="cs-CZ" sz="2100" dirty="0"/>
              <a:t>), Itálie (</a:t>
            </a:r>
            <a:r>
              <a:rPr lang="cs-CZ" sz="2100" dirty="0" err="1"/>
              <a:t>Alpi</a:t>
            </a:r>
            <a:r>
              <a:rPr lang="cs-CZ" sz="2100" dirty="0"/>
              <a:t>), Švýcarsko, Lichtenštejnsko, Německo (</a:t>
            </a:r>
            <a:r>
              <a:rPr lang="cs-CZ" sz="2100" dirty="0" err="1"/>
              <a:t>Alpen</a:t>
            </a:r>
            <a:r>
              <a:rPr lang="cs-CZ" sz="2100" dirty="0"/>
              <a:t>), Rakousko a Slovinsko (</a:t>
            </a:r>
            <a:r>
              <a:rPr lang="cs-CZ" sz="2100" dirty="0" err="1"/>
              <a:t>Alpe</a:t>
            </a:r>
            <a:r>
              <a:rPr lang="cs-CZ" sz="2100" dirty="0"/>
              <a:t>). </a:t>
            </a:r>
          </a:p>
        </p:txBody>
      </p:sp>
    </p:spTree>
    <p:extLst>
      <p:ext uri="{BB962C8B-B14F-4D97-AF65-F5344CB8AC3E}">
        <p14:creationId xmlns:p14="http://schemas.microsoft.com/office/powerpoint/2010/main" val="1309631698"/>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89054" y="991669"/>
            <a:ext cx="8964487" cy="5885656"/>
          </a:xfrm>
          <a:noFill/>
        </p:spPr>
        <p:txBody>
          <a:bodyPr lIns="92075" tIns="46038" rIns="92075" bIns="46038">
            <a:normAutofit/>
          </a:bodyPr>
          <a:lstStyle/>
          <a:p>
            <a:pPr algn="just"/>
            <a:r>
              <a:rPr lang="cs-CZ" altLang="cs-CZ" sz="2400" b="1" dirty="0"/>
              <a:t>Krkonoše </a:t>
            </a:r>
            <a:r>
              <a:rPr lang="cs-CZ" altLang="cs-CZ" sz="2400" dirty="0"/>
              <a:t>jsou </a:t>
            </a:r>
            <a:r>
              <a:rPr lang="cs-CZ" altLang="cs-CZ" sz="2400" dirty="0">
                <a:solidFill>
                  <a:srgbClr val="FF0000"/>
                </a:solidFill>
              </a:rPr>
              <a:t>nejvyšším pohořím v ČR </a:t>
            </a:r>
            <a:r>
              <a:rPr lang="cs-CZ" altLang="cs-CZ" sz="2400" dirty="0"/>
              <a:t>a tvoří přirozenou hranici se sousedním Polskem. Pohoří začíná na západě u Harrachova, kde končí Jizerské hory. Pokračuje po česko-polské hranici v délce 30 km k východu, kde u Žacléře přechází v Broumovskou vrchovinu. </a:t>
            </a:r>
            <a:endParaRPr lang="cs-CZ" altLang="cs-CZ" sz="2400" dirty="0" smtClean="0"/>
          </a:p>
          <a:p>
            <a:pPr algn="just"/>
            <a:r>
              <a:rPr lang="cs-CZ" altLang="cs-CZ" sz="2400" dirty="0"/>
              <a:t>Od roku 1963 je zde na ploše 363 km2 </a:t>
            </a:r>
            <a:r>
              <a:rPr lang="cs-CZ" altLang="cs-CZ" sz="2400" b="1" dirty="0"/>
              <a:t>vyhlášen KRNAP </a:t>
            </a:r>
            <a:r>
              <a:rPr lang="cs-CZ" altLang="cs-CZ" sz="2400" dirty="0"/>
              <a:t>– Krkonošský národní park. Tato informace má význam zejména z důvodu možného postihu za neoprávněný vstup mimo značené turistické trasy</a:t>
            </a:r>
            <a:r>
              <a:rPr lang="cs-CZ" altLang="cs-CZ" sz="2400" dirty="0" smtClean="0"/>
              <a:t>.</a:t>
            </a:r>
          </a:p>
          <a:p>
            <a:pPr algn="just"/>
            <a:r>
              <a:rPr lang="cs-CZ" altLang="cs-CZ" sz="2400" b="1" dirty="0" smtClean="0">
                <a:solidFill>
                  <a:schemeClr val="accent1"/>
                </a:solidFill>
              </a:rPr>
              <a:t>Sněžka (1603m) </a:t>
            </a:r>
            <a:r>
              <a:rPr lang="cs-CZ" altLang="cs-CZ" sz="2400" dirty="0" smtClean="0"/>
              <a:t>je vyšší </a:t>
            </a:r>
            <a:r>
              <a:rPr lang="cs-CZ" altLang="cs-CZ" sz="2400" dirty="0"/>
              <a:t>hora Krkonoš i celé ČR - známá </a:t>
            </a:r>
            <a:r>
              <a:rPr lang="cs-CZ" altLang="cs-CZ" sz="2400" dirty="0" err="1"/>
              <a:t>Schneekoppe</a:t>
            </a:r>
            <a:r>
              <a:rPr lang="cs-CZ" altLang="cs-CZ" sz="2400" dirty="0"/>
              <a:t> nebo chcete-li </a:t>
            </a:r>
            <a:r>
              <a:rPr lang="cs-CZ" altLang="cs-CZ" sz="2400" dirty="0" err="1"/>
              <a:t>Śnieżka</a:t>
            </a:r>
            <a:r>
              <a:rPr lang="cs-CZ" altLang="cs-CZ" sz="2400" dirty="0"/>
              <a:t>. Najdeme jí severně od Pece pod Sněžkou na samotné hranici s Polskem. Není bez zajímavosti, že se jedná o největrnější a nejchladnější místo v Česku. Sněžka nápadně vystupuje nad úroveň okolních rovinatých plání, její strmé svahy pokrývají kamenná moře, která níže přecházející v ledovcové kary - Obří důl, Dolina </a:t>
            </a:r>
            <a:r>
              <a:rPr lang="cs-CZ" altLang="cs-CZ" sz="2400" dirty="0" err="1" smtClean="0"/>
              <a:t>Łomniczki</a:t>
            </a:r>
            <a:r>
              <a:rPr lang="cs-CZ" altLang="cs-CZ" sz="2400" dirty="0" smtClean="0"/>
              <a:t>.</a:t>
            </a:r>
          </a:p>
        </p:txBody>
      </p:sp>
      <p:sp>
        <p:nvSpPr>
          <p:cNvPr id="5" name="Rectangle 2" descr="Large confetti"/>
          <p:cNvSpPr>
            <a:spLocks noGrp="1" noChangeArrowheads="1"/>
          </p:cNvSpPr>
          <p:nvPr>
            <p:ph type="title"/>
          </p:nvPr>
        </p:nvSpPr>
        <p:spPr>
          <a:xfrm>
            <a:off x="107950" y="60325"/>
            <a:ext cx="8785225" cy="838200"/>
          </a:xfrm>
          <a:noFill/>
        </p:spPr>
        <p:txBody>
          <a:bodyPr lIns="92075" tIns="46038" rIns="92075" bIns="46038">
            <a:normAutofit/>
          </a:bodyPr>
          <a:lstStyle/>
          <a:p>
            <a:pPr algn="ctr" eaLnBrk="1" hangingPunct="1"/>
            <a:r>
              <a:rPr lang="cs-CZ" altLang="cs-CZ" sz="3600" dirty="0" smtClean="0">
                <a:solidFill>
                  <a:srgbClr val="FF0000"/>
                </a:solidFill>
                <a:latin typeface="Comic Sans MS" panose="030F0702030302020204" pitchFamily="66" charset="0"/>
              </a:rPr>
              <a:t>Vybrané pohoří a hory v ČR</a:t>
            </a:r>
            <a:endParaRPr lang="cs-CZ" altLang="cs-CZ" sz="3600" dirty="0" smtClean="0">
              <a:solidFill>
                <a:srgbClr val="FF0000"/>
              </a:solidFill>
              <a:latin typeface="Arial" panose="020B0604020202020204" pitchFamily="34" charset="0"/>
            </a:endParaRPr>
          </a:p>
        </p:txBody>
      </p:sp>
    </p:spTree>
    <p:extLst>
      <p:ext uri="{BB962C8B-B14F-4D97-AF65-F5344CB8AC3E}">
        <p14:creationId xmlns:p14="http://schemas.microsoft.com/office/powerpoint/2010/main" val="3491911889"/>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89054" y="116632"/>
            <a:ext cx="8964487" cy="6760693"/>
          </a:xfrm>
          <a:noFill/>
        </p:spPr>
        <p:txBody>
          <a:bodyPr lIns="92075" tIns="46038" rIns="92075" bIns="46038">
            <a:normAutofit fontScale="92500" lnSpcReduction="10000"/>
          </a:bodyPr>
          <a:lstStyle/>
          <a:p>
            <a:pPr algn="just"/>
            <a:r>
              <a:rPr lang="cs-CZ" altLang="cs-CZ" sz="2000" b="1" dirty="0"/>
              <a:t>Hrubý Jeseník </a:t>
            </a:r>
            <a:r>
              <a:rPr lang="cs-CZ" altLang="cs-CZ" sz="2000" dirty="0"/>
              <a:t>(Vysoký Jeseník, dle staršího významu hrubý = vysoký) je centrálním a nejmohutnějším pohořím Jesenické oblasti (střecha Moravy). Po Krkonoších jde o </a:t>
            </a:r>
            <a:r>
              <a:rPr lang="cs-CZ" altLang="cs-CZ" sz="2000" dirty="0">
                <a:solidFill>
                  <a:srgbClr val="FF0000"/>
                </a:solidFill>
              </a:rPr>
              <a:t>druhé nejvyšší pohoří v ČR</a:t>
            </a:r>
            <a:r>
              <a:rPr lang="cs-CZ" altLang="cs-CZ" sz="2000" dirty="0"/>
              <a:t>. Kromě nejvyššího </a:t>
            </a:r>
            <a:r>
              <a:rPr lang="cs-CZ" altLang="cs-CZ" sz="2000" b="1" dirty="0">
                <a:solidFill>
                  <a:schemeClr val="accent1"/>
                </a:solidFill>
              </a:rPr>
              <a:t>Pradědu (1491m</a:t>
            </a:r>
            <a:r>
              <a:rPr lang="cs-CZ" altLang="cs-CZ" sz="2000" dirty="0"/>
              <a:t>) má Hrubý Jeseník dalších 56 tisícovek, což je po Šumavě druhý největší počet</a:t>
            </a:r>
            <a:r>
              <a:rPr lang="cs-CZ" altLang="cs-CZ" sz="2000" dirty="0" smtClean="0"/>
              <a:t>.</a:t>
            </a:r>
          </a:p>
          <a:p>
            <a:pPr algn="just"/>
            <a:r>
              <a:rPr lang="cs-CZ" altLang="cs-CZ" sz="2000" dirty="0" smtClean="0"/>
              <a:t> </a:t>
            </a:r>
            <a:r>
              <a:rPr lang="cs-CZ" altLang="cs-CZ" sz="2000" dirty="0"/>
              <a:t>Hrubý Jeseník má přibližně kruhový tvar o průměru 30km a dělí se na tři </a:t>
            </a:r>
            <a:r>
              <a:rPr lang="cs-CZ" altLang="cs-CZ" sz="2000" dirty="0" err="1"/>
              <a:t>podcelky</a:t>
            </a:r>
            <a:r>
              <a:rPr lang="cs-CZ" altLang="cs-CZ" sz="2000" dirty="0"/>
              <a:t>: Pradědská hornatina, </a:t>
            </a:r>
            <a:r>
              <a:rPr lang="cs-CZ" altLang="cs-CZ" sz="2000" dirty="0" err="1"/>
              <a:t>Keprnická</a:t>
            </a:r>
            <a:r>
              <a:rPr lang="cs-CZ" altLang="cs-CZ" sz="2000" dirty="0"/>
              <a:t> hornatina a </a:t>
            </a:r>
            <a:r>
              <a:rPr lang="cs-CZ" altLang="cs-CZ" sz="2000" dirty="0" err="1"/>
              <a:t>Medvědská</a:t>
            </a:r>
            <a:r>
              <a:rPr lang="cs-CZ" altLang="cs-CZ" sz="2000" dirty="0"/>
              <a:t> hornatina. Od ostatních celků je oddělen hlubokými zlomovými údolími významných moravských řek (Branná, Desná, Bělá, Moravice, Černá Opava).</a:t>
            </a:r>
          </a:p>
          <a:p>
            <a:pPr algn="just"/>
            <a:r>
              <a:rPr lang="cs-CZ" altLang="cs-CZ" sz="2000" dirty="0"/>
              <a:t>Výchozími místy pro návštěvu Hrubého Jeseníku jsou </a:t>
            </a:r>
            <a:r>
              <a:rPr lang="cs-CZ" altLang="cs-CZ" sz="2000" dirty="0">
                <a:effectLst>
                  <a:outerShdw blurRad="38100" dist="38100" dir="2700000" algn="tl">
                    <a:srgbClr val="000000">
                      <a:alpha val="43137"/>
                    </a:srgbClr>
                  </a:outerShdw>
                </a:effectLst>
              </a:rPr>
              <a:t>Hanušovice, Šumperk, Jeseník, Vrbno pod Pradědem a Rýmařov.</a:t>
            </a:r>
            <a:r>
              <a:rPr lang="cs-CZ" altLang="cs-CZ" sz="2000" dirty="0"/>
              <a:t> Hlouběji v horách potom několik menších středisek jako </a:t>
            </a:r>
            <a:r>
              <a:rPr lang="cs-CZ" altLang="cs-CZ" sz="2000" dirty="0" err="1">
                <a:effectLst>
                  <a:outerShdw blurRad="38100" dist="38100" dir="2700000" algn="tl">
                    <a:srgbClr val="000000">
                      <a:alpha val="43137"/>
                    </a:srgbClr>
                  </a:outerShdw>
                </a:effectLst>
              </a:rPr>
              <a:t>Rejvíz</a:t>
            </a:r>
            <a:r>
              <a:rPr lang="cs-CZ" altLang="cs-CZ" sz="2000" dirty="0">
                <a:effectLst>
                  <a:outerShdw blurRad="38100" dist="38100" dir="2700000" algn="tl">
                    <a:srgbClr val="000000">
                      <a:alpha val="43137"/>
                    </a:srgbClr>
                  </a:outerShdw>
                </a:effectLst>
              </a:rPr>
              <a:t>, Karlova Studánka, Ramzová či Karlov pod Pradědem. </a:t>
            </a:r>
            <a:endParaRPr lang="cs-CZ" altLang="cs-CZ" sz="2000" dirty="0" smtClean="0">
              <a:effectLst>
                <a:outerShdw blurRad="38100" dist="38100" dir="2700000" algn="tl">
                  <a:srgbClr val="000000">
                    <a:alpha val="43137"/>
                  </a:srgbClr>
                </a:outerShdw>
              </a:effectLst>
            </a:endParaRPr>
          </a:p>
          <a:p>
            <a:pPr algn="just"/>
            <a:r>
              <a:rPr lang="cs-CZ" altLang="cs-CZ" sz="2000" b="1" dirty="0">
                <a:solidFill>
                  <a:schemeClr val="accent1"/>
                </a:solidFill>
              </a:rPr>
              <a:t>Praděd</a:t>
            </a:r>
            <a:r>
              <a:rPr lang="cs-CZ" altLang="cs-CZ" sz="2000" dirty="0"/>
              <a:t> (německy </a:t>
            </a:r>
            <a:r>
              <a:rPr lang="cs-CZ" altLang="cs-CZ" sz="2000" dirty="0" err="1"/>
              <a:t>Altvater</a:t>
            </a:r>
            <a:r>
              <a:rPr lang="cs-CZ" altLang="cs-CZ" sz="2000" dirty="0"/>
              <a:t>) je se svou výškou 1491m nejvyšší horou Hrubého Jeseníku a celé Moravy vůbec. Hora leží na historické hranici Moravy a Slezska a v současnosti tudy prochází i hranice krajů Moravskoslezského a Olomouckého.</a:t>
            </a:r>
          </a:p>
          <a:p>
            <a:pPr algn="just"/>
            <a:r>
              <a:rPr lang="cs-CZ" altLang="cs-CZ" sz="2000" dirty="0"/>
              <a:t>Na slezské části vrcholu stojí 162 metrů vysoký televizní vysílač s rozhlednou (ve výšce 80m), jehož horní plošina je nejvyšším bodem v České republice. První rozhledna s restaurací a pokoji vysoká 32,5 metru zde byla vystavěna v letech 1903 až 1912 Moravskoslezským sudetským horským a turistickým spolkem. </a:t>
            </a:r>
            <a:endParaRPr lang="cs-CZ" altLang="cs-CZ" sz="2000" dirty="0" smtClean="0"/>
          </a:p>
          <a:p>
            <a:pPr algn="just"/>
            <a:r>
              <a:rPr lang="cs-CZ" altLang="cs-CZ" sz="2000" dirty="0" smtClean="0"/>
              <a:t>Drsné </a:t>
            </a:r>
            <a:r>
              <a:rPr lang="cs-CZ" altLang="cs-CZ" sz="2000" dirty="0"/>
              <a:t>povětrnostní podmínky a nevhodně použitý kámen měly za následek problémy se statikou stavby. Stavbu tak nezachránila ani rekonstrukce a v roce 1957 byla definitivně uzavřena a jen o dva roky později dne 2. května 1959 se dokonce zřítila. S rozmachem televizního vysílání na vrcholu vyrostla dřevěná konstrukce s vysílačem. Na přelomu 60. a 70. let započala výstavba televizního vysílače.</a:t>
            </a:r>
            <a:endParaRPr lang="cs-CZ" altLang="cs-CZ" sz="2000" dirty="0" smtClean="0"/>
          </a:p>
        </p:txBody>
      </p:sp>
    </p:spTree>
    <p:extLst>
      <p:ext uri="{BB962C8B-B14F-4D97-AF65-F5344CB8AC3E}">
        <p14:creationId xmlns:p14="http://schemas.microsoft.com/office/powerpoint/2010/main" val="41508693"/>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a:xfrm>
            <a:off x="-108520" y="1429678"/>
            <a:ext cx="9036496" cy="4572000"/>
          </a:xfrm>
        </p:spPr>
        <p:txBody>
          <a:bodyPr>
            <a:noAutofit/>
          </a:bodyPr>
          <a:lstStyle/>
          <a:p>
            <a:pPr algn="just"/>
            <a:r>
              <a:rPr lang="cs-CZ" altLang="cs-CZ" sz="2200" b="1" dirty="0"/>
              <a:t>Turistika v horách </a:t>
            </a:r>
            <a:r>
              <a:rPr lang="cs-CZ" altLang="cs-CZ" sz="2200" dirty="0"/>
              <a:t>je jedním z druhů turistiky, který má svá specifika a vyžaduje některé </a:t>
            </a:r>
            <a:r>
              <a:rPr lang="cs-CZ" altLang="cs-CZ" sz="2200" dirty="0">
                <a:solidFill>
                  <a:srgbClr val="0070C0"/>
                </a:solidFill>
              </a:rPr>
              <a:t>další znalosti </a:t>
            </a:r>
            <a:r>
              <a:rPr lang="cs-CZ" altLang="cs-CZ" sz="2200" dirty="0"/>
              <a:t>(např. složitější orientace v terénu, umět předvídat rychlé a častější změny v počasí) </a:t>
            </a:r>
            <a:r>
              <a:rPr lang="cs-CZ" altLang="cs-CZ" sz="2200" dirty="0">
                <a:solidFill>
                  <a:srgbClr val="0070C0"/>
                </a:solidFill>
              </a:rPr>
              <a:t>a dovednosti </a:t>
            </a:r>
            <a:r>
              <a:rPr lang="cs-CZ" altLang="cs-CZ" sz="2200" dirty="0"/>
              <a:t>(k pohybu v terénu je v obtížnějších úsecích nutno používat i horolezecké techniky, k zajištění bezpečnosti se užívají další prostředky – vystrojení cesty ocelovými lany, jištění horolezeckým způsobem, užívání horolezecké výzbroje pro pohyb na ledovcích atp</a:t>
            </a:r>
            <a:r>
              <a:rPr lang="cs-CZ" altLang="cs-CZ" sz="2200" dirty="0" smtClean="0"/>
              <a:t>.)</a:t>
            </a:r>
          </a:p>
          <a:p>
            <a:pPr algn="just"/>
            <a:r>
              <a:rPr lang="cs-CZ" altLang="cs-CZ" sz="2200" b="1" dirty="0" smtClean="0"/>
              <a:t> </a:t>
            </a:r>
            <a:r>
              <a:rPr lang="cs-CZ" altLang="cs-CZ" sz="2200" b="1" dirty="0"/>
              <a:t>Horská turistika </a:t>
            </a:r>
            <a:r>
              <a:rPr lang="cs-CZ" altLang="cs-CZ" sz="2200" dirty="0"/>
              <a:t>tak tvoří plynulý přechod od </a:t>
            </a:r>
            <a:r>
              <a:rPr lang="cs-CZ" altLang="cs-CZ" sz="2200" b="1" dirty="0"/>
              <a:t>pěší turistiky</a:t>
            </a:r>
            <a:r>
              <a:rPr lang="cs-CZ" altLang="cs-CZ" sz="2200" dirty="0"/>
              <a:t>, přes náročné formy uváděné jako tzv. </a:t>
            </a:r>
            <a:r>
              <a:rPr lang="cs-CZ" altLang="cs-CZ" sz="2200" b="1" dirty="0"/>
              <a:t>vysokohorská turistika (VHT) </a:t>
            </a:r>
            <a:r>
              <a:rPr lang="cs-CZ" altLang="cs-CZ" sz="2200" dirty="0"/>
              <a:t>– až po další plynulý přechod do </a:t>
            </a:r>
            <a:r>
              <a:rPr lang="cs-CZ" altLang="cs-CZ" sz="2200" b="1" dirty="0"/>
              <a:t>alpinismu. </a:t>
            </a:r>
            <a:r>
              <a:rPr lang="cs-CZ" altLang="cs-CZ" sz="2200" dirty="0"/>
              <a:t>Méně náročné formy jsou proto dostupné komukoliv, náročnější formy vyžadují získání dalších znalostí a dovedností nejlépe pod odborným vedením</a:t>
            </a:r>
            <a:r>
              <a:rPr lang="cs-CZ" altLang="cs-CZ" sz="2200" dirty="0" smtClean="0"/>
              <a:t>.</a:t>
            </a:r>
          </a:p>
          <a:p>
            <a:pPr algn="just"/>
            <a:r>
              <a:rPr lang="cs-CZ" altLang="cs-CZ" sz="2200" dirty="0"/>
              <a:t>Horskou turistiku lze provozovat buď individuálně, organizovaně (zejména oddíly VHT v Klubu českých turistů, nenáročné akce horolezeckých oddílů, atp.) nebo na komerční bázi prostřednictvím zájezdů cestovních kanceláří.</a:t>
            </a:r>
            <a:endParaRPr lang="cs-CZ" altLang="cs-CZ" sz="2200" dirty="0" smtClean="0"/>
          </a:p>
        </p:txBody>
      </p:sp>
      <p:sp>
        <p:nvSpPr>
          <p:cNvPr id="3" name="Nadpis 2"/>
          <p:cNvSpPr>
            <a:spLocks noGrp="1"/>
          </p:cNvSpPr>
          <p:nvPr>
            <p:ph type="title"/>
          </p:nvPr>
        </p:nvSpPr>
        <p:spPr/>
        <p:txBody>
          <a:bodyPr/>
          <a:lstStyle/>
          <a:p>
            <a:pPr eaLnBrk="1" fontAlgn="auto" hangingPunct="1">
              <a:spcAft>
                <a:spcPts val="0"/>
              </a:spcAft>
              <a:defRPr/>
            </a:pPr>
            <a:r>
              <a:rPr lang="cs-CZ" dirty="0" smtClean="0">
                <a:solidFill>
                  <a:srgbClr val="FF0000"/>
                </a:solidFill>
              </a:rPr>
              <a:t>Horská turistika</a:t>
            </a:r>
            <a:endParaRPr lang="cs-CZ" dirty="0">
              <a:solidFill>
                <a:srgbClr val="FF0000"/>
              </a:solidFill>
            </a:endParaRPr>
          </a:p>
        </p:txBody>
      </p:sp>
    </p:spTree>
    <p:extLst>
      <p:ext uri="{BB962C8B-B14F-4D97-AF65-F5344CB8AC3E}">
        <p14:creationId xmlns:p14="http://schemas.microsoft.com/office/powerpoint/2010/main" val="779875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89054" y="116632"/>
            <a:ext cx="8964487" cy="6760693"/>
          </a:xfrm>
          <a:noFill/>
        </p:spPr>
        <p:txBody>
          <a:bodyPr lIns="92075" tIns="46038" rIns="92075" bIns="46038">
            <a:normAutofit/>
          </a:bodyPr>
          <a:lstStyle/>
          <a:p>
            <a:pPr algn="just"/>
            <a:r>
              <a:rPr lang="cs-CZ" altLang="cs-CZ" sz="2000" b="1" dirty="0"/>
              <a:t>Masiv Králického Sněžníku </a:t>
            </a:r>
            <a:r>
              <a:rPr lang="cs-CZ" altLang="cs-CZ" sz="2000" dirty="0"/>
              <a:t>je vysoká a členitá hornatina na rozhraní Čech, Moravy a Kladska. Větší část hornatiny leží právě v polském Kladsku (polsky </a:t>
            </a:r>
            <a:r>
              <a:rPr lang="cs-CZ" altLang="cs-CZ" sz="2000" dirty="0" err="1"/>
              <a:t>Masyw</a:t>
            </a:r>
            <a:r>
              <a:rPr lang="cs-CZ" altLang="cs-CZ" sz="2000" dirty="0"/>
              <a:t> </a:t>
            </a:r>
            <a:r>
              <a:rPr lang="cs-CZ" altLang="cs-CZ" sz="2000" dirty="0" err="1"/>
              <a:t>Śnieżnika</a:t>
            </a:r>
            <a:r>
              <a:rPr lang="cs-CZ" altLang="cs-CZ" sz="2000" dirty="0"/>
              <a:t>, něm. </a:t>
            </a:r>
            <a:r>
              <a:rPr lang="cs-CZ" altLang="cs-CZ" sz="2000" dirty="0" err="1"/>
              <a:t>Glatzer</a:t>
            </a:r>
            <a:r>
              <a:rPr lang="cs-CZ" altLang="cs-CZ" sz="2000" dirty="0"/>
              <a:t> </a:t>
            </a:r>
            <a:r>
              <a:rPr lang="cs-CZ" altLang="cs-CZ" sz="2000" dirty="0" err="1"/>
              <a:t>Schneegebirge</a:t>
            </a:r>
            <a:r>
              <a:rPr lang="cs-CZ" altLang="cs-CZ" sz="2000" dirty="0"/>
              <a:t>), kde je také národní park. Králický Sněžník je třetím nejvyšším pohořím v ČR s celkem 12 tisícovkami.</a:t>
            </a:r>
          </a:p>
          <a:p>
            <a:pPr algn="just"/>
            <a:r>
              <a:rPr lang="cs-CZ" altLang="cs-CZ" sz="2000" dirty="0"/>
              <a:t>Vyskytují se zde četné </a:t>
            </a:r>
            <a:r>
              <a:rPr lang="cs-CZ" altLang="cs-CZ" sz="2000" dirty="0" err="1"/>
              <a:t>periglaciální</a:t>
            </a:r>
            <a:r>
              <a:rPr lang="cs-CZ" altLang="cs-CZ" sz="2000" dirty="0"/>
              <a:t> jevy, jako mrazové sruby nebo kamenná moře. V oblastech s výskytem krystalických vápenců jsou vyvinuty krasové jevy, příkladem jsou např. jeskyně Tvarožné díry či </a:t>
            </a:r>
            <a:r>
              <a:rPr lang="cs-CZ" altLang="cs-CZ" sz="2000" dirty="0" err="1"/>
              <a:t>Patzeltova</a:t>
            </a:r>
            <a:r>
              <a:rPr lang="cs-CZ" altLang="cs-CZ" sz="2000" dirty="0"/>
              <a:t> jeskyně. </a:t>
            </a:r>
            <a:endParaRPr lang="cs-CZ" altLang="cs-CZ" sz="2000" dirty="0" smtClean="0"/>
          </a:p>
          <a:p>
            <a:pPr algn="just"/>
            <a:r>
              <a:rPr lang="cs-CZ" altLang="cs-CZ" sz="2000" b="1" dirty="0">
                <a:solidFill>
                  <a:srgbClr val="0070C0"/>
                </a:solidFill>
              </a:rPr>
              <a:t>Králický Sněžník </a:t>
            </a:r>
            <a:r>
              <a:rPr lang="cs-CZ" altLang="cs-CZ" sz="2000" dirty="0"/>
              <a:t>(1424 m), zastarale také Kladský Sněžník (polsky </a:t>
            </a:r>
            <a:r>
              <a:rPr lang="cs-CZ" altLang="cs-CZ" sz="2000" dirty="0" err="1"/>
              <a:t>Śnieżnik</a:t>
            </a:r>
            <a:r>
              <a:rPr lang="cs-CZ" altLang="cs-CZ" sz="2000" dirty="0"/>
              <a:t> </a:t>
            </a:r>
            <a:r>
              <a:rPr lang="cs-CZ" altLang="cs-CZ" sz="2000" dirty="0" err="1"/>
              <a:t>Kłodzki</a:t>
            </a:r>
            <a:r>
              <a:rPr lang="cs-CZ" altLang="cs-CZ" sz="2000" dirty="0"/>
              <a:t>, německy </a:t>
            </a:r>
            <a:r>
              <a:rPr lang="cs-CZ" altLang="cs-CZ" sz="2000" dirty="0" err="1"/>
              <a:t>Glatzer</a:t>
            </a:r>
            <a:r>
              <a:rPr lang="cs-CZ" altLang="cs-CZ" sz="2000" dirty="0"/>
              <a:t> </a:t>
            </a:r>
            <a:r>
              <a:rPr lang="cs-CZ" altLang="cs-CZ" sz="2000" dirty="0" err="1"/>
              <a:t>Schneeberg</a:t>
            </a:r>
            <a:r>
              <a:rPr lang="cs-CZ" altLang="cs-CZ" sz="2000" dirty="0"/>
              <a:t> nebo </a:t>
            </a:r>
            <a:r>
              <a:rPr lang="cs-CZ" altLang="cs-CZ" sz="2000" dirty="0" err="1"/>
              <a:t>Grulicher</a:t>
            </a:r>
            <a:r>
              <a:rPr lang="cs-CZ" altLang="cs-CZ" sz="2000" dirty="0"/>
              <a:t> </a:t>
            </a:r>
            <a:r>
              <a:rPr lang="cs-CZ" altLang="cs-CZ" sz="2000" dirty="0" err="1"/>
              <a:t>Schneeberg</a:t>
            </a:r>
            <a:r>
              <a:rPr lang="cs-CZ" altLang="cs-CZ" sz="2000" dirty="0"/>
              <a:t>, nesprávně česky také s krátkým „a“ jako Kralický Sněžník) je nejvyšší vrchol stejnojmenného pohoří v České republice. </a:t>
            </a:r>
            <a:endParaRPr lang="cs-CZ" altLang="cs-CZ" sz="2000" dirty="0" smtClean="0"/>
          </a:p>
          <a:p>
            <a:pPr algn="just"/>
            <a:r>
              <a:rPr lang="cs-CZ" altLang="cs-CZ" sz="2000" dirty="0" smtClean="0"/>
              <a:t>Název </a:t>
            </a:r>
            <a:r>
              <a:rPr lang="cs-CZ" altLang="cs-CZ" sz="2000" dirty="0"/>
              <a:t>hory vyplývá z dlouhého zimního období, kdy sněhová pokrývka vydrží na vrcholu až 7 měsíců v roce (listopad - květen).</a:t>
            </a:r>
            <a:endParaRPr lang="cs-CZ" altLang="cs-CZ" sz="2000" dirty="0" smtClean="0"/>
          </a:p>
        </p:txBody>
      </p:sp>
    </p:spTree>
    <p:extLst>
      <p:ext uri="{BB962C8B-B14F-4D97-AF65-F5344CB8AC3E}">
        <p14:creationId xmlns:p14="http://schemas.microsoft.com/office/powerpoint/2010/main" val="1662067749"/>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a:xfrm>
            <a:off x="107504" y="61004"/>
            <a:ext cx="8784976" cy="838200"/>
          </a:xfrm>
          <a:noFill/>
        </p:spPr>
        <p:txBody>
          <a:bodyPr lIns="92075" tIns="46038" rIns="92075" bIns="46038">
            <a:normAutofit/>
          </a:bodyPr>
          <a:lstStyle/>
          <a:p>
            <a:pPr algn="ctr" eaLnBrk="1" hangingPunct="1"/>
            <a:endParaRPr lang="cs-CZ" altLang="cs-CZ" sz="3600" dirty="0" smtClean="0">
              <a:solidFill>
                <a:srgbClr val="FF0000"/>
              </a:solidFill>
              <a:latin typeface="Arial" panose="020B0604020202020204" pitchFamily="34" charset="0"/>
            </a:endParaRPr>
          </a:p>
        </p:txBody>
      </p:sp>
      <p:sp>
        <p:nvSpPr>
          <p:cNvPr id="103427" name="Rectangle 3"/>
          <p:cNvSpPr>
            <a:spLocks noGrp="1" noChangeArrowheads="1"/>
          </p:cNvSpPr>
          <p:nvPr>
            <p:ph type="body" idx="1"/>
          </p:nvPr>
        </p:nvSpPr>
        <p:spPr>
          <a:xfrm>
            <a:off x="89054" y="991669"/>
            <a:ext cx="8964487" cy="5885656"/>
          </a:xfrm>
          <a:noFill/>
        </p:spPr>
        <p:txBody>
          <a:bodyPr lIns="92075" tIns="46038" rIns="92075" bIns="46038">
            <a:normAutofit fontScale="92500"/>
          </a:bodyPr>
          <a:lstStyle/>
          <a:p>
            <a:pPr algn="just"/>
            <a:r>
              <a:rPr lang="cs-CZ" altLang="cs-CZ" sz="2400" b="1" dirty="0"/>
              <a:t>Šumava</a:t>
            </a:r>
            <a:r>
              <a:rPr lang="cs-CZ" altLang="cs-CZ" sz="2400" dirty="0"/>
              <a:t> (německy </a:t>
            </a:r>
            <a:r>
              <a:rPr lang="cs-CZ" altLang="cs-CZ" sz="2400" dirty="0" err="1"/>
              <a:t>Böhmerwald</a:t>
            </a:r>
            <a:r>
              <a:rPr lang="cs-CZ" altLang="cs-CZ" sz="2400" dirty="0"/>
              <a:t>) je rozsáhlé pohoří na hranicích Česka, Rakouska a německého Bavorska.</a:t>
            </a:r>
          </a:p>
          <a:p>
            <a:pPr algn="just"/>
            <a:r>
              <a:rPr lang="cs-CZ" altLang="cs-CZ" sz="2400" dirty="0"/>
              <a:t>Ačkoliv je Šumava až čtvrtým nejvyšším pohořím, má celkem 180 tisícovek, téměř polovinu všech v České republice</a:t>
            </a:r>
            <a:r>
              <a:rPr lang="cs-CZ" altLang="cs-CZ" sz="2400" dirty="0" smtClean="0"/>
              <a:t>!</a:t>
            </a:r>
          </a:p>
          <a:p>
            <a:pPr algn="just"/>
            <a:r>
              <a:rPr lang="cs-CZ" altLang="cs-CZ" sz="2400" dirty="0" smtClean="0"/>
              <a:t> </a:t>
            </a:r>
            <a:r>
              <a:rPr lang="cs-CZ" altLang="cs-CZ" sz="2400" dirty="0"/>
              <a:t>Celé pohoří je protaženo ve směru severozápad - jihovýchod v délce 120 km. Na jihovýchodě přechází v Novohradské hory a Novohradské podhůří, na severozápadě je Všerubskou vrchovinou oddělena od Českého lesa. Směrem do vnitrozemí je Šumava lemována hřbety Šumavského podhůří. Na německé straně, která se nazývá Bavorský les (německy </a:t>
            </a:r>
            <a:r>
              <a:rPr lang="cs-CZ" altLang="cs-CZ" sz="2400" dirty="0" err="1"/>
              <a:t>Bayerischer</a:t>
            </a:r>
            <a:r>
              <a:rPr lang="cs-CZ" altLang="cs-CZ" sz="2400" dirty="0"/>
              <a:t> </a:t>
            </a:r>
            <a:r>
              <a:rPr lang="cs-CZ" altLang="cs-CZ" sz="2400" dirty="0" err="1"/>
              <a:t>Wald</a:t>
            </a:r>
            <a:r>
              <a:rPr lang="cs-CZ" altLang="cs-CZ" sz="2400" dirty="0"/>
              <a:t>) jsou také nejvyšší vrcholy Šumavy vůbec - </a:t>
            </a:r>
            <a:r>
              <a:rPr lang="cs-CZ" altLang="cs-CZ" sz="2400" b="1" dirty="0" err="1">
                <a:solidFill>
                  <a:schemeClr val="accent1"/>
                </a:solidFill>
              </a:rPr>
              <a:t>Grosser</a:t>
            </a:r>
            <a:r>
              <a:rPr lang="cs-CZ" altLang="cs-CZ" sz="2400" b="1" dirty="0">
                <a:solidFill>
                  <a:schemeClr val="accent1"/>
                </a:solidFill>
              </a:rPr>
              <a:t> </a:t>
            </a:r>
            <a:r>
              <a:rPr lang="cs-CZ" altLang="cs-CZ" sz="2400" b="1" dirty="0" err="1">
                <a:solidFill>
                  <a:schemeClr val="accent1"/>
                </a:solidFill>
              </a:rPr>
              <a:t>Arber</a:t>
            </a:r>
            <a:r>
              <a:rPr lang="cs-CZ" altLang="cs-CZ" sz="2400" b="1" dirty="0">
                <a:solidFill>
                  <a:schemeClr val="accent1"/>
                </a:solidFill>
              </a:rPr>
              <a:t> </a:t>
            </a:r>
            <a:r>
              <a:rPr lang="cs-CZ" altLang="cs-CZ" sz="2400" dirty="0"/>
              <a:t>(Velký Javor, 1457m) a </a:t>
            </a:r>
            <a:r>
              <a:rPr lang="cs-CZ" altLang="cs-CZ" sz="2400" dirty="0" err="1"/>
              <a:t>Grosser</a:t>
            </a:r>
            <a:r>
              <a:rPr lang="cs-CZ" altLang="cs-CZ" sz="2400" dirty="0"/>
              <a:t> Rachel (Velký </a:t>
            </a:r>
            <a:r>
              <a:rPr lang="cs-CZ" altLang="cs-CZ" sz="2400" dirty="0" err="1"/>
              <a:t>Roklan</a:t>
            </a:r>
            <a:r>
              <a:rPr lang="cs-CZ" altLang="cs-CZ" sz="2400" dirty="0"/>
              <a:t>, 1453m</a:t>
            </a:r>
            <a:r>
              <a:rPr lang="cs-CZ" altLang="cs-CZ" sz="2400" dirty="0" smtClean="0"/>
              <a:t>).</a:t>
            </a:r>
          </a:p>
          <a:p>
            <a:pPr algn="just"/>
            <a:r>
              <a:rPr lang="cs-CZ" altLang="cs-CZ" sz="2400" dirty="0"/>
              <a:t> </a:t>
            </a:r>
            <a:r>
              <a:rPr lang="cs-CZ" altLang="cs-CZ" sz="2400" b="1" dirty="0">
                <a:solidFill>
                  <a:schemeClr val="accent1"/>
                </a:solidFill>
              </a:rPr>
              <a:t>Plechý</a:t>
            </a:r>
            <a:r>
              <a:rPr lang="cs-CZ" altLang="cs-CZ" sz="2400" dirty="0"/>
              <a:t> (německy </a:t>
            </a:r>
            <a:r>
              <a:rPr lang="cs-CZ" altLang="cs-CZ" sz="2400" dirty="0" err="1"/>
              <a:t>Plöckenstein</a:t>
            </a:r>
            <a:r>
              <a:rPr lang="cs-CZ" altLang="cs-CZ" sz="2400" dirty="0"/>
              <a:t>) je se svou výškou 1378 metrů nejvyšším vrcholem české i rakouské části Šumavy. Oblý vrchol Plechého se nachází 8 km západně od Nové Pece na hranici s Rakouskem. Dnešní pojmenování této hory vzniklo z německého názvu a znamená "lesklý kámen nebo skála</a:t>
            </a:r>
            <a:endParaRPr lang="cs-CZ" altLang="cs-CZ" sz="2400" dirty="0" smtClean="0"/>
          </a:p>
        </p:txBody>
      </p:sp>
    </p:spTree>
    <p:extLst>
      <p:ext uri="{BB962C8B-B14F-4D97-AF65-F5344CB8AC3E}">
        <p14:creationId xmlns:p14="http://schemas.microsoft.com/office/powerpoint/2010/main" val="1181648548"/>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a:xfrm>
            <a:off x="107504" y="61004"/>
            <a:ext cx="8784976" cy="838200"/>
          </a:xfrm>
          <a:noFill/>
        </p:spPr>
        <p:txBody>
          <a:bodyPr lIns="92075" tIns="46038" rIns="92075" bIns="46038">
            <a:normAutofit/>
          </a:bodyPr>
          <a:lstStyle/>
          <a:p>
            <a:pPr algn="ctr" eaLnBrk="1" hangingPunct="1"/>
            <a:endParaRPr lang="cs-CZ" altLang="cs-CZ" sz="3600" dirty="0" smtClean="0">
              <a:solidFill>
                <a:srgbClr val="FF0000"/>
              </a:solidFill>
              <a:latin typeface="Arial" panose="020B0604020202020204" pitchFamily="34" charset="0"/>
            </a:endParaRPr>
          </a:p>
        </p:txBody>
      </p:sp>
      <p:sp>
        <p:nvSpPr>
          <p:cNvPr id="103427" name="Rectangle 3"/>
          <p:cNvSpPr>
            <a:spLocks noGrp="1" noChangeArrowheads="1"/>
          </p:cNvSpPr>
          <p:nvPr>
            <p:ph type="body" idx="1"/>
          </p:nvPr>
        </p:nvSpPr>
        <p:spPr>
          <a:xfrm>
            <a:off x="89054" y="991669"/>
            <a:ext cx="8964487" cy="5885656"/>
          </a:xfrm>
          <a:noFill/>
        </p:spPr>
        <p:txBody>
          <a:bodyPr lIns="92075" tIns="46038" rIns="92075" bIns="46038">
            <a:normAutofit/>
          </a:bodyPr>
          <a:lstStyle/>
          <a:p>
            <a:pPr algn="just"/>
            <a:r>
              <a:rPr lang="cs-CZ" altLang="cs-CZ" sz="2000" b="1" dirty="0"/>
              <a:t>Moravskoslezské Beskydy </a:t>
            </a:r>
            <a:r>
              <a:rPr lang="cs-CZ" altLang="cs-CZ" sz="2000" dirty="0"/>
              <a:t>jsou součástí vnější části Západních Karpat při hranici se Slovenskem. Jsou naším největším a nejvyšším pohořím karpatského typu. Svahy hor jsou prudké a údolí řek hluboce zaříznutá. Pohoří je tvořeno výraznými hřbety, ve střední části i několika izolovanými masivy (např. Lysá hora).</a:t>
            </a:r>
          </a:p>
          <a:p>
            <a:pPr algn="just"/>
            <a:r>
              <a:rPr lang="cs-CZ" altLang="cs-CZ" sz="2000" dirty="0"/>
              <a:t>Kromě Lysé hory je zde dalších 27 tisícovek rozmístěných v celém pohoří</a:t>
            </a:r>
            <a:r>
              <a:rPr lang="cs-CZ" altLang="cs-CZ" sz="2000" dirty="0" smtClean="0"/>
              <a:t>.</a:t>
            </a:r>
          </a:p>
          <a:p>
            <a:pPr algn="just"/>
            <a:r>
              <a:rPr lang="cs-CZ" altLang="cs-CZ" sz="2000" b="1" dirty="0">
                <a:solidFill>
                  <a:schemeClr val="accent1"/>
                </a:solidFill>
              </a:rPr>
              <a:t>Lysá hora </a:t>
            </a:r>
            <a:r>
              <a:rPr lang="cs-CZ" altLang="cs-CZ" sz="2000" dirty="0"/>
              <a:t>(vrcholu se též přezdívá </a:t>
            </a:r>
            <a:r>
              <a:rPr lang="cs-CZ" altLang="cs-CZ" sz="2000" dirty="0" err="1"/>
              <a:t>Gigula</a:t>
            </a:r>
            <a:r>
              <a:rPr lang="cs-CZ" altLang="cs-CZ" sz="2000" dirty="0"/>
              <a:t>) je s výškou 1323m nejvyšším vrcholem Moravskoslezských Beskyd a celých Karpat na území </a:t>
            </a:r>
            <a:r>
              <a:rPr lang="cs-CZ" altLang="cs-CZ" sz="2000" dirty="0" smtClean="0"/>
              <a:t>ČR.</a:t>
            </a:r>
            <a:endParaRPr lang="cs-CZ" altLang="cs-CZ" sz="2000" dirty="0"/>
          </a:p>
          <a:p>
            <a:pPr algn="just"/>
            <a:r>
              <a:rPr lang="cs-CZ" altLang="cs-CZ" sz="2000" dirty="0"/>
              <a:t>Moravskoslezské Beskydy jsou chráněny ve stejnojmenné chráněné krajinné oblasti, která je svou rozlohou 1160 km2 největší v Česku. Předmětem ochrany jsou zejména zachovalé lesní porosty a typická luční společenstva</a:t>
            </a:r>
            <a:r>
              <a:rPr lang="cs-CZ" altLang="cs-CZ" sz="2000" dirty="0" smtClean="0"/>
              <a:t>.</a:t>
            </a:r>
          </a:p>
          <a:p>
            <a:pPr algn="just"/>
            <a:r>
              <a:rPr lang="cs-CZ" altLang="cs-CZ" sz="2000" dirty="0"/>
              <a:t>Předmětem ochrany jsou zejména zachovalé lesní porosty a typická luční společenstva. Významnými obyvateli lesů jsou velcí savci jako rys či vlk a ze Slovenska občas Beskydy navštíví i medvěd.</a:t>
            </a:r>
          </a:p>
          <a:p>
            <a:pPr algn="just"/>
            <a:r>
              <a:rPr lang="cs-CZ" altLang="cs-CZ" sz="2000" dirty="0"/>
              <a:t>Výchozími místy pro Moravskoslezské Beskydy jsou města </a:t>
            </a:r>
            <a:r>
              <a:rPr lang="cs-CZ" altLang="cs-CZ" sz="2000" dirty="0">
                <a:effectLst>
                  <a:outerShdw blurRad="38100" dist="38100" dir="2700000" algn="tl">
                    <a:srgbClr val="000000">
                      <a:alpha val="43137"/>
                    </a:srgbClr>
                  </a:outerShdw>
                </a:effectLst>
              </a:rPr>
              <a:t>Rožnov pod Radhoštěm, Frenštát pod Radhoštěm, Frýdlant nad Ostravicí, Morávka a Jablunkov</a:t>
            </a:r>
            <a:r>
              <a:rPr lang="cs-CZ" altLang="cs-CZ" sz="2000" dirty="0"/>
              <a:t>. </a:t>
            </a:r>
            <a:endParaRPr lang="cs-CZ" altLang="cs-CZ" sz="2000" dirty="0" smtClean="0"/>
          </a:p>
        </p:txBody>
      </p:sp>
    </p:spTree>
    <p:extLst>
      <p:ext uri="{BB962C8B-B14F-4D97-AF65-F5344CB8AC3E}">
        <p14:creationId xmlns:p14="http://schemas.microsoft.com/office/powerpoint/2010/main" val="165322939"/>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a:xfrm>
            <a:off x="0" y="332656"/>
            <a:ext cx="9036496" cy="4572000"/>
          </a:xfrm>
        </p:spPr>
        <p:txBody>
          <a:bodyPr>
            <a:noAutofit/>
          </a:bodyPr>
          <a:lstStyle/>
          <a:p>
            <a:pPr algn="just"/>
            <a:r>
              <a:rPr lang="cs-CZ" altLang="cs-CZ" sz="2400" b="1" dirty="0"/>
              <a:t>Horská (vysokohorská) turistika </a:t>
            </a:r>
            <a:r>
              <a:rPr lang="cs-CZ" altLang="cs-CZ" sz="2400" dirty="0"/>
              <a:t>probíhá v horských až velehorských terénech. Tedy ve středních až velkých nadmořských výškách. Turistické trasy tady vedou mnohdy i v exponovaných (avšak </a:t>
            </a:r>
            <a:r>
              <a:rPr lang="cs-CZ" altLang="cs-CZ" sz="2400" dirty="0" err="1"/>
              <a:t>nehorolezeckých</a:t>
            </a:r>
            <a:r>
              <a:rPr lang="cs-CZ" altLang="cs-CZ" sz="2400" dirty="0"/>
              <a:t>) terénech, takže pohyb tady vyžaduje od vysokohorského turisty řadu dalších dovedností</a:t>
            </a:r>
            <a:r>
              <a:rPr lang="cs-CZ" altLang="cs-CZ" sz="2400" dirty="0" smtClean="0"/>
              <a:t>.</a:t>
            </a:r>
          </a:p>
          <a:p>
            <a:pPr algn="just"/>
            <a:r>
              <a:rPr lang="cs-CZ" altLang="cs-CZ" sz="2400" dirty="0"/>
              <a:t>Jedná se o jednodenní túry, na které je však nutno počítat s dodatečnou výstrojí </a:t>
            </a:r>
            <a:r>
              <a:rPr lang="cs-CZ" altLang="cs-CZ" sz="2400" b="1" dirty="0"/>
              <a:t>- teplé oblečení </a:t>
            </a:r>
            <a:r>
              <a:rPr lang="cs-CZ" altLang="cs-CZ" sz="2400" dirty="0"/>
              <a:t>pro případ změny počasí, </a:t>
            </a:r>
            <a:r>
              <a:rPr lang="cs-CZ" altLang="cs-CZ" sz="2400" b="1" dirty="0"/>
              <a:t>jistící pomůcky aj</a:t>
            </a:r>
            <a:r>
              <a:rPr lang="cs-CZ" altLang="cs-CZ" sz="2400" dirty="0" smtClean="0"/>
              <a:t>.</a:t>
            </a:r>
          </a:p>
          <a:p>
            <a:pPr algn="just"/>
            <a:r>
              <a:rPr lang="cs-CZ" altLang="cs-CZ" sz="2400" dirty="0" smtClean="0"/>
              <a:t> </a:t>
            </a:r>
            <a:r>
              <a:rPr lang="cs-CZ" altLang="cs-CZ" sz="2400" dirty="0"/>
              <a:t>V nejobtížnějších úsecích vysokohorských tras musí turista totiž zvládnout základy jištění sebe či skupiny. </a:t>
            </a:r>
            <a:endParaRPr lang="cs-CZ" altLang="cs-CZ" sz="2400" dirty="0" smtClean="0"/>
          </a:p>
          <a:p>
            <a:pPr algn="just"/>
            <a:r>
              <a:rPr lang="cs-CZ" altLang="cs-CZ" sz="2400" dirty="0" smtClean="0"/>
              <a:t>Některé </a:t>
            </a:r>
            <a:r>
              <a:rPr lang="cs-CZ" altLang="cs-CZ" sz="2400" dirty="0"/>
              <a:t>úseky jsou zajištěny umělými jistícími pomůckami. Obtížnost takovýchto úseků však nepřesahuje I., jen ve výjimečných případech II. stupeň UIAA (Mezinárodní horolezecká </a:t>
            </a:r>
            <a:r>
              <a:rPr lang="cs-CZ" altLang="cs-CZ" sz="2400" dirty="0" smtClean="0"/>
              <a:t>federace).</a:t>
            </a:r>
          </a:p>
          <a:p>
            <a:pPr algn="just"/>
            <a:r>
              <a:rPr lang="cs-CZ" altLang="cs-CZ" sz="2400" dirty="0" smtClean="0"/>
              <a:t> </a:t>
            </a:r>
            <a:r>
              <a:rPr lang="cs-CZ" altLang="cs-CZ" sz="2400" dirty="0"/>
              <a:t>K nejpopulárnějším vysokohorským trasám v našich zeměpisných šířkách tak patří </a:t>
            </a:r>
            <a:r>
              <a:rPr lang="cs-CZ" altLang="cs-CZ" sz="2400" dirty="0" err="1"/>
              <a:t>Tri</a:t>
            </a:r>
            <a:r>
              <a:rPr lang="cs-CZ" altLang="cs-CZ" sz="2400" dirty="0"/>
              <a:t> kopy a </a:t>
            </a:r>
            <a:r>
              <a:rPr lang="cs-CZ" altLang="cs-CZ" sz="2400" dirty="0" err="1"/>
              <a:t>Baníkov</a:t>
            </a:r>
            <a:r>
              <a:rPr lang="cs-CZ" altLang="cs-CZ" sz="2400" dirty="0"/>
              <a:t> v Západních Tatrách či populární Orlí stezka v polských Tatrách.</a:t>
            </a:r>
            <a:endParaRPr lang="cs-CZ" altLang="cs-CZ" sz="2400" dirty="0" smtClean="0"/>
          </a:p>
        </p:txBody>
      </p:sp>
    </p:spTree>
    <p:extLst>
      <p:ext uri="{BB962C8B-B14F-4D97-AF65-F5344CB8AC3E}">
        <p14:creationId xmlns:p14="http://schemas.microsoft.com/office/powerpoint/2010/main" val="154761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050" descr="Large confetti"/>
          <p:cNvSpPr>
            <a:spLocks noGrp="1" noChangeArrowheads="1"/>
          </p:cNvSpPr>
          <p:nvPr>
            <p:ph type="title"/>
          </p:nvPr>
        </p:nvSpPr>
        <p:spPr>
          <a:xfrm>
            <a:off x="971600" y="116632"/>
            <a:ext cx="7862417" cy="741363"/>
          </a:xfrm>
          <a:noFill/>
        </p:spPr>
        <p:txBody>
          <a:bodyPr lIns="92075" tIns="46038" rIns="92075" bIns="46038">
            <a:normAutofit/>
          </a:bodyPr>
          <a:lstStyle/>
          <a:p>
            <a:r>
              <a:rPr lang="cs-CZ" altLang="cs-CZ" sz="4000" dirty="0">
                <a:solidFill>
                  <a:srgbClr val="FF0000"/>
                </a:solidFill>
                <a:latin typeface="Comic Sans MS" panose="030F0702030302020204" pitchFamily="66" charset="0"/>
              </a:rPr>
              <a:t>Vybavení pro horskou turistiku</a:t>
            </a:r>
            <a:endParaRPr lang="cs-CZ" altLang="cs-CZ" sz="4000" dirty="0" smtClean="0">
              <a:solidFill>
                <a:srgbClr val="FF0000"/>
              </a:solidFill>
              <a:latin typeface="Comic Sans MS" panose="030F0702030302020204" pitchFamily="66" charset="0"/>
            </a:endParaRPr>
          </a:p>
        </p:txBody>
      </p:sp>
      <p:sp>
        <p:nvSpPr>
          <p:cNvPr id="99331" name="Rectangle 2051"/>
          <p:cNvSpPr>
            <a:spLocks noGrp="1" noChangeArrowheads="1"/>
          </p:cNvSpPr>
          <p:nvPr>
            <p:ph type="body" idx="1"/>
          </p:nvPr>
        </p:nvSpPr>
        <p:spPr>
          <a:xfrm>
            <a:off x="0" y="857995"/>
            <a:ext cx="9144000" cy="6000005"/>
          </a:xfrm>
          <a:noFill/>
        </p:spPr>
        <p:txBody>
          <a:bodyPr lIns="92075" tIns="46038" rIns="92075" bIns="46038">
            <a:normAutofit fontScale="92500" lnSpcReduction="10000"/>
          </a:bodyPr>
          <a:lstStyle/>
          <a:p>
            <a:pPr algn="just"/>
            <a:r>
              <a:rPr lang="cs-CZ" altLang="cs-CZ" sz="1900" dirty="0" smtClean="0">
                <a:latin typeface="Arial" panose="020B0604020202020204" pitchFamily="34" charset="0"/>
              </a:rPr>
              <a:t>Vybavení </a:t>
            </a:r>
            <a:r>
              <a:rPr lang="cs-CZ" altLang="cs-CZ" sz="1900" dirty="0">
                <a:latin typeface="Arial" panose="020B0604020202020204" pitchFamily="34" charset="0"/>
              </a:rPr>
              <a:t>pro horskou turistiku závisí do značné míry na náročnosti provozované aktivity. Nezbytností je kvalitní turistická výstroj (oblečení a obutí), často je však zapotřebí rovněž výzbroj (jistící set, přilba, lano, cepín, mačky a další</a:t>
            </a:r>
            <a:r>
              <a:rPr lang="cs-CZ" altLang="cs-CZ" sz="1900" dirty="0" smtClean="0">
                <a:latin typeface="Arial" panose="020B0604020202020204" pitchFamily="34" charset="0"/>
              </a:rPr>
              <a:t>).</a:t>
            </a:r>
          </a:p>
          <a:p>
            <a:pPr algn="just"/>
            <a:r>
              <a:rPr lang="cs-CZ" altLang="cs-CZ" sz="1900" dirty="0" smtClean="0">
                <a:latin typeface="Arial" panose="020B0604020202020204" pitchFamily="34" charset="0"/>
              </a:rPr>
              <a:t> </a:t>
            </a:r>
            <a:r>
              <a:rPr lang="cs-CZ" altLang="cs-CZ" sz="1900" dirty="0">
                <a:latin typeface="Arial" panose="020B0604020202020204" pitchFamily="34" charset="0"/>
              </a:rPr>
              <a:t>V posledních desetiletích prošlo vybavení pro horskou turistiku výraznou modernizací, výrazně se uplatňují různé syntetické materiály (</a:t>
            </a:r>
            <a:r>
              <a:rPr lang="cs-CZ" altLang="cs-CZ" sz="1900" dirty="0" err="1">
                <a:latin typeface="Arial" panose="020B0604020202020204" pitchFamily="34" charset="0"/>
              </a:rPr>
              <a:t>Coolmax</a:t>
            </a:r>
            <a:r>
              <a:rPr lang="cs-CZ" altLang="cs-CZ" sz="1900" dirty="0">
                <a:latin typeface="Arial" panose="020B0604020202020204" pitchFamily="34" charset="0"/>
              </a:rPr>
              <a:t>, </a:t>
            </a:r>
            <a:r>
              <a:rPr lang="cs-CZ" altLang="cs-CZ" sz="1900" dirty="0" err="1">
                <a:latin typeface="Arial" panose="020B0604020202020204" pitchFamily="34" charset="0"/>
              </a:rPr>
              <a:t>Moira</a:t>
            </a:r>
            <a:r>
              <a:rPr lang="cs-CZ" altLang="cs-CZ" sz="1900" dirty="0">
                <a:latin typeface="Arial" panose="020B0604020202020204" pitchFamily="34" charset="0"/>
              </a:rPr>
              <a:t>, </a:t>
            </a:r>
            <a:r>
              <a:rPr lang="cs-CZ" altLang="cs-CZ" sz="1900" dirty="0" err="1">
                <a:latin typeface="Arial" panose="020B0604020202020204" pitchFamily="34" charset="0"/>
              </a:rPr>
              <a:t>Fleece</a:t>
            </a:r>
            <a:r>
              <a:rPr lang="cs-CZ" altLang="cs-CZ" sz="1900" dirty="0">
                <a:latin typeface="Arial" panose="020B0604020202020204" pitchFamily="34" charset="0"/>
              </a:rPr>
              <a:t>, </a:t>
            </a:r>
            <a:r>
              <a:rPr lang="cs-CZ" altLang="cs-CZ" sz="1900" dirty="0" err="1">
                <a:latin typeface="Arial" panose="020B0604020202020204" pitchFamily="34" charset="0"/>
              </a:rPr>
              <a:t>Windstopper</a:t>
            </a:r>
            <a:r>
              <a:rPr lang="cs-CZ" altLang="cs-CZ" sz="1900" dirty="0">
                <a:latin typeface="Arial" panose="020B0604020202020204" pitchFamily="34" charset="0"/>
              </a:rPr>
              <a:t>, </a:t>
            </a:r>
            <a:r>
              <a:rPr lang="cs-CZ" altLang="cs-CZ" sz="1900" dirty="0" err="1">
                <a:latin typeface="Arial" panose="020B0604020202020204" pitchFamily="34" charset="0"/>
              </a:rPr>
              <a:t>Pertex</a:t>
            </a:r>
            <a:r>
              <a:rPr lang="cs-CZ" altLang="cs-CZ" sz="1900" dirty="0">
                <a:latin typeface="Arial" panose="020B0604020202020204" pitchFamily="34" charset="0"/>
              </a:rPr>
              <a:t>, Gore-Tex a podobně</a:t>
            </a:r>
            <a:r>
              <a:rPr lang="cs-CZ" altLang="cs-CZ" sz="1900" dirty="0" smtClean="0">
                <a:latin typeface="Arial" panose="020B0604020202020204" pitchFamily="34" charset="0"/>
              </a:rPr>
              <a:t>)</a:t>
            </a:r>
          </a:p>
          <a:p>
            <a:pPr algn="just"/>
            <a:r>
              <a:rPr lang="cs-CZ" altLang="cs-CZ" sz="1900" b="1" dirty="0" smtClean="0">
                <a:latin typeface="Arial" panose="020B0604020202020204" pitchFamily="34" charset="0"/>
              </a:rPr>
              <a:t>oblečení </a:t>
            </a:r>
            <a:r>
              <a:rPr lang="cs-CZ" altLang="cs-CZ" sz="1900" dirty="0">
                <a:latin typeface="Arial" panose="020B0604020202020204" pitchFamily="34" charset="0"/>
              </a:rPr>
              <a:t>- používá se tzv. cibulový princip (oblékání do více vrstev, z nichž každá má svou funkci - odvádění vlhkosti od pokožky, prodyšnost, tepelná izolace, ochrana před větrem, ochrana před deštěm)</a:t>
            </a:r>
          </a:p>
          <a:p>
            <a:pPr algn="just"/>
            <a:r>
              <a:rPr lang="cs-CZ" altLang="cs-CZ" sz="1900" b="1" dirty="0">
                <a:latin typeface="Arial" panose="020B0604020202020204" pitchFamily="34" charset="0"/>
              </a:rPr>
              <a:t>boty </a:t>
            </a:r>
            <a:r>
              <a:rPr lang="cs-CZ" altLang="cs-CZ" sz="1900" dirty="0">
                <a:latin typeface="Arial" panose="020B0604020202020204" pitchFamily="34" charset="0"/>
              </a:rPr>
              <a:t>- pro horskou turistiku se nejčastěji požívají tzv. pohorky - celokožené kotníkové boty s tuhou podešví a hrubým vzorkem podrážky (nejčastěji </a:t>
            </a:r>
            <a:r>
              <a:rPr lang="cs-CZ" altLang="cs-CZ" sz="1900" dirty="0" err="1">
                <a:latin typeface="Arial" panose="020B0604020202020204" pitchFamily="34" charset="0"/>
              </a:rPr>
              <a:t>Vibram</a:t>
            </a:r>
            <a:r>
              <a:rPr lang="cs-CZ" altLang="cs-CZ" sz="1900" dirty="0">
                <a:latin typeface="Arial" panose="020B0604020202020204" pitchFamily="34" charset="0"/>
              </a:rPr>
              <a:t>)</a:t>
            </a:r>
          </a:p>
          <a:p>
            <a:pPr algn="just"/>
            <a:r>
              <a:rPr lang="cs-CZ" altLang="cs-CZ" sz="1900" b="1" dirty="0">
                <a:latin typeface="Arial" panose="020B0604020202020204" pitchFamily="34" charset="0"/>
              </a:rPr>
              <a:t>batoh </a:t>
            </a:r>
            <a:r>
              <a:rPr lang="cs-CZ" altLang="cs-CZ" sz="1900" dirty="0">
                <a:latin typeface="Arial" panose="020B0604020202020204" pitchFamily="34" charset="0"/>
              </a:rPr>
              <a:t>- podle délky a náročnosti túry se liší velikost použitého batohu od objemu 20 l až po 70 l, výjimečně i více</a:t>
            </a:r>
          </a:p>
          <a:p>
            <a:pPr algn="just"/>
            <a:r>
              <a:rPr lang="cs-CZ" altLang="cs-CZ" sz="1900" b="1" dirty="0">
                <a:latin typeface="Arial" panose="020B0604020202020204" pitchFamily="34" charset="0"/>
              </a:rPr>
              <a:t>stan</a:t>
            </a:r>
            <a:r>
              <a:rPr lang="cs-CZ" altLang="cs-CZ" sz="1900" dirty="0">
                <a:latin typeface="Arial" panose="020B0604020202020204" pitchFamily="34" charset="0"/>
              </a:rPr>
              <a:t> - v současnosti se nejčastěji používají dvojité stany sestávající z prodyšného vnitřního stanu a nepromokavého tropika, důležitým ukazatelem u stanů je vodní sloupec tropika a podlážky udávající </a:t>
            </a:r>
            <a:r>
              <a:rPr lang="cs-CZ" altLang="cs-CZ" sz="1900" dirty="0" err="1">
                <a:latin typeface="Arial" panose="020B0604020202020204" pitchFamily="34" charset="0"/>
              </a:rPr>
              <a:t>odlnost</a:t>
            </a:r>
            <a:r>
              <a:rPr lang="cs-CZ" altLang="cs-CZ" sz="1900" dirty="0">
                <a:latin typeface="Arial" panose="020B0604020202020204" pitchFamily="34" charset="0"/>
              </a:rPr>
              <a:t> vůči vlhkosti</a:t>
            </a:r>
          </a:p>
          <a:p>
            <a:pPr algn="just"/>
            <a:r>
              <a:rPr lang="cs-CZ" altLang="cs-CZ" sz="1900" b="1" dirty="0">
                <a:latin typeface="Arial" panose="020B0604020202020204" pitchFamily="34" charset="0"/>
              </a:rPr>
              <a:t>spací pytel </a:t>
            </a:r>
            <a:r>
              <a:rPr lang="cs-CZ" altLang="cs-CZ" sz="1900" dirty="0">
                <a:latin typeface="Arial" panose="020B0604020202020204" pitchFamily="34" charset="0"/>
              </a:rPr>
              <a:t>(spacák) - používají se především spacáky anatomického střihu (tzv. mumie), jako izolační náplň se používají dutá vlákna nebo peří</a:t>
            </a:r>
          </a:p>
          <a:p>
            <a:pPr algn="just"/>
            <a:r>
              <a:rPr lang="cs-CZ" altLang="cs-CZ" sz="1900" b="1" dirty="0">
                <a:latin typeface="Arial" panose="020B0604020202020204" pitchFamily="34" charset="0"/>
              </a:rPr>
              <a:t>karimatka</a:t>
            </a:r>
            <a:r>
              <a:rPr lang="cs-CZ" altLang="cs-CZ" sz="1900" dirty="0">
                <a:latin typeface="Arial" panose="020B0604020202020204" pitchFamily="34" charset="0"/>
              </a:rPr>
              <a:t> - podložka pod spacák, používají se karimatky z pěnového polyetylenu nebo </a:t>
            </a:r>
            <a:r>
              <a:rPr lang="cs-CZ" altLang="cs-CZ" sz="1900" dirty="0" err="1" smtClean="0">
                <a:latin typeface="Arial" panose="020B0604020202020204" pitchFamily="34" charset="0"/>
              </a:rPr>
              <a:t>samonafukovací</a:t>
            </a:r>
            <a:r>
              <a:rPr lang="cs-CZ" altLang="cs-CZ" sz="1900" dirty="0" smtClean="0">
                <a:latin typeface="Arial" panose="020B0604020202020204" pitchFamily="34" charset="0"/>
              </a:rPr>
              <a:t> vařič </a:t>
            </a:r>
            <a:r>
              <a:rPr lang="cs-CZ" altLang="cs-CZ" sz="1900" dirty="0">
                <a:latin typeface="Arial" panose="020B0604020202020204" pitchFamily="34" charset="0"/>
              </a:rPr>
              <a:t>- podle používaného paliva se dělí na plynové, benzínové a lihové</a:t>
            </a:r>
            <a:endParaRPr lang="cs-CZ" altLang="cs-CZ" sz="1900" dirty="0" smtClean="0">
              <a:latin typeface="Arial" panose="020B0604020202020204" pitchFamily="34" charset="0"/>
            </a:endParaRPr>
          </a:p>
          <a:p>
            <a:pPr eaLnBrk="1" hangingPunct="1">
              <a:buFontTx/>
              <a:buChar char="•"/>
            </a:pPr>
            <a:endParaRPr lang="cs-CZ" altLang="cs-CZ" sz="1800" dirty="0" smtClean="0">
              <a:latin typeface="Arial" panose="020B0604020202020204" pitchFamily="34" charset="0"/>
            </a:endParaRPr>
          </a:p>
          <a:p>
            <a:pPr eaLnBrk="1" hangingPunct="1">
              <a:buFontTx/>
              <a:buNone/>
            </a:pPr>
            <a:endParaRPr lang="cs-CZ" altLang="cs-CZ" sz="1800" dirty="0" smtClean="0">
              <a:latin typeface="Arial" panose="020B0604020202020204" pitchFamily="34" charset="0"/>
            </a:endParaRPr>
          </a:p>
        </p:txBody>
      </p:sp>
    </p:spTree>
    <p:extLst>
      <p:ext uri="{BB962C8B-B14F-4D97-AF65-F5344CB8AC3E}">
        <p14:creationId xmlns:p14="http://schemas.microsoft.com/office/powerpoint/2010/main" val="2827878474"/>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051"/>
          <p:cNvSpPr>
            <a:spLocks noGrp="1" noChangeArrowheads="1"/>
          </p:cNvSpPr>
          <p:nvPr>
            <p:ph type="body" idx="1"/>
          </p:nvPr>
        </p:nvSpPr>
        <p:spPr>
          <a:xfrm>
            <a:off x="0" y="188640"/>
            <a:ext cx="9144000" cy="6000005"/>
          </a:xfrm>
          <a:noFill/>
        </p:spPr>
        <p:txBody>
          <a:bodyPr lIns="92075" tIns="46038" rIns="92075" bIns="46038">
            <a:normAutofit/>
          </a:bodyPr>
          <a:lstStyle/>
          <a:p>
            <a:pPr algn="just"/>
            <a:r>
              <a:rPr lang="cs-CZ" altLang="cs-CZ" sz="1900" b="1" dirty="0" smtClean="0">
                <a:latin typeface="Arial" panose="020B0604020202020204" pitchFamily="34" charset="0"/>
              </a:rPr>
              <a:t>buzola</a:t>
            </a:r>
          </a:p>
          <a:p>
            <a:pPr algn="just"/>
            <a:r>
              <a:rPr lang="cs-CZ" altLang="cs-CZ" sz="1900" b="1" dirty="0" smtClean="0">
                <a:latin typeface="Arial" panose="020B0604020202020204" pitchFamily="34" charset="0"/>
              </a:rPr>
              <a:t>GPS</a:t>
            </a:r>
          </a:p>
          <a:p>
            <a:pPr algn="just"/>
            <a:r>
              <a:rPr lang="cs-CZ" altLang="cs-CZ" sz="1900" b="1" dirty="0" smtClean="0">
                <a:latin typeface="Arial" panose="020B0604020202020204" pitchFamily="34" charset="0"/>
              </a:rPr>
              <a:t>přilba</a:t>
            </a:r>
          </a:p>
          <a:p>
            <a:pPr algn="just"/>
            <a:r>
              <a:rPr lang="cs-CZ" altLang="cs-CZ" sz="1900" b="1" dirty="0" smtClean="0">
                <a:latin typeface="Arial" panose="020B0604020202020204" pitchFamily="34" charset="0"/>
              </a:rPr>
              <a:t>úvazek</a:t>
            </a:r>
            <a:r>
              <a:rPr lang="cs-CZ" altLang="cs-CZ" sz="1900" dirty="0" smtClean="0">
                <a:latin typeface="Arial" panose="020B0604020202020204" pitchFamily="34" charset="0"/>
              </a:rPr>
              <a:t> - podle typu konstrukce se dělí na sedací (sedák), prsní (</a:t>
            </a:r>
            <a:r>
              <a:rPr lang="cs-CZ" altLang="cs-CZ" sz="1900" dirty="0" err="1" smtClean="0">
                <a:latin typeface="Arial" panose="020B0604020202020204" pitchFamily="34" charset="0"/>
              </a:rPr>
              <a:t>prsák</a:t>
            </a:r>
            <a:r>
              <a:rPr lang="cs-CZ" altLang="cs-CZ" sz="1900" dirty="0" smtClean="0">
                <a:latin typeface="Arial" panose="020B0604020202020204" pitchFamily="34" charset="0"/>
              </a:rPr>
              <a:t>) a celotělový, používají se při pohybu po zajištěných cestách a po ledovci a rovněž při horolezectví</a:t>
            </a:r>
          </a:p>
          <a:p>
            <a:pPr algn="just"/>
            <a:r>
              <a:rPr lang="cs-CZ" altLang="cs-CZ" sz="1900" b="1" dirty="0" smtClean="0">
                <a:latin typeface="Arial" panose="020B0604020202020204" pitchFamily="34" charset="0"/>
              </a:rPr>
              <a:t>jistící set </a:t>
            </a:r>
            <a:r>
              <a:rPr lang="cs-CZ" altLang="cs-CZ" sz="1900" dirty="0" smtClean="0">
                <a:latin typeface="Arial" panose="020B0604020202020204" pitchFamily="34" charset="0"/>
              </a:rPr>
              <a:t>- naváže se k úvazku a pomocí něho se připíná k jistícímu lanu, pro jištění na zajištěných cestách se nejvíce používá </a:t>
            </a:r>
            <a:r>
              <a:rPr lang="cs-CZ" altLang="cs-CZ" sz="1900" dirty="0" err="1" smtClean="0">
                <a:latin typeface="Arial" panose="020B0604020202020204" pitchFamily="34" charset="0"/>
              </a:rPr>
              <a:t>ferratový</a:t>
            </a:r>
            <a:r>
              <a:rPr lang="cs-CZ" altLang="cs-CZ" sz="1900" dirty="0" smtClean="0">
                <a:latin typeface="Arial" panose="020B0604020202020204" pitchFamily="34" charset="0"/>
              </a:rPr>
              <a:t> set typu „Y“</a:t>
            </a:r>
          </a:p>
          <a:p>
            <a:pPr algn="just"/>
            <a:r>
              <a:rPr lang="cs-CZ" altLang="cs-CZ" sz="1900" b="1" dirty="0" smtClean="0">
                <a:latin typeface="Arial" panose="020B0604020202020204" pitchFamily="34" charset="0"/>
              </a:rPr>
              <a:t>karabiny</a:t>
            </a:r>
            <a:r>
              <a:rPr lang="cs-CZ" altLang="cs-CZ" sz="1900" dirty="0" smtClean="0">
                <a:latin typeface="Arial" panose="020B0604020202020204" pitchFamily="34" charset="0"/>
              </a:rPr>
              <a:t> - využívají se při pohybu po zajištěných cestách a po ledovci (jako součást jistícího setu), na slaňování či </a:t>
            </a:r>
            <a:r>
              <a:rPr lang="cs-CZ" altLang="cs-CZ" sz="1900" dirty="0" err="1" smtClean="0">
                <a:latin typeface="Arial" panose="020B0604020202020204" pitchFamily="34" charset="0"/>
              </a:rPr>
              <a:t>dojištění</a:t>
            </a:r>
            <a:endParaRPr lang="cs-CZ" altLang="cs-CZ" sz="1900" dirty="0" smtClean="0">
              <a:latin typeface="Arial" panose="020B0604020202020204" pitchFamily="34" charset="0"/>
            </a:endParaRPr>
          </a:p>
          <a:p>
            <a:pPr algn="just"/>
            <a:r>
              <a:rPr lang="cs-CZ" altLang="cs-CZ" sz="1900" b="1" dirty="0" smtClean="0">
                <a:latin typeface="Arial" panose="020B0604020202020204" pitchFamily="34" charset="0"/>
              </a:rPr>
              <a:t>lano </a:t>
            </a:r>
            <a:r>
              <a:rPr lang="cs-CZ" altLang="cs-CZ" sz="1900" dirty="0" smtClean="0">
                <a:latin typeface="Arial" panose="020B0604020202020204" pitchFamily="34" charset="0"/>
              </a:rPr>
              <a:t>- při horské turistice se používá především k jištění na ledovci (k </a:t>
            </a:r>
            <a:r>
              <a:rPr lang="cs-CZ" altLang="cs-CZ" sz="1900" dirty="0" err="1" smtClean="0">
                <a:latin typeface="Arial" panose="020B0604020202020204" pitchFamily="34" charset="0"/>
              </a:rPr>
              <a:t>dojištění</a:t>
            </a:r>
            <a:r>
              <a:rPr lang="cs-CZ" altLang="cs-CZ" sz="1900" dirty="0" smtClean="0">
                <a:latin typeface="Arial" panose="020B0604020202020204" pitchFamily="34" charset="0"/>
              </a:rPr>
              <a:t> obtížných úseků a k případnému zachycení pádu)</a:t>
            </a:r>
          </a:p>
          <a:p>
            <a:pPr algn="just"/>
            <a:r>
              <a:rPr lang="cs-CZ" altLang="cs-CZ" sz="1900" b="1" dirty="0" smtClean="0">
                <a:latin typeface="Arial" panose="020B0604020202020204" pitchFamily="34" charset="0"/>
              </a:rPr>
              <a:t>mačky</a:t>
            </a:r>
          </a:p>
          <a:p>
            <a:pPr algn="just"/>
            <a:r>
              <a:rPr lang="cs-CZ" altLang="cs-CZ" sz="1900" b="1" dirty="0" smtClean="0">
                <a:latin typeface="Arial" panose="020B0604020202020204" pitchFamily="34" charset="0"/>
              </a:rPr>
              <a:t>cepín</a:t>
            </a:r>
          </a:p>
          <a:p>
            <a:pPr algn="just"/>
            <a:r>
              <a:rPr lang="cs-CZ" altLang="cs-CZ" sz="1900" b="1" dirty="0" smtClean="0">
                <a:latin typeface="Arial" panose="020B0604020202020204" pitchFamily="34" charset="0"/>
              </a:rPr>
              <a:t>teleskopické hole </a:t>
            </a:r>
            <a:r>
              <a:rPr lang="cs-CZ" altLang="cs-CZ" sz="1900" dirty="0" smtClean="0">
                <a:latin typeface="Arial" panose="020B0604020202020204" pitchFamily="34" charset="0"/>
              </a:rPr>
              <a:t>- jejich použití je zvláště vhodné při pohybu s těžkým batohem</a:t>
            </a:r>
            <a:endParaRPr lang="cs-CZ" altLang="cs-CZ" sz="1800" dirty="0" smtClean="0">
              <a:latin typeface="Arial" panose="020B0604020202020204" pitchFamily="34" charset="0"/>
            </a:endParaRPr>
          </a:p>
          <a:p>
            <a:pPr eaLnBrk="1" hangingPunct="1">
              <a:buFontTx/>
              <a:buNone/>
            </a:pPr>
            <a:endParaRPr lang="cs-CZ" altLang="cs-CZ" sz="1800" dirty="0" smtClean="0">
              <a:latin typeface="Arial" panose="020B0604020202020204" pitchFamily="34" charset="0"/>
            </a:endParaRPr>
          </a:p>
        </p:txBody>
      </p:sp>
      <p:pic>
        <p:nvPicPr>
          <p:cNvPr id="3" name="Obrázek 2"/>
          <p:cNvPicPr>
            <a:picLocks noChangeAspect="1"/>
          </p:cNvPicPr>
          <p:nvPr/>
        </p:nvPicPr>
        <p:blipFill>
          <a:blip r:embed="rId2"/>
          <a:stretch>
            <a:fillRect/>
          </a:stretch>
        </p:blipFill>
        <p:spPr>
          <a:xfrm>
            <a:off x="6876256" y="5229200"/>
            <a:ext cx="2095500" cy="1571625"/>
          </a:xfrm>
          <a:prstGeom prst="rect">
            <a:avLst/>
          </a:prstGeom>
        </p:spPr>
      </p:pic>
      <p:sp>
        <p:nvSpPr>
          <p:cNvPr id="4" name="Obdélník 3"/>
          <p:cNvSpPr/>
          <p:nvPr/>
        </p:nvSpPr>
        <p:spPr>
          <a:xfrm>
            <a:off x="6112454" y="5940737"/>
            <a:ext cx="798617" cy="369332"/>
          </a:xfrm>
          <a:prstGeom prst="rect">
            <a:avLst/>
          </a:prstGeom>
        </p:spPr>
        <p:txBody>
          <a:bodyPr wrap="none">
            <a:spAutoFit/>
          </a:bodyPr>
          <a:lstStyle/>
          <a:p>
            <a:r>
              <a:rPr lang="cs-CZ" dirty="0"/>
              <a:t>Mačky</a:t>
            </a:r>
          </a:p>
        </p:txBody>
      </p:sp>
      <p:pic>
        <p:nvPicPr>
          <p:cNvPr id="5" name="Obrázek 4"/>
          <p:cNvPicPr>
            <a:picLocks noChangeAspect="1"/>
          </p:cNvPicPr>
          <p:nvPr/>
        </p:nvPicPr>
        <p:blipFill>
          <a:blip r:embed="rId3"/>
          <a:stretch>
            <a:fillRect/>
          </a:stretch>
        </p:blipFill>
        <p:spPr>
          <a:xfrm>
            <a:off x="4682803" y="5134435"/>
            <a:ext cx="1047750" cy="1689745"/>
          </a:xfrm>
          <a:prstGeom prst="rect">
            <a:avLst/>
          </a:prstGeom>
        </p:spPr>
      </p:pic>
      <p:sp>
        <p:nvSpPr>
          <p:cNvPr id="8" name="Obdélník 7"/>
          <p:cNvSpPr/>
          <p:nvPr/>
        </p:nvSpPr>
        <p:spPr>
          <a:xfrm>
            <a:off x="3913342" y="5848404"/>
            <a:ext cx="720069" cy="646331"/>
          </a:xfrm>
          <a:prstGeom prst="rect">
            <a:avLst/>
          </a:prstGeom>
        </p:spPr>
        <p:txBody>
          <a:bodyPr wrap="none">
            <a:spAutoFit/>
          </a:bodyPr>
          <a:lstStyle/>
          <a:p>
            <a:r>
              <a:rPr lang="cs-CZ" dirty="0" smtClean="0"/>
              <a:t>Cepín</a:t>
            </a:r>
          </a:p>
          <a:p>
            <a:endParaRPr lang="cs-CZ" dirty="0"/>
          </a:p>
        </p:txBody>
      </p:sp>
      <p:pic>
        <p:nvPicPr>
          <p:cNvPr id="6" name="Obrázek 5"/>
          <p:cNvPicPr>
            <a:picLocks noChangeAspect="1"/>
          </p:cNvPicPr>
          <p:nvPr/>
        </p:nvPicPr>
        <p:blipFill>
          <a:blip r:embed="rId4"/>
          <a:stretch>
            <a:fillRect/>
          </a:stretch>
        </p:blipFill>
        <p:spPr>
          <a:xfrm>
            <a:off x="1719889" y="5402396"/>
            <a:ext cx="2095500" cy="1421784"/>
          </a:xfrm>
          <a:prstGeom prst="rect">
            <a:avLst/>
          </a:prstGeom>
        </p:spPr>
      </p:pic>
      <p:sp>
        <p:nvSpPr>
          <p:cNvPr id="10" name="Obdélník 9"/>
          <p:cNvSpPr/>
          <p:nvPr/>
        </p:nvSpPr>
        <p:spPr>
          <a:xfrm>
            <a:off x="683568" y="5848403"/>
            <a:ext cx="994118" cy="646331"/>
          </a:xfrm>
          <a:prstGeom prst="rect">
            <a:avLst/>
          </a:prstGeom>
        </p:spPr>
        <p:txBody>
          <a:bodyPr wrap="none">
            <a:spAutoFit/>
          </a:bodyPr>
          <a:lstStyle/>
          <a:p>
            <a:r>
              <a:rPr lang="cs-CZ" dirty="0" smtClean="0"/>
              <a:t>Karabiny</a:t>
            </a:r>
          </a:p>
          <a:p>
            <a:endParaRPr lang="cs-CZ" dirty="0"/>
          </a:p>
        </p:txBody>
      </p:sp>
      <p:pic>
        <p:nvPicPr>
          <p:cNvPr id="7" name="Obrázek 6"/>
          <p:cNvPicPr>
            <a:picLocks noChangeAspect="1"/>
          </p:cNvPicPr>
          <p:nvPr/>
        </p:nvPicPr>
        <p:blipFill>
          <a:blip r:embed="rId5"/>
          <a:stretch>
            <a:fillRect/>
          </a:stretch>
        </p:blipFill>
        <p:spPr>
          <a:xfrm>
            <a:off x="1403648" y="188640"/>
            <a:ext cx="2095500" cy="923503"/>
          </a:xfrm>
          <a:prstGeom prst="rect">
            <a:avLst/>
          </a:prstGeom>
        </p:spPr>
      </p:pic>
    </p:spTree>
    <p:extLst>
      <p:ext uri="{BB962C8B-B14F-4D97-AF65-F5344CB8AC3E}">
        <p14:creationId xmlns:p14="http://schemas.microsoft.com/office/powerpoint/2010/main" val="3957039962"/>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descr="Large confetti"/>
          <p:cNvSpPr>
            <a:spLocks noGrp="1" noChangeArrowheads="1"/>
          </p:cNvSpPr>
          <p:nvPr>
            <p:ph type="title"/>
          </p:nvPr>
        </p:nvSpPr>
        <p:spPr>
          <a:xfrm>
            <a:off x="495300" y="188640"/>
            <a:ext cx="7772400" cy="817563"/>
          </a:xfrm>
          <a:noFill/>
        </p:spPr>
        <p:txBody>
          <a:bodyPr lIns="92075" tIns="46038" rIns="92075" bIns="46038"/>
          <a:lstStyle/>
          <a:p>
            <a:r>
              <a:rPr lang="cs-CZ" altLang="cs-CZ" dirty="0">
                <a:solidFill>
                  <a:srgbClr val="FF0000"/>
                </a:solidFill>
                <a:latin typeface="Comic Sans MS" panose="030F0702030302020204" pitchFamily="66" charset="0"/>
              </a:rPr>
              <a:t>Znalosti a dovednosti</a:t>
            </a:r>
            <a:endParaRPr lang="cs-CZ" altLang="cs-CZ" dirty="0" smtClean="0">
              <a:solidFill>
                <a:srgbClr val="FF0000"/>
              </a:solidFill>
              <a:latin typeface="Comic Sans MS" panose="030F0702030302020204" pitchFamily="66" charset="0"/>
            </a:endParaRPr>
          </a:p>
        </p:txBody>
      </p:sp>
      <p:sp>
        <p:nvSpPr>
          <p:cNvPr id="101379" name="Rectangle 3"/>
          <p:cNvSpPr>
            <a:spLocks noGrp="1" noChangeArrowheads="1"/>
          </p:cNvSpPr>
          <p:nvPr>
            <p:ph type="body" idx="1"/>
          </p:nvPr>
        </p:nvSpPr>
        <p:spPr>
          <a:xfrm>
            <a:off x="179512" y="1124744"/>
            <a:ext cx="8763000" cy="4953000"/>
          </a:xfrm>
          <a:noFill/>
        </p:spPr>
        <p:txBody>
          <a:bodyPr lIns="92075" tIns="46038" rIns="92075" bIns="46038">
            <a:normAutofit/>
          </a:bodyPr>
          <a:lstStyle/>
          <a:p>
            <a:pPr marL="0" indent="0">
              <a:buNone/>
            </a:pPr>
            <a:endParaRPr lang="cs-CZ" altLang="cs-CZ" sz="2800" dirty="0">
              <a:latin typeface="Arial" panose="020B0604020202020204" pitchFamily="34" charset="0"/>
            </a:endParaRPr>
          </a:p>
          <a:p>
            <a:pPr>
              <a:buFont typeface="Wingdings" panose="05000000000000000000" pitchFamily="2" charset="2"/>
              <a:buChar char="Ø"/>
            </a:pPr>
            <a:r>
              <a:rPr lang="cs-CZ" altLang="cs-CZ" sz="2800" dirty="0">
                <a:latin typeface="Arial" panose="020B0604020202020204" pitchFamily="34" charset="0"/>
              </a:rPr>
              <a:t>    chůze v terénu, pohyb po sněhu, pohyb po ledovci, lezecký pohyb</a:t>
            </a:r>
          </a:p>
          <a:p>
            <a:pPr>
              <a:buFont typeface="Wingdings" panose="05000000000000000000" pitchFamily="2" charset="2"/>
              <a:buChar char="Ø"/>
            </a:pPr>
            <a:r>
              <a:rPr lang="cs-CZ" altLang="cs-CZ" sz="2800" dirty="0">
                <a:latin typeface="Arial" panose="020B0604020202020204" pitchFamily="34" charset="0"/>
              </a:rPr>
              <a:t>    stanování, bivakování</a:t>
            </a:r>
          </a:p>
          <a:p>
            <a:pPr>
              <a:buFont typeface="Wingdings" panose="05000000000000000000" pitchFamily="2" charset="2"/>
              <a:buChar char="Ø"/>
            </a:pPr>
            <a:r>
              <a:rPr lang="cs-CZ" altLang="cs-CZ" sz="2800" dirty="0">
                <a:latin typeface="Arial" panose="020B0604020202020204" pitchFamily="34" charset="0"/>
              </a:rPr>
              <a:t>    první pomoc</a:t>
            </a:r>
          </a:p>
          <a:p>
            <a:pPr>
              <a:buFont typeface="Wingdings" panose="05000000000000000000" pitchFamily="2" charset="2"/>
              <a:buChar char="Ø"/>
            </a:pPr>
            <a:r>
              <a:rPr lang="cs-CZ" altLang="cs-CZ" sz="2800" dirty="0">
                <a:latin typeface="Arial" panose="020B0604020202020204" pitchFamily="34" charset="0"/>
              </a:rPr>
              <a:t>    odhad počasí, chování při bouřce</a:t>
            </a:r>
          </a:p>
          <a:p>
            <a:pPr>
              <a:buFont typeface="Wingdings" panose="05000000000000000000" pitchFamily="2" charset="2"/>
              <a:buChar char="Ø"/>
            </a:pPr>
            <a:r>
              <a:rPr lang="cs-CZ" altLang="cs-CZ" sz="2800" dirty="0">
                <a:latin typeface="Arial" panose="020B0604020202020204" pitchFamily="34" charset="0"/>
              </a:rPr>
              <a:t>    orientace v terénu, čtení mapy</a:t>
            </a:r>
          </a:p>
          <a:p>
            <a:pPr eaLnBrk="1" hangingPunct="1">
              <a:buFont typeface="Wingdings" panose="05000000000000000000" pitchFamily="2" charset="2"/>
              <a:buChar char="Ø"/>
            </a:pPr>
            <a:endParaRPr lang="cs-CZ" altLang="cs-CZ" sz="2000" dirty="0" smtClean="0">
              <a:latin typeface="Arial" panose="020B0604020202020204" pitchFamily="34" charset="0"/>
            </a:endParaRPr>
          </a:p>
          <a:p>
            <a:pPr eaLnBrk="1" hangingPunct="1">
              <a:buFontTx/>
              <a:buNone/>
            </a:pPr>
            <a:endParaRPr lang="cs-CZ" altLang="cs-CZ" sz="1800" dirty="0" smtClean="0">
              <a:latin typeface="Arial" panose="020B0604020202020204" pitchFamily="34" charset="0"/>
            </a:endParaRPr>
          </a:p>
          <a:p>
            <a:pPr eaLnBrk="1" hangingPunct="1">
              <a:buFontTx/>
              <a:buNone/>
            </a:pPr>
            <a:endParaRPr lang="cs-CZ" altLang="cs-CZ" sz="1800" dirty="0" smtClean="0">
              <a:latin typeface="Arial" panose="020B0604020202020204" pitchFamily="34" charset="0"/>
            </a:endParaRPr>
          </a:p>
          <a:p>
            <a:pPr eaLnBrk="1" hangingPunct="1"/>
            <a:endParaRPr lang="cs-CZ" altLang="cs-CZ" dirty="0" smtClean="0"/>
          </a:p>
        </p:txBody>
      </p:sp>
    </p:spTree>
    <p:extLst>
      <p:ext uri="{BB962C8B-B14F-4D97-AF65-F5344CB8AC3E}">
        <p14:creationId xmlns:p14="http://schemas.microsoft.com/office/powerpoint/2010/main" val="1687796852"/>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050" descr="Large confetti"/>
          <p:cNvSpPr>
            <a:spLocks noGrp="1" noChangeArrowheads="1"/>
          </p:cNvSpPr>
          <p:nvPr>
            <p:ph type="title"/>
          </p:nvPr>
        </p:nvSpPr>
        <p:spPr>
          <a:xfrm>
            <a:off x="0" y="116632"/>
            <a:ext cx="9036496" cy="741363"/>
          </a:xfrm>
          <a:noFill/>
        </p:spPr>
        <p:txBody>
          <a:bodyPr lIns="92075" tIns="46038" rIns="92075" bIns="46038">
            <a:noAutofit/>
          </a:bodyPr>
          <a:lstStyle/>
          <a:p>
            <a:r>
              <a:rPr lang="cs-CZ" altLang="cs-CZ" sz="3200" dirty="0">
                <a:solidFill>
                  <a:srgbClr val="FF0000"/>
                </a:solidFill>
                <a:latin typeface="Comic Sans MS" panose="030F0702030302020204" pitchFamily="66" charset="0"/>
              </a:rPr>
              <a:t>Jak se liší horský průvodce od horského vůdce? </a:t>
            </a:r>
            <a:endParaRPr lang="cs-CZ" altLang="cs-CZ" sz="3200" dirty="0" smtClean="0">
              <a:solidFill>
                <a:srgbClr val="FF0000"/>
              </a:solidFill>
              <a:latin typeface="Comic Sans MS" panose="030F0702030302020204" pitchFamily="66" charset="0"/>
            </a:endParaRPr>
          </a:p>
        </p:txBody>
      </p:sp>
      <p:sp>
        <p:nvSpPr>
          <p:cNvPr id="99331" name="Rectangle 2051"/>
          <p:cNvSpPr>
            <a:spLocks noGrp="1" noChangeArrowheads="1"/>
          </p:cNvSpPr>
          <p:nvPr>
            <p:ph type="body" idx="1"/>
          </p:nvPr>
        </p:nvSpPr>
        <p:spPr>
          <a:xfrm>
            <a:off x="0" y="884717"/>
            <a:ext cx="9144000" cy="6000005"/>
          </a:xfrm>
          <a:noFill/>
        </p:spPr>
        <p:txBody>
          <a:bodyPr lIns="92075" tIns="46038" rIns="92075" bIns="46038">
            <a:normAutofit lnSpcReduction="10000"/>
          </a:bodyPr>
          <a:lstStyle/>
          <a:p>
            <a:pPr algn="just"/>
            <a:r>
              <a:rPr lang="cs-CZ" altLang="cs-CZ" sz="1800" b="1" dirty="0" smtClean="0">
                <a:latin typeface="Arial" panose="020B0604020202020204" pitchFamily="34" charset="0"/>
              </a:rPr>
              <a:t>Mezinárodní </a:t>
            </a:r>
            <a:r>
              <a:rPr lang="cs-CZ" altLang="cs-CZ" sz="1800" b="1" dirty="0">
                <a:latin typeface="Arial" panose="020B0604020202020204" pitchFamily="34" charset="0"/>
              </a:rPr>
              <a:t>horský vůdce </a:t>
            </a:r>
            <a:r>
              <a:rPr lang="cs-CZ" altLang="cs-CZ" sz="1800" dirty="0">
                <a:latin typeface="Arial" panose="020B0604020202020204" pitchFamily="34" charset="0"/>
              </a:rPr>
              <a:t>a </a:t>
            </a:r>
            <a:r>
              <a:rPr lang="cs-CZ" altLang="cs-CZ" sz="1800" b="1" dirty="0">
                <a:latin typeface="Arial" panose="020B0604020202020204" pitchFamily="34" charset="0"/>
              </a:rPr>
              <a:t>mezinárodní horský průvodce </a:t>
            </a:r>
            <a:r>
              <a:rPr lang="cs-CZ" altLang="cs-CZ" sz="1800" dirty="0">
                <a:latin typeface="Arial" panose="020B0604020202020204" pitchFamily="34" charset="0"/>
              </a:rPr>
              <a:t>jsou kvalifikace pro vedení klientů v horském prostředí, které se liší v rozsahu působnosti stanovené zejména s ohledem na obtížnost terénu. </a:t>
            </a:r>
            <a:endParaRPr lang="cs-CZ" altLang="cs-CZ" sz="1800" dirty="0" smtClean="0">
              <a:latin typeface="Arial" panose="020B0604020202020204" pitchFamily="34" charset="0"/>
            </a:endParaRPr>
          </a:p>
          <a:p>
            <a:pPr algn="just"/>
            <a:r>
              <a:rPr lang="cs-CZ" altLang="cs-CZ" sz="1800" dirty="0" smtClean="0">
                <a:solidFill>
                  <a:srgbClr val="0070C0"/>
                </a:solidFill>
                <a:latin typeface="Arial" panose="020B0604020202020204" pitchFamily="34" charset="0"/>
              </a:rPr>
              <a:t>Zatímco </a:t>
            </a:r>
            <a:r>
              <a:rPr lang="cs-CZ" altLang="cs-CZ" sz="1800" dirty="0">
                <a:solidFill>
                  <a:srgbClr val="0070C0"/>
                </a:solidFill>
                <a:latin typeface="Arial" panose="020B0604020202020204" pitchFamily="34" charset="0"/>
              </a:rPr>
              <a:t>horský vůdce </a:t>
            </a:r>
            <a:r>
              <a:rPr lang="cs-CZ" altLang="cs-CZ" sz="1800" dirty="0">
                <a:latin typeface="Arial" panose="020B0604020202020204" pitchFamily="34" charset="0"/>
              </a:rPr>
              <a:t>může působit za každého ročního období ve všech horských </a:t>
            </a:r>
            <a:r>
              <a:rPr lang="cs-CZ" altLang="cs-CZ" sz="1800" dirty="0" smtClean="0">
                <a:latin typeface="Arial" panose="020B0604020202020204" pitchFamily="34" charset="0"/>
              </a:rPr>
              <a:t>oblastech</a:t>
            </a:r>
            <a:r>
              <a:rPr lang="cs-CZ" altLang="cs-CZ" sz="1800" dirty="0">
                <a:latin typeface="Arial" panose="020B0604020202020204" pitchFamily="34" charset="0"/>
              </a:rPr>
              <a:t>.</a:t>
            </a:r>
            <a:endParaRPr lang="cs-CZ" altLang="cs-CZ" sz="1800" dirty="0" smtClean="0">
              <a:latin typeface="Arial" panose="020B0604020202020204" pitchFamily="34" charset="0"/>
            </a:endParaRPr>
          </a:p>
          <a:p>
            <a:pPr algn="just"/>
            <a:r>
              <a:rPr lang="cs-CZ" altLang="cs-CZ" sz="1800" dirty="0">
                <a:solidFill>
                  <a:srgbClr val="0070C0"/>
                </a:solidFill>
                <a:latin typeface="Arial" panose="020B0604020202020204" pitchFamily="34" charset="0"/>
              </a:rPr>
              <a:t>H</a:t>
            </a:r>
            <a:r>
              <a:rPr lang="cs-CZ" altLang="cs-CZ" sz="1800" dirty="0" smtClean="0">
                <a:solidFill>
                  <a:srgbClr val="0070C0"/>
                </a:solidFill>
                <a:latin typeface="Arial" panose="020B0604020202020204" pitchFamily="34" charset="0"/>
              </a:rPr>
              <a:t>orský </a:t>
            </a:r>
            <a:r>
              <a:rPr lang="cs-CZ" altLang="cs-CZ" sz="1800" dirty="0">
                <a:solidFill>
                  <a:srgbClr val="0070C0"/>
                </a:solidFill>
                <a:latin typeface="Arial" panose="020B0604020202020204" pitchFamily="34" charset="0"/>
              </a:rPr>
              <a:t>průvodce </a:t>
            </a:r>
            <a:r>
              <a:rPr lang="cs-CZ" altLang="cs-CZ" sz="1800" dirty="0">
                <a:latin typeface="Arial" panose="020B0604020202020204" pitchFamily="34" charset="0"/>
              </a:rPr>
              <a:t>může vést své klienty pouze na cestách, v jejichž průběhu se obvykle nevyžaduje použití lezecké techniky. Horolezecké výstupy například na </a:t>
            </a:r>
            <a:r>
              <a:rPr lang="cs-CZ" altLang="cs-CZ" sz="1800" dirty="0" err="1">
                <a:latin typeface="Arial" panose="020B0604020202020204" pitchFamily="34" charset="0"/>
              </a:rPr>
              <a:t>Mont</a:t>
            </a:r>
            <a:r>
              <a:rPr lang="cs-CZ" altLang="cs-CZ" sz="1800" dirty="0">
                <a:latin typeface="Arial" panose="020B0604020202020204" pitchFamily="34" charset="0"/>
              </a:rPr>
              <a:t> </a:t>
            </a:r>
            <a:r>
              <a:rPr lang="cs-CZ" altLang="cs-CZ" sz="1800" dirty="0" err="1">
                <a:latin typeface="Arial" panose="020B0604020202020204" pitchFamily="34" charset="0"/>
              </a:rPr>
              <a:t>Blanc</a:t>
            </a:r>
            <a:r>
              <a:rPr lang="cs-CZ" altLang="cs-CZ" sz="1800" dirty="0">
                <a:latin typeface="Arial" panose="020B0604020202020204" pitchFamily="34" charset="0"/>
              </a:rPr>
              <a:t>, Matterhorn atd. jsou pouze v kompetencích horského </a:t>
            </a:r>
            <a:r>
              <a:rPr lang="cs-CZ" altLang="cs-CZ" sz="1800" dirty="0" smtClean="0">
                <a:latin typeface="Arial" panose="020B0604020202020204" pitchFamily="34" charset="0"/>
              </a:rPr>
              <a:t>vůdce.</a:t>
            </a:r>
          </a:p>
          <a:p>
            <a:pPr algn="just"/>
            <a:r>
              <a:rPr lang="cs-CZ" altLang="cs-CZ" sz="1800" dirty="0">
                <a:latin typeface="Arial" panose="020B0604020202020204" pitchFamily="34" charset="0"/>
              </a:rPr>
              <a:t>ČAHV (</a:t>
            </a:r>
            <a:r>
              <a:rPr lang="cs-CZ" altLang="cs-CZ" sz="1800" dirty="0" smtClean="0">
                <a:latin typeface="Arial" panose="020B0604020202020204" pitchFamily="34" charset="0"/>
              </a:rPr>
              <a:t>České </a:t>
            </a:r>
            <a:r>
              <a:rPr lang="cs-CZ" altLang="cs-CZ" sz="1800" dirty="0">
                <a:latin typeface="Arial" panose="020B0604020202020204" pitchFamily="34" charset="0"/>
              </a:rPr>
              <a:t>asociace horských </a:t>
            </a:r>
            <a:r>
              <a:rPr lang="cs-CZ" altLang="cs-CZ" sz="1800" dirty="0" smtClean="0">
                <a:latin typeface="Arial" panose="020B0604020202020204" pitchFamily="34" charset="0"/>
              </a:rPr>
              <a:t>vůdců) je </a:t>
            </a:r>
            <a:r>
              <a:rPr lang="cs-CZ" altLang="cs-CZ" sz="1800" dirty="0">
                <a:latin typeface="Arial" panose="020B0604020202020204" pitchFamily="34" charset="0"/>
              </a:rPr>
              <a:t>jediným národním nositelem licence </a:t>
            </a:r>
            <a:r>
              <a:rPr lang="cs-CZ" altLang="cs-CZ" sz="1800" dirty="0" smtClean="0">
                <a:latin typeface="Arial" panose="020B0604020202020204" pitchFamily="34" charset="0"/>
              </a:rPr>
              <a:t>IFMGA.</a:t>
            </a:r>
          </a:p>
          <a:p>
            <a:pPr algn="just"/>
            <a:r>
              <a:rPr lang="cs-CZ" altLang="cs-CZ" sz="1800" b="1" dirty="0" smtClean="0">
                <a:latin typeface="Arial" panose="020B0604020202020204" pitchFamily="34" charset="0"/>
              </a:rPr>
              <a:t>Horský </a:t>
            </a:r>
            <a:r>
              <a:rPr lang="cs-CZ" altLang="cs-CZ" sz="1800" b="1" dirty="0">
                <a:latin typeface="Arial" panose="020B0604020202020204" pitchFamily="34" charset="0"/>
              </a:rPr>
              <a:t>vůdce s licencí IFMGA</a:t>
            </a:r>
            <a:r>
              <a:rPr lang="cs-CZ" altLang="cs-CZ" sz="1800" dirty="0">
                <a:latin typeface="Arial" panose="020B0604020202020204" pitchFamily="34" charset="0"/>
              </a:rPr>
              <a:t> </a:t>
            </a:r>
            <a:r>
              <a:rPr lang="cs-CZ" altLang="cs-CZ" sz="1800" dirty="0" smtClean="0">
                <a:latin typeface="Arial" panose="020B0604020202020204" pitchFamily="34" charset="0"/>
              </a:rPr>
              <a:t>(</a:t>
            </a:r>
            <a:r>
              <a:rPr lang="en-US" altLang="cs-CZ" sz="1800" dirty="0">
                <a:latin typeface="Arial" panose="020B0604020202020204" pitchFamily="34" charset="0"/>
              </a:rPr>
              <a:t>International Federation of Mountain Guides </a:t>
            </a:r>
            <a:r>
              <a:rPr lang="en-US" altLang="cs-CZ" sz="1800" dirty="0" smtClean="0">
                <a:latin typeface="Arial" panose="020B0604020202020204" pitchFamily="34" charset="0"/>
              </a:rPr>
              <a:t>Associations</a:t>
            </a:r>
            <a:r>
              <a:rPr lang="cs-CZ" altLang="cs-CZ" sz="1800" dirty="0" smtClean="0">
                <a:latin typeface="Arial" panose="020B0604020202020204" pitchFamily="34" charset="0"/>
              </a:rPr>
              <a:t>) je </a:t>
            </a:r>
            <a:r>
              <a:rPr lang="cs-CZ" altLang="cs-CZ" sz="1800" dirty="0">
                <a:latin typeface="Arial" panose="020B0604020202020204" pitchFamily="34" charset="0"/>
              </a:rPr>
              <a:t>někdo, kdo má nejvyšší kvalifikací na světě pro vedení lidí v horách, ať už při lyžování, lezení či alpinismu. Horští vůdci mají mnoho různých podob – co však mají všichni společné, je jejich nadšení pro hory</a:t>
            </a:r>
            <a:r>
              <a:rPr lang="cs-CZ" altLang="cs-CZ" sz="1800" dirty="0" smtClean="0">
                <a:latin typeface="Arial" panose="020B0604020202020204" pitchFamily="34" charset="0"/>
              </a:rPr>
              <a:t>.</a:t>
            </a:r>
          </a:p>
          <a:p>
            <a:pPr algn="just"/>
            <a:r>
              <a:rPr lang="cs-CZ" altLang="cs-CZ" sz="1800" b="1" dirty="0" smtClean="0">
                <a:effectLst>
                  <a:outerShdw blurRad="38100" dist="38100" dir="2700000" algn="tl">
                    <a:srgbClr val="000000">
                      <a:alpha val="43137"/>
                    </a:srgbClr>
                  </a:outerShdw>
                </a:effectLst>
                <a:latin typeface="Arial" panose="020B0604020202020204" pitchFamily="34" charset="0"/>
              </a:rPr>
              <a:t>Po přijímací </a:t>
            </a:r>
            <a:r>
              <a:rPr lang="cs-CZ" altLang="cs-CZ" sz="1800" b="1" dirty="0" err="1" smtClean="0">
                <a:effectLst>
                  <a:outerShdw blurRad="38100" dist="38100" dir="2700000" algn="tl">
                    <a:srgbClr val="000000">
                      <a:alpha val="43137"/>
                    </a:srgbClr>
                  </a:outerShdw>
                </a:effectLst>
                <a:latin typeface="Arial" panose="020B0604020202020204" pitchFamily="34" charset="0"/>
              </a:rPr>
              <a:t>zk</a:t>
            </a:r>
            <a:r>
              <a:rPr lang="cs-CZ" altLang="cs-CZ" sz="1800" dirty="0" smtClean="0">
                <a:effectLst>
                  <a:outerShdw blurRad="38100" dist="38100" dir="2700000" algn="tl">
                    <a:srgbClr val="000000">
                      <a:alpha val="43137"/>
                    </a:srgbClr>
                  </a:outerShdw>
                </a:effectLst>
                <a:latin typeface="Arial" panose="020B0604020202020204" pitchFamily="34" charset="0"/>
              </a:rPr>
              <a:t>. - Vzdělávací kurz, který trvá </a:t>
            </a:r>
            <a:r>
              <a:rPr lang="cs-CZ" altLang="cs-CZ" sz="1800" dirty="0">
                <a:effectLst>
                  <a:outerShdw blurRad="38100" dist="38100" dir="2700000" algn="tl">
                    <a:srgbClr val="000000">
                      <a:alpha val="43137"/>
                    </a:srgbClr>
                  </a:outerShdw>
                </a:effectLst>
                <a:latin typeface="Arial" panose="020B0604020202020204" pitchFamily="34" charset="0"/>
              </a:rPr>
              <a:t>necelé 2 roky</a:t>
            </a:r>
            <a:r>
              <a:rPr lang="cs-CZ" altLang="cs-CZ" sz="1800" dirty="0">
                <a:latin typeface="Arial" panose="020B0604020202020204" pitchFamily="34" charset="0"/>
              </a:rPr>
              <a:t>. Obsahuje 6 dnů teorie, 10 dnů sjezdové lyžování, 24 dní skialpinismu a vše o lavinách, 4 dny sportovního lezení, 6 dnů pískovcového lezení, 10 dnů lezení v horách, 5 dnů první pomoc a zdravověda, 5 dnů lezení v ledu, 6 dnů vysokohorské </a:t>
            </a:r>
            <a:r>
              <a:rPr lang="cs-CZ" altLang="cs-CZ" sz="1800" dirty="0" err="1">
                <a:latin typeface="Arial" panose="020B0604020202020204" pitchFamily="34" charset="0"/>
              </a:rPr>
              <a:t>tůry</a:t>
            </a:r>
            <a:r>
              <a:rPr lang="cs-CZ" altLang="cs-CZ" sz="1800" dirty="0">
                <a:latin typeface="Arial" panose="020B0604020202020204" pitchFamily="34" charset="0"/>
              </a:rPr>
              <a:t> lehké a 10 dnů vysokohorské </a:t>
            </a:r>
            <a:r>
              <a:rPr lang="cs-CZ" altLang="cs-CZ" sz="1800" dirty="0" err="1">
                <a:latin typeface="Arial" panose="020B0604020202020204" pitchFamily="34" charset="0"/>
              </a:rPr>
              <a:t>tůry</a:t>
            </a:r>
            <a:r>
              <a:rPr lang="cs-CZ" altLang="cs-CZ" sz="1800" dirty="0">
                <a:latin typeface="Arial" panose="020B0604020202020204" pitchFamily="34" charset="0"/>
              </a:rPr>
              <a:t> těžké. Celkem to je cca 90 dnů výuky. Po roce se skládá aspirantská zkouška, kdy aspirant může vést klienty pod dohledem pravoplatného horského vůdce. Celý kurz je pak druhým rokem zakončen závěrečnou zkouškou na titul Horský </a:t>
            </a:r>
            <a:r>
              <a:rPr lang="cs-CZ" altLang="cs-CZ" sz="1800" dirty="0" smtClean="0">
                <a:latin typeface="Arial" panose="020B0604020202020204" pitchFamily="34" charset="0"/>
              </a:rPr>
              <a:t>vůdce. http</a:t>
            </a:r>
            <a:r>
              <a:rPr lang="cs-CZ" altLang="cs-CZ" sz="1800" dirty="0">
                <a:latin typeface="Arial" panose="020B0604020202020204" pitchFamily="34" charset="0"/>
              </a:rPr>
              <a:t>://www.horskyvudce.com/horsky-vudce-faq/</a:t>
            </a:r>
          </a:p>
          <a:p>
            <a:endParaRPr lang="cs-CZ" altLang="cs-CZ" sz="1800" dirty="0">
              <a:latin typeface="Arial" panose="020B0604020202020204" pitchFamily="34" charset="0"/>
            </a:endParaRPr>
          </a:p>
        </p:txBody>
      </p:sp>
    </p:spTree>
    <p:extLst>
      <p:ext uri="{BB962C8B-B14F-4D97-AF65-F5344CB8AC3E}">
        <p14:creationId xmlns:p14="http://schemas.microsoft.com/office/powerpoint/2010/main" val="4178974240"/>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a:xfrm>
            <a:off x="-85827" y="476672"/>
            <a:ext cx="9252520" cy="5525006"/>
          </a:xfrm>
        </p:spPr>
        <p:txBody>
          <a:bodyPr>
            <a:noAutofit/>
          </a:bodyPr>
          <a:lstStyle/>
          <a:p>
            <a:pPr marL="0" indent="0" algn="just">
              <a:buNone/>
            </a:pPr>
            <a:r>
              <a:rPr lang="cs-CZ" altLang="cs-CZ" sz="1600" dirty="0"/>
              <a:t>S</a:t>
            </a:r>
            <a:r>
              <a:rPr lang="cs-CZ" altLang="cs-CZ" sz="1600" dirty="0" smtClean="0"/>
              <a:t>tupnice </a:t>
            </a:r>
            <a:r>
              <a:rPr lang="cs-CZ" altLang="cs-CZ" sz="1600" dirty="0"/>
              <a:t>UIAA zohledňuje především fyzickou náročnost přelezu, kde umělé pomůcky slouží pouze k zachycení případného </a:t>
            </a:r>
            <a:r>
              <a:rPr lang="cs-CZ" altLang="cs-CZ" sz="1600" dirty="0" smtClean="0"/>
              <a:t>pádu:</a:t>
            </a:r>
            <a:endParaRPr lang="cs-CZ" altLang="cs-CZ" sz="1600" dirty="0"/>
          </a:p>
          <a:p>
            <a:pPr algn="just"/>
            <a:r>
              <a:rPr lang="cs-CZ" altLang="cs-CZ" sz="1600" b="1" dirty="0" smtClean="0"/>
              <a:t>I </a:t>
            </a:r>
            <a:r>
              <a:rPr lang="cs-CZ" altLang="cs-CZ" sz="1600" b="1" dirty="0"/>
              <a:t>– Lehké </a:t>
            </a:r>
            <a:r>
              <a:rPr lang="cs-CZ" altLang="cs-CZ" sz="1600" dirty="0"/>
              <a:t>– Nejjednodušší forma skalního lezení, ne však chodecký terén. K zabezpečení rovnováhy je třeba rukou.</a:t>
            </a:r>
          </a:p>
          <a:p>
            <a:pPr algn="just"/>
            <a:r>
              <a:rPr lang="cs-CZ" altLang="cs-CZ" sz="1600" dirty="0"/>
              <a:t>    </a:t>
            </a:r>
            <a:r>
              <a:rPr lang="cs-CZ" altLang="cs-CZ" sz="1600" b="1" dirty="0"/>
              <a:t>II – Mírně těžké </a:t>
            </a:r>
            <a:r>
              <a:rPr lang="cs-CZ" altLang="cs-CZ" sz="1600" dirty="0"/>
              <a:t>– Začátek lezení, při kterém je vyžadována technika tří pevných bodů.</a:t>
            </a:r>
          </a:p>
          <a:p>
            <a:pPr algn="just"/>
            <a:r>
              <a:rPr lang="cs-CZ" altLang="cs-CZ" sz="1600" b="1" dirty="0"/>
              <a:t>    III – Středně těžké </a:t>
            </a:r>
            <a:r>
              <a:rPr lang="cs-CZ" altLang="cs-CZ" sz="1600" dirty="0"/>
              <a:t>– Na exponovaných místech se doporučuje </a:t>
            </a:r>
            <a:r>
              <a:rPr lang="cs-CZ" altLang="cs-CZ" sz="1600" dirty="0" err="1"/>
              <a:t>mezijištění</a:t>
            </a:r>
            <a:r>
              <a:rPr lang="cs-CZ" altLang="cs-CZ" sz="1600" dirty="0"/>
              <a:t>. Trénovaní a zkušení </a:t>
            </a:r>
            <a:r>
              <a:rPr lang="cs-CZ" altLang="cs-CZ" sz="1600" dirty="0" smtClean="0"/>
              <a:t>lezci mohou </a:t>
            </a:r>
            <a:r>
              <a:rPr lang="cs-CZ" altLang="cs-CZ" sz="1600" dirty="0"/>
              <a:t>překonávat úseky tohoto stupně ještě bez použití lana.</a:t>
            </a:r>
          </a:p>
          <a:p>
            <a:pPr algn="just"/>
            <a:r>
              <a:rPr lang="cs-CZ" altLang="cs-CZ" sz="1600" dirty="0"/>
              <a:t>    </a:t>
            </a:r>
            <a:r>
              <a:rPr lang="cs-CZ" altLang="cs-CZ" sz="1600" b="1" dirty="0"/>
              <a:t>IV – Těžké </a:t>
            </a:r>
            <a:r>
              <a:rPr lang="cs-CZ" altLang="cs-CZ" sz="1600" dirty="0"/>
              <a:t>– Na tomto stupni začíná opravdové lezení. Dostatečné lezecké zkušenosti jsou nezbytné. Delší lezecké úseky většinou vyžadují více </a:t>
            </a:r>
            <a:r>
              <a:rPr lang="cs-CZ" altLang="cs-CZ" sz="1600" dirty="0" err="1"/>
              <a:t>mezijištění</a:t>
            </a:r>
            <a:r>
              <a:rPr lang="cs-CZ" altLang="cs-CZ" sz="1600" dirty="0"/>
              <a:t>. Jištění lanem je už obvyklé i u zkušených a trénovaných horolezců.</a:t>
            </a:r>
          </a:p>
          <a:p>
            <a:pPr algn="just"/>
            <a:r>
              <a:rPr lang="cs-CZ" altLang="cs-CZ" sz="1600" dirty="0"/>
              <a:t>    </a:t>
            </a:r>
            <a:r>
              <a:rPr lang="cs-CZ" altLang="cs-CZ" sz="1600" b="1" dirty="0"/>
              <a:t>V – Velmi těžké </a:t>
            </a:r>
            <a:r>
              <a:rPr lang="cs-CZ" altLang="cs-CZ" sz="1600" dirty="0"/>
              <a:t>– zvyšuje se počet </a:t>
            </a:r>
            <a:r>
              <a:rPr lang="cs-CZ" altLang="cs-CZ" sz="1600" dirty="0" err="1"/>
              <a:t>mezijištění</a:t>
            </a:r>
            <a:r>
              <a:rPr lang="cs-CZ" altLang="cs-CZ" sz="1600" dirty="0"/>
              <a:t>. Lezení klade zvýšené nároky na fyzickou kondici, techniku a zkušenosti.</a:t>
            </a:r>
          </a:p>
          <a:p>
            <a:pPr algn="just"/>
            <a:r>
              <a:rPr lang="cs-CZ" altLang="cs-CZ" sz="1600" dirty="0"/>
              <a:t>    </a:t>
            </a:r>
            <a:r>
              <a:rPr lang="cs-CZ" altLang="cs-CZ" sz="1600" b="1" dirty="0"/>
              <a:t>VI – Neobyčejně těžké </a:t>
            </a:r>
            <a:r>
              <a:rPr lang="cs-CZ" altLang="cs-CZ" sz="1600" dirty="0"/>
              <a:t>– Lezení vyžaduje velmi dobré schopnosti a výbornou trénovanost. Velká expozice se často spojuje s malými možnostmi zajištění.</a:t>
            </a:r>
          </a:p>
          <a:p>
            <a:pPr algn="just"/>
            <a:r>
              <a:rPr lang="cs-CZ" altLang="cs-CZ" sz="1600" dirty="0"/>
              <a:t>    </a:t>
            </a:r>
            <a:r>
              <a:rPr lang="cs-CZ" altLang="cs-CZ" sz="1600" b="1" dirty="0"/>
              <a:t>VII – Mimořádně těžké </a:t>
            </a:r>
            <a:r>
              <a:rPr lang="cs-CZ" altLang="cs-CZ" sz="1600" dirty="0"/>
              <a:t>– Lze zvládnout jen zvýšenou trénovaností. I dobří lezci potřebují často speciální přípravu pro určitý druh skály, aby úseky tohoto stupně přelezli spolehlivě a bez pádu. Vybroušená technika jištění je nezbytná.</a:t>
            </a:r>
          </a:p>
          <a:p>
            <a:pPr algn="just"/>
            <a:r>
              <a:rPr lang="cs-CZ" altLang="cs-CZ" sz="1600" dirty="0"/>
              <a:t>    </a:t>
            </a:r>
            <a:r>
              <a:rPr lang="cs-CZ" altLang="cs-CZ" sz="1600" b="1" dirty="0"/>
              <a:t>VIII–X</a:t>
            </a:r>
            <a:r>
              <a:rPr lang="cs-CZ" altLang="cs-CZ" sz="1600" dirty="0"/>
              <a:t> – stupňování předchozích obtíží, velmi vysoké nároky na speciální přípravu, výstupy a úseky krajních stupňů lze často zvládnout až po předchozím nácviku a získání pohybových návyků. V současnosti je horní stupeň této kategorie vrcholem v lezení OS (on </a:t>
            </a:r>
            <a:r>
              <a:rPr lang="cs-CZ" altLang="cs-CZ" sz="1600" dirty="0" err="1"/>
              <a:t>sight</a:t>
            </a:r>
            <a:r>
              <a:rPr lang="cs-CZ" altLang="cs-CZ" sz="1600" dirty="0"/>
              <a:t>) pro nejužší světovou špičku.</a:t>
            </a:r>
          </a:p>
          <a:p>
            <a:pPr algn="just"/>
            <a:r>
              <a:rPr lang="cs-CZ" altLang="cs-CZ" sz="1600" dirty="0"/>
              <a:t>    </a:t>
            </a:r>
            <a:r>
              <a:rPr lang="cs-CZ" altLang="cs-CZ" sz="1600" b="1" dirty="0"/>
              <a:t>XI </a:t>
            </a:r>
            <a:r>
              <a:rPr lang="cs-CZ" altLang="cs-CZ" sz="1600" dirty="0"/>
              <a:t>– předchozí nacvičování nezbytné, k překonání jsou nezbytné ideální podmínky (vnější i psychické), taktéž naprosté soustředění na výkon.</a:t>
            </a:r>
          </a:p>
          <a:p>
            <a:pPr algn="just"/>
            <a:r>
              <a:rPr lang="cs-CZ" altLang="cs-CZ" sz="1600" dirty="0"/>
              <a:t>    </a:t>
            </a:r>
            <a:r>
              <a:rPr lang="cs-CZ" altLang="cs-CZ" sz="1600" b="1" dirty="0"/>
              <a:t>XII</a:t>
            </a:r>
            <a:r>
              <a:rPr lang="cs-CZ" altLang="cs-CZ" sz="1600" dirty="0"/>
              <a:t> – současná hranice lezeckých možností ve volném lezení</a:t>
            </a:r>
          </a:p>
          <a:p>
            <a:pPr algn="just"/>
            <a:endParaRPr lang="cs-CZ" altLang="cs-CZ" sz="1600" dirty="0" smtClean="0"/>
          </a:p>
        </p:txBody>
      </p:sp>
      <p:sp>
        <p:nvSpPr>
          <p:cNvPr id="3" name="Nadpis 2"/>
          <p:cNvSpPr>
            <a:spLocks noGrp="1"/>
          </p:cNvSpPr>
          <p:nvPr>
            <p:ph type="title"/>
          </p:nvPr>
        </p:nvSpPr>
        <p:spPr>
          <a:xfrm>
            <a:off x="402940" y="-305264"/>
            <a:ext cx="8229600" cy="1143000"/>
          </a:xfrm>
        </p:spPr>
        <p:txBody>
          <a:bodyPr>
            <a:normAutofit/>
          </a:bodyPr>
          <a:lstStyle/>
          <a:p>
            <a:pPr>
              <a:defRPr/>
            </a:pPr>
            <a:r>
              <a:rPr lang="cs-CZ" sz="3600" dirty="0">
                <a:solidFill>
                  <a:srgbClr val="FF0000"/>
                </a:solidFill>
              </a:rPr>
              <a:t>Klasifikační stupnice UIAA – volné lezení</a:t>
            </a:r>
          </a:p>
        </p:txBody>
      </p:sp>
    </p:spTree>
    <p:extLst>
      <p:ext uri="{BB962C8B-B14F-4D97-AF65-F5344CB8AC3E}">
        <p14:creationId xmlns:p14="http://schemas.microsoft.com/office/powerpoint/2010/main" val="1760200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672</TotalTime>
  <Words>5353</Words>
  <Application>Microsoft Office PowerPoint</Application>
  <PresentationFormat>Předvádění na obrazovce (4:3)</PresentationFormat>
  <Paragraphs>159</Paragraphs>
  <Slides>32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32</vt:i4>
      </vt:variant>
    </vt:vector>
  </HeadingPairs>
  <TitlesOfParts>
    <vt:vector size="38" baseType="lpstr">
      <vt:lpstr>Arial</vt:lpstr>
      <vt:lpstr>Calibri</vt:lpstr>
      <vt:lpstr>Comic Sans MS</vt:lpstr>
      <vt:lpstr>Times New Roman</vt:lpstr>
      <vt:lpstr>Wingdings</vt:lpstr>
      <vt:lpstr>Motiv systému Office</vt:lpstr>
      <vt:lpstr>Prezentace aplikace PowerPoint</vt:lpstr>
      <vt:lpstr>Pěší turistika</vt:lpstr>
      <vt:lpstr>Horská turistika</vt:lpstr>
      <vt:lpstr>Prezentace aplikace PowerPoint</vt:lpstr>
      <vt:lpstr>Vybavení pro horskou turistiku</vt:lpstr>
      <vt:lpstr>Prezentace aplikace PowerPoint</vt:lpstr>
      <vt:lpstr>Znalosti a dovednosti</vt:lpstr>
      <vt:lpstr>Jak se liší horský průvodce od horského vůdce? </vt:lpstr>
      <vt:lpstr>Klasifikační stupnice UIAA – volné lezení</vt:lpstr>
      <vt:lpstr>Zajištěné cesty (italsky via ferrata, německy klettersteig) se stupňují následovně:</vt:lpstr>
      <vt:lpstr>Prezentace aplikace PowerPoint</vt:lpstr>
      <vt:lpstr>Treking</vt:lpstr>
      <vt:lpstr>Prezentace aplikace PowerPoint</vt:lpstr>
      <vt:lpstr>Alpinismus</vt:lpstr>
      <vt:lpstr>Horolezectví</vt:lpstr>
      <vt:lpstr>Aklimatizace v horách</vt:lpstr>
      <vt:lpstr>Prezentace aplikace PowerPoint</vt:lpstr>
      <vt:lpstr>Prezentace aplikace PowerPoint</vt:lpstr>
      <vt:lpstr>Vybrané pohoří a hory světa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Vybrané pohoří a hory v ČR</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Sulgan</dc:creator>
  <cp:lastModifiedBy>kajzar</cp:lastModifiedBy>
  <cp:revision>94</cp:revision>
  <dcterms:created xsi:type="dcterms:W3CDTF">2010-12-13T08:43:02Z</dcterms:created>
  <dcterms:modified xsi:type="dcterms:W3CDTF">2016-02-04T15:39:56Z</dcterms:modified>
</cp:coreProperties>
</file>