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 id="2147483709" r:id="rId5"/>
  </p:sldMasterIdLst>
  <p:notesMasterIdLst>
    <p:notesMasterId r:id="rId39"/>
  </p:notesMasterIdLst>
  <p:sldIdLst>
    <p:sldId id="256" r:id="rId6"/>
    <p:sldId id="354" r:id="rId7"/>
    <p:sldId id="339" r:id="rId8"/>
    <p:sldId id="340" r:id="rId9"/>
    <p:sldId id="342" r:id="rId10"/>
    <p:sldId id="343" r:id="rId11"/>
    <p:sldId id="344" r:id="rId12"/>
    <p:sldId id="345" r:id="rId13"/>
    <p:sldId id="341" r:id="rId14"/>
    <p:sldId id="349" r:id="rId15"/>
    <p:sldId id="347" r:id="rId16"/>
    <p:sldId id="355" r:id="rId17"/>
    <p:sldId id="348" r:id="rId18"/>
    <p:sldId id="350" r:id="rId19"/>
    <p:sldId id="351" r:id="rId20"/>
    <p:sldId id="352" r:id="rId21"/>
    <p:sldId id="287" r:id="rId22"/>
    <p:sldId id="356" r:id="rId23"/>
    <p:sldId id="336" r:id="rId24"/>
    <p:sldId id="357" r:id="rId25"/>
    <p:sldId id="358" r:id="rId26"/>
    <p:sldId id="359" r:id="rId27"/>
    <p:sldId id="360" r:id="rId28"/>
    <p:sldId id="361" r:id="rId29"/>
    <p:sldId id="362" r:id="rId30"/>
    <p:sldId id="363" r:id="rId31"/>
    <p:sldId id="365" r:id="rId32"/>
    <p:sldId id="364" r:id="rId33"/>
    <p:sldId id="369" r:id="rId34"/>
    <p:sldId id="370" r:id="rId35"/>
    <p:sldId id="366" r:id="rId36"/>
    <p:sldId id="367" r:id="rId37"/>
    <p:sldId id="368"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737" autoAdjust="0"/>
  </p:normalViewPr>
  <p:slideViewPr>
    <p:cSldViewPr>
      <p:cViewPr varScale="1">
        <p:scale>
          <a:sx n="74" d="100"/>
          <a:sy n="74" d="100"/>
        </p:scale>
        <p:origin x="1206"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5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8CA27-205A-44A5-A102-941EAA814B38}" type="datetimeFigureOut">
              <a:rPr lang="cs-CZ" smtClean="0"/>
              <a:t>4.2.2016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040B3-703E-45D6-9749-4204B27232ED}" type="slidenum">
              <a:rPr lang="cs-CZ" smtClean="0"/>
              <a:t>‹#›</a:t>
            </a:fld>
            <a:endParaRPr lang="cs-CZ"/>
          </a:p>
        </p:txBody>
      </p:sp>
    </p:spTree>
    <p:extLst>
      <p:ext uri="{BB962C8B-B14F-4D97-AF65-F5344CB8AC3E}">
        <p14:creationId xmlns:p14="http://schemas.microsoft.com/office/powerpoint/2010/main" val="227902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D48C963C-E1D6-48AC-9727-59657C06AC02}" type="slidenum">
              <a:rPr lang="cs-CZ" altLang="cs-CZ" sz="1400" smtClean="0"/>
              <a:pPr>
                <a:spcBef>
                  <a:spcPct val="0"/>
                </a:spcBef>
              </a:pPr>
              <a:t>5</a:t>
            </a:fld>
            <a:endParaRPr lang="cs-CZ" altLang="cs-CZ" sz="1400" smtClean="0"/>
          </a:p>
        </p:txBody>
      </p:sp>
      <p:sp>
        <p:nvSpPr>
          <p:cNvPr id="717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169886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FA72D6C4-45CC-492B-8A18-8146788D547C}" type="slidenum">
              <a:rPr lang="cs-CZ" altLang="cs-CZ" sz="1400" smtClean="0"/>
              <a:pPr>
                <a:spcBef>
                  <a:spcPct val="0"/>
                </a:spcBef>
              </a:pPr>
              <a:t>6</a:t>
            </a:fld>
            <a:endParaRPr lang="cs-CZ" altLang="cs-CZ" sz="1400" smtClean="0"/>
          </a:p>
        </p:txBody>
      </p:sp>
      <p:sp>
        <p:nvSpPr>
          <p:cNvPr id="92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3345633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2CECC996-166D-4CCB-8AE1-486B24C25AE9}" type="slidenum">
              <a:rPr lang="cs-CZ" altLang="cs-CZ" sz="1400" smtClean="0"/>
              <a:pPr>
                <a:spcBef>
                  <a:spcPct val="0"/>
                </a:spcBef>
              </a:pPr>
              <a:t>7</a:t>
            </a:fld>
            <a:endParaRPr lang="cs-CZ" altLang="cs-CZ" sz="1400" smtClean="0"/>
          </a:p>
        </p:txBody>
      </p:sp>
      <p:sp>
        <p:nvSpPr>
          <p:cNvPr id="112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2533207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435320B4-8FF9-417E-9370-552164BBE73F}" type="slidenum">
              <a:rPr lang="cs-CZ" altLang="cs-CZ" sz="1400" smtClean="0"/>
              <a:pPr>
                <a:spcBef>
                  <a:spcPct val="0"/>
                </a:spcBef>
              </a:pPr>
              <a:t>11</a:t>
            </a:fld>
            <a:endParaRPr lang="cs-CZ" altLang="cs-CZ" sz="1400" smtClean="0"/>
          </a:p>
        </p:txBody>
      </p:sp>
      <p:sp>
        <p:nvSpPr>
          <p:cNvPr id="174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20791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11CFCAD0-BFD0-4135-8231-D739D3B1800F}" type="slidenum">
              <a:rPr lang="cs-CZ" altLang="cs-CZ" sz="1400" smtClean="0"/>
              <a:pPr>
                <a:spcBef>
                  <a:spcPct val="0"/>
                </a:spcBef>
              </a:pPr>
              <a:t>13</a:t>
            </a:fld>
            <a:endParaRPr lang="cs-CZ" altLang="cs-CZ" sz="1400" smtClean="0"/>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Grp="1" noChangeArrowheads="1"/>
          </p:cNvSpPr>
          <p:nvPr>
            <p:ph type="body" idx="1"/>
          </p:nvPr>
        </p:nvSpPr>
        <p:spPr>
          <a:xfrm>
            <a:off x="755650" y="5078413"/>
            <a:ext cx="6048375" cy="4721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42500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smtClean="0">
              <a:latin typeface="Times New Roman" panose="02020603050405020304" pitchFamily="18" charset="0"/>
            </a:endParaRPr>
          </a:p>
        </p:txBody>
      </p:sp>
    </p:spTree>
    <p:extLst>
      <p:ext uri="{BB962C8B-B14F-4D97-AF65-F5344CB8AC3E}">
        <p14:creationId xmlns:p14="http://schemas.microsoft.com/office/powerpoint/2010/main" val="4024707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88766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402090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490202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E1B7B977-1289-4BB9-A9CC-CA57046246A0}" type="slidenum">
              <a:rPr lang="cs-CZ" altLang="cs-CZ"/>
              <a:pPr>
                <a:defRPr/>
              </a:pPr>
              <a:t>‹#›</a:t>
            </a:fld>
            <a:fld id="{49A2725E-61A7-4EAC-B554-E8F431720FA5}" type="slidenum">
              <a:rPr lang="cs-CZ" altLang="cs-CZ"/>
              <a:pPr>
                <a:defRPr/>
              </a:pPr>
              <a:t>‹#›</a:t>
            </a:fld>
            <a:endParaRPr lang="cs-CZ" altLang="cs-CZ"/>
          </a:p>
        </p:txBody>
      </p:sp>
    </p:spTree>
    <p:extLst>
      <p:ext uri="{BB962C8B-B14F-4D97-AF65-F5344CB8AC3E}">
        <p14:creationId xmlns:p14="http://schemas.microsoft.com/office/powerpoint/2010/main" val="298510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CFCEFC21-A44B-4149-BE11-621160255BCE}" type="slidenum">
              <a:rPr lang="cs-CZ" altLang="cs-CZ"/>
              <a:pPr>
                <a:defRPr/>
              </a:pPr>
              <a:t>‹#›</a:t>
            </a:fld>
            <a:fld id="{07AFC54D-AC05-4C78-96BF-B398B7C869B1}" type="slidenum">
              <a:rPr lang="cs-CZ" altLang="cs-CZ"/>
              <a:pPr>
                <a:defRPr/>
              </a:pPr>
              <a:t>‹#›</a:t>
            </a:fld>
            <a:endParaRPr lang="cs-CZ" altLang="cs-CZ"/>
          </a:p>
        </p:txBody>
      </p:sp>
    </p:spTree>
    <p:extLst>
      <p:ext uri="{BB962C8B-B14F-4D97-AF65-F5344CB8AC3E}">
        <p14:creationId xmlns:p14="http://schemas.microsoft.com/office/powerpoint/2010/main" val="76535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9354E745-5F43-43B2-A1D0-3462877F0D6B}" type="slidenum">
              <a:rPr lang="cs-CZ" altLang="cs-CZ"/>
              <a:pPr>
                <a:defRPr/>
              </a:pPr>
              <a:t>‹#›</a:t>
            </a:fld>
            <a:fld id="{594F4329-D2D4-43E9-9BF5-0EAD3DA55E53}" type="slidenum">
              <a:rPr lang="cs-CZ" altLang="cs-CZ"/>
              <a:pPr>
                <a:defRPr/>
              </a:pPr>
              <a:t>‹#›</a:t>
            </a:fld>
            <a:endParaRPr lang="cs-CZ" altLang="cs-CZ"/>
          </a:p>
        </p:txBody>
      </p:sp>
    </p:spTree>
    <p:extLst>
      <p:ext uri="{BB962C8B-B14F-4D97-AF65-F5344CB8AC3E}">
        <p14:creationId xmlns:p14="http://schemas.microsoft.com/office/powerpoint/2010/main" val="2155896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65F7FD4A-24FB-41DE-AA22-F5E69FE9F3A9}" type="slidenum">
              <a:rPr lang="cs-CZ" altLang="cs-CZ"/>
              <a:pPr>
                <a:defRPr/>
              </a:pPr>
              <a:t>‹#›</a:t>
            </a:fld>
            <a:fld id="{99AACA8E-97B5-43BF-8C4A-3FCAE3BFE897}" type="slidenum">
              <a:rPr lang="cs-CZ" altLang="cs-CZ"/>
              <a:pPr>
                <a:defRPr/>
              </a:pPr>
              <a:t>‹#›</a:t>
            </a:fld>
            <a:endParaRPr lang="cs-CZ" altLang="cs-CZ"/>
          </a:p>
        </p:txBody>
      </p:sp>
    </p:spTree>
    <p:extLst>
      <p:ext uri="{BB962C8B-B14F-4D97-AF65-F5344CB8AC3E}">
        <p14:creationId xmlns:p14="http://schemas.microsoft.com/office/powerpoint/2010/main" val="4031122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8" name="Rectangle 2"/>
          <p:cNvSpPr>
            <a:spLocks noGrp="1" noChangeArrowheads="1"/>
          </p:cNvSpPr>
          <p:nvPr>
            <p:ph type="ftr" idx="11"/>
          </p:nvPr>
        </p:nvSpPr>
        <p:spPr>
          <a:ln/>
        </p:spPr>
        <p:txBody>
          <a:bodyPr/>
          <a:lstStyle>
            <a:lvl1pPr>
              <a:defRPr/>
            </a:lvl1pPr>
          </a:lstStyle>
          <a:p>
            <a:pPr>
              <a:defRPr/>
            </a:pPr>
            <a:endParaRPr lang="cs-CZ" altLang="cs-CZ"/>
          </a:p>
        </p:txBody>
      </p:sp>
      <p:sp>
        <p:nvSpPr>
          <p:cNvPr id="9" name="Rectangle 3"/>
          <p:cNvSpPr>
            <a:spLocks noGrp="1" noChangeArrowheads="1"/>
          </p:cNvSpPr>
          <p:nvPr>
            <p:ph type="sldNum" idx="12"/>
          </p:nvPr>
        </p:nvSpPr>
        <p:spPr>
          <a:ln/>
        </p:spPr>
        <p:txBody>
          <a:bodyPr/>
          <a:lstStyle>
            <a:lvl1pPr>
              <a:defRPr/>
            </a:lvl1pPr>
          </a:lstStyle>
          <a:p>
            <a:pPr>
              <a:defRPr/>
            </a:pPr>
            <a:fld id="{11C58C67-ED7D-48B3-99C9-5F7FE39DFE37}" type="slidenum">
              <a:rPr lang="cs-CZ" altLang="cs-CZ"/>
              <a:pPr>
                <a:defRPr/>
              </a:pPr>
              <a:t>‹#›</a:t>
            </a:fld>
            <a:fld id="{36E14039-9D1D-4AFE-94DC-0B63130A75E4}" type="slidenum">
              <a:rPr lang="cs-CZ" altLang="cs-CZ"/>
              <a:pPr>
                <a:defRPr/>
              </a:pPr>
              <a:t>‹#›</a:t>
            </a:fld>
            <a:endParaRPr lang="cs-CZ" altLang="cs-CZ"/>
          </a:p>
        </p:txBody>
      </p:sp>
    </p:spTree>
    <p:extLst>
      <p:ext uri="{BB962C8B-B14F-4D97-AF65-F5344CB8AC3E}">
        <p14:creationId xmlns:p14="http://schemas.microsoft.com/office/powerpoint/2010/main" val="2937763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4" name="Rectangle 2"/>
          <p:cNvSpPr>
            <a:spLocks noGrp="1" noChangeArrowheads="1"/>
          </p:cNvSpPr>
          <p:nvPr>
            <p:ph type="ftr" idx="11"/>
          </p:nvPr>
        </p:nvSpPr>
        <p:spPr>
          <a:ln/>
        </p:spPr>
        <p:txBody>
          <a:bodyPr/>
          <a:lstStyle>
            <a:lvl1pPr>
              <a:defRPr/>
            </a:lvl1pPr>
          </a:lstStyle>
          <a:p>
            <a:pPr>
              <a:defRPr/>
            </a:pPr>
            <a:endParaRPr lang="cs-CZ" altLang="cs-CZ"/>
          </a:p>
        </p:txBody>
      </p:sp>
      <p:sp>
        <p:nvSpPr>
          <p:cNvPr id="5" name="Rectangle 3"/>
          <p:cNvSpPr>
            <a:spLocks noGrp="1" noChangeArrowheads="1"/>
          </p:cNvSpPr>
          <p:nvPr>
            <p:ph type="sldNum" idx="12"/>
          </p:nvPr>
        </p:nvSpPr>
        <p:spPr>
          <a:ln/>
        </p:spPr>
        <p:txBody>
          <a:bodyPr/>
          <a:lstStyle>
            <a:lvl1pPr>
              <a:defRPr/>
            </a:lvl1pPr>
          </a:lstStyle>
          <a:p>
            <a:pPr>
              <a:defRPr/>
            </a:pPr>
            <a:fld id="{F931ABE5-FDCC-46F6-9A6F-E0EC94670BD2}" type="slidenum">
              <a:rPr lang="cs-CZ" altLang="cs-CZ"/>
              <a:pPr>
                <a:defRPr/>
              </a:pPr>
              <a:t>‹#›</a:t>
            </a:fld>
            <a:fld id="{38FFC638-344A-488B-B5D6-AF7302F56C3C}" type="slidenum">
              <a:rPr lang="cs-CZ" altLang="cs-CZ"/>
              <a:pPr>
                <a:defRPr/>
              </a:pPr>
              <a:t>‹#›</a:t>
            </a:fld>
            <a:endParaRPr lang="cs-CZ" altLang="cs-CZ"/>
          </a:p>
        </p:txBody>
      </p:sp>
    </p:spTree>
    <p:extLst>
      <p:ext uri="{BB962C8B-B14F-4D97-AF65-F5344CB8AC3E}">
        <p14:creationId xmlns:p14="http://schemas.microsoft.com/office/powerpoint/2010/main" val="2505571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3" name="Rectangle 2"/>
          <p:cNvSpPr>
            <a:spLocks noGrp="1" noChangeArrowheads="1"/>
          </p:cNvSpPr>
          <p:nvPr>
            <p:ph type="ftr" idx="11"/>
          </p:nvPr>
        </p:nvSpPr>
        <p:spPr>
          <a:ln/>
        </p:spPr>
        <p:txBody>
          <a:bodyPr/>
          <a:lstStyle>
            <a:lvl1pPr>
              <a:defRPr/>
            </a:lvl1pPr>
          </a:lstStyle>
          <a:p>
            <a:pPr>
              <a:defRPr/>
            </a:pPr>
            <a:endParaRPr lang="cs-CZ" altLang="cs-CZ"/>
          </a:p>
        </p:txBody>
      </p:sp>
      <p:sp>
        <p:nvSpPr>
          <p:cNvPr id="4" name="Rectangle 3"/>
          <p:cNvSpPr>
            <a:spLocks noGrp="1" noChangeArrowheads="1"/>
          </p:cNvSpPr>
          <p:nvPr>
            <p:ph type="sldNum" idx="12"/>
          </p:nvPr>
        </p:nvSpPr>
        <p:spPr>
          <a:ln/>
        </p:spPr>
        <p:txBody>
          <a:bodyPr/>
          <a:lstStyle>
            <a:lvl1pPr>
              <a:defRPr/>
            </a:lvl1pPr>
          </a:lstStyle>
          <a:p>
            <a:pPr>
              <a:defRPr/>
            </a:pPr>
            <a:fld id="{9564039D-4E85-4A91-B1D4-95294A4F6C36}" type="slidenum">
              <a:rPr lang="cs-CZ" altLang="cs-CZ"/>
              <a:pPr>
                <a:defRPr/>
              </a:pPr>
              <a:t>‹#›</a:t>
            </a:fld>
            <a:fld id="{288492BD-797B-49F2-96AF-1CB0109763AA}" type="slidenum">
              <a:rPr lang="cs-CZ" altLang="cs-CZ"/>
              <a:pPr>
                <a:defRPr/>
              </a:pPr>
              <a:t>‹#›</a:t>
            </a:fld>
            <a:endParaRPr lang="cs-CZ" altLang="cs-CZ"/>
          </a:p>
        </p:txBody>
      </p:sp>
    </p:spTree>
    <p:extLst>
      <p:ext uri="{BB962C8B-B14F-4D97-AF65-F5344CB8AC3E}">
        <p14:creationId xmlns:p14="http://schemas.microsoft.com/office/powerpoint/2010/main" val="2249864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27DFA5CF-C1D3-4F5F-ACB5-62C0D87E1197}" type="slidenum">
              <a:rPr lang="cs-CZ" altLang="cs-CZ"/>
              <a:pPr>
                <a:defRPr/>
              </a:pPr>
              <a:t>‹#›</a:t>
            </a:fld>
            <a:fld id="{CACC85AF-731D-4D0A-BAD3-673F9D53FB8A}" type="slidenum">
              <a:rPr lang="cs-CZ" altLang="cs-CZ"/>
              <a:pPr>
                <a:defRPr/>
              </a:pPr>
              <a:t>‹#›</a:t>
            </a:fld>
            <a:endParaRPr lang="cs-CZ" altLang="cs-CZ"/>
          </a:p>
        </p:txBody>
      </p:sp>
    </p:spTree>
    <p:extLst>
      <p:ext uri="{BB962C8B-B14F-4D97-AF65-F5344CB8AC3E}">
        <p14:creationId xmlns:p14="http://schemas.microsoft.com/office/powerpoint/2010/main" val="412979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500709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3019E121-B324-46DC-B0CE-CB3AADDE2B4C}" type="slidenum">
              <a:rPr lang="cs-CZ" altLang="cs-CZ"/>
              <a:pPr>
                <a:defRPr/>
              </a:pPr>
              <a:t>‹#›</a:t>
            </a:fld>
            <a:fld id="{3CA2BAC0-9163-4561-B66D-5FE1E70A9568}" type="slidenum">
              <a:rPr lang="cs-CZ" altLang="cs-CZ"/>
              <a:pPr>
                <a:defRPr/>
              </a:pPr>
              <a:t>‹#›</a:t>
            </a:fld>
            <a:endParaRPr lang="cs-CZ" altLang="cs-CZ"/>
          </a:p>
        </p:txBody>
      </p:sp>
    </p:spTree>
    <p:extLst>
      <p:ext uri="{BB962C8B-B14F-4D97-AF65-F5344CB8AC3E}">
        <p14:creationId xmlns:p14="http://schemas.microsoft.com/office/powerpoint/2010/main" val="1204289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004E51B5-AD37-482D-964D-D52DA63993F2}" type="slidenum">
              <a:rPr lang="cs-CZ" altLang="cs-CZ"/>
              <a:pPr>
                <a:defRPr/>
              </a:pPr>
              <a:t>‹#›</a:t>
            </a:fld>
            <a:fld id="{99A10253-E169-42D9-82A2-366261E9AAAA}" type="slidenum">
              <a:rPr lang="cs-CZ" altLang="cs-CZ"/>
              <a:pPr>
                <a:defRPr/>
              </a:pPr>
              <a:t>‹#›</a:t>
            </a:fld>
            <a:endParaRPr lang="cs-CZ" altLang="cs-CZ"/>
          </a:p>
        </p:txBody>
      </p:sp>
    </p:spTree>
    <p:extLst>
      <p:ext uri="{BB962C8B-B14F-4D97-AF65-F5344CB8AC3E}">
        <p14:creationId xmlns:p14="http://schemas.microsoft.com/office/powerpoint/2010/main" val="1662671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3050"/>
            <a:ext cx="2055813" cy="585628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3050"/>
            <a:ext cx="6019800" cy="585628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D150A5F5-0F98-4D30-AC06-885764B7EA26}" type="slidenum">
              <a:rPr lang="cs-CZ" altLang="cs-CZ"/>
              <a:pPr>
                <a:defRPr/>
              </a:pPr>
              <a:t>‹#›</a:t>
            </a:fld>
            <a:fld id="{76B5F317-E5A1-43F6-9C26-01F8F84EA8DF}" type="slidenum">
              <a:rPr lang="cs-CZ" altLang="cs-CZ"/>
              <a:pPr>
                <a:defRPr/>
              </a:pPr>
              <a:t>‹#›</a:t>
            </a:fld>
            <a:endParaRPr lang="cs-CZ" altLang="cs-CZ"/>
          </a:p>
        </p:txBody>
      </p:sp>
    </p:spTree>
    <p:extLst>
      <p:ext uri="{BB962C8B-B14F-4D97-AF65-F5344CB8AC3E}">
        <p14:creationId xmlns:p14="http://schemas.microsoft.com/office/powerpoint/2010/main" val="550178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E1B7B977-1289-4BB9-A9CC-CA57046246A0}" type="slidenum">
              <a:rPr lang="cs-CZ" altLang="cs-CZ"/>
              <a:pPr>
                <a:defRPr/>
              </a:pPr>
              <a:t>‹#›</a:t>
            </a:fld>
            <a:fld id="{49A2725E-61A7-4EAC-B554-E8F431720FA5}" type="slidenum">
              <a:rPr lang="cs-CZ" altLang="cs-CZ"/>
              <a:pPr>
                <a:defRPr/>
              </a:pPr>
              <a:t>‹#›</a:t>
            </a:fld>
            <a:endParaRPr lang="cs-CZ" altLang="cs-CZ"/>
          </a:p>
        </p:txBody>
      </p:sp>
    </p:spTree>
    <p:extLst>
      <p:ext uri="{BB962C8B-B14F-4D97-AF65-F5344CB8AC3E}">
        <p14:creationId xmlns:p14="http://schemas.microsoft.com/office/powerpoint/2010/main" val="3227707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CFCEFC21-A44B-4149-BE11-621160255BCE}" type="slidenum">
              <a:rPr lang="cs-CZ" altLang="cs-CZ"/>
              <a:pPr>
                <a:defRPr/>
              </a:pPr>
              <a:t>‹#›</a:t>
            </a:fld>
            <a:fld id="{07AFC54D-AC05-4C78-96BF-B398B7C869B1}" type="slidenum">
              <a:rPr lang="cs-CZ" altLang="cs-CZ"/>
              <a:pPr>
                <a:defRPr/>
              </a:pPr>
              <a:t>‹#›</a:t>
            </a:fld>
            <a:endParaRPr lang="cs-CZ" altLang="cs-CZ"/>
          </a:p>
        </p:txBody>
      </p:sp>
    </p:spTree>
    <p:extLst>
      <p:ext uri="{BB962C8B-B14F-4D97-AF65-F5344CB8AC3E}">
        <p14:creationId xmlns:p14="http://schemas.microsoft.com/office/powerpoint/2010/main" val="345845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9354E745-5F43-43B2-A1D0-3462877F0D6B}" type="slidenum">
              <a:rPr lang="cs-CZ" altLang="cs-CZ"/>
              <a:pPr>
                <a:defRPr/>
              </a:pPr>
              <a:t>‹#›</a:t>
            </a:fld>
            <a:fld id="{594F4329-D2D4-43E9-9BF5-0EAD3DA55E53}" type="slidenum">
              <a:rPr lang="cs-CZ" altLang="cs-CZ"/>
              <a:pPr>
                <a:defRPr/>
              </a:pPr>
              <a:t>‹#›</a:t>
            </a:fld>
            <a:endParaRPr lang="cs-CZ" altLang="cs-CZ"/>
          </a:p>
        </p:txBody>
      </p:sp>
    </p:spTree>
    <p:extLst>
      <p:ext uri="{BB962C8B-B14F-4D97-AF65-F5344CB8AC3E}">
        <p14:creationId xmlns:p14="http://schemas.microsoft.com/office/powerpoint/2010/main" val="1895876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65F7FD4A-24FB-41DE-AA22-F5E69FE9F3A9}" type="slidenum">
              <a:rPr lang="cs-CZ" altLang="cs-CZ"/>
              <a:pPr>
                <a:defRPr/>
              </a:pPr>
              <a:t>‹#›</a:t>
            </a:fld>
            <a:fld id="{99AACA8E-97B5-43BF-8C4A-3FCAE3BFE897}" type="slidenum">
              <a:rPr lang="cs-CZ" altLang="cs-CZ"/>
              <a:pPr>
                <a:defRPr/>
              </a:pPr>
              <a:t>‹#›</a:t>
            </a:fld>
            <a:endParaRPr lang="cs-CZ" altLang="cs-CZ"/>
          </a:p>
        </p:txBody>
      </p:sp>
    </p:spTree>
    <p:extLst>
      <p:ext uri="{BB962C8B-B14F-4D97-AF65-F5344CB8AC3E}">
        <p14:creationId xmlns:p14="http://schemas.microsoft.com/office/powerpoint/2010/main" val="1494602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8" name="Rectangle 2"/>
          <p:cNvSpPr>
            <a:spLocks noGrp="1" noChangeArrowheads="1"/>
          </p:cNvSpPr>
          <p:nvPr>
            <p:ph type="ftr" idx="11"/>
          </p:nvPr>
        </p:nvSpPr>
        <p:spPr>
          <a:ln/>
        </p:spPr>
        <p:txBody>
          <a:bodyPr/>
          <a:lstStyle>
            <a:lvl1pPr>
              <a:defRPr/>
            </a:lvl1pPr>
          </a:lstStyle>
          <a:p>
            <a:pPr>
              <a:defRPr/>
            </a:pPr>
            <a:endParaRPr lang="cs-CZ" altLang="cs-CZ"/>
          </a:p>
        </p:txBody>
      </p:sp>
      <p:sp>
        <p:nvSpPr>
          <p:cNvPr id="9" name="Rectangle 3"/>
          <p:cNvSpPr>
            <a:spLocks noGrp="1" noChangeArrowheads="1"/>
          </p:cNvSpPr>
          <p:nvPr>
            <p:ph type="sldNum" idx="12"/>
          </p:nvPr>
        </p:nvSpPr>
        <p:spPr>
          <a:ln/>
        </p:spPr>
        <p:txBody>
          <a:bodyPr/>
          <a:lstStyle>
            <a:lvl1pPr>
              <a:defRPr/>
            </a:lvl1pPr>
          </a:lstStyle>
          <a:p>
            <a:pPr>
              <a:defRPr/>
            </a:pPr>
            <a:fld id="{11C58C67-ED7D-48B3-99C9-5F7FE39DFE37}" type="slidenum">
              <a:rPr lang="cs-CZ" altLang="cs-CZ"/>
              <a:pPr>
                <a:defRPr/>
              </a:pPr>
              <a:t>‹#›</a:t>
            </a:fld>
            <a:fld id="{36E14039-9D1D-4AFE-94DC-0B63130A75E4}" type="slidenum">
              <a:rPr lang="cs-CZ" altLang="cs-CZ"/>
              <a:pPr>
                <a:defRPr/>
              </a:pPr>
              <a:t>‹#›</a:t>
            </a:fld>
            <a:endParaRPr lang="cs-CZ" altLang="cs-CZ"/>
          </a:p>
        </p:txBody>
      </p:sp>
    </p:spTree>
    <p:extLst>
      <p:ext uri="{BB962C8B-B14F-4D97-AF65-F5344CB8AC3E}">
        <p14:creationId xmlns:p14="http://schemas.microsoft.com/office/powerpoint/2010/main" val="31976386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4" name="Rectangle 2"/>
          <p:cNvSpPr>
            <a:spLocks noGrp="1" noChangeArrowheads="1"/>
          </p:cNvSpPr>
          <p:nvPr>
            <p:ph type="ftr" idx="11"/>
          </p:nvPr>
        </p:nvSpPr>
        <p:spPr>
          <a:ln/>
        </p:spPr>
        <p:txBody>
          <a:bodyPr/>
          <a:lstStyle>
            <a:lvl1pPr>
              <a:defRPr/>
            </a:lvl1pPr>
          </a:lstStyle>
          <a:p>
            <a:pPr>
              <a:defRPr/>
            </a:pPr>
            <a:endParaRPr lang="cs-CZ" altLang="cs-CZ"/>
          </a:p>
        </p:txBody>
      </p:sp>
      <p:sp>
        <p:nvSpPr>
          <p:cNvPr id="5" name="Rectangle 3"/>
          <p:cNvSpPr>
            <a:spLocks noGrp="1" noChangeArrowheads="1"/>
          </p:cNvSpPr>
          <p:nvPr>
            <p:ph type="sldNum" idx="12"/>
          </p:nvPr>
        </p:nvSpPr>
        <p:spPr>
          <a:ln/>
        </p:spPr>
        <p:txBody>
          <a:bodyPr/>
          <a:lstStyle>
            <a:lvl1pPr>
              <a:defRPr/>
            </a:lvl1pPr>
          </a:lstStyle>
          <a:p>
            <a:pPr>
              <a:defRPr/>
            </a:pPr>
            <a:fld id="{F931ABE5-FDCC-46F6-9A6F-E0EC94670BD2}" type="slidenum">
              <a:rPr lang="cs-CZ" altLang="cs-CZ"/>
              <a:pPr>
                <a:defRPr/>
              </a:pPr>
              <a:t>‹#›</a:t>
            </a:fld>
            <a:fld id="{38FFC638-344A-488B-B5D6-AF7302F56C3C}" type="slidenum">
              <a:rPr lang="cs-CZ" altLang="cs-CZ"/>
              <a:pPr>
                <a:defRPr/>
              </a:pPr>
              <a:t>‹#›</a:t>
            </a:fld>
            <a:endParaRPr lang="cs-CZ" altLang="cs-CZ"/>
          </a:p>
        </p:txBody>
      </p:sp>
    </p:spTree>
    <p:extLst>
      <p:ext uri="{BB962C8B-B14F-4D97-AF65-F5344CB8AC3E}">
        <p14:creationId xmlns:p14="http://schemas.microsoft.com/office/powerpoint/2010/main" val="2168177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3" name="Rectangle 2"/>
          <p:cNvSpPr>
            <a:spLocks noGrp="1" noChangeArrowheads="1"/>
          </p:cNvSpPr>
          <p:nvPr>
            <p:ph type="ftr" idx="11"/>
          </p:nvPr>
        </p:nvSpPr>
        <p:spPr>
          <a:ln/>
        </p:spPr>
        <p:txBody>
          <a:bodyPr/>
          <a:lstStyle>
            <a:lvl1pPr>
              <a:defRPr/>
            </a:lvl1pPr>
          </a:lstStyle>
          <a:p>
            <a:pPr>
              <a:defRPr/>
            </a:pPr>
            <a:endParaRPr lang="cs-CZ" altLang="cs-CZ"/>
          </a:p>
        </p:txBody>
      </p:sp>
      <p:sp>
        <p:nvSpPr>
          <p:cNvPr id="4" name="Rectangle 3"/>
          <p:cNvSpPr>
            <a:spLocks noGrp="1" noChangeArrowheads="1"/>
          </p:cNvSpPr>
          <p:nvPr>
            <p:ph type="sldNum" idx="12"/>
          </p:nvPr>
        </p:nvSpPr>
        <p:spPr>
          <a:ln/>
        </p:spPr>
        <p:txBody>
          <a:bodyPr/>
          <a:lstStyle>
            <a:lvl1pPr>
              <a:defRPr/>
            </a:lvl1pPr>
          </a:lstStyle>
          <a:p>
            <a:pPr>
              <a:defRPr/>
            </a:pPr>
            <a:fld id="{9564039D-4E85-4A91-B1D4-95294A4F6C36}" type="slidenum">
              <a:rPr lang="cs-CZ" altLang="cs-CZ"/>
              <a:pPr>
                <a:defRPr/>
              </a:pPr>
              <a:t>‹#›</a:t>
            </a:fld>
            <a:fld id="{288492BD-797B-49F2-96AF-1CB0109763AA}" type="slidenum">
              <a:rPr lang="cs-CZ" altLang="cs-CZ"/>
              <a:pPr>
                <a:defRPr/>
              </a:pPr>
              <a:t>‹#›</a:t>
            </a:fld>
            <a:endParaRPr lang="cs-CZ" altLang="cs-CZ"/>
          </a:p>
        </p:txBody>
      </p:sp>
    </p:spTree>
    <p:extLst>
      <p:ext uri="{BB962C8B-B14F-4D97-AF65-F5344CB8AC3E}">
        <p14:creationId xmlns:p14="http://schemas.microsoft.com/office/powerpoint/2010/main" val="143928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BFFCBD1-1597-430D-B735-448EC1F5C524}" type="datetimeFigureOut">
              <a:rPr lang="cs-CZ" smtClean="0"/>
              <a:t>4.2.2016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802974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27DFA5CF-C1D3-4F5F-ACB5-62C0D87E1197}" type="slidenum">
              <a:rPr lang="cs-CZ" altLang="cs-CZ"/>
              <a:pPr>
                <a:defRPr/>
              </a:pPr>
              <a:t>‹#›</a:t>
            </a:fld>
            <a:fld id="{CACC85AF-731D-4D0A-BAD3-673F9D53FB8A}" type="slidenum">
              <a:rPr lang="cs-CZ" altLang="cs-CZ"/>
              <a:pPr>
                <a:defRPr/>
              </a:pPr>
              <a:t>‹#›</a:t>
            </a:fld>
            <a:endParaRPr lang="cs-CZ" altLang="cs-CZ"/>
          </a:p>
        </p:txBody>
      </p:sp>
    </p:spTree>
    <p:extLst>
      <p:ext uri="{BB962C8B-B14F-4D97-AF65-F5344CB8AC3E}">
        <p14:creationId xmlns:p14="http://schemas.microsoft.com/office/powerpoint/2010/main" val="2433450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3019E121-B324-46DC-B0CE-CB3AADDE2B4C}" type="slidenum">
              <a:rPr lang="cs-CZ" altLang="cs-CZ"/>
              <a:pPr>
                <a:defRPr/>
              </a:pPr>
              <a:t>‹#›</a:t>
            </a:fld>
            <a:fld id="{3CA2BAC0-9163-4561-B66D-5FE1E70A9568}" type="slidenum">
              <a:rPr lang="cs-CZ" altLang="cs-CZ"/>
              <a:pPr>
                <a:defRPr/>
              </a:pPr>
              <a:t>‹#›</a:t>
            </a:fld>
            <a:endParaRPr lang="cs-CZ" altLang="cs-CZ"/>
          </a:p>
        </p:txBody>
      </p:sp>
    </p:spTree>
    <p:extLst>
      <p:ext uri="{BB962C8B-B14F-4D97-AF65-F5344CB8AC3E}">
        <p14:creationId xmlns:p14="http://schemas.microsoft.com/office/powerpoint/2010/main" val="41222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004E51B5-AD37-482D-964D-D52DA63993F2}" type="slidenum">
              <a:rPr lang="cs-CZ" altLang="cs-CZ"/>
              <a:pPr>
                <a:defRPr/>
              </a:pPr>
              <a:t>‹#›</a:t>
            </a:fld>
            <a:fld id="{99A10253-E169-42D9-82A2-366261E9AAAA}" type="slidenum">
              <a:rPr lang="cs-CZ" altLang="cs-CZ"/>
              <a:pPr>
                <a:defRPr/>
              </a:pPr>
              <a:t>‹#›</a:t>
            </a:fld>
            <a:endParaRPr lang="cs-CZ" altLang="cs-CZ"/>
          </a:p>
        </p:txBody>
      </p:sp>
    </p:spTree>
    <p:extLst>
      <p:ext uri="{BB962C8B-B14F-4D97-AF65-F5344CB8AC3E}">
        <p14:creationId xmlns:p14="http://schemas.microsoft.com/office/powerpoint/2010/main" val="3570342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3050"/>
            <a:ext cx="2055813" cy="585628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3050"/>
            <a:ext cx="6019800" cy="585628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D150A5F5-0F98-4D30-AC06-885764B7EA26}" type="slidenum">
              <a:rPr lang="cs-CZ" altLang="cs-CZ"/>
              <a:pPr>
                <a:defRPr/>
              </a:pPr>
              <a:t>‹#›</a:t>
            </a:fld>
            <a:fld id="{76B5F317-E5A1-43F6-9C26-01F8F84EA8DF}" type="slidenum">
              <a:rPr lang="cs-CZ" altLang="cs-CZ"/>
              <a:pPr>
                <a:defRPr/>
              </a:pPr>
              <a:t>‹#›</a:t>
            </a:fld>
            <a:endParaRPr lang="cs-CZ" altLang="cs-CZ"/>
          </a:p>
        </p:txBody>
      </p:sp>
    </p:spTree>
    <p:extLst>
      <p:ext uri="{BB962C8B-B14F-4D97-AF65-F5344CB8AC3E}">
        <p14:creationId xmlns:p14="http://schemas.microsoft.com/office/powerpoint/2010/main" val="1324815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E1B7B977-1289-4BB9-A9CC-CA57046246A0}" type="slidenum">
              <a:rPr lang="cs-CZ" altLang="cs-CZ"/>
              <a:pPr>
                <a:defRPr/>
              </a:pPr>
              <a:t>‹#›</a:t>
            </a:fld>
            <a:fld id="{49A2725E-61A7-4EAC-B554-E8F431720FA5}" type="slidenum">
              <a:rPr lang="cs-CZ" altLang="cs-CZ"/>
              <a:pPr>
                <a:defRPr/>
              </a:pPr>
              <a:t>‹#›</a:t>
            </a:fld>
            <a:endParaRPr lang="cs-CZ" altLang="cs-CZ"/>
          </a:p>
        </p:txBody>
      </p:sp>
    </p:spTree>
    <p:extLst>
      <p:ext uri="{BB962C8B-B14F-4D97-AF65-F5344CB8AC3E}">
        <p14:creationId xmlns:p14="http://schemas.microsoft.com/office/powerpoint/2010/main" val="539713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CFCEFC21-A44B-4149-BE11-621160255BCE}" type="slidenum">
              <a:rPr lang="cs-CZ" altLang="cs-CZ"/>
              <a:pPr>
                <a:defRPr/>
              </a:pPr>
              <a:t>‹#›</a:t>
            </a:fld>
            <a:fld id="{07AFC54D-AC05-4C78-96BF-B398B7C869B1}" type="slidenum">
              <a:rPr lang="cs-CZ" altLang="cs-CZ"/>
              <a:pPr>
                <a:defRPr/>
              </a:pPr>
              <a:t>‹#›</a:t>
            </a:fld>
            <a:endParaRPr lang="cs-CZ" altLang="cs-CZ"/>
          </a:p>
        </p:txBody>
      </p:sp>
    </p:spTree>
    <p:extLst>
      <p:ext uri="{BB962C8B-B14F-4D97-AF65-F5344CB8AC3E}">
        <p14:creationId xmlns:p14="http://schemas.microsoft.com/office/powerpoint/2010/main" val="1213519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9354E745-5F43-43B2-A1D0-3462877F0D6B}" type="slidenum">
              <a:rPr lang="cs-CZ" altLang="cs-CZ"/>
              <a:pPr>
                <a:defRPr/>
              </a:pPr>
              <a:t>‹#›</a:t>
            </a:fld>
            <a:fld id="{594F4329-D2D4-43E9-9BF5-0EAD3DA55E53}" type="slidenum">
              <a:rPr lang="cs-CZ" altLang="cs-CZ"/>
              <a:pPr>
                <a:defRPr/>
              </a:pPr>
              <a:t>‹#›</a:t>
            </a:fld>
            <a:endParaRPr lang="cs-CZ" altLang="cs-CZ"/>
          </a:p>
        </p:txBody>
      </p:sp>
    </p:spTree>
    <p:extLst>
      <p:ext uri="{BB962C8B-B14F-4D97-AF65-F5344CB8AC3E}">
        <p14:creationId xmlns:p14="http://schemas.microsoft.com/office/powerpoint/2010/main" val="1035091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65F7FD4A-24FB-41DE-AA22-F5E69FE9F3A9}" type="slidenum">
              <a:rPr lang="cs-CZ" altLang="cs-CZ"/>
              <a:pPr>
                <a:defRPr/>
              </a:pPr>
              <a:t>‹#›</a:t>
            </a:fld>
            <a:fld id="{99AACA8E-97B5-43BF-8C4A-3FCAE3BFE897}" type="slidenum">
              <a:rPr lang="cs-CZ" altLang="cs-CZ"/>
              <a:pPr>
                <a:defRPr/>
              </a:pPr>
              <a:t>‹#›</a:t>
            </a:fld>
            <a:endParaRPr lang="cs-CZ" altLang="cs-CZ"/>
          </a:p>
        </p:txBody>
      </p:sp>
    </p:spTree>
    <p:extLst>
      <p:ext uri="{BB962C8B-B14F-4D97-AF65-F5344CB8AC3E}">
        <p14:creationId xmlns:p14="http://schemas.microsoft.com/office/powerpoint/2010/main" val="1209934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8" name="Rectangle 2"/>
          <p:cNvSpPr>
            <a:spLocks noGrp="1" noChangeArrowheads="1"/>
          </p:cNvSpPr>
          <p:nvPr>
            <p:ph type="ftr" idx="11"/>
          </p:nvPr>
        </p:nvSpPr>
        <p:spPr>
          <a:ln/>
        </p:spPr>
        <p:txBody>
          <a:bodyPr/>
          <a:lstStyle>
            <a:lvl1pPr>
              <a:defRPr/>
            </a:lvl1pPr>
          </a:lstStyle>
          <a:p>
            <a:pPr>
              <a:defRPr/>
            </a:pPr>
            <a:endParaRPr lang="cs-CZ" altLang="cs-CZ"/>
          </a:p>
        </p:txBody>
      </p:sp>
      <p:sp>
        <p:nvSpPr>
          <p:cNvPr id="9" name="Rectangle 3"/>
          <p:cNvSpPr>
            <a:spLocks noGrp="1" noChangeArrowheads="1"/>
          </p:cNvSpPr>
          <p:nvPr>
            <p:ph type="sldNum" idx="12"/>
          </p:nvPr>
        </p:nvSpPr>
        <p:spPr>
          <a:ln/>
        </p:spPr>
        <p:txBody>
          <a:bodyPr/>
          <a:lstStyle>
            <a:lvl1pPr>
              <a:defRPr/>
            </a:lvl1pPr>
          </a:lstStyle>
          <a:p>
            <a:pPr>
              <a:defRPr/>
            </a:pPr>
            <a:fld id="{11C58C67-ED7D-48B3-99C9-5F7FE39DFE37}" type="slidenum">
              <a:rPr lang="cs-CZ" altLang="cs-CZ"/>
              <a:pPr>
                <a:defRPr/>
              </a:pPr>
              <a:t>‹#›</a:t>
            </a:fld>
            <a:fld id="{36E14039-9D1D-4AFE-94DC-0B63130A75E4}" type="slidenum">
              <a:rPr lang="cs-CZ" altLang="cs-CZ"/>
              <a:pPr>
                <a:defRPr/>
              </a:pPr>
              <a:t>‹#›</a:t>
            </a:fld>
            <a:endParaRPr lang="cs-CZ" altLang="cs-CZ"/>
          </a:p>
        </p:txBody>
      </p:sp>
    </p:spTree>
    <p:extLst>
      <p:ext uri="{BB962C8B-B14F-4D97-AF65-F5344CB8AC3E}">
        <p14:creationId xmlns:p14="http://schemas.microsoft.com/office/powerpoint/2010/main" val="569963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4" name="Rectangle 2"/>
          <p:cNvSpPr>
            <a:spLocks noGrp="1" noChangeArrowheads="1"/>
          </p:cNvSpPr>
          <p:nvPr>
            <p:ph type="ftr" idx="11"/>
          </p:nvPr>
        </p:nvSpPr>
        <p:spPr>
          <a:ln/>
        </p:spPr>
        <p:txBody>
          <a:bodyPr/>
          <a:lstStyle>
            <a:lvl1pPr>
              <a:defRPr/>
            </a:lvl1pPr>
          </a:lstStyle>
          <a:p>
            <a:pPr>
              <a:defRPr/>
            </a:pPr>
            <a:endParaRPr lang="cs-CZ" altLang="cs-CZ"/>
          </a:p>
        </p:txBody>
      </p:sp>
      <p:sp>
        <p:nvSpPr>
          <p:cNvPr id="5" name="Rectangle 3"/>
          <p:cNvSpPr>
            <a:spLocks noGrp="1" noChangeArrowheads="1"/>
          </p:cNvSpPr>
          <p:nvPr>
            <p:ph type="sldNum" idx="12"/>
          </p:nvPr>
        </p:nvSpPr>
        <p:spPr>
          <a:ln/>
        </p:spPr>
        <p:txBody>
          <a:bodyPr/>
          <a:lstStyle>
            <a:lvl1pPr>
              <a:defRPr/>
            </a:lvl1pPr>
          </a:lstStyle>
          <a:p>
            <a:pPr>
              <a:defRPr/>
            </a:pPr>
            <a:fld id="{F931ABE5-FDCC-46F6-9A6F-E0EC94670BD2}" type="slidenum">
              <a:rPr lang="cs-CZ" altLang="cs-CZ"/>
              <a:pPr>
                <a:defRPr/>
              </a:pPr>
              <a:t>‹#›</a:t>
            </a:fld>
            <a:fld id="{38FFC638-344A-488B-B5D6-AF7302F56C3C}" type="slidenum">
              <a:rPr lang="cs-CZ" altLang="cs-CZ"/>
              <a:pPr>
                <a:defRPr/>
              </a:pPr>
              <a:t>‹#›</a:t>
            </a:fld>
            <a:endParaRPr lang="cs-CZ" altLang="cs-CZ"/>
          </a:p>
        </p:txBody>
      </p:sp>
    </p:spTree>
    <p:extLst>
      <p:ext uri="{BB962C8B-B14F-4D97-AF65-F5344CB8AC3E}">
        <p14:creationId xmlns:p14="http://schemas.microsoft.com/office/powerpoint/2010/main" val="15310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BFFCBD1-1597-430D-B735-448EC1F5C524}"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11418891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3" name="Rectangle 2"/>
          <p:cNvSpPr>
            <a:spLocks noGrp="1" noChangeArrowheads="1"/>
          </p:cNvSpPr>
          <p:nvPr>
            <p:ph type="ftr" idx="11"/>
          </p:nvPr>
        </p:nvSpPr>
        <p:spPr>
          <a:ln/>
        </p:spPr>
        <p:txBody>
          <a:bodyPr/>
          <a:lstStyle>
            <a:lvl1pPr>
              <a:defRPr/>
            </a:lvl1pPr>
          </a:lstStyle>
          <a:p>
            <a:pPr>
              <a:defRPr/>
            </a:pPr>
            <a:endParaRPr lang="cs-CZ" altLang="cs-CZ"/>
          </a:p>
        </p:txBody>
      </p:sp>
      <p:sp>
        <p:nvSpPr>
          <p:cNvPr id="4" name="Rectangle 3"/>
          <p:cNvSpPr>
            <a:spLocks noGrp="1" noChangeArrowheads="1"/>
          </p:cNvSpPr>
          <p:nvPr>
            <p:ph type="sldNum" idx="12"/>
          </p:nvPr>
        </p:nvSpPr>
        <p:spPr>
          <a:ln/>
        </p:spPr>
        <p:txBody>
          <a:bodyPr/>
          <a:lstStyle>
            <a:lvl1pPr>
              <a:defRPr/>
            </a:lvl1pPr>
          </a:lstStyle>
          <a:p>
            <a:pPr>
              <a:defRPr/>
            </a:pPr>
            <a:fld id="{9564039D-4E85-4A91-B1D4-95294A4F6C36}" type="slidenum">
              <a:rPr lang="cs-CZ" altLang="cs-CZ"/>
              <a:pPr>
                <a:defRPr/>
              </a:pPr>
              <a:t>‹#›</a:t>
            </a:fld>
            <a:fld id="{288492BD-797B-49F2-96AF-1CB0109763AA}" type="slidenum">
              <a:rPr lang="cs-CZ" altLang="cs-CZ"/>
              <a:pPr>
                <a:defRPr/>
              </a:pPr>
              <a:t>‹#›</a:t>
            </a:fld>
            <a:endParaRPr lang="cs-CZ" altLang="cs-CZ"/>
          </a:p>
        </p:txBody>
      </p:sp>
    </p:spTree>
    <p:extLst>
      <p:ext uri="{BB962C8B-B14F-4D97-AF65-F5344CB8AC3E}">
        <p14:creationId xmlns:p14="http://schemas.microsoft.com/office/powerpoint/2010/main" val="2856569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27DFA5CF-C1D3-4F5F-ACB5-62C0D87E1197}" type="slidenum">
              <a:rPr lang="cs-CZ" altLang="cs-CZ"/>
              <a:pPr>
                <a:defRPr/>
              </a:pPr>
              <a:t>‹#›</a:t>
            </a:fld>
            <a:fld id="{CACC85AF-731D-4D0A-BAD3-673F9D53FB8A}" type="slidenum">
              <a:rPr lang="cs-CZ" altLang="cs-CZ"/>
              <a:pPr>
                <a:defRPr/>
              </a:pPr>
              <a:t>‹#›</a:t>
            </a:fld>
            <a:endParaRPr lang="cs-CZ" altLang="cs-CZ"/>
          </a:p>
        </p:txBody>
      </p:sp>
    </p:spTree>
    <p:extLst>
      <p:ext uri="{BB962C8B-B14F-4D97-AF65-F5344CB8AC3E}">
        <p14:creationId xmlns:p14="http://schemas.microsoft.com/office/powerpoint/2010/main" val="1496271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6" name="Rectangle 2"/>
          <p:cNvSpPr>
            <a:spLocks noGrp="1" noChangeArrowheads="1"/>
          </p:cNvSpPr>
          <p:nvPr>
            <p:ph type="ftr" idx="11"/>
          </p:nvPr>
        </p:nvSpPr>
        <p:spPr>
          <a:ln/>
        </p:spPr>
        <p:txBody>
          <a:bodyPr/>
          <a:lstStyle>
            <a:lvl1pPr>
              <a:defRPr/>
            </a:lvl1pPr>
          </a:lstStyle>
          <a:p>
            <a:pPr>
              <a:defRPr/>
            </a:pPr>
            <a:endParaRPr lang="cs-CZ" altLang="cs-CZ"/>
          </a:p>
        </p:txBody>
      </p:sp>
      <p:sp>
        <p:nvSpPr>
          <p:cNvPr id="7" name="Rectangle 3"/>
          <p:cNvSpPr>
            <a:spLocks noGrp="1" noChangeArrowheads="1"/>
          </p:cNvSpPr>
          <p:nvPr>
            <p:ph type="sldNum" idx="12"/>
          </p:nvPr>
        </p:nvSpPr>
        <p:spPr>
          <a:ln/>
        </p:spPr>
        <p:txBody>
          <a:bodyPr/>
          <a:lstStyle>
            <a:lvl1pPr>
              <a:defRPr/>
            </a:lvl1pPr>
          </a:lstStyle>
          <a:p>
            <a:pPr>
              <a:defRPr/>
            </a:pPr>
            <a:fld id="{3019E121-B324-46DC-B0CE-CB3AADDE2B4C}" type="slidenum">
              <a:rPr lang="cs-CZ" altLang="cs-CZ"/>
              <a:pPr>
                <a:defRPr/>
              </a:pPr>
              <a:t>‹#›</a:t>
            </a:fld>
            <a:fld id="{3CA2BAC0-9163-4561-B66D-5FE1E70A9568}" type="slidenum">
              <a:rPr lang="cs-CZ" altLang="cs-CZ"/>
              <a:pPr>
                <a:defRPr/>
              </a:pPr>
              <a:t>‹#›</a:t>
            </a:fld>
            <a:endParaRPr lang="cs-CZ" altLang="cs-CZ"/>
          </a:p>
        </p:txBody>
      </p:sp>
    </p:spTree>
    <p:extLst>
      <p:ext uri="{BB962C8B-B14F-4D97-AF65-F5344CB8AC3E}">
        <p14:creationId xmlns:p14="http://schemas.microsoft.com/office/powerpoint/2010/main" val="756878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004E51B5-AD37-482D-964D-D52DA63993F2}" type="slidenum">
              <a:rPr lang="cs-CZ" altLang="cs-CZ"/>
              <a:pPr>
                <a:defRPr/>
              </a:pPr>
              <a:t>‹#›</a:t>
            </a:fld>
            <a:fld id="{99A10253-E169-42D9-82A2-366261E9AAAA}" type="slidenum">
              <a:rPr lang="cs-CZ" altLang="cs-CZ"/>
              <a:pPr>
                <a:defRPr/>
              </a:pPr>
              <a:t>‹#›</a:t>
            </a:fld>
            <a:endParaRPr lang="cs-CZ" altLang="cs-CZ"/>
          </a:p>
        </p:txBody>
      </p:sp>
    </p:spTree>
    <p:extLst>
      <p:ext uri="{BB962C8B-B14F-4D97-AF65-F5344CB8AC3E}">
        <p14:creationId xmlns:p14="http://schemas.microsoft.com/office/powerpoint/2010/main" val="4120994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3050"/>
            <a:ext cx="2055813" cy="585628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3050"/>
            <a:ext cx="6019800" cy="585628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
          <p:cNvSpPr>
            <a:spLocks noGrp="1" noChangeArrowheads="1"/>
          </p:cNvSpPr>
          <p:nvPr>
            <p:ph type="dt" idx="10"/>
          </p:nvPr>
        </p:nvSpPr>
        <p:spPr>
          <a:ln/>
        </p:spPr>
        <p:txBody>
          <a:bodyPr/>
          <a:lstStyle>
            <a:lvl1pPr>
              <a:defRPr/>
            </a:lvl1pPr>
          </a:lstStyle>
          <a:p>
            <a:pPr>
              <a:defRPr/>
            </a:pPr>
            <a:r>
              <a:rPr lang="cs-CZ" altLang="cs-CZ"/>
              <a:t>16.12.2013</a:t>
            </a:r>
          </a:p>
        </p:txBody>
      </p:sp>
      <p:sp>
        <p:nvSpPr>
          <p:cNvPr id="5" name="Rectangle 2"/>
          <p:cNvSpPr>
            <a:spLocks noGrp="1" noChangeArrowheads="1"/>
          </p:cNvSpPr>
          <p:nvPr>
            <p:ph type="ftr" idx="11"/>
          </p:nvPr>
        </p:nvSpPr>
        <p:spPr>
          <a:ln/>
        </p:spPr>
        <p:txBody>
          <a:bodyPr/>
          <a:lstStyle>
            <a:lvl1pPr>
              <a:defRPr/>
            </a:lvl1pPr>
          </a:lstStyle>
          <a:p>
            <a:pPr>
              <a:defRPr/>
            </a:pPr>
            <a:endParaRPr lang="cs-CZ" altLang="cs-CZ"/>
          </a:p>
        </p:txBody>
      </p:sp>
      <p:sp>
        <p:nvSpPr>
          <p:cNvPr id="6" name="Rectangle 3"/>
          <p:cNvSpPr>
            <a:spLocks noGrp="1" noChangeArrowheads="1"/>
          </p:cNvSpPr>
          <p:nvPr>
            <p:ph type="sldNum" idx="12"/>
          </p:nvPr>
        </p:nvSpPr>
        <p:spPr>
          <a:ln/>
        </p:spPr>
        <p:txBody>
          <a:bodyPr/>
          <a:lstStyle>
            <a:lvl1pPr>
              <a:defRPr/>
            </a:lvl1pPr>
          </a:lstStyle>
          <a:p>
            <a:pPr>
              <a:defRPr/>
            </a:pPr>
            <a:fld id="{D150A5F5-0F98-4D30-AC06-885764B7EA26}" type="slidenum">
              <a:rPr lang="cs-CZ" altLang="cs-CZ"/>
              <a:pPr>
                <a:defRPr/>
              </a:pPr>
              <a:t>‹#›</a:t>
            </a:fld>
            <a:fld id="{76B5F317-E5A1-43F6-9C26-01F8F84EA8DF}" type="slidenum">
              <a:rPr lang="cs-CZ" altLang="cs-CZ"/>
              <a:pPr>
                <a:defRPr/>
              </a:pPr>
              <a:t>‹#›</a:t>
            </a:fld>
            <a:endParaRPr lang="cs-CZ" altLang="cs-CZ"/>
          </a:p>
        </p:txBody>
      </p:sp>
    </p:spTree>
    <p:extLst>
      <p:ext uri="{BB962C8B-B14F-4D97-AF65-F5344CB8AC3E}">
        <p14:creationId xmlns:p14="http://schemas.microsoft.com/office/powerpoint/2010/main" val="1420274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30722" name="Group 2"/>
          <p:cNvGrpSpPr>
            <a:grpSpLocks/>
          </p:cNvGrpSpPr>
          <p:nvPr/>
        </p:nvGrpSpPr>
        <p:grpSpPr bwMode="auto">
          <a:xfrm>
            <a:off x="-6350" y="20638"/>
            <a:ext cx="9144000" cy="6858000"/>
            <a:chOff x="0" y="0"/>
            <a:chExt cx="5760" cy="4320"/>
          </a:xfrm>
        </p:grpSpPr>
        <p:sp>
          <p:nvSpPr>
            <p:cNvPr id="3072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24"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sp>
        <p:nvSpPr>
          <p:cNvPr id="30725"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nvGrpSpPr>
          <p:cNvPr id="30726" name="Group 6"/>
          <p:cNvGrpSpPr>
            <a:grpSpLocks/>
          </p:cNvGrpSpPr>
          <p:nvPr/>
        </p:nvGrpSpPr>
        <p:grpSpPr bwMode="auto">
          <a:xfrm>
            <a:off x="-1588" y="6034088"/>
            <a:ext cx="7845426" cy="850900"/>
            <a:chOff x="0" y="3792"/>
            <a:chExt cx="4942" cy="536"/>
          </a:xfrm>
        </p:grpSpPr>
        <p:sp>
          <p:nvSpPr>
            <p:cNvPr id="30727"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nvGrpSpPr>
            <p:cNvPr id="30728" name="Group 8"/>
            <p:cNvGrpSpPr>
              <a:grpSpLocks/>
            </p:cNvGrpSpPr>
            <p:nvPr userDrawn="1"/>
          </p:nvGrpSpPr>
          <p:grpSpPr bwMode="auto">
            <a:xfrm>
              <a:off x="2486" y="3792"/>
              <a:ext cx="2456" cy="536"/>
              <a:chOff x="2486" y="3792"/>
              <a:chExt cx="2456" cy="536"/>
            </a:xfrm>
          </p:grpSpPr>
          <p:sp>
            <p:nvSpPr>
              <p:cNvPr id="30729"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0"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1"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2"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3"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sp>
          <p:nvSpPr>
            <p:cNvPr id="30734"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grpSp>
        <p:nvGrpSpPr>
          <p:cNvPr id="30735" name="Group 15"/>
          <p:cNvGrpSpPr>
            <a:grpSpLocks/>
          </p:cNvGrpSpPr>
          <p:nvPr/>
        </p:nvGrpSpPr>
        <p:grpSpPr bwMode="auto">
          <a:xfrm>
            <a:off x="627063" y="6021388"/>
            <a:ext cx="5684837" cy="849312"/>
            <a:chOff x="395" y="3793"/>
            <a:chExt cx="3581" cy="535"/>
          </a:xfrm>
        </p:grpSpPr>
        <p:sp>
          <p:nvSpPr>
            <p:cNvPr id="30736"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7"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8"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39"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40"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30741"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sp>
        <p:nvSpPr>
          <p:cNvPr id="30742"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cs-CZ" altLang="cs-CZ" noProof="0" smtClean="0"/>
              <a:t>Klepnutím lze upravit styl předlohy nadpisů.</a:t>
            </a:r>
          </a:p>
        </p:txBody>
      </p:sp>
      <p:sp>
        <p:nvSpPr>
          <p:cNvPr id="307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cs-CZ" altLang="cs-CZ" noProof="0" smtClean="0"/>
              <a:t>Klepnutím lze upravit styl předlohy podnadpisů.</a:t>
            </a:r>
          </a:p>
        </p:txBody>
      </p:sp>
      <p:sp>
        <p:nvSpPr>
          <p:cNvPr id="30744" name="Rectangle 24"/>
          <p:cNvSpPr>
            <a:spLocks noGrp="1" noChangeArrowheads="1"/>
          </p:cNvSpPr>
          <p:nvPr>
            <p:ph type="dt" sz="quarter" idx="2"/>
          </p:nvPr>
        </p:nvSpPr>
        <p:spPr/>
        <p:txBody>
          <a:bodyPr/>
          <a:lstStyle>
            <a:lvl1pPr>
              <a:defRPr/>
            </a:lvl1pPr>
          </a:lstStyle>
          <a:p>
            <a:endParaRPr lang="cs-CZ" altLang="cs-CZ">
              <a:solidFill>
                <a:srgbClr val="FFFFFF"/>
              </a:solidFill>
            </a:endParaRPr>
          </a:p>
        </p:txBody>
      </p:sp>
      <p:sp>
        <p:nvSpPr>
          <p:cNvPr id="30745" name="Rectangle 25"/>
          <p:cNvSpPr>
            <a:spLocks noGrp="1" noChangeArrowheads="1"/>
          </p:cNvSpPr>
          <p:nvPr>
            <p:ph type="sldNum" sz="quarter" idx="4"/>
          </p:nvPr>
        </p:nvSpPr>
        <p:spPr/>
        <p:txBody>
          <a:bodyPr/>
          <a:lstStyle>
            <a:lvl1pPr>
              <a:defRPr/>
            </a:lvl1pPr>
          </a:lstStyle>
          <a:p>
            <a:fld id="{5AC2759B-5419-42BE-AEB8-CF8D5A0AE2DF}" type="slidenum">
              <a:rPr lang="cs-CZ" altLang="cs-CZ">
                <a:solidFill>
                  <a:srgbClr val="FFFFFF"/>
                </a:solidFill>
              </a:rPr>
              <a:pPr/>
              <a:t>‹#›</a:t>
            </a:fld>
            <a:endParaRPr lang="cs-CZ" altLang="cs-CZ">
              <a:solidFill>
                <a:srgbClr val="FFFFFF"/>
              </a:solidFill>
            </a:endParaRPr>
          </a:p>
        </p:txBody>
      </p:sp>
      <p:sp>
        <p:nvSpPr>
          <p:cNvPr id="30746" name="Rectangle 26"/>
          <p:cNvSpPr>
            <a:spLocks noGrp="1" noChangeArrowheads="1"/>
          </p:cNvSpPr>
          <p:nvPr>
            <p:ph type="ftr" sz="quarter" idx="3"/>
          </p:nvPr>
        </p:nvSpPr>
        <p:spPr/>
        <p:txBody>
          <a:bodyPr/>
          <a:lstStyle>
            <a:lvl1pPr>
              <a:defRPr/>
            </a:lvl1pPr>
          </a:lstStyle>
          <a:p>
            <a:endParaRPr lang="cs-CZ" altLang="cs-CZ">
              <a:solidFill>
                <a:srgbClr val="FFFFFF"/>
              </a:solidFill>
            </a:endParaRPr>
          </a:p>
        </p:txBody>
      </p:sp>
    </p:spTree>
    <p:extLst>
      <p:ext uri="{BB962C8B-B14F-4D97-AF65-F5344CB8AC3E}">
        <p14:creationId xmlns:p14="http://schemas.microsoft.com/office/powerpoint/2010/main" val="296159781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lt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21E95DEF-1D53-4180-A7D3-7B4991E93A62}"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3589829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lt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BDE2CF93-9ED6-4D3F-89E8-BA592AA39B8B}"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103584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495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495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lt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D892D1D9-16DB-427F-BB85-9300795CC286}"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34375953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cs-CZ">
              <a:solidFill>
                <a:srgbClr val="FFFFFF"/>
              </a:solidFill>
            </a:endParaRPr>
          </a:p>
        </p:txBody>
      </p:sp>
      <p:sp>
        <p:nvSpPr>
          <p:cNvPr id="8" name="Zástupný symbol pro zápatí 7"/>
          <p:cNvSpPr>
            <a:spLocks noGrp="1"/>
          </p:cNvSpPr>
          <p:nvPr>
            <p:ph type="ftr" sz="quarter" idx="11"/>
          </p:nvPr>
        </p:nvSpPr>
        <p:spPr/>
        <p:txBody>
          <a:bodyPr/>
          <a:lstStyle>
            <a:lvl1pPr>
              <a:defRPr/>
            </a:lvl1pPr>
          </a:lstStyle>
          <a:p>
            <a:endParaRPr lang="cs-CZ" altLang="cs-CZ">
              <a:solidFill>
                <a:srgbClr val="FFFFFF"/>
              </a:solidFill>
            </a:endParaRPr>
          </a:p>
        </p:txBody>
      </p:sp>
      <p:sp>
        <p:nvSpPr>
          <p:cNvPr id="9" name="Zástupný symbol pro číslo snímku 8"/>
          <p:cNvSpPr>
            <a:spLocks noGrp="1"/>
          </p:cNvSpPr>
          <p:nvPr>
            <p:ph type="sldNum" sz="quarter" idx="12"/>
          </p:nvPr>
        </p:nvSpPr>
        <p:spPr/>
        <p:txBody>
          <a:bodyPr/>
          <a:lstStyle>
            <a:lvl1pPr>
              <a:defRPr/>
            </a:lvl1pPr>
          </a:lstStyle>
          <a:p>
            <a:fld id="{9618C8AD-D7E5-4445-9F1B-4E62514B8D60}"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889173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BFFCBD1-1597-430D-B735-448EC1F5C524}" type="datetimeFigureOut">
              <a:rPr lang="cs-CZ" smtClean="0"/>
              <a:t>4.2.2016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2369804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ltLang="cs-CZ">
              <a:solidFill>
                <a:srgbClr val="FFFFFF"/>
              </a:solidFill>
            </a:endParaRPr>
          </a:p>
        </p:txBody>
      </p:sp>
      <p:sp>
        <p:nvSpPr>
          <p:cNvPr id="4" name="Zástupný symbol pro zápatí 3"/>
          <p:cNvSpPr>
            <a:spLocks noGrp="1"/>
          </p:cNvSpPr>
          <p:nvPr>
            <p:ph type="ftr" sz="quarter" idx="11"/>
          </p:nvPr>
        </p:nvSpPr>
        <p:spPr/>
        <p:txBody>
          <a:bodyPr/>
          <a:lstStyle>
            <a:lvl1pPr>
              <a:defRPr/>
            </a:lvl1pPr>
          </a:lstStyle>
          <a:p>
            <a:endParaRPr lang="cs-CZ" altLang="cs-CZ">
              <a:solidFill>
                <a:srgbClr val="FFFFFF"/>
              </a:solidFill>
            </a:endParaRPr>
          </a:p>
        </p:txBody>
      </p:sp>
      <p:sp>
        <p:nvSpPr>
          <p:cNvPr id="5" name="Zástupný symbol pro číslo snímku 4"/>
          <p:cNvSpPr>
            <a:spLocks noGrp="1"/>
          </p:cNvSpPr>
          <p:nvPr>
            <p:ph type="sldNum" sz="quarter" idx="12"/>
          </p:nvPr>
        </p:nvSpPr>
        <p:spPr/>
        <p:txBody>
          <a:bodyPr/>
          <a:lstStyle>
            <a:lvl1pPr>
              <a:defRPr/>
            </a:lvl1pPr>
          </a:lstStyle>
          <a:p>
            <a:fld id="{534F6FB0-F740-4AF4-A6A1-3F9A96A7DF27}"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1142334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solidFill>
                <a:srgbClr val="FFFFFF"/>
              </a:solidFill>
            </a:endParaRPr>
          </a:p>
        </p:txBody>
      </p:sp>
      <p:sp>
        <p:nvSpPr>
          <p:cNvPr id="3" name="Zástupný symbol pro zápatí 2"/>
          <p:cNvSpPr>
            <a:spLocks noGrp="1"/>
          </p:cNvSpPr>
          <p:nvPr>
            <p:ph type="ftr" sz="quarter" idx="11"/>
          </p:nvPr>
        </p:nvSpPr>
        <p:spPr/>
        <p:txBody>
          <a:bodyPr/>
          <a:lstStyle>
            <a:lvl1pPr>
              <a:defRPr/>
            </a:lvl1pPr>
          </a:lstStyle>
          <a:p>
            <a:endParaRPr lang="cs-CZ" altLang="cs-CZ">
              <a:solidFill>
                <a:srgbClr val="FFFFFF"/>
              </a:solidFill>
            </a:endParaRPr>
          </a:p>
        </p:txBody>
      </p:sp>
      <p:sp>
        <p:nvSpPr>
          <p:cNvPr id="4" name="Zástupný symbol pro číslo snímku 3"/>
          <p:cNvSpPr>
            <a:spLocks noGrp="1"/>
          </p:cNvSpPr>
          <p:nvPr>
            <p:ph type="sldNum" sz="quarter" idx="12"/>
          </p:nvPr>
        </p:nvSpPr>
        <p:spPr/>
        <p:txBody>
          <a:bodyPr/>
          <a:lstStyle>
            <a:lvl1pPr>
              <a:defRPr/>
            </a:lvl1pPr>
          </a:lstStyle>
          <a:p>
            <a:fld id="{8A4AFA1B-4DC2-43FE-9A92-D90227433B3A}"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3192210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lt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84BBB335-4AF0-45A7-9F83-69B4AE0423C5}"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3868190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lt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B82CE817-3742-41D4-BB1E-5DACD6CC4EB4}"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3237187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lt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A2675AB7-07F4-42CB-9D72-BA9C48A6FB66}"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264286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28600"/>
            <a:ext cx="2057400" cy="586740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28600"/>
            <a:ext cx="6019800" cy="58674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lt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4B67275B-611E-492E-AD66-B6F1030F2567}" type="slidenum">
              <a:rPr lang="cs-CZ" altLang="cs-CZ">
                <a:solidFill>
                  <a:srgbClr val="FFFFFF"/>
                </a:solidFill>
              </a:rPr>
              <a:pPr/>
              <a:t>‹#›</a:t>
            </a:fld>
            <a:endParaRPr lang="cs-CZ" altLang="cs-CZ">
              <a:solidFill>
                <a:srgbClr val="FFFFFF"/>
              </a:solidFill>
            </a:endParaRPr>
          </a:p>
        </p:txBody>
      </p:sp>
    </p:spTree>
    <p:extLst>
      <p:ext uri="{BB962C8B-B14F-4D97-AF65-F5344CB8AC3E}">
        <p14:creationId xmlns:p14="http://schemas.microsoft.com/office/powerpoint/2010/main" val="260560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BFFCBD1-1597-430D-B735-448EC1F5C524}" type="datetimeFigureOut">
              <a:rPr lang="cs-CZ" smtClean="0"/>
              <a:t>4.2.2016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84593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BFFCBD1-1597-430D-B735-448EC1F5C524}" type="datetimeFigureOut">
              <a:rPr lang="cs-CZ" smtClean="0"/>
              <a:t>4.2.2016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427443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BFFCBD1-1597-430D-B735-448EC1F5C524}"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07815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BFFCBD1-1597-430D-B735-448EC1F5C524}" type="datetimeFigureOut">
              <a:rPr lang="cs-CZ" smtClean="0"/>
              <a:t>4.2.2016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C58602-5EA6-4D98-BD67-8A95017227DA}" type="slidenum">
              <a:rPr lang="cs-CZ" smtClean="0"/>
              <a:t>‹#›</a:t>
            </a:fld>
            <a:endParaRPr lang="cs-CZ"/>
          </a:p>
        </p:txBody>
      </p:sp>
    </p:spTree>
    <p:extLst>
      <p:ext uri="{BB962C8B-B14F-4D97-AF65-F5344CB8AC3E}">
        <p14:creationId xmlns:p14="http://schemas.microsoft.com/office/powerpoint/2010/main" val="3940943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FCBD1-1597-430D-B735-448EC1F5C524}" type="datetimeFigureOut">
              <a:rPr lang="cs-CZ" smtClean="0"/>
              <a:t>4.2.2016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58602-5EA6-4D98-BD67-8A95017227DA}" type="slidenum">
              <a:rPr lang="cs-CZ" smtClean="0"/>
              <a:t>‹#›</a:t>
            </a:fld>
            <a:endParaRPr lang="cs-CZ"/>
          </a:p>
        </p:txBody>
      </p:sp>
    </p:spTree>
    <p:extLst>
      <p:ext uri="{BB962C8B-B14F-4D97-AF65-F5344CB8AC3E}">
        <p14:creationId xmlns:p14="http://schemas.microsoft.com/office/powerpoint/2010/main" val="1447650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2000"/>
              </a:lnSpc>
              <a:buClr>
                <a:srgbClr val="000000"/>
              </a:buClr>
              <a:buSzPct val="100000"/>
              <a:buFont typeface="Times New Roman" pitchFamily="16" charset="0"/>
              <a:buNone/>
              <a:tabLst>
                <a:tab pos="723900" algn="l"/>
                <a:tab pos="1447800" algn="l"/>
              </a:tabLst>
              <a:defRPr>
                <a:solidFill>
                  <a:srgbClr val="000000"/>
                </a:solidFill>
                <a:latin typeface="+mn-lt"/>
                <a:ea typeface="MS Gothic" charset="-128"/>
                <a:cs typeface="Arial Unicode MS" charset="0"/>
              </a:defRPr>
            </a:lvl1pPr>
          </a:lstStyle>
          <a:p>
            <a:pPr defTabSz="449263" fontAlgn="base">
              <a:spcBef>
                <a:spcPct val="0"/>
              </a:spcBef>
              <a:spcAft>
                <a:spcPct val="0"/>
              </a:spcAft>
              <a:defRPr/>
            </a:pPr>
            <a:r>
              <a:rPr lang="cs-CZ" altLang="cs-CZ"/>
              <a:t>16.12.2013</a:t>
            </a:r>
          </a:p>
        </p:txBody>
      </p:sp>
      <p:sp>
        <p:nvSpPr>
          <p:cNvPr id="1026" name="Rectangle 2"/>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defRPr/>
            </a:pPr>
            <a:endParaRPr lang="cs-CZ" altLang="cs-CZ"/>
          </a:p>
        </p:txBody>
      </p:sp>
      <p:sp>
        <p:nvSpPr>
          <p:cNvPr id="1027" name="Rectangle 3"/>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2000"/>
              </a:lnSpc>
              <a:buClr>
                <a:srgbClr val="000000"/>
              </a:buClr>
              <a:buSzPct val="100000"/>
              <a:buFont typeface="Times New Roman" panose="02020603050405020304" pitchFamily="18" charset="0"/>
              <a:buNone/>
              <a:tabLst>
                <a:tab pos="723900" algn="l"/>
                <a:tab pos="1447800" algn="l"/>
              </a:tabLst>
              <a:defRPr>
                <a:solidFill>
                  <a:srgbClr val="000000"/>
                </a:solidFill>
                <a:latin typeface="Calibri" panose="020F0502020204030204" pitchFamily="34" charset="0"/>
                <a:cs typeface="Arial Unicode MS" panose="020B0604020202020204" pitchFamily="34" charset="-128"/>
              </a:defRPr>
            </a:lvl1pPr>
          </a:lstStyle>
          <a:p>
            <a:pPr defTabSz="449263" fontAlgn="base">
              <a:spcBef>
                <a:spcPct val="0"/>
              </a:spcBef>
              <a:spcAft>
                <a:spcPct val="0"/>
              </a:spcAft>
              <a:defRPr/>
            </a:pPr>
            <a:fld id="{97824FAD-E9B4-48A5-84EE-A20F0579370A}" type="slidenum">
              <a:rPr lang="cs-CZ" altLang="cs-CZ"/>
              <a:pPr defTabSz="449263" fontAlgn="base">
                <a:spcBef>
                  <a:spcPct val="0"/>
                </a:spcBef>
                <a:spcAft>
                  <a:spcPct val="0"/>
                </a:spcAft>
                <a:defRPr/>
              </a:pPr>
              <a:t>‹#›</a:t>
            </a:fld>
            <a:fld id="{BC5743E7-0359-4FBF-A7BF-B6A70783EFD4}" type="slidenum">
              <a:rPr lang="cs-CZ" altLang="cs-CZ"/>
              <a:pPr defTabSz="449263" fontAlgn="base">
                <a:spcBef>
                  <a:spcPct val="0"/>
                </a:spcBef>
                <a:spcAft>
                  <a:spcPct val="0"/>
                </a:spcAft>
                <a:defRPr/>
              </a:pPr>
              <a:t>‹#›</a:t>
            </a:fld>
            <a:endParaRPr lang="cs-CZ" altLang="cs-CZ"/>
          </a:p>
        </p:txBody>
      </p:sp>
      <p:sp>
        <p:nvSpPr>
          <p:cNvPr id="1029" name="Rectangle 4"/>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smtClean="0"/>
              <a:t>Klepněte pro úpravu formátu titulního textu</a:t>
            </a:r>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smtClean="0"/>
              <a:t>Klepněte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a:p>
            <a:pPr lvl="4"/>
            <a:r>
              <a:rPr lang="en-GB" altLang="cs-CZ" smtClean="0"/>
              <a:t>Osmá úroveň textu</a:t>
            </a:r>
          </a:p>
          <a:p>
            <a:pPr lvl="4"/>
            <a:r>
              <a:rPr lang="en-GB" altLang="cs-CZ" smtClean="0"/>
              <a:t>Devátá úroveň</a:t>
            </a:r>
          </a:p>
        </p:txBody>
      </p:sp>
    </p:spTree>
    <p:extLst>
      <p:ext uri="{BB962C8B-B14F-4D97-AF65-F5344CB8AC3E}">
        <p14:creationId xmlns:p14="http://schemas.microsoft.com/office/powerpoint/2010/main" val="497583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2000"/>
              </a:lnSpc>
              <a:buClr>
                <a:srgbClr val="000000"/>
              </a:buClr>
              <a:buSzPct val="100000"/>
              <a:buFont typeface="Times New Roman" pitchFamily="16" charset="0"/>
              <a:buNone/>
              <a:tabLst>
                <a:tab pos="723900" algn="l"/>
                <a:tab pos="1447800" algn="l"/>
              </a:tabLst>
              <a:defRPr>
                <a:solidFill>
                  <a:srgbClr val="000000"/>
                </a:solidFill>
                <a:latin typeface="+mn-lt"/>
                <a:ea typeface="MS Gothic" charset="-128"/>
                <a:cs typeface="Arial Unicode MS" charset="0"/>
              </a:defRPr>
            </a:lvl1pPr>
          </a:lstStyle>
          <a:p>
            <a:pPr defTabSz="449263" fontAlgn="base">
              <a:spcBef>
                <a:spcPct val="0"/>
              </a:spcBef>
              <a:spcAft>
                <a:spcPct val="0"/>
              </a:spcAft>
              <a:defRPr/>
            </a:pPr>
            <a:r>
              <a:rPr lang="cs-CZ" altLang="cs-CZ"/>
              <a:t>16.12.2013</a:t>
            </a:r>
          </a:p>
        </p:txBody>
      </p:sp>
      <p:sp>
        <p:nvSpPr>
          <p:cNvPr id="1026" name="Rectangle 2"/>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defRPr/>
            </a:pPr>
            <a:endParaRPr lang="cs-CZ" altLang="cs-CZ"/>
          </a:p>
        </p:txBody>
      </p:sp>
      <p:sp>
        <p:nvSpPr>
          <p:cNvPr id="1027" name="Rectangle 3"/>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2000"/>
              </a:lnSpc>
              <a:buClr>
                <a:srgbClr val="000000"/>
              </a:buClr>
              <a:buSzPct val="100000"/>
              <a:buFont typeface="Times New Roman" panose="02020603050405020304" pitchFamily="18" charset="0"/>
              <a:buNone/>
              <a:tabLst>
                <a:tab pos="723900" algn="l"/>
                <a:tab pos="1447800" algn="l"/>
              </a:tabLst>
              <a:defRPr>
                <a:solidFill>
                  <a:srgbClr val="000000"/>
                </a:solidFill>
                <a:latin typeface="Calibri" panose="020F0502020204030204" pitchFamily="34" charset="0"/>
                <a:cs typeface="Arial Unicode MS" panose="020B0604020202020204" pitchFamily="34" charset="-128"/>
              </a:defRPr>
            </a:lvl1pPr>
          </a:lstStyle>
          <a:p>
            <a:pPr defTabSz="449263" fontAlgn="base">
              <a:spcBef>
                <a:spcPct val="0"/>
              </a:spcBef>
              <a:spcAft>
                <a:spcPct val="0"/>
              </a:spcAft>
              <a:defRPr/>
            </a:pPr>
            <a:fld id="{97824FAD-E9B4-48A5-84EE-A20F0579370A}" type="slidenum">
              <a:rPr lang="cs-CZ" altLang="cs-CZ"/>
              <a:pPr defTabSz="449263" fontAlgn="base">
                <a:spcBef>
                  <a:spcPct val="0"/>
                </a:spcBef>
                <a:spcAft>
                  <a:spcPct val="0"/>
                </a:spcAft>
                <a:defRPr/>
              </a:pPr>
              <a:t>‹#›</a:t>
            </a:fld>
            <a:fld id="{BC5743E7-0359-4FBF-A7BF-B6A70783EFD4}" type="slidenum">
              <a:rPr lang="cs-CZ" altLang="cs-CZ"/>
              <a:pPr defTabSz="449263" fontAlgn="base">
                <a:spcBef>
                  <a:spcPct val="0"/>
                </a:spcBef>
                <a:spcAft>
                  <a:spcPct val="0"/>
                </a:spcAft>
                <a:defRPr/>
              </a:pPr>
              <a:t>‹#›</a:t>
            </a:fld>
            <a:endParaRPr lang="cs-CZ" altLang="cs-CZ"/>
          </a:p>
        </p:txBody>
      </p:sp>
      <p:sp>
        <p:nvSpPr>
          <p:cNvPr id="1029" name="Rectangle 4"/>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smtClean="0"/>
              <a:t>Klepněte pro úpravu formátu titulního textu</a:t>
            </a:r>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smtClean="0"/>
              <a:t>Klepněte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a:p>
            <a:pPr lvl="4"/>
            <a:r>
              <a:rPr lang="en-GB" altLang="cs-CZ" smtClean="0"/>
              <a:t>Osmá úroveň textu</a:t>
            </a:r>
          </a:p>
          <a:p>
            <a:pPr lvl="4"/>
            <a:r>
              <a:rPr lang="en-GB" altLang="cs-CZ" smtClean="0"/>
              <a:t>Devátá úroveň</a:t>
            </a:r>
          </a:p>
        </p:txBody>
      </p:sp>
    </p:spTree>
    <p:extLst>
      <p:ext uri="{BB962C8B-B14F-4D97-AF65-F5344CB8AC3E}">
        <p14:creationId xmlns:p14="http://schemas.microsoft.com/office/powerpoint/2010/main" val="16086860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2000"/>
              </a:lnSpc>
              <a:buClr>
                <a:srgbClr val="000000"/>
              </a:buClr>
              <a:buSzPct val="100000"/>
              <a:buFont typeface="Times New Roman" pitchFamily="16" charset="0"/>
              <a:buNone/>
              <a:tabLst>
                <a:tab pos="723900" algn="l"/>
                <a:tab pos="1447800" algn="l"/>
              </a:tabLst>
              <a:defRPr>
                <a:solidFill>
                  <a:srgbClr val="000000"/>
                </a:solidFill>
                <a:latin typeface="+mn-lt"/>
                <a:ea typeface="MS Gothic" charset="-128"/>
                <a:cs typeface="Arial Unicode MS" charset="0"/>
              </a:defRPr>
            </a:lvl1pPr>
          </a:lstStyle>
          <a:p>
            <a:pPr defTabSz="449263" fontAlgn="base">
              <a:spcBef>
                <a:spcPct val="0"/>
              </a:spcBef>
              <a:spcAft>
                <a:spcPct val="0"/>
              </a:spcAft>
              <a:defRPr/>
            </a:pPr>
            <a:r>
              <a:rPr lang="cs-CZ" altLang="cs-CZ"/>
              <a:t>16.12.2013</a:t>
            </a:r>
          </a:p>
        </p:txBody>
      </p:sp>
      <p:sp>
        <p:nvSpPr>
          <p:cNvPr id="1026" name="Rectangle 2"/>
          <p:cNvSpPr>
            <a:spLocks noGrp="1" noChangeArrowheads="1"/>
          </p:cNvSpPr>
          <p:nvPr>
            <p:ph type="ftr"/>
          </p:nvPr>
        </p:nvSpPr>
        <p:spPr bwMode="auto">
          <a:xfrm>
            <a:off x="3124200" y="6356350"/>
            <a:ext cx="2894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95000"/>
              </a:lnSpc>
              <a:buClr>
                <a:srgbClr val="000000"/>
              </a:buClr>
              <a:buSzPct val="100000"/>
              <a:buFont typeface="Times New Roman" pitchFamily="16" charset="0"/>
              <a:buNone/>
              <a:tabLst>
                <a:tab pos="723900" algn="l"/>
                <a:tab pos="1447800" algn="l"/>
                <a:tab pos="2171700" algn="l"/>
                <a:tab pos="2895600" algn="l"/>
              </a:tabLst>
              <a:defRPr>
                <a:solidFill>
                  <a:srgbClr val="000000"/>
                </a:solidFill>
                <a:latin typeface="Times New Roman" pitchFamily="16" charset="0"/>
                <a:ea typeface="MS Gothic" charset="-128"/>
                <a:cs typeface="Arial Unicode MS" charset="0"/>
              </a:defRPr>
            </a:lvl1pPr>
          </a:lstStyle>
          <a:p>
            <a:pPr defTabSz="449263" fontAlgn="base">
              <a:spcBef>
                <a:spcPct val="0"/>
              </a:spcBef>
              <a:spcAft>
                <a:spcPct val="0"/>
              </a:spcAft>
              <a:defRPr/>
            </a:pPr>
            <a:endParaRPr lang="cs-CZ" altLang="cs-CZ"/>
          </a:p>
        </p:txBody>
      </p:sp>
      <p:sp>
        <p:nvSpPr>
          <p:cNvPr id="1027" name="Rectangle 3"/>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102000"/>
              </a:lnSpc>
              <a:buClr>
                <a:srgbClr val="000000"/>
              </a:buClr>
              <a:buSzPct val="100000"/>
              <a:buFont typeface="Times New Roman" panose="02020603050405020304" pitchFamily="18" charset="0"/>
              <a:buNone/>
              <a:tabLst>
                <a:tab pos="723900" algn="l"/>
                <a:tab pos="1447800" algn="l"/>
              </a:tabLst>
              <a:defRPr>
                <a:solidFill>
                  <a:srgbClr val="000000"/>
                </a:solidFill>
                <a:latin typeface="Calibri" panose="020F0502020204030204" pitchFamily="34" charset="0"/>
                <a:cs typeface="Arial Unicode MS" panose="020B0604020202020204" pitchFamily="34" charset="-128"/>
              </a:defRPr>
            </a:lvl1pPr>
          </a:lstStyle>
          <a:p>
            <a:pPr defTabSz="449263" fontAlgn="base">
              <a:spcBef>
                <a:spcPct val="0"/>
              </a:spcBef>
              <a:spcAft>
                <a:spcPct val="0"/>
              </a:spcAft>
              <a:defRPr/>
            </a:pPr>
            <a:fld id="{97824FAD-E9B4-48A5-84EE-A20F0579370A}" type="slidenum">
              <a:rPr lang="cs-CZ" altLang="cs-CZ"/>
              <a:pPr defTabSz="449263" fontAlgn="base">
                <a:spcBef>
                  <a:spcPct val="0"/>
                </a:spcBef>
                <a:spcAft>
                  <a:spcPct val="0"/>
                </a:spcAft>
                <a:defRPr/>
              </a:pPr>
              <a:t>‹#›</a:t>
            </a:fld>
            <a:fld id="{BC5743E7-0359-4FBF-A7BF-B6A70783EFD4}" type="slidenum">
              <a:rPr lang="cs-CZ" altLang="cs-CZ"/>
              <a:pPr defTabSz="449263" fontAlgn="base">
                <a:spcBef>
                  <a:spcPct val="0"/>
                </a:spcBef>
                <a:spcAft>
                  <a:spcPct val="0"/>
                </a:spcAft>
                <a:defRPr/>
              </a:pPr>
              <a:t>‹#›</a:t>
            </a:fld>
            <a:endParaRPr lang="cs-CZ" altLang="cs-CZ"/>
          </a:p>
        </p:txBody>
      </p:sp>
      <p:sp>
        <p:nvSpPr>
          <p:cNvPr id="1029" name="Rectangle 4"/>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smtClean="0"/>
              <a:t>Klepněte pro úpravu formátu titulního textu</a:t>
            </a:r>
          </a:p>
        </p:txBody>
      </p:sp>
      <p:sp>
        <p:nvSpPr>
          <p:cNvPr id="1030" name="Rectangle 5"/>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smtClean="0"/>
              <a:t>Klepněte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a:p>
            <a:pPr lvl="4"/>
            <a:r>
              <a:rPr lang="en-GB" altLang="cs-CZ" smtClean="0"/>
              <a:t>Osmá úroveň textu</a:t>
            </a:r>
          </a:p>
          <a:p>
            <a:pPr lvl="4"/>
            <a:r>
              <a:rPr lang="en-GB" altLang="cs-CZ" smtClean="0"/>
              <a:t>Devátá úroveň</a:t>
            </a:r>
          </a:p>
        </p:txBody>
      </p:sp>
    </p:spTree>
    <p:extLst>
      <p:ext uri="{BB962C8B-B14F-4D97-AF65-F5344CB8AC3E}">
        <p14:creationId xmlns:p14="http://schemas.microsoft.com/office/powerpoint/2010/main" val="397415362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2pPr>
      <a:lvl3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3pPr>
      <a:lvl4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4pPr>
      <a:lvl5pPr algn="l" defTabSz="449263" rtl="0" eaLnBrk="0" fontAlgn="base" hangingPunct="0">
        <a:lnSpc>
          <a:spcPct val="102000"/>
        </a:lnSpc>
        <a:spcBef>
          <a:spcPct val="0"/>
        </a:spcBef>
        <a:spcAft>
          <a:spcPct val="0"/>
        </a:spcAft>
        <a:buClr>
          <a:srgbClr val="000000"/>
        </a:buClr>
        <a:buSzPct val="100000"/>
        <a:buFont typeface="Times New Roman" panose="02020603050405020304" pitchFamily="18" charset="0"/>
        <a:defRPr>
          <a:solidFill>
            <a:srgbClr val="000000"/>
          </a:solidFill>
          <a:latin typeface="Calibri" pitchFamily="34" charset="0"/>
          <a:ea typeface="MS Gothic" charset="-128"/>
        </a:defRPr>
      </a:lvl5pPr>
      <a:lvl6pPr marL="25146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6pPr>
      <a:lvl7pPr marL="29718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7pPr>
      <a:lvl8pPr marL="34290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8pPr>
      <a:lvl9pPr marL="3886200" indent="-228600" algn="l" defTabSz="449263" rtl="0" fontAlgn="base">
        <a:lnSpc>
          <a:spcPct val="102000"/>
        </a:lnSpc>
        <a:spcBef>
          <a:spcPct val="0"/>
        </a:spcBef>
        <a:spcAft>
          <a:spcPct val="0"/>
        </a:spcAft>
        <a:buClr>
          <a:srgbClr val="000000"/>
        </a:buClr>
        <a:buSzPct val="100000"/>
        <a:buFont typeface="Times New Roman" pitchFamily="16" charset="0"/>
        <a:defRPr>
          <a:solidFill>
            <a:srgbClr val="000000"/>
          </a:solidFill>
          <a:latin typeface="Calibri" pitchFamily="34" charset="0"/>
          <a:ea typeface="MS Gothic" charset="-128"/>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24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2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0"/>
            <a:ext cx="9144000" cy="6858000"/>
            <a:chOff x="0" y="0"/>
            <a:chExt cx="5760" cy="4320"/>
          </a:xfrm>
        </p:grpSpPr>
        <p:sp>
          <p:nvSpPr>
            <p:cNvPr id="2969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0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sp>
        <p:nvSpPr>
          <p:cNvPr id="29701"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nvGrpSpPr>
          <p:cNvPr id="29702" name="Group 6"/>
          <p:cNvGrpSpPr>
            <a:grpSpLocks/>
          </p:cNvGrpSpPr>
          <p:nvPr/>
        </p:nvGrpSpPr>
        <p:grpSpPr bwMode="auto">
          <a:xfrm>
            <a:off x="0" y="6019800"/>
            <a:ext cx="7848600" cy="857250"/>
            <a:chOff x="0" y="3792"/>
            <a:chExt cx="4944" cy="540"/>
          </a:xfrm>
        </p:grpSpPr>
        <p:sp>
          <p:nvSpPr>
            <p:cNvPr id="2970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nvGrpSpPr>
            <p:cNvPr id="29704" name="Group 8"/>
            <p:cNvGrpSpPr>
              <a:grpSpLocks/>
            </p:cNvGrpSpPr>
            <p:nvPr userDrawn="1"/>
          </p:nvGrpSpPr>
          <p:grpSpPr bwMode="auto">
            <a:xfrm>
              <a:off x="2486" y="3792"/>
              <a:ext cx="2458" cy="540"/>
              <a:chOff x="2486" y="3792"/>
              <a:chExt cx="2458" cy="540"/>
            </a:xfrm>
          </p:grpSpPr>
          <p:sp>
            <p:nvSpPr>
              <p:cNvPr id="29705"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06"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07"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08"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09"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sp>
          <p:nvSpPr>
            <p:cNvPr id="2971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grpSp>
        <p:nvGrpSpPr>
          <p:cNvPr id="29711" name="Group 15"/>
          <p:cNvGrpSpPr>
            <a:grpSpLocks/>
          </p:cNvGrpSpPr>
          <p:nvPr/>
        </p:nvGrpSpPr>
        <p:grpSpPr bwMode="auto">
          <a:xfrm>
            <a:off x="627063" y="6021388"/>
            <a:ext cx="5684837" cy="849312"/>
            <a:chOff x="395" y="3793"/>
            <a:chExt cx="3581" cy="535"/>
          </a:xfrm>
        </p:grpSpPr>
        <p:sp>
          <p:nvSpPr>
            <p:cNvPr id="29712"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13"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14"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15"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16"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sp>
          <p:nvSpPr>
            <p:cNvPr id="29717"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cs-CZ" smtClean="0">
                <a:solidFill>
                  <a:srgbClr val="FFFFFF"/>
                </a:solidFill>
              </a:endParaRPr>
            </a:p>
          </p:txBody>
        </p:sp>
      </p:grpSp>
      <p:sp>
        <p:nvSpPr>
          <p:cNvPr id="29718"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29719"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9720"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cs-CZ" altLang="cs-CZ" smtClean="0">
              <a:solidFill>
                <a:srgbClr val="FFFFFF"/>
              </a:solidFill>
            </a:endParaRPr>
          </a:p>
        </p:txBody>
      </p:sp>
      <p:sp>
        <p:nvSpPr>
          <p:cNvPr id="29721"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cs-CZ" altLang="cs-CZ" smtClean="0">
              <a:solidFill>
                <a:srgbClr val="FFFFFF"/>
              </a:solidFill>
            </a:endParaRPr>
          </a:p>
        </p:txBody>
      </p:sp>
      <p:sp>
        <p:nvSpPr>
          <p:cNvPr id="29722"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A6AF6344-8B78-4530-98AB-00E9DE4C9397}" type="slidenum">
              <a:rPr lang="cs-CZ" altLang="cs-CZ" smtClean="0">
                <a:solidFill>
                  <a:srgbClr val="FFFFFF"/>
                </a:solidFill>
              </a:rPr>
              <a:pPr fontAlgn="base">
                <a:spcBef>
                  <a:spcPct val="0"/>
                </a:spcBef>
                <a:spcAft>
                  <a:spcPct val="0"/>
                </a:spcAft>
              </a:pPr>
              <a:t>‹#›</a:t>
            </a:fld>
            <a:endParaRPr lang="cs-CZ" altLang="cs-CZ" smtClean="0">
              <a:solidFill>
                <a:srgbClr val="FFFFFF"/>
              </a:solidFill>
            </a:endParaRPr>
          </a:p>
        </p:txBody>
      </p:sp>
    </p:spTree>
    <p:extLst>
      <p:ext uri="{BB962C8B-B14F-4D97-AF65-F5344CB8AC3E}">
        <p14:creationId xmlns:p14="http://schemas.microsoft.com/office/powerpoint/2010/main" val="12680257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Philippines" TargetMode="External"/><Relationship Id="rId13" Type="http://schemas.openxmlformats.org/officeDocument/2006/relationships/hyperlink" Target="http://en.wikipedia.org/wiki/Republic_of_Ireland" TargetMode="External"/><Relationship Id="rId18" Type="http://schemas.openxmlformats.org/officeDocument/2006/relationships/hyperlink" Target="http://en.wikipedia.org/wiki/Tuvalu" TargetMode="External"/><Relationship Id="rId3" Type="http://schemas.openxmlformats.org/officeDocument/2006/relationships/hyperlink" Target="http://en.wikipedia.org/wiki/Australia" TargetMode="External"/><Relationship Id="rId7" Type="http://schemas.openxmlformats.org/officeDocument/2006/relationships/hyperlink" Target="http://en.wikipedia.org/wiki/Japan" TargetMode="External"/><Relationship Id="rId12" Type="http://schemas.openxmlformats.org/officeDocument/2006/relationships/hyperlink" Target="http://en.wikipedia.org/wiki/Iceland" TargetMode="External"/><Relationship Id="rId17" Type="http://schemas.openxmlformats.org/officeDocument/2006/relationships/hyperlink" Target="http://en.wikipedia.org/wiki/Marshall_Islands" TargetMode="External"/><Relationship Id="rId2" Type="http://schemas.openxmlformats.org/officeDocument/2006/relationships/hyperlink" Target="http://en.wikipedia.org/wiki/List_of_Island_Countries_by_area" TargetMode="External"/><Relationship Id="rId16" Type="http://schemas.openxmlformats.org/officeDocument/2006/relationships/hyperlink" Target="http://en.wikipedia.org/wiki/Saint_Kitts_and_Nevis" TargetMode="External"/><Relationship Id="rId1" Type="http://schemas.openxmlformats.org/officeDocument/2006/relationships/slideLayout" Target="../slideLayouts/slideLayout48.xml"/><Relationship Id="rId6" Type="http://schemas.openxmlformats.org/officeDocument/2006/relationships/hyperlink" Target="http://en.wikipedia.org/wiki/Papau_New_Guinea" TargetMode="External"/><Relationship Id="rId11" Type="http://schemas.openxmlformats.org/officeDocument/2006/relationships/hyperlink" Target="http://en.wikipedia.org/wiki/Cuba" TargetMode="External"/><Relationship Id="rId5" Type="http://schemas.openxmlformats.org/officeDocument/2006/relationships/hyperlink" Target="http://en.wikipedia.org/wiki/Madagascar" TargetMode="External"/><Relationship Id="rId15" Type="http://schemas.openxmlformats.org/officeDocument/2006/relationships/hyperlink" Target="http://en.wikipedia.org/wiki/Maldives" TargetMode="External"/><Relationship Id="rId10" Type="http://schemas.openxmlformats.org/officeDocument/2006/relationships/hyperlink" Target="http://en.wikipedia.org/wiki/United_Kingdom" TargetMode="External"/><Relationship Id="rId19" Type="http://schemas.openxmlformats.org/officeDocument/2006/relationships/hyperlink" Target="http://en.wikipedia.org/wiki/Nauru" TargetMode="External"/><Relationship Id="rId4" Type="http://schemas.openxmlformats.org/officeDocument/2006/relationships/hyperlink" Target="http://en.wikipedia.org/wiki/Indonesia" TargetMode="External"/><Relationship Id="rId9" Type="http://schemas.openxmlformats.org/officeDocument/2006/relationships/hyperlink" Target="http://en.wikipedia.org/wiki/New_Zealand" TargetMode="External"/><Relationship Id="rId14" Type="http://schemas.openxmlformats.org/officeDocument/2006/relationships/hyperlink" Target="http://en.wikipedia.org/wiki/Malt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0.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upload.wikimedia.org/wikipedia/commons/3/33/Ceuta-melilla.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0.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délník 5"/>
          <p:cNvSpPr/>
          <p:nvPr/>
        </p:nvSpPr>
        <p:spPr>
          <a:xfrm>
            <a:off x="-33573" y="0"/>
            <a:ext cx="9144000" cy="1158164"/>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cs-CZ" sz="4400" dirty="0">
              <a:effectLst/>
              <a:ea typeface="Calibri"/>
              <a:cs typeface="Times New Roman"/>
            </a:endParaRPr>
          </a:p>
        </p:txBody>
      </p:sp>
      <p:sp>
        <p:nvSpPr>
          <p:cNvPr id="8" name="Obdélník 7"/>
          <p:cNvSpPr/>
          <p:nvPr/>
        </p:nvSpPr>
        <p:spPr>
          <a:xfrm>
            <a:off x="0" y="5301208"/>
            <a:ext cx="9144000" cy="1556792"/>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endParaRPr lang="cs-CZ" sz="2000" b="1" dirty="0">
              <a:solidFill>
                <a:schemeClr val="tx1"/>
              </a:solidFill>
              <a:effectLst/>
              <a:ea typeface="Calibri"/>
              <a:cs typeface="Times New Roman"/>
            </a:endParaRPr>
          </a:p>
        </p:txBody>
      </p:sp>
      <p:sp>
        <p:nvSpPr>
          <p:cNvPr id="11" name="Obdélník 10"/>
          <p:cNvSpPr/>
          <p:nvPr/>
        </p:nvSpPr>
        <p:spPr>
          <a:xfrm>
            <a:off x="16787" y="2940725"/>
            <a:ext cx="9110426" cy="3917275"/>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cs-CZ" sz="4000" b="1" dirty="0">
                <a:ea typeface="Calibri"/>
                <a:cs typeface="Times New Roman"/>
              </a:rPr>
              <a:t>	</a:t>
            </a:r>
            <a:r>
              <a:rPr lang="cs-CZ" sz="4000" b="1" dirty="0">
                <a:solidFill>
                  <a:srgbClr val="0070C0"/>
                </a:solidFill>
                <a:ea typeface="Calibri"/>
                <a:cs typeface="Times New Roman"/>
              </a:rPr>
              <a:t>Specifika přímořských regionů cestovního ruchu</a:t>
            </a:r>
            <a:endParaRPr lang="cs-CZ" sz="4400" b="1" dirty="0" smtClean="0">
              <a:solidFill>
                <a:srgbClr val="0070C0"/>
              </a:solidFill>
              <a:effectLst/>
              <a:ea typeface="Calibri"/>
              <a:cs typeface="Times New Roman"/>
            </a:endParaRPr>
          </a:p>
        </p:txBody>
      </p:sp>
      <p:pic>
        <p:nvPicPr>
          <p:cNvPr id="3" name="Obrázek 2"/>
          <p:cNvPicPr>
            <a:picLocks noChangeAspect="1"/>
          </p:cNvPicPr>
          <p:nvPr/>
        </p:nvPicPr>
        <p:blipFill>
          <a:blip r:embed="rId2"/>
          <a:stretch>
            <a:fillRect/>
          </a:stretch>
        </p:blipFill>
        <p:spPr>
          <a:xfrm>
            <a:off x="-51515" y="1"/>
            <a:ext cx="9161941" cy="4053598"/>
          </a:xfrm>
          <a:prstGeom prst="rect">
            <a:avLst/>
          </a:prstGeom>
        </p:spPr>
      </p:pic>
    </p:spTree>
    <p:extLst>
      <p:ext uri="{BB962C8B-B14F-4D97-AF65-F5344CB8AC3E}">
        <p14:creationId xmlns:p14="http://schemas.microsoft.com/office/powerpoint/2010/main" val="4049606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ChangeArrowheads="1"/>
          </p:cNvSpPr>
          <p:nvPr/>
        </p:nvSpPr>
        <p:spPr bwMode="auto">
          <a:xfrm>
            <a:off x="293688" y="1916113"/>
            <a:ext cx="8561387"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eaLnBrk="1" hangingPunct="1">
              <a:lnSpc>
                <a:spcPct val="101000"/>
              </a:lnSpc>
              <a:spcAft>
                <a:spcPct val="0"/>
              </a:spcAft>
            </a:pPr>
            <a:r>
              <a:rPr lang="cs-CZ" altLang="cs-CZ" sz="2400" b="1" dirty="0" smtClean="0">
                <a:solidFill>
                  <a:srgbClr val="C00000"/>
                </a:solidFill>
                <a:latin typeface="Tahoma" panose="020B0604030504040204" pitchFamily="34" charset="0"/>
                <a:cs typeface="Tahoma" panose="020B0604030504040204" pitchFamily="34" charset="0"/>
              </a:rPr>
              <a:t>.</a:t>
            </a:r>
            <a:endParaRPr lang="cs-CZ" altLang="cs-CZ" sz="2400" b="1" dirty="0">
              <a:solidFill>
                <a:srgbClr val="C00000"/>
              </a:solidFill>
              <a:latin typeface="Tahoma" panose="020B0604030504040204" pitchFamily="34" charset="0"/>
              <a:cs typeface="Tahoma" panose="020B0604030504040204" pitchFamily="34" charset="0"/>
            </a:endParaRPr>
          </a:p>
        </p:txBody>
      </p:sp>
      <p:sp>
        <p:nvSpPr>
          <p:cNvPr id="13316" name="Rectangle 5"/>
          <p:cNvSpPr>
            <a:spLocks noChangeArrowheads="1"/>
          </p:cNvSpPr>
          <p:nvPr/>
        </p:nvSpPr>
        <p:spPr bwMode="auto">
          <a:xfrm>
            <a:off x="395288" y="463550"/>
            <a:ext cx="804545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eaLnBrk="1" hangingPunct="1">
              <a:lnSpc>
                <a:spcPct val="101000"/>
              </a:lnSpc>
              <a:spcAft>
                <a:spcPct val="0"/>
              </a:spcAft>
            </a:pPr>
            <a:endParaRPr lang="cs-CZ" altLang="cs-CZ" sz="2400" b="1" dirty="0">
              <a:solidFill>
                <a:srgbClr val="C00000"/>
              </a:solidFill>
              <a:latin typeface="Tahoma" panose="020B0604030504040204" pitchFamily="34" charset="0"/>
              <a:cs typeface="Tahoma" panose="020B0604030504040204" pitchFamily="34" charset="0"/>
            </a:endParaRPr>
          </a:p>
        </p:txBody>
      </p:sp>
      <p:pic>
        <p:nvPicPr>
          <p:cNvPr id="2" name="Obrázek 1"/>
          <p:cNvPicPr>
            <a:picLocks noChangeAspect="1"/>
          </p:cNvPicPr>
          <p:nvPr/>
        </p:nvPicPr>
        <p:blipFill>
          <a:blip r:embed="rId2"/>
          <a:stretch>
            <a:fillRect/>
          </a:stretch>
        </p:blipFill>
        <p:spPr>
          <a:xfrm>
            <a:off x="2381" y="-171400"/>
            <a:ext cx="9144000" cy="7029400"/>
          </a:xfrm>
          <a:prstGeom prst="rect">
            <a:avLst/>
          </a:prstGeom>
        </p:spPr>
      </p:pic>
    </p:spTree>
    <p:extLst>
      <p:ext uri="{BB962C8B-B14F-4D97-AF65-F5344CB8AC3E}">
        <p14:creationId xmlns:p14="http://schemas.microsoft.com/office/powerpoint/2010/main" val="732478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datum 1"/>
          <p:cNvSpPr>
            <a:spLocks noGrp="1"/>
          </p:cNvSpPr>
          <p:nvPr>
            <p:ph type="dt" sz="quarter" idx="10"/>
          </p:nvPr>
        </p:nvSpPr>
        <p:spPr/>
        <p:txBody>
          <a:bodyPr/>
          <a:lstStyle/>
          <a:p>
            <a:pPr>
              <a:defRPr/>
            </a:pPr>
            <a:r>
              <a:rPr lang="cs-CZ" altLang="cs-CZ"/>
              <a:t>16.12.2013</a:t>
            </a:r>
          </a:p>
        </p:txBody>
      </p:sp>
      <p:pic>
        <p:nvPicPr>
          <p:cNvPr id="1638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988" y="3975100"/>
            <a:ext cx="3584575" cy="2882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138" y="93663"/>
            <a:ext cx="3598862" cy="2967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2888" y="539750"/>
            <a:ext cx="4067175" cy="3065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3375" y="3500438"/>
            <a:ext cx="2233613" cy="309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Rectangle 5"/>
          <p:cNvSpPr>
            <a:spLocks noChangeArrowheads="1"/>
          </p:cNvSpPr>
          <p:nvPr/>
        </p:nvSpPr>
        <p:spPr bwMode="auto">
          <a:xfrm>
            <a:off x="127000" y="115888"/>
            <a:ext cx="45100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smtClean="0">
                <a:latin typeface="Tahoma" panose="020B0604030504040204" pitchFamily="34" charset="0"/>
                <a:cs typeface="Tahoma" panose="020B0604030504040204" pitchFamily="34" charset="0"/>
              </a:rPr>
              <a:t>SOUOSTROVNÍ STÁTY</a:t>
            </a:r>
          </a:p>
        </p:txBody>
      </p:sp>
      <p:pic>
        <p:nvPicPr>
          <p:cNvPr id="1639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79838"/>
            <a:ext cx="2879725" cy="3078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4241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cs-CZ" altLang="cs-CZ" sz="4000">
                <a:solidFill>
                  <a:schemeClr val="accent2"/>
                </a:solidFill>
                <a:hlinkClick r:id="rId2"/>
              </a:rPr>
              <a:t>OSTROVNÍ A SOUOSTROVNÍ STÁTY</a:t>
            </a:r>
            <a:endParaRPr lang="cs-CZ" altLang="cs-CZ" sz="4000">
              <a:solidFill>
                <a:schemeClr val="accent2"/>
              </a:solidFill>
            </a:endParaRPr>
          </a:p>
        </p:txBody>
      </p:sp>
      <p:sp>
        <p:nvSpPr>
          <p:cNvPr id="66564" name="Rectangle 4"/>
          <p:cNvSpPr>
            <a:spLocks noGrp="1" noChangeArrowheads="1"/>
          </p:cNvSpPr>
          <p:nvPr>
            <p:ph sz="half" idx="1"/>
          </p:nvPr>
        </p:nvSpPr>
        <p:spPr/>
        <p:txBody>
          <a:bodyPr/>
          <a:lstStyle/>
          <a:p>
            <a:endParaRPr lang="cs-CZ" altLang="cs-CZ" sz="1400"/>
          </a:p>
          <a:p>
            <a:r>
              <a:rPr lang="cs-CZ" altLang="cs-CZ" sz="1400"/>
              <a:t>NEJVĚTŠÍ PODLE ROZLOHY (km</a:t>
            </a:r>
            <a:r>
              <a:rPr lang="cs-CZ" altLang="cs-CZ" sz="1400" baseline="30000"/>
              <a:t>2</a:t>
            </a:r>
            <a:r>
              <a:rPr lang="cs-CZ" altLang="cs-CZ" sz="1400"/>
              <a:t>)</a:t>
            </a:r>
            <a:r>
              <a:rPr lang="cs-CZ" altLang="cs-CZ" sz="2800"/>
              <a:t> </a:t>
            </a:r>
            <a:r>
              <a:rPr lang="cs-CZ" altLang="cs-CZ" sz="1400"/>
              <a:t>:</a:t>
            </a:r>
          </a:p>
          <a:p>
            <a:r>
              <a:rPr lang="cs-CZ" altLang="cs-CZ" sz="1400"/>
              <a:t>1    </a:t>
            </a:r>
            <a:r>
              <a:rPr lang="cs-CZ" altLang="cs-CZ" sz="1400">
                <a:hlinkClick r:id="rId3" tooltip="Australia"/>
              </a:rPr>
              <a:t>Austrálie</a:t>
            </a:r>
            <a:r>
              <a:rPr lang="cs-CZ" altLang="cs-CZ" sz="1400"/>
              <a:t>                       7 741 220</a:t>
            </a:r>
          </a:p>
          <a:p>
            <a:r>
              <a:rPr lang="cs-CZ" altLang="cs-CZ" sz="1400">
                <a:solidFill>
                  <a:srgbClr val="CC3300"/>
                </a:solidFill>
              </a:rPr>
              <a:t>2</a:t>
            </a:r>
            <a:r>
              <a:rPr lang="cs-CZ" altLang="cs-CZ" sz="1400"/>
              <a:t>    </a:t>
            </a:r>
            <a:r>
              <a:rPr lang="cs-CZ" altLang="cs-CZ" sz="1400">
                <a:hlinkClick r:id="rId4" tooltip="Indonesia"/>
              </a:rPr>
              <a:t>Indonésie</a:t>
            </a:r>
            <a:r>
              <a:rPr lang="cs-CZ" altLang="cs-CZ" sz="1400"/>
              <a:t>                     1 904 569</a:t>
            </a:r>
          </a:p>
          <a:p>
            <a:r>
              <a:rPr lang="cs-CZ" altLang="cs-CZ" sz="1400"/>
              <a:t>3    </a:t>
            </a:r>
            <a:r>
              <a:rPr lang="cs-CZ" altLang="cs-CZ" sz="1400">
                <a:hlinkClick r:id="rId5" tooltip="Madagascar"/>
              </a:rPr>
              <a:t>Madagaskar</a:t>
            </a:r>
            <a:r>
              <a:rPr lang="cs-CZ" altLang="cs-CZ" sz="1400"/>
              <a:t>                    587 041</a:t>
            </a:r>
          </a:p>
          <a:p>
            <a:r>
              <a:rPr lang="cs-CZ" altLang="cs-CZ" sz="1400">
                <a:solidFill>
                  <a:srgbClr val="CC3300"/>
                </a:solidFill>
              </a:rPr>
              <a:t>4</a:t>
            </a:r>
            <a:r>
              <a:rPr lang="cs-CZ" altLang="cs-CZ" sz="1400"/>
              <a:t>    </a:t>
            </a:r>
            <a:r>
              <a:rPr lang="cs-CZ" altLang="cs-CZ" sz="1400">
                <a:hlinkClick r:id="rId6" tooltip="Papau New Guinea"/>
              </a:rPr>
              <a:t>Papua Nová Guinea</a:t>
            </a:r>
            <a:r>
              <a:rPr lang="cs-CZ" altLang="cs-CZ" sz="1400"/>
              <a:t>       462 840</a:t>
            </a:r>
          </a:p>
          <a:p>
            <a:r>
              <a:rPr lang="cs-CZ" altLang="cs-CZ" sz="1400"/>
              <a:t>5    </a:t>
            </a:r>
            <a:r>
              <a:rPr lang="cs-CZ" altLang="cs-CZ" sz="1400">
                <a:hlinkClick r:id="rId7" tooltip="Japan"/>
              </a:rPr>
              <a:t>Japonsko</a:t>
            </a:r>
            <a:r>
              <a:rPr lang="cs-CZ" altLang="cs-CZ" sz="1400"/>
              <a:t>                        377 873</a:t>
            </a:r>
          </a:p>
          <a:p>
            <a:r>
              <a:rPr lang="cs-CZ" altLang="cs-CZ" sz="1400"/>
              <a:t>6    </a:t>
            </a:r>
            <a:r>
              <a:rPr lang="cs-CZ" altLang="cs-CZ" sz="1400">
                <a:hlinkClick r:id="rId8" tooltip="Philippines"/>
              </a:rPr>
              <a:t>Filipíny</a:t>
            </a:r>
            <a:r>
              <a:rPr lang="cs-CZ" altLang="cs-CZ" sz="1400"/>
              <a:t>                            300 000</a:t>
            </a:r>
          </a:p>
          <a:p>
            <a:r>
              <a:rPr lang="cs-CZ" altLang="cs-CZ" sz="1400"/>
              <a:t>7    </a:t>
            </a:r>
            <a:r>
              <a:rPr lang="cs-CZ" altLang="cs-CZ" sz="1400">
                <a:hlinkClick r:id="rId9" tooltip="New Zealand"/>
              </a:rPr>
              <a:t>Nový Zéland</a:t>
            </a:r>
            <a:r>
              <a:rPr lang="cs-CZ" altLang="cs-CZ" sz="1400"/>
              <a:t>                   270 534</a:t>
            </a:r>
          </a:p>
          <a:p>
            <a:r>
              <a:rPr lang="cs-CZ" altLang="cs-CZ" sz="1400">
                <a:solidFill>
                  <a:srgbClr val="CC3300"/>
                </a:solidFill>
              </a:rPr>
              <a:t>8</a:t>
            </a:r>
            <a:r>
              <a:rPr lang="cs-CZ" altLang="cs-CZ" sz="1400"/>
              <a:t>    </a:t>
            </a:r>
            <a:r>
              <a:rPr lang="cs-CZ" altLang="cs-CZ" sz="1400">
                <a:hlinkClick r:id="rId10" tooltip="United Kingdom"/>
              </a:rPr>
              <a:t>Spojené království</a:t>
            </a:r>
            <a:r>
              <a:rPr lang="cs-CZ" altLang="cs-CZ" sz="1400"/>
              <a:t>          242 900</a:t>
            </a:r>
          </a:p>
          <a:p>
            <a:r>
              <a:rPr lang="cs-CZ" altLang="cs-CZ" sz="1400"/>
              <a:t>9    </a:t>
            </a:r>
            <a:r>
              <a:rPr lang="cs-CZ" altLang="cs-CZ" sz="1400">
                <a:hlinkClick r:id="rId11" tooltip="Cuba"/>
              </a:rPr>
              <a:t>Kuba</a:t>
            </a:r>
            <a:r>
              <a:rPr lang="cs-CZ" altLang="cs-CZ" sz="1400"/>
              <a:t>                               110 861</a:t>
            </a:r>
          </a:p>
          <a:p>
            <a:r>
              <a:rPr lang="cs-CZ" altLang="cs-CZ" sz="1400"/>
              <a:t>10  </a:t>
            </a:r>
            <a:r>
              <a:rPr lang="cs-CZ" altLang="cs-CZ" sz="1400">
                <a:hlinkClick r:id="rId12" tooltip="Iceland"/>
              </a:rPr>
              <a:t>Island</a:t>
            </a:r>
            <a:r>
              <a:rPr lang="cs-CZ" altLang="cs-CZ" sz="1400"/>
              <a:t>                              103 000</a:t>
            </a:r>
          </a:p>
          <a:p>
            <a:r>
              <a:rPr lang="cs-CZ" altLang="cs-CZ" sz="1400">
                <a:solidFill>
                  <a:srgbClr val="CC3300"/>
                </a:solidFill>
              </a:rPr>
              <a:t>11</a:t>
            </a:r>
            <a:r>
              <a:rPr lang="cs-CZ" altLang="cs-CZ" sz="1400"/>
              <a:t>  </a:t>
            </a:r>
            <a:r>
              <a:rPr lang="cs-CZ" altLang="cs-CZ" sz="1400">
                <a:hlinkClick r:id="rId13" tooltip="Republic of Ireland"/>
              </a:rPr>
              <a:t>Irská republika </a:t>
            </a:r>
            <a:r>
              <a:rPr lang="cs-CZ" altLang="cs-CZ" sz="1400"/>
              <a:t>                70 273</a:t>
            </a:r>
          </a:p>
        </p:txBody>
      </p:sp>
      <p:sp>
        <p:nvSpPr>
          <p:cNvPr id="66565" name="Rectangle 5"/>
          <p:cNvSpPr>
            <a:spLocks noGrp="1" noChangeArrowheads="1"/>
          </p:cNvSpPr>
          <p:nvPr>
            <p:ph sz="half" idx="2"/>
          </p:nvPr>
        </p:nvSpPr>
        <p:spPr/>
        <p:txBody>
          <a:bodyPr/>
          <a:lstStyle/>
          <a:p>
            <a:endParaRPr lang="cs-CZ" altLang="cs-CZ" sz="1400"/>
          </a:p>
          <a:p>
            <a:r>
              <a:rPr lang="cs-CZ" altLang="cs-CZ" sz="1400"/>
              <a:t>NEJMENŠÍ PODLE ROZLOHY (km</a:t>
            </a:r>
            <a:r>
              <a:rPr lang="cs-CZ" altLang="cs-CZ" sz="1400" baseline="30000"/>
              <a:t>2</a:t>
            </a:r>
            <a:r>
              <a:rPr lang="cs-CZ" altLang="cs-CZ" sz="1400"/>
              <a:t>)</a:t>
            </a:r>
            <a:r>
              <a:rPr lang="cs-CZ" altLang="cs-CZ" sz="2800"/>
              <a:t> </a:t>
            </a:r>
            <a:r>
              <a:rPr lang="cs-CZ" altLang="cs-CZ" sz="1400"/>
              <a:t>:</a:t>
            </a:r>
          </a:p>
          <a:p>
            <a:pPr fontAlgn="t"/>
            <a:r>
              <a:rPr lang="cs-CZ" altLang="cs-CZ" sz="1400"/>
              <a:t>39  </a:t>
            </a:r>
            <a:r>
              <a:rPr lang="cs-CZ" altLang="cs-CZ" sz="1400">
                <a:hlinkClick r:id="rId14" tooltip="Malta"/>
              </a:rPr>
              <a:t>Malta</a:t>
            </a:r>
            <a:r>
              <a:rPr lang="cs-CZ" altLang="cs-CZ" sz="1400"/>
              <a:t>                             316</a:t>
            </a:r>
          </a:p>
          <a:p>
            <a:pPr fontAlgn="t"/>
            <a:r>
              <a:rPr lang="cs-CZ" altLang="cs-CZ" sz="1400"/>
              <a:t>40  </a:t>
            </a:r>
            <a:r>
              <a:rPr lang="cs-CZ" altLang="cs-CZ" sz="1400">
                <a:hlinkClick r:id="rId15" tooltip="Maldives"/>
              </a:rPr>
              <a:t>Maledivy</a:t>
            </a:r>
            <a:r>
              <a:rPr lang="cs-CZ" altLang="cs-CZ" sz="1400"/>
              <a:t>                        298</a:t>
            </a:r>
          </a:p>
          <a:p>
            <a:pPr fontAlgn="t"/>
            <a:r>
              <a:rPr lang="cs-CZ" altLang="cs-CZ" sz="1400"/>
              <a:t>41  </a:t>
            </a:r>
            <a:r>
              <a:rPr lang="cs-CZ" altLang="cs-CZ" sz="1400">
                <a:hlinkClick r:id="rId16" tooltip="Saint Kitts and Nevis"/>
              </a:rPr>
              <a:t>Svatý Kryštof a Nevis</a:t>
            </a:r>
            <a:r>
              <a:rPr lang="cs-CZ" altLang="cs-CZ" sz="1400"/>
              <a:t>    261</a:t>
            </a:r>
          </a:p>
          <a:p>
            <a:pPr fontAlgn="t"/>
            <a:r>
              <a:rPr lang="cs-CZ" altLang="cs-CZ" sz="1400"/>
              <a:t>42  </a:t>
            </a:r>
            <a:r>
              <a:rPr lang="cs-CZ" altLang="cs-CZ" sz="1400">
                <a:hlinkClick r:id="rId17" tooltip="Marshall Islands"/>
              </a:rPr>
              <a:t>Marshallovy ostrovy</a:t>
            </a:r>
            <a:r>
              <a:rPr lang="cs-CZ" altLang="cs-CZ" sz="1400"/>
              <a:t>       181</a:t>
            </a:r>
          </a:p>
          <a:p>
            <a:pPr fontAlgn="t"/>
            <a:r>
              <a:rPr lang="cs-CZ" altLang="cs-CZ" sz="1400"/>
              <a:t>43  </a:t>
            </a:r>
            <a:r>
              <a:rPr lang="cs-CZ" altLang="cs-CZ" sz="1400">
                <a:hlinkClick r:id="rId18" tooltip="Tuvalu"/>
              </a:rPr>
              <a:t>Tuvalu</a:t>
            </a:r>
            <a:r>
              <a:rPr lang="cs-CZ" altLang="cs-CZ" sz="1400"/>
              <a:t>                              26</a:t>
            </a:r>
          </a:p>
          <a:p>
            <a:pPr fontAlgn="t"/>
            <a:r>
              <a:rPr lang="cs-CZ" altLang="cs-CZ" sz="1400"/>
              <a:t>44  </a:t>
            </a:r>
            <a:r>
              <a:rPr lang="cs-CZ" altLang="cs-CZ" sz="1400">
                <a:hlinkClick r:id="rId19" tooltip="Nauru"/>
              </a:rPr>
              <a:t>Nauru</a:t>
            </a:r>
            <a:r>
              <a:rPr lang="cs-CZ" altLang="cs-CZ" sz="1400"/>
              <a:t>                               21</a:t>
            </a:r>
          </a:p>
          <a:p>
            <a:pPr fontAlgn="t"/>
            <a:endParaRPr lang="cs-CZ" altLang="cs-CZ" sz="1400"/>
          </a:p>
          <a:p>
            <a:pPr fontAlgn="t"/>
            <a:endParaRPr lang="cs-CZ" altLang="cs-CZ" sz="1400"/>
          </a:p>
          <a:p>
            <a:pPr fontAlgn="t"/>
            <a:r>
              <a:rPr lang="cs-CZ" altLang="cs-CZ" sz="1200"/>
              <a:t>Pozn. </a:t>
            </a:r>
            <a:r>
              <a:rPr lang="cs-CZ" altLang="cs-CZ" sz="1200" b="1">
                <a:solidFill>
                  <a:srgbClr val="CC3300"/>
                </a:solidFill>
              </a:rPr>
              <a:t>Červeně</a:t>
            </a:r>
            <a:r>
              <a:rPr lang="cs-CZ" altLang="cs-CZ" sz="1200"/>
              <a:t> státy se suchozemskou hranicí na ostrově</a:t>
            </a:r>
            <a:endParaRPr lang="cs-CZ" altLang="cs-CZ" sz="1400"/>
          </a:p>
          <a:p>
            <a:endParaRPr lang="cs-CZ" altLang="cs-CZ" sz="1400"/>
          </a:p>
        </p:txBody>
      </p:sp>
      <p:sp>
        <p:nvSpPr>
          <p:cNvPr id="66563" name="Rectangle 3"/>
          <p:cNvSpPr>
            <a:spLocks noGrp="1" noChangeArrowheads="1"/>
          </p:cNvSpPr>
          <p:nvPr>
            <p:ph type="body" idx="4294967295"/>
          </p:nvPr>
        </p:nvSpPr>
        <p:spPr>
          <a:xfrm>
            <a:off x="381000" y="1579367"/>
            <a:ext cx="8229600" cy="4465638"/>
          </a:xfrm>
        </p:spPr>
        <p:txBody>
          <a:bodyPr/>
          <a:lstStyle/>
          <a:p>
            <a:pPr lvl="1">
              <a:buFontTx/>
              <a:buNone/>
            </a:pPr>
            <a:endParaRPr lang="cs-CZ" altLang="cs-CZ"/>
          </a:p>
          <a:p>
            <a:endParaRPr lang="cs-CZ" altLang="cs-CZ" sz="1000"/>
          </a:p>
        </p:txBody>
      </p:sp>
    </p:spTree>
    <p:extLst>
      <p:ext uri="{BB962C8B-B14F-4D97-AF65-F5344CB8AC3E}">
        <p14:creationId xmlns:p14="http://schemas.microsoft.com/office/powerpoint/2010/main" val="2930265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1"/>
          <p:cNvSpPr>
            <a:spLocks noGrp="1"/>
          </p:cNvSpPr>
          <p:nvPr>
            <p:ph type="dt" sz="quarter" idx="10"/>
          </p:nvPr>
        </p:nvSpPr>
        <p:spPr/>
        <p:txBody>
          <a:bodyPr/>
          <a:lstStyle/>
          <a:p>
            <a:pPr>
              <a:defRPr/>
            </a:pPr>
            <a:r>
              <a:rPr lang="cs-CZ" altLang="cs-CZ"/>
              <a:t>16.12.2013</a:t>
            </a:r>
          </a:p>
        </p:txBody>
      </p:sp>
      <p:pic>
        <p:nvPicPr>
          <p:cNvPr id="184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4859338" cy="3424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6350"/>
            <a:ext cx="3563937" cy="3427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5713" y="3581400"/>
            <a:ext cx="2808287" cy="2898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088" y="3419475"/>
            <a:ext cx="3060700" cy="3416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5" y="3600450"/>
            <a:ext cx="3036888" cy="3240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Rectangle 5"/>
          <p:cNvSpPr>
            <a:spLocks noChangeArrowheads="1"/>
          </p:cNvSpPr>
          <p:nvPr/>
        </p:nvSpPr>
        <p:spPr bwMode="auto">
          <a:xfrm>
            <a:off x="0" y="-6350"/>
            <a:ext cx="5453063"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smtClean="0">
                <a:latin typeface="Tahoma" panose="020B0604030504040204" pitchFamily="34" charset="0"/>
                <a:cs typeface="Tahoma" panose="020B0604030504040204" pitchFamily="34" charset="0"/>
              </a:rPr>
              <a:t>STÁTY S JEDINÝM SOUSEDEM</a:t>
            </a:r>
          </a:p>
        </p:txBody>
      </p:sp>
      <p:sp>
        <p:nvSpPr>
          <p:cNvPr id="18441" name="Ovál 1"/>
          <p:cNvSpPr>
            <a:spLocks noChangeArrowheads="1"/>
          </p:cNvSpPr>
          <p:nvPr/>
        </p:nvSpPr>
        <p:spPr bwMode="auto">
          <a:xfrm>
            <a:off x="6588125" y="981075"/>
            <a:ext cx="773113" cy="863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cs-CZ" altLang="cs-CZ"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5635633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4016" y="692696"/>
            <a:ext cx="9144000" cy="1008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fontAlgn="base">
              <a:lnSpc>
                <a:spcPct val="93000"/>
              </a:lnSpc>
              <a:spcBef>
                <a:spcPct val="50000"/>
              </a:spcBef>
              <a:spcAft>
                <a:spcPct val="0"/>
              </a:spcAft>
              <a:buClr>
                <a:srgbClr val="000000"/>
              </a:buClr>
              <a:buSzPct val="100000"/>
              <a:buFont typeface="Times New Roman" panose="02020603050405020304" pitchFamily="18" charset="0"/>
              <a:buNone/>
            </a:pPr>
            <a:r>
              <a:rPr lang="cs-CZ" altLang="cs-CZ" sz="3200" b="1" i="1" dirty="0" smtClean="0">
                <a:solidFill>
                  <a:srgbClr val="800000"/>
                </a:solidFill>
                <a:latin typeface="Tahoma" panose="020B0604030504040204" pitchFamily="34" charset="0"/>
              </a:rPr>
              <a:t>Enkláva</a:t>
            </a:r>
            <a:r>
              <a:rPr lang="cs-CZ" altLang="cs-CZ" sz="3200" i="1" dirty="0" smtClean="0">
                <a:solidFill>
                  <a:srgbClr val="000000"/>
                </a:solidFill>
                <a:latin typeface="Tahoma" panose="020B0604030504040204" pitchFamily="34" charset="0"/>
              </a:rPr>
              <a:t> je území  státu, které je zcela obklopené územím jiného státu</a:t>
            </a:r>
            <a:r>
              <a:rPr lang="cs-CZ" altLang="cs-CZ" sz="3200" dirty="0" smtClean="0">
                <a:solidFill>
                  <a:srgbClr val="000000"/>
                </a:solidFill>
                <a:latin typeface="Tahoma" panose="020B0604030504040204" pitchFamily="34" charset="0"/>
              </a:rPr>
              <a:t>.</a:t>
            </a:r>
          </a:p>
        </p:txBody>
      </p:sp>
      <p:pic>
        <p:nvPicPr>
          <p:cNvPr id="22533" name="Picture 10" descr="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31432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2" descr="mar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76475"/>
            <a:ext cx="31051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4" descr="map-south-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276475"/>
            <a:ext cx="2700337"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01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2786063" cy="299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1160" r="14757"/>
          <a:stretch>
            <a:fillRect/>
          </a:stretch>
        </p:blipFill>
        <p:spPr bwMode="auto">
          <a:xfrm>
            <a:off x="2843213" y="2687638"/>
            <a:ext cx="6300787" cy="4170362"/>
          </a:xfrm>
          <a:prstGeom prst="rect">
            <a:avLst/>
          </a:prstGeom>
          <a:noFill/>
          <a:ln>
            <a:noFill/>
          </a:ln>
          <a:effectLst/>
          <a:extLst>
            <a:ext uri="{909E8E84-426E-40DD-AFC4-6F175D3DCCD1}">
              <a14:hiddenFill xmlns:a14="http://schemas.microsoft.com/office/drawing/2010/main">
                <a:blipFill dpi="0" rotWithShape="0">
                  <a:blip/>
                  <a:srcRect t="1160" r="1475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05263"/>
            <a:ext cx="2771775" cy="2852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7" name="Text Box 7"/>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fontAlgn="base">
              <a:lnSpc>
                <a:spcPct val="93000"/>
              </a:lnSpc>
              <a:spcBef>
                <a:spcPct val="50000"/>
              </a:spcBef>
              <a:spcAft>
                <a:spcPct val="0"/>
              </a:spcAft>
              <a:buClr>
                <a:srgbClr val="000000"/>
              </a:buClr>
              <a:buSzPct val="100000"/>
              <a:buFont typeface="Times New Roman" panose="02020603050405020304" pitchFamily="18" charset="0"/>
              <a:buNone/>
            </a:pPr>
            <a:r>
              <a:rPr lang="cs-CZ" altLang="cs-CZ" sz="2800" i="1" smtClean="0">
                <a:solidFill>
                  <a:srgbClr val="000000"/>
                </a:solidFill>
                <a:latin typeface="Tahoma" panose="020B0604030504040204" pitchFamily="34" charset="0"/>
              </a:rPr>
              <a:t>Pokud má takové území zároveň přístup k moři, jedná se o tzv. </a:t>
            </a:r>
            <a:r>
              <a:rPr lang="cs-CZ" altLang="cs-CZ" sz="2800" b="1" i="1" smtClean="0">
                <a:solidFill>
                  <a:srgbClr val="800000"/>
                </a:solidFill>
                <a:latin typeface="Tahoma" panose="020B0604030504040204" pitchFamily="34" charset="0"/>
              </a:rPr>
              <a:t>poloenklávu</a:t>
            </a:r>
            <a:r>
              <a:rPr lang="cs-CZ" altLang="cs-CZ" sz="2800" i="1" smtClean="0">
                <a:solidFill>
                  <a:srgbClr val="000000"/>
                </a:solidFill>
                <a:latin typeface="Tahoma" panose="020B0604030504040204" pitchFamily="34" charset="0"/>
              </a:rPr>
              <a:t>.</a:t>
            </a:r>
            <a:endParaRPr lang="cs-CZ" altLang="cs-CZ" sz="2800" smtClean="0">
              <a:solidFill>
                <a:srgbClr val="000000"/>
              </a:solidFill>
              <a:latin typeface="Tahoma" panose="020B0604030504040204" pitchFamily="34" charset="0"/>
            </a:endParaRPr>
          </a:p>
        </p:txBody>
      </p:sp>
      <p:pic>
        <p:nvPicPr>
          <p:cNvPr id="2355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476250"/>
            <a:ext cx="3348037" cy="3314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649175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0965" y="0"/>
            <a:ext cx="9144000" cy="77931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49263" fontAlgn="base">
              <a:lnSpc>
                <a:spcPct val="93000"/>
              </a:lnSpc>
              <a:spcBef>
                <a:spcPct val="50000"/>
              </a:spcBef>
              <a:spcAft>
                <a:spcPct val="0"/>
              </a:spcAft>
              <a:buClr>
                <a:srgbClr val="000000"/>
              </a:buClr>
              <a:buSzPct val="100000"/>
              <a:buFont typeface="Times New Roman" panose="02020603050405020304" pitchFamily="18" charset="0"/>
              <a:buNone/>
            </a:pPr>
            <a:r>
              <a:rPr lang="cs-CZ" altLang="cs-CZ" sz="2400" b="1" i="1" dirty="0" smtClean="0">
                <a:solidFill>
                  <a:srgbClr val="800000"/>
                </a:solidFill>
                <a:latin typeface="Tahoma" panose="020B0604030504040204" pitchFamily="34" charset="0"/>
              </a:rPr>
              <a:t>Exkláva</a:t>
            </a:r>
            <a:r>
              <a:rPr lang="cs-CZ" altLang="cs-CZ" sz="2400" i="1" dirty="0" smtClean="0">
                <a:solidFill>
                  <a:srgbClr val="000000"/>
                </a:solidFill>
                <a:latin typeface="Tahoma" panose="020B0604030504040204" pitchFamily="34" charset="0"/>
              </a:rPr>
              <a:t> je část státního území, která se zbytkem území nesouvisí, je oddělena územím jiného státu (jiných států).</a:t>
            </a:r>
          </a:p>
        </p:txBody>
      </p:sp>
      <p:pic>
        <p:nvPicPr>
          <p:cNvPr id="25606" name="Picture 10" descr="Kaliningr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4729162"/>
            <a:ext cx="3348037"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4" descr="_40757832_ceuta_melilla_map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5" y="4729162"/>
            <a:ext cx="284321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6" descr="Aj-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6016" y="4729162"/>
            <a:ext cx="27924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délník 1"/>
          <p:cNvSpPr/>
          <p:nvPr/>
        </p:nvSpPr>
        <p:spPr>
          <a:xfrm>
            <a:off x="22787" y="779316"/>
            <a:ext cx="9036496" cy="3908762"/>
          </a:xfrm>
          <a:prstGeom prst="rect">
            <a:avLst/>
          </a:prstGeom>
        </p:spPr>
        <p:txBody>
          <a:bodyPr wrap="square">
            <a:spAutoFit/>
          </a:bodyPr>
          <a:lstStyle/>
          <a:p>
            <a:r>
              <a:rPr lang="cs-CZ" sz="2400" b="1" dirty="0"/>
              <a:t>Vnitrozemská exkláva:</a:t>
            </a:r>
          </a:p>
          <a:p>
            <a:r>
              <a:rPr lang="cs-CZ" sz="2400" dirty="0" err="1">
                <a:solidFill>
                  <a:srgbClr val="0070C0"/>
                </a:solidFill>
              </a:rPr>
              <a:t>Nachičevan</a:t>
            </a:r>
            <a:r>
              <a:rPr lang="cs-CZ" sz="2400" dirty="0"/>
              <a:t> (je součástí Ázerbájdžánu, ale leží mezi Arménií, Tureckem a Íránem)</a:t>
            </a:r>
          </a:p>
          <a:p>
            <a:r>
              <a:rPr lang="cs-CZ" sz="2400" b="1" dirty="0"/>
              <a:t>Přímořské exklávy (spojení mořskou cestou) :</a:t>
            </a:r>
          </a:p>
          <a:p>
            <a:r>
              <a:rPr lang="cs-CZ" sz="2400" dirty="0">
                <a:solidFill>
                  <a:srgbClr val="0070C0"/>
                </a:solidFill>
              </a:rPr>
              <a:t>Stát Aljaška </a:t>
            </a:r>
            <a:r>
              <a:rPr lang="cs-CZ" sz="2400" dirty="0"/>
              <a:t>(USA) </a:t>
            </a:r>
            <a:r>
              <a:rPr lang="cs-CZ" sz="2400" dirty="0" err="1" smtClean="0">
                <a:solidFill>
                  <a:srgbClr val="0070C0"/>
                </a:solidFill>
              </a:rPr>
              <a:t>Ceuta</a:t>
            </a:r>
            <a:r>
              <a:rPr lang="cs-CZ" sz="2400" dirty="0" smtClean="0">
                <a:solidFill>
                  <a:srgbClr val="0070C0"/>
                </a:solidFill>
              </a:rPr>
              <a:t> </a:t>
            </a:r>
            <a:r>
              <a:rPr lang="cs-CZ" sz="2400" dirty="0">
                <a:solidFill>
                  <a:srgbClr val="0070C0"/>
                </a:solidFill>
              </a:rPr>
              <a:t>a </a:t>
            </a:r>
            <a:r>
              <a:rPr lang="cs-CZ" sz="2400" dirty="0" err="1">
                <a:solidFill>
                  <a:srgbClr val="0070C0"/>
                </a:solidFill>
              </a:rPr>
              <a:t>Melilla</a:t>
            </a:r>
            <a:r>
              <a:rPr lang="cs-CZ" sz="2400" dirty="0">
                <a:solidFill>
                  <a:srgbClr val="0070C0"/>
                </a:solidFill>
              </a:rPr>
              <a:t> </a:t>
            </a:r>
            <a:r>
              <a:rPr lang="cs-CZ" sz="2400" dirty="0"/>
              <a:t>(v Maroku -  statut autonomní oblasti Španělska) </a:t>
            </a:r>
            <a:r>
              <a:rPr lang="cs-CZ" sz="2400" dirty="0" smtClean="0">
                <a:solidFill>
                  <a:srgbClr val="0070C0"/>
                </a:solidFill>
              </a:rPr>
              <a:t>Kaliningradská </a:t>
            </a:r>
            <a:r>
              <a:rPr lang="cs-CZ" sz="2400" dirty="0">
                <a:solidFill>
                  <a:srgbClr val="0070C0"/>
                </a:solidFill>
              </a:rPr>
              <a:t>oblast</a:t>
            </a:r>
            <a:r>
              <a:rPr lang="cs-CZ" sz="2400" dirty="0"/>
              <a:t> (Rusko) </a:t>
            </a:r>
          </a:p>
          <a:p>
            <a:r>
              <a:rPr lang="cs-CZ" sz="2400" dirty="0"/>
              <a:t>Pozn.: zámořské departmenty Francie (např. Francouzská Guyana) lze považovat za exklávy jak Francie, tak i Evropské unie .</a:t>
            </a:r>
          </a:p>
          <a:p>
            <a:r>
              <a:rPr lang="cs-CZ" sz="2000" i="1" dirty="0"/>
              <a:t>Exklávou není Gibraltar, který není územím Spojeného království, </a:t>
            </a:r>
            <a:r>
              <a:rPr lang="cs-CZ" sz="2000" i="1" dirty="0" smtClean="0"/>
              <a:t>ale jeho </a:t>
            </a:r>
            <a:r>
              <a:rPr lang="cs-CZ" sz="2000" i="1" dirty="0"/>
              <a:t>kolonií.</a:t>
            </a:r>
          </a:p>
          <a:p>
            <a:endParaRPr lang="cs-CZ" dirty="0"/>
          </a:p>
          <a:p>
            <a:endParaRPr lang="cs-CZ" dirty="0"/>
          </a:p>
        </p:txBody>
      </p:sp>
    </p:spTree>
    <p:extLst>
      <p:ext uri="{BB962C8B-B14F-4D97-AF65-F5344CB8AC3E}">
        <p14:creationId xmlns:p14="http://schemas.microsoft.com/office/powerpoint/2010/main" val="1404517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418" y="620688"/>
            <a:ext cx="9143581" cy="4572000"/>
          </a:xfrm>
        </p:spPr>
        <p:txBody>
          <a:bodyPr>
            <a:noAutofit/>
          </a:bodyPr>
          <a:lstStyle/>
          <a:p>
            <a:pPr algn="just"/>
            <a:r>
              <a:rPr lang="cs-CZ" altLang="cs-CZ" sz="2200" dirty="0"/>
              <a:t>Díky nesmírné malebnosti, kulturnímu bohatství a velké </a:t>
            </a:r>
            <a:r>
              <a:rPr lang="cs-CZ" altLang="cs-CZ" sz="2200" dirty="0" smtClean="0"/>
              <a:t>rozmanitosti Evropy </a:t>
            </a:r>
            <a:r>
              <a:rPr lang="cs-CZ" altLang="cs-CZ" sz="2200" dirty="0"/>
              <a:t>jsou pobřežní oblasti Unie </a:t>
            </a:r>
            <a:r>
              <a:rPr lang="cs-CZ" altLang="cs-CZ" sz="2200" dirty="0">
                <a:solidFill>
                  <a:srgbClr val="0070C0"/>
                </a:solidFill>
              </a:rPr>
              <a:t>oblíbenou prázdninovou destinací řady lidí z Evropy i ze světa. </a:t>
            </a:r>
            <a:endParaRPr lang="cs-CZ" altLang="cs-CZ" sz="2200" dirty="0" smtClean="0">
              <a:solidFill>
                <a:srgbClr val="0070C0"/>
              </a:solidFill>
            </a:endParaRPr>
          </a:p>
          <a:p>
            <a:pPr algn="just"/>
            <a:r>
              <a:rPr lang="cs-CZ" altLang="cs-CZ" sz="2200" dirty="0" smtClean="0"/>
              <a:t>Pobřežní </a:t>
            </a:r>
            <a:r>
              <a:rPr lang="cs-CZ" altLang="cs-CZ" sz="2200" dirty="0"/>
              <a:t>a námořní cestovní ruch je důležitým segmentem odvětví cestovního ruchu. Zaměstnává více než </a:t>
            </a:r>
            <a:r>
              <a:rPr lang="cs-CZ" altLang="cs-CZ" sz="2200" dirty="0">
                <a:solidFill>
                  <a:srgbClr val="0070C0"/>
                </a:solidFill>
              </a:rPr>
              <a:t>3,2 milionu lidí </a:t>
            </a:r>
            <a:r>
              <a:rPr lang="cs-CZ" altLang="cs-CZ" sz="2200" dirty="0"/>
              <a:t>a generuje hrubou přidanou hodnotu v celkové </a:t>
            </a:r>
            <a:r>
              <a:rPr lang="cs-CZ" altLang="cs-CZ" sz="2200" dirty="0">
                <a:solidFill>
                  <a:srgbClr val="0070C0"/>
                </a:solidFill>
              </a:rPr>
              <a:t>výši 183 mld. eur</a:t>
            </a:r>
            <a:r>
              <a:rPr lang="cs-CZ" altLang="cs-CZ" sz="2200" dirty="0"/>
              <a:t>. Představuje tak více než jednu třetinu námořního hospodářství. V přímořských regionech se nalézá více než 51 % lůžkové kapacity hotelů v Evropě</a:t>
            </a:r>
            <a:r>
              <a:rPr lang="cs-CZ" altLang="cs-CZ" sz="2200" dirty="0" smtClean="0"/>
              <a:t>.</a:t>
            </a:r>
          </a:p>
          <a:p>
            <a:pPr algn="just"/>
            <a:r>
              <a:rPr lang="cs-CZ" altLang="cs-CZ" sz="2200" dirty="0"/>
              <a:t>Ve strategii EU pro modrý růst byl pobřežní a námořní cestovní ruch označen za odvětví s výjimečným potenciálem stimulovat v Evropě inteligentní a udržitelný růst podporující začlenění. Z hlediska hrubé přidané hodnoty a počtu osob, které tento sektor zaměstnává, se jedná o největší z odvětví ekonomicky využívajících moře a oceány. </a:t>
            </a:r>
            <a:endParaRPr lang="cs-CZ" altLang="cs-CZ" sz="2200" dirty="0" smtClean="0"/>
          </a:p>
          <a:p>
            <a:pPr algn="just"/>
            <a:r>
              <a:rPr lang="cs-CZ" altLang="cs-CZ" sz="2200" dirty="0" smtClean="0"/>
              <a:t>Ve </a:t>
            </a:r>
            <a:r>
              <a:rPr lang="cs-CZ" altLang="cs-CZ" sz="2200" dirty="0"/>
              <a:t>Studii o modrém </a:t>
            </a:r>
            <a:r>
              <a:rPr lang="cs-CZ" altLang="cs-CZ" sz="2200" dirty="0" smtClean="0"/>
              <a:t>růstu </a:t>
            </a:r>
            <a:r>
              <a:rPr lang="cs-CZ" altLang="cs-CZ" sz="2200" dirty="0"/>
              <a:t>se navíc předpokládá, že by </a:t>
            </a:r>
            <a:r>
              <a:rPr lang="cs-CZ" altLang="cs-CZ" sz="2200" dirty="0">
                <a:solidFill>
                  <a:srgbClr val="0070C0"/>
                </a:solidFill>
              </a:rPr>
              <a:t>do roku 2020 </a:t>
            </a:r>
            <a:r>
              <a:rPr lang="cs-CZ" altLang="cs-CZ" sz="2200" dirty="0"/>
              <a:t>mohl </a:t>
            </a:r>
            <a:r>
              <a:rPr lang="cs-CZ" altLang="cs-CZ" sz="2200" dirty="0">
                <a:solidFill>
                  <a:srgbClr val="0070C0"/>
                </a:solidFill>
              </a:rPr>
              <a:t>vzrůst o 2–3 %. </a:t>
            </a:r>
            <a:r>
              <a:rPr lang="cs-CZ" altLang="cs-CZ" sz="2200" dirty="0"/>
              <a:t>Samotný segment námořního cestovního ruchu, který se zabývá lodními zájezdy, zaměstnával v roce 2012 kolem 330 000 lidí a vykazoval přímý obrat ve výši 15,5 mld. eur, přičemž se očekává jeho další růst.</a:t>
            </a:r>
            <a:endParaRPr lang="cs-CZ" altLang="cs-CZ" sz="2200" dirty="0" smtClean="0"/>
          </a:p>
        </p:txBody>
      </p:sp>
      <p:sp>
        <p:nvSpPr>
          <p:cNvPr id="3" name="Nadpis 2"/>
          <p:cNvSpPr>
            <a:spLocks noGrp="1"/>
          </p:cNvSpPr>
          <p:nvPr>
            <p:ph type="title"/>
          </p:nvPr>
        </p:nvSpPr>
        <p:spPr>
          <a:xfrm>
            <a:off x="485688" y="-171400"/>
            <a:ext cx="8229600" cy="1143000"/>
          </a:xfrm>
        </p:spPr>
        <p:txBody>
          <a:bodyPr>
            <a:normAutofit/>
          </a:bodyPr>
          <a:lstStyle/>
          <a:p>
            <a:pPr>
              <a:defRPr/>
            </a:pPr>
            <a:r>
              <a:rPr lang="cs-CZ" sz="3600" dirty="0">
                <a:solidFill>
                  <a:srgbClr val="FF0000"/>
                </a:solidFill>
              </a:rPr>
              <a:t>Pobřežní a námořní cestovní </a:t>
            </a:r>
            <a:r>
              <a:rPr lang="cs-CZ" sz="3600" dirty="0" smtClean="0">
                <a:solidFill>
                  <a:srgbClr val="FF0000"/>
                </a:solidFill>
              </a:rPr>
              <a:t>ruch v Evropě</a:t>
            </a:r>
            <a:endParaRPr lang="cs-CZ" sz="3600" dirty="0">
              <a:solidFill>
                <a:srgbClr val="FF0000"/>
              </a:solidFill>
            </a:endParaRPr>
          </a:p>
        </p:txBody>
      </p:sp>
    </p:spTree>
    <p:extLst>
      <p:ext uri="{BB962C8B-B14F-4D97-AF65-F5344CB8AC3E}">
        <p14:creationId xmlns:p14="http://schemas.microsoft.com/office/powerpoint/2010/main" val="779875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a:xfrm>
            <a:off x="0" y="188640"/>
            <a:ext cx="8891045" cy="4572000"/>
          </a:xfrm>
        </p:spPr>
        <p:txBody>
          <a:bodyPr>
            <a:noAutofit/>
          </a:bodyPr>
          <a:lstStyle/>
          <a:p>
            <a:pPr algn="just"/>
            <a:r>
              <a:rPr lang="cs-CZ" altLang="cs-CZ" sz="2800" dirty="0"/>
              <a:t>Dne 20. února 2014 pak Evropská komise přijala sdělení </a:t>
            </a:r>
            <a:r>
              <a:rPr lang="cs-CZ" altLang="cs-CZ" sz="2800" dirty="0" smtClean="0"/>
              <a:t>s </a:t>
            </a:r>
            <a:r>
              <a:rPr lang="cs-CZ" altLang="cs-CZ" sz="2800" dirty="0"/>
              <a:t>názvem </a:t>
            </a:r>
            <a:r>
              <a:rPr lang="cs-CZ" altLang="cs-CZ" sz="2800" dirty="0">
                <a:solidFill>
                  <a:srgbClr val="0070C0"/>
                </a:solidFill>
              </a:rPr>
              <a:t>„Evropská strategie pro větší růst a vyšší zaměstnanost v pobřežním a námořním cestovním ruchu“</a:t>
            </a:r>
            <a:r>
              <a:rPr lang="cs-CZ" altLang="cs-CZ" sz="2800" dirty="0"/>
              <a:t>. Představila v něm novou strategii rozvoje pobřežního a námořního cestovního ruchu v Evropě, která uvolní potenciál tohoto slibného odvětví</a:t>
            </a:r>
            <a:r>
              <a:rPr lang="cs-CZ" altLang="cs-CZ" sz="2800" dirty="0" smtClean="0"/>
              <a:t>.</a:t>
            </a:r>
            <a:endParaRPr lang="cs-CZ" altLang="cs-CZ" sz="2800" dirty="0"/>
          </a:p>
          <a:p>
            <a:pPr algn="just"/>
            <a:r>
              <a:rPr lang="cs-CZ" altLang="cs-CZ" sz="2800" dirty="0"/>
              <a:t>Komise určila 14 opatření, která mohou odvětví pomoci růst udržitelným způsobem a dále stimulovat rozvoj evropských pobřežních regionů</a:t>
            </a:r>
            <a:r>
              <a:rPr lang="cs-CZ" altLang="cs-CZ" sz="2800" dirty="0" smtClean="0"/>
              <a:t>.</a:t>
            </a:r>
          </a:p>
          <a:p>
            <a:pPr algn="just"/>
            <a:r>
              <a:rPr lang="cs-CZ" altLang="cs-CZ" sz="2800" dirty="0" smtClean="0"/>
              <a:t> </a:t>
            </a:r>
            <a:r>
              <a:rPr lang="cs-CZ" altLang="cs-CZ" sz="2800" dirty="0"/>
              <a:t>Komise například navrhuje </a:t>
            </a:r>
            <a:r>
              <a:rPr lang="cs-CZ" altLang="cs-CZ" sz="2800" dirty="0">
                <a:solidFill>
                  <a:srgbClr val="0070C0"/>
                </a:solidFill>
              </a:rPr>
              <a:t>vytvořit online průvodce hlavními možnostmi financování,</a:t>
            </a:r>
            <a:r>
              <a:rPr lang="cs-CZ" altLang="cs-CZ" sz="2800" dirty="0"/>
              <a:t> které se mohou v odvětví využít, a podporovat rozvoj nadnárodních a meziregionálních partnerství, sítí, klastrů a strategií inteligentní specializace v pobřežním a námořním cestovním ruchu</a:t>
            </a:r>
            <a:r>
              <a:rPr lang="cs-CZ" altLang="cs-CZ" sz="2800" dirty="0" smtClean="0"/>
              <a:t>.</a:t>
            </a:r>
          </a:p>
          <a:p>
            <a:pPr algn="just"/>
            <a:endParaRPr lang="cs-CZ" altLang="cs-CZ" sz="2200" dirty="0" smtClean="0"/>
          </a:p>
        </p:txBody>
      </p:sp>
    </p:spTree>
    <p:extLst>
      <p:ext uri="{BB962C8B-B14F-4D97-AF65-F5344CB8AC3E}">
        <p14:creationId xmlns:p14="http://schemas.microsoft.com/office/powerpoint/2010/main" val="336441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050" descr="Large confetti"/>
          <p:cNvSpPr>
            <a:spLocks noGrp="1" noChangeArrowheads="1"/>
          </p:cNvSpPr>
          <p:nvPr>
            <p:ph type="title"/>
          </p:nvPr>
        </p:nvSpPr>
        <p:spPr>
          <a:xfrm>
            <a:off x="0" y="116632"/>
            <a:ext cx="9036496" cy="741363"/>
          </a:xfrm>
          <a:noFill/>
        </p:spPr>
        <p:txBody>
          <a:bodyPr lIns="92075" tIns="46038" rIns="92075" bIns="46038">
            <a:noAutofit/>
          </a:bodyPr>
          <a:lstStyle/>
          <a:p>
            <a:r>
              <a:rPr lang="cs-CZ" altLang="cs-CZ" sz="3200" dirty="0" smtClean="0">
                <a:solidFill>
                  <a:srgbClr val="FF0000"/>
                </a:solidFill>
                <a:latin typeface="Comic Sans MS" panose="030F0702030302020204" pitchFamily="66" charset="0"/>
              </a:rPr>
              <a:t>Vybrané přímořské regiony světa</a:t>
            </a:r>
          </a:p>
        </p:txBody>
      </p:sp>
      <p:sp>
        <p:nvSpPr>
          <p:cNvPr id="99331" name="Rectangle 2051"/>
          <p:cNvSpPr>
            <a:spLocks noGrp="1" noChangeArrowheads="1"/>
          </p:cNvSpPr>
          <p:nvPr>
            <p:ph type="body" idx="1"/>
          </p:nvPr>
        </p:nvSpPr>
        <p:spPr>
          <a:xfrm>
            <a:off x="0" y="884717"/>
            <a:ext cx="9144000" cy="6000005"/>
          </a:xfrm>
          <a:noFill/>
        </p:spPr>
        <p:txBody>
          <a:bodyPr lIns="92075" tIns="46038" rIns="92075" bIns="46038">
            <a:normAutofit/>
          </a:bodyPr>
          <a:lstStyle/>
          <a:p>
            <a:pPr algn="just"/>
            <a:r>
              <a:rPr lang="cs-CZ" altLang="cs-CZ" sz="1800" b="1" dirty="0">
                <a:solidFill>
                  <a:srgbClr val="0070C0"/>
                </a:solidFill>
                <a:latin typeface="Arial" panose="020B0604020202020204" pitchFamily="34" charset="0"/>
              </a:rPr>
              <a:t>Souostroví Kapverdy </a:t>
            </a:r>
            <a:r>
              <a:rPr lang="cs-CZ" altLang="cs-CZ" sz="1800" dirty="0">
                <a:latin typeface="Arial" panose="020B0604020202020204" pitchFamily="34" charset="0"/>
              </a:rPr>
              <a:t>se skládá z celkem 10 ostrovů a 5 menších ostrůvků. Toto souostroví má nechvalně proslulou historii především díky otrokářství</a:t>
            </a:r>
            <a:r>
              <a:rPr lang="cs-CZ" altLang="cs-CZ" sz="1800" dirty="0" smtClean="0">
                <a:latin typeface="Arial" panose="020B0604020202020204" pitchFamily="34" charset="0"/>
              </a:rPr>
              <a:t>.</a:t>
            </a:r>
          </a:p>
          <a:p>
            <a:pPr algn="just"/>
            <a:r>
              <a:rPr lang="cs-CZ" altLang="cs-CZ" sz="1800" b="1" dirty="0" smtClean="0">
                <a:latin typeface="Arial" panose="020B0604020202020204" pitchFamily="34" charset="0"/>
              </a:rPr>
              <a:t>Ostrov </a:t>
            </a:r>
            <a:r>
              <a:rPr lang="cs-CZ" altLang="cs-CZ" sz="1800" b="1" dirty="0">
                <a:latin typeface="Arial" panose="020B0604020202020204" pitchFamily="34" charset="0"/>
              </a:rPr>
              <a:t>Santiago </a:t>
            </a:r>
            <a:r>
              <a:rPr lang="cs-CZ" altLang="cs-CZ" sz="1800" dirty="0">
                <a:latin typeface="Arial" panose="020B0604020202020204" pitchFamily="34" charset="0"/>
              </a:rPr>
              <a:t>byl v minulosti využíván jako hlavní překladiště otroků vyvážených ze západní Afriky. V současné době jsou ale Kapverdy republikou a také trochu netradiční turistickou destinací</a:t>
            </a:r>
            <a:r>
              <a:rPr lang="cs-CZ" altLang="cs-CZ" sz="1800" dirty="0" smtClean="0">
                <a:latin typeface="Arial" panose="020B0604020202020204" pitchFamily="34" charset="0"/>
              </a:rPr>
              <a:t>.</a:t>
            </a:r>
          </a:p>
          <a:p>
            <a:pPr algn="just"/>
            <a:r>
              <a:rPr lang="cs-CZ" altLang="cs-CZ" sz="1800" dirty="0">
                <a:latin typeface="Arial" panose="020B0604020202020204" pitchFamily="34" charset="0"/>
              </a:rPr>
              <a:t>Povrch ostrovů tvoří především pouště a kromě akácií, jednoho mahagonového háje a lesního parku na </a:t>
            </a:r>
            <a:r>
              <a:rPr lang="cs-CZ" altLang="cs-CZ" sz="1800" b="1" dirty="0">
                <a:latin typeface="Arial" panose="020B0604020202020204" pitchFamily="34" charset="0"/>
              </a:rPr>
              <a:t>ostrově </a:t>
            </a:r>
            <a:r>
              <a:rPr lang="cs-CZ" altLang="cs-CZ" sz="1800" b="1" dirty="0" err="1">
                <a:latin typeface="Arial" panose="020B0604020202020204" pitchFamily="34" charset="0"/>
              </a:rPr>
              <a:t>Maio</a:t>
            </a:r>
            <a:r>
              <a:rPr lang="cs-CZ" altLang="cs-CZ" sz="1800" b="1" dirty="0">
                <a:latin typeface="Arial" panose="020B0604020202020204" pitchFamily="34" charset="0"/>
              </a:rPr>
              <a:t> </a:t>
            </a:r>
            <a:r>
              <a:rPr lang="cs-CZ" altLang="cs-CZ" sz="1800" dirty="0">
                <a:latin typeface="Arial" panose="020B0604020202020204" pitchFamily="34" charset="0"/>
              </a:rPr>
              <a:t>tu moc vegetace nenajdete. </a:t>
            </a:r>
            <a:endParaRPr lang="cs-CZ" altLang="cs-CZ" sz="1800" dirty="0" smtClean="0">
              <a:latin typeface="Arial" panose="020B0604020202020204" pitchFamily="34" charset="0"/>
            </a:endParaRPr>
          </a:p>
          <a:p>
            <a:pPr algn="just"/>
            <a:r>
              <a:rPr lang="cs-CZ" altLang="cs-CZ" sz="1800" b="1" dirty="0" smtClean="0">
                <a:latin typeface="Arial" panose="020B0604020202020204" pitchFamily="34" charset="0"/>
              </a:rPr>
              <a:t>Na </a:t>
            </a:r>
            <a:r>
              <a:rPr lang="cs-CZ" altLang="cs-CZ" sz="1800" b="1" dirty="0">
                <a:latin typeface="Arial" panose="020B0604020202020204" pitchFamily="34" charset="0"/>
              </a:rPr>
              <a:t>ostrově </a:t>
            </a:r>
            <a:r>
              <a:rPr lang="cs-CZ" altLang="cs-CZ" sz="1800" b="1" dirty="0" err="1">
                <a:latin typeface="Arial" panose="020B0604020202020204" pitchFamily="34" charset="0"/>
              </a:rPr>
              <a:t>Fogo</a:t>
            </a:r>
            <a:r>
              <a:rPr lang="cs-CZ" altLang="cs-CZ" sz="1800" b="1" dirty="0">
                <a:latin typeface="Arial" panose="020B0604020202020204" pitchFamily="34" charset="0"/>
              </a:rPr>
              <a:t> </a:t>
            </a:r>
            <a:r>
              <a:rPr lang="cs-CZ" altLang="cs-CZ" sz="1800" dirty="0">
                <a:latin typeface="Arial" panose="020B0604020202020204" pitchFamily="34" charset="0"/>
              </a:rPr>
              <a:t>můžete obdivovat stále aktivní vulkán </a:t>
            </a:r>
            <a:r>
              <a:rPr lang="cs-CZ" altLang="cs-CZ" sz="1800" dirty="0" err="1">
                <a:latin typeface="Arial" panose="020B0604020202020204" pitchFamily="34" charset="0"/>
              </a:rPr>
              <a:t>Pico</a:t>
            </a:r>
            <a:r>
              <a:rPr lang="cs-CZ" altLang="cs-CZ" sz="1800" dirty="0">
                <a:latin typeface="Arial" panose="020B0604020202020204" pitchFamily="34" charset="0"/>
              </a:rPr>
              <a:t> do </a:t>
            </a:r>
            <a:r>
              <a:rPr lang="cs-CZ" altLang="cs-CZ" sz="1800" dirty="0" err="1">
                <a:latin typeface="Arial" panose="020B0604020202020204" pitchFamily="34" charset="0"/>
              </a:rPr>
              <a:t>Fogo</a:t>
            </a:r>
            <a:r>
              <a:rPr lang="cs-CZ" altLang="cs-CZ" sz="1800" dirty="0">
                <a:latin typeface="Arial" panose="020B0604020202020204" pitchFamily="34" charset="0"/>
              </a:rPr>
              <a:t>, který má výšku 2 975 m. Na tomto ostrově také můžete praktikovat horskou turistiku.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Pro </a:t>
            </a:r>
            <a:r>
              <a:rPr lang="cs-CZ" altLang="cs-CZ" sz="1800" dirty="0">
                <a:latin typeface="Arial" panose="020B0604020202020204" pitchFamily="34" charset="0"/>
              </a:rPr>
              <a:t>milovníky moře je naopak </a:t>
            </a:r>
            <a:r>
              <a:rPr lang="cs-CZ" altLang="cs-CZ" sz="1800" b="1" dirty="0">
                <a:latin typeface="Arial" panose="020B0604020202020204" pitchFamily="34" charset="0"/>
              </a:rPr>
              <a:t>vhodný ostrov </a:t>
            </a:r>
            <a:r>
              <a:rPr lang="cs-CZ" altLang="cs-CZ" sz="1800" b="1" dirty="0" err="1">
                <a:latin typeface="Arial" panose="020B0604020202020204" pitchFamily="34" charset="0"/>
              </a:rPr>
              <a:t>Sal</a:t>
            </a:r>
            <a:r>
              <a:rPr lang="cs-CZ" altLang="cs-CZ" sz="1800" dirty="0">
                <a:latin typeface="Arial" panose="020B0604020202020204" pitchFamily="34" charset="0"/>
              </a:rPr>
              <a:t>, kde se nachází dlouhé pláže s bílým pískem a čistou azurovou vodou. Můžete si zde také užít jízdu plachetnicí nebo adrenalinový zážitek při lovu ryb.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Nedotčenou </a:t>
            </a:r>
            <a:r>
              <a:rPr lang="cs-CZ" altLang="cs-CZ" sz="1800" dirty="0">
                <a:latin typeface="Arial" panose="020B0604020202020204" pitchFamily="34" charset="0"/>
              </a:rPr>
              <a:t>přírodou, řadou pláží a minimem turistů zase oplývá </a:t>
            </a:r>
            <a:r>
              <a:rPr lang="cs-CZ" altLang="cs-CZ" sz="1800" b="1" dirty="0">
                <a:latin typeface="Arial" panose="020B0604020202020204" pitchFamily="34" charset="0"/>
              </a:rPr>
              <a:t>ostrov Boa Vista</a:t>
            </a:r>
            <a:r>
              <a:rPr lang="cs-CZ" altLang="cs-CZ" sz="1800" dirty="0">
                <a:latin typeface="Arial" panose="020B0604020202020204" pitchFamily="34" charset="0"/>
              </a:rPr>
              <a:t>. Na místě si můžete pochutnat na rybách a dalších mořských plodech. Místní specialitou je </a:t>
            </a:r>
            <a:r>
              <a:rPr lang="cs-CZ" altLang="cs-CZ" sz="1800" dirty="0" err="1">
                <a:latin typeface="Arial" panose="020B0604020202020204" pitchFamily="34" charset="0"/>
              </a:rPr>
              <a:t>cachupa</a:t>
            </a:r>
            <a:r>
              <a:rPr lang="cs-CZ" altLang="cs-CZ" sz="1800" dirty="0">
                <a:latin typeface="Arial" panose="020B0604020202020204" pitchFamily="34" charset="0"/>
              </a:rPr>
              <a:t>. Do té patří kukuřice, fazole, zelí, sladké brambory a vepřové nebo rybí maso. Denní teploty zde neklesají pod 20 °C, takže na dovolenou můžete vyrazit prakticky kdykoliv</a:t>
            </a:r>
            <a:r>
              <a:rPr lang="cs-CZ" altLang="cs-CZ" sz="1800" dirty="0" smtClean="0">
                <a:latin typeface="Arial" panose="020B0604020202020204" pitchFamily="34" charset="0"/>
              </a:rPr>
              <a:t>.</a:t>
            </a:r>
          </a:p>
          <a:p>
            <a:pPr algn="just"/>
            <a:r>
              <a:rPr lang="cs-CZ" altLang="cs-CZ" sz="1800" dirty="0">
                <a:latin typeface="Arial" panose="020B0604020202020204" pitchFamily="34" charset="0"/>
              </a:rPr>
              <a:t>Ostrovy nejsou zasaženy výstavbou velkých hotelových komplexů ani zde nenajdete města s tržišti nebo diskotékami. Pokud máte rádi trochu toho klidu, jsou pro vás Kapverdy ideální destinací.</a:t>
            </a:r>
          </a:p>
        </p:txBody>
      </p:sp>
    </p:spTree>
    <p:extLst>
      <p:ext uri="{BB962C8B-B14F-4D97-AF65-F5344CB8AC3E}">
        <p14:creationId xmlns:p14="http://schemas.microsoft.com/office/powerpoint/2010/main" val="417897424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dirty="0">
                <a:solidFill>
                  <a:schemeClr val="accent2"/>
                </a:solidFill>
              </a:rPr>
              <a:t> </a:t>
            </a:r>
            <a:r>
              <a:rPr lang="cs-CZ" altLang="cs-CZ" dirty="0">
                <a:solidFill>
                  <a:srgbClr val="FF0000"/>
                </a:solidFill>
              </a:rPr>
              <a:t>GEOGRAFICKÁ POLOHA</a:t>
            </a:r>
          </a:p>
        </p:txBody>
      </p:sp>
      <p:sp>
        <p:nvSpPr>
          <p:cNvPr id="5123" name="Rectangle 3"/>
          <p:cNvSpPr>
            <a:spLocks noGrp="1" noChangeArrowheads="1"/>
          </p:cNvSpPr>
          <p:nvPr>
            <p:ph type="body" idx="1"/>
          </p:nvPr>
        </p:nvSpPr>
        <p:spPr>
          <a:xfrm>
            <a:off x="457200" y="1600200"/>
            <a:ext cx="8229600" cy="4465638"/>
          </a:xfrm>
        </p:spPr>
        <p:txBody>
          <a:bodyPr>
            <a:normAutofit/>
          </a:bodyPr>
          <a:lstStyle/>
          <a:p>
            <a:r>
              <a:rPr lang="cs-CZ" altLang="cs-CZ" dirty="0"/>
              <a:t>Způsoby vymezení (příklady) : </a:t>
            </a:r>
          </a:p>
          <a:p>
            <a:r>
              <a:rPr lang="cs-CZ" altLang="cs-CZ" dirty="0"/>
              <a:t>- zeměpisné souřadnice krajních bodů</a:t>
            </a:r>
          </a:p>
          <a:p>
            <a:r>
              <a:rPr lang="cs-CZ" altLang="cs-CZ" dirty="0"/>
              <a:t>- postavení  v rámci světadílu</a:t>
            </a:r>
          </a:p>
          <a:p>
            <a:r>
              <a:rPr lang="cs-CZ" altLang="cs-CZ" dirty="0"/>
              <a:t>- zhodnocení sousedních států</a:t>
            </a:r>
          </a:p>
          <a:p>
            <a:r>
              <a:rPr lang="cs-CZ" altLang="cs-CZ" dirty="0"/>
              <a:t>- podle přístupu k moři </a:t>
            </a:r>
          </a:p>
          <a:p>
            <a:pPr>
              <a:buFontTx/>
              <a:buNone/>
            </a:pPr>
            <a:r>
              <a:rPr lang="cs-CZ" altLang="cs-CZ" dirty="0"/>
              <a:t>    (vnitrozemské x přímořské)</a:t>
            </a:r>
          </a:p>
          <a:p>
            <a:endParaRPr lang="cs-CZ" altLang="cs-CZ" dirty="0"/>
          </a:p>
        </p:txBody>
      </p:sp>
    </p:spTree>
    <p:extLst>
      <p:ext uri="{BB962C8B-B14F-4D97-AF65-F5344CB8AC3E}">
        <p14:creationId xmlns:p14="http://schemas.microsoft.com/office/powerpoint/2010/main" val="1135836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050" descr="Large confetti"/>
          <p:cNvSpPr>
            <a:spLocks noGrp="1" noChangeArrowheads="1"/>
          </p:cNvSpPr>
          <p:nvPr>
            <p:ph type="title"/>
          </p:nvPr>
        </p:nvSpPr>
        <p:spPr>
          <a:xfrm>
            <a:off x="0" y="116632"/>
            <a:ext cx="9036496" cy="741363"/>
          </a:xfrm>
          <a:noFill/>
        </p:spPr>
        <p:txBody>
          <a:bodyPr lIns="92075" tIns="46038" rIns="92075" bIns="46038">
            <a:noAutofit/>
          </a:bodyPr>
          <a:lstStyle/>
          <a:p>
            <a:endParaRPr lang="cs-CZ" altLang="cs-CZ" sz="3200" dirty="0" smtClean="0">
              <a:solidFill>
                <a:srgbClr val="FF0000"/>
              </a:solidFill>
              <a:latin typeface="Comic Sans MS" panose="030F0702030302020204" pitchFamily="66" charset="0"/>
            </a:endParaRPr>
          </a:p>
        </p:txBody>
      </p:sp>
      <p:pic>
        <p:nvPicPr>
          <p:cNvPr id="2" name="Obrázek 1"/>
          <p:cNvPicPr>
            <a:picLocks noChangeAspect="1"/>
          </p:cNvPicPr>
          <p:nvPr/>
        </p:nvPicPr>
        <p:blipFill>
          <a:blip r:embed="rId2"/>
          <a:stretch>
            <a:fillRect/>
          </a:stretch>
        </p:blipFill>
        <p:spPr>
          <a:xfrm>
            <a:off x="0" y="0"/>
            <a:ext cx="9036496" cy="6858000"/>
          </a:xfrm>
          <a:prstGeom prst="rect">
            <a:avLst/>
          </a:prstGeom>
        </p:spPr>
      </p:pic>
      <p:sp>
        <p:nvSpPr>
          <p:cNvPr id="99331" name="Rectangle 2051"/>
          <p:cNvSpPr>
            <a:spLocks noGrp="1" noChangeArrowheads="1"/>
          </p:cNvSpPr>
          <p:nvPr>
            <p:ph type="body" idx="1"/>
          </p:nvPr>
        </p:nvSpPr>
        <p:spPr>
          <a:xfrm>
            <a:off x="0" y="884717"/>
            <a:ext cx="9144000" cy="6000005"/>
          </a:xfrm>
          <a:noFill/>
        </p:spPr>
        <p:txBody>
          <a:bodyPr lIns="92075" tIns="46038" rIns="92075" bIns="46038">
            <a:normAutofit/>
          </a:bodyPr>
          <a:lstStyle/>
          <a:p>
            <a:pPr algn="just"/>
            <a:endParaRPr lang="cs-CZ" altLang="cs-CZ" sz="1800" dirty="0">
              <a:latin typeface="Arial" panose="020B0604020202020204" pitchFamily="34" charset="0"/>
            </a:endParaRPr>
          </a:p>
        </p:txBody>
      </p:sp>
    </p:spTree>
    <p:extLst>
      <p:ext uri="{BB962C8B-B14F-4D97-AF65-F5344CB8AC3E}">
        <p14:creationId xmlns:p14="http://schemas.microsoft.com/office/powerpoint/2010/main" val="1214122087"/>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000005"/>
          </a:xfrm>
          <a:noFill/>
        </p:spPr>
        <p:txBody>
          <a:bodyPr lIns="92075" tIns="46038" rIns="92075" bIns="46038">
            <a:normAutofit/>
          </a:bodyPr>
          <a:lstStyle/>
          <a:p>
            <a:pPr algn="just"/>
            <a:r>
              <a:rPr lang="cs-CZ" altLang="cs-CZ" sz="1800" dirty="0">
                <a:latin typeface="Arial" panose="020B0604020202020204" pitchFamily="34" charset="0"/>
              </a:rPr>
              <a:t>Když se vysloví </a:t>
            </a:r>
            <a:r>
              <a:rPr lang="cs-CZ" altLang="cs-CZ" sz="1800" b="1" dirty="0">
                <a:solidFill>
                  <a:srgbClr val="0070C0"/>
                </a:solidFill>
                <a:latin typeface="Arial" panose="020B0604020202020204" pitchFamily="34" charset="0"/>
              </a:rPr>
              <a:t>Thajsko</a:t>
            </a:r>
            <a:r>
              <a:rPr lang="cs-CZ" altLang="cs-CZ" sz="1800" b="1" dirty="0">
                <a:latin typeface="Arial" panose="020B0604020202020204" pitchFamily="34" charset="0"/>
              </a:rPr>
              <a:t>, </a:t>
            </a:r>
            <a:r>
              <a:rPr lang="cs-CZ" altLang="cs-CZ" sz="1800" dirty="0">
                <a:latin typeface="Arial" panose="020B0604020202020204" pitchFamily="34" charset="0"/>
              </a:rPr>
              <a:t>většina lidí si to spojí s příjemnou „thajskou masáží“. To však není jediné, čím se můžete pokochat. Vůbec se nemusíte obávat toho, že neumíte cizí jazyky. Český resort vás ubytuje v samotném srdci exotického ráje jihovýchodního </a:t>
            </a:r>
            <a:r>
              <a:rPr lang="cs-CZ" altLang="cs-CZ" sz="1800" dirty="0" smtClean="0">
                <a:latin typeface="Arial" panose="020B0604020202020204" pitchFamily="34" charset="0"/>
              </a:rPr>
              <a:t>Thajska.</a:t>
            </a:r>
          </a:p>
          <a:p>
            <a:pPr algn="just"/>
            <a:r>
              <a:rPr lang="cs-CZ" altLang="cs-CZ" sz="1800" dirty="0">
                <a:latin typeface="Arial" panose="020B0604020202020204" pitchFamily="34" charset="0"/>
              </a:rPr>
              <a:t>Toužíte-li zažít skutečnou pohodu a pohádkovou atmosféru pak zavítejte na ostrov </a:t>
            </a:r>
            <a:r>
              <a:rPr lang="cs-CZ" altLang="cs-CZ" sz="1800" b="1" dirty="0" err="1">
                <a:latin typeface="Arial" panose="020B0604020202020204" pitchFamily="34" charset="0"/>
              </a:rPr>
              <a:t>Ko</a:t>
            </a:r>
            <a:r>
              <a:rPr lang="cs-CZ" altLang="cs-CZ" sz="1800" b="1" dirty="0">
                <a:latin typeface="Arial" panose="020B0604020202020204" pitchFamily="34" charset="0"/>
              </a:rPr>
              <a:t> </a:t>
            </a:r>
            <a:r>
              <a:rPr lang="cs-CZ" altLang="cs-CZ" sz="1800" b="1" dirty="0" err="1">
                <a:latin typeface="Arial" panose="020B0604020202020204" pitchFamily="34" charset="0"/>
              </a:rPr>
              <a:t>Lanta</a:t>
            </a:r>
            <a:r>
              <a:rPr lang="cs-CZ" altLang="cs-CZ" sz="1800" dirty="0">
                <a:latin typeface="Arial" panose="020B0604020202020204" pitchFamily="34" charset="0"/>
              </a:rPr>
              <a:t>, jehož břehy bičují vlny Andamanského moře, jež je známé svou rozmanitostí a pestrostí podvodního života a úžasnými korálovými útesy. </a:t>
            </a:r>
          </a:p>
          <a:p>
            <a:pPr algn="just"/>
            <a:r>
              <a:rPr lang="cs-CZ" altLang="cs-CZ" sz="1800" dirty="0">
                <a:latin typeface="Arial" panose="020B0604020202020204" pitchFamily="34" charset="0"/>
              </a:rPr>
              <a:t>Svou ranní kávu či večerní drink si můžete vychutnat na terase zároveň s příjemným závanem moře, obklopení zelení a dalšími příjemnými sousedy, kde můžete navázat i trvalá přátelství</a:t>
            </a:r>
            <a:r>
              <a:rPr lang="cs-CZ" altLang="cs-CZ" sz="1800" dirty="0" smtClean="0">
                <a:latin typeface="Arial" panose="020B0604020202020204" pitchFamily="34" charset="0"/>
              </a:rPr>
              <a:t>.</a:t>
            </a:r>
          </a:p>
          <a:p>
            <a:pPr algn="just"/>
            <a:r>
              <a:rPr lang="cs-CZ" altLang="cs-CZ" sz="1800" dirty="0" smtClean="0">
                <a:latin typeface="Arial" panose="020B0604020202020204" pitchFamily="34" charset="0"/>
              </a:rPr>
              <a:t> </a:t>
            </a:r>
            <a:r>
              <a:rPr lang="cs-CZ" altLang="cs-CZ" sz="1800" dirty="0">
                <a:latin typeface="Arial" panose="020B0604020202020204" pitchFamily="34" charset="0"/>
              </a:rPr>
              <a:t>Pokud se vám z nějakého důvodu nezamlouvá dřevěný bungalov, zvolte zděný s klimatizací. V obou případech to máte i s uklízecí službou. Budete si připadat skutečně, jako v pohádce. </a:t>
            </a:r>
            <a:endParaRPr lang="cs-CZ" altLang="cs-CZ" sz="1800" dirty="0" smtClean="0">
              <a:latin typeface="Arial" panose="020B0604020202020204" pitchFamily="34" charset="0"/>
            </a:endParaRPr>
          </a:p>
          <a:p>
            <a:pPr algn="just"/>
            <a:r>
              <a:rPr lang="cs-CZ" altLang="cs-CZ" sz="1800" dirty="0">
                <a:latin typeface="Arial" panose="020B0604020202020204" pitchFamily="34" charset="0"/>
              </a:rPr>
              <a:t>Byla by velká škoda vydat se do Thajska a nepotápět se. Korálové útesy, pestrý podmořský život činí z </a:t>
            </a:r>
            <a:r>
              <a:rPr lang="cs-CZ" altLang="cs-CZ" sz="1800" dirty="0" err="1">
                <a:latin typeface="Arial" panose="020B0604020202020204" pitchFamily="34" charset="0"/>
              </a:rPr>
              <a:t>Ko</a:t>
            </a:r>
            <a:r>
              <a:rPr lang="cs-CZ" altLang="cs-CZ" sz="1800" dirty="0">
                <a:latin typeface="Arial" panose="020B0604020202020204" pitchFamily="34" charset="0"/>
              </a:rPr>
              <a:t> </a:t>
            </a:r>
            <a:r>
              <a:rPr lang="cs-CZ" altLang="cs-CZ" sz="1800" dirty="0" err="1">
                <a:latin typeface="Arial" panose="020B0604020202020204" pitchFamily="34" charset="0"/>
              </a:rPr>
              <a:t>Lanty</a:t>
            </a:r>
            <a:r>
              <a:rPr lang="cs-CZ" altLang="cs-CZ" sz="1800" dirty="0">
                <a:latin typeface="Arial" panose="020B0604020202020204" pitchFamily="34" charset="0"/>
              </a:rPr>
              <a:t> nejoblíbenější destinaci potápěčů začátečníků i profesionálů. Dokonce můžete prožívat pocity, jako piráti</a:t>
            </a:r>
            <a:r>
              <a:rPr lang="cs-CZ" altLang="cs-CZ" sz="1800" dirty="0" smtClean="0">
                <a:latin typeface="Arial" panose="020B0604020202020204" pitchFamily="34" charset="0"/>
              </a:rPr>
              <a:t>.</a:t>
            </a:r>
          </a:p>
          <a:p>
            <a:pPr algn="just"/>
            <a:r>
              <a:rPr lang="cs-CZ" altLang="cs-CZ" sz="1800" dirty="0" smtClean="0">
                <a:latin typeface="Arial" panose="020B0604020202020204" pitchFamily="34" charset="0"/>
              </a:rPr>
              <a:t> </a:t>
            </a:r>
            <a:r>
              <a:rPr lang="cs-CZ" altLang="cs-CZ" sz="1800" dirty="0">
                <a:latin typeface="Arial" panose="020B0604020202020204" pitchFamily="34" charset="0"/>
              </a:rPr>
              <a:t>Loď </a:t>
            </a:r>
            <a:r>
              <a:rPr lang="cs-CZ" altLang="cs-CZ" sz="1800" dirty="0" err="1">
                <a:latin typeface="Arial" panose="020B0604020202020204" pitchFamily="34" charset="0"/>
              </a:rPr>
              <a:t>Kaymuk</a:t>
            </a:r>
            <a:r>
              <a:rPr lang="cs-CZ" altLang="cs-CZ" sz="1800" dirty="0">
                <a:latin typeface="Arial" panose="020B0604020202020204" pitchFamily="34" charset="0"/>
              </a:rPr>
              <a:t> je nejenže pohodlná, ale i jednou z nejrychlejších lodí s pevnou střechou na ostrově. Možná vás bude zajímat, že název </a:t>
            </a:r>
            <a:r>
              <a:rPr lang="cs-CZ" altLang="cs-CZ" sz="1800" dirty="0" err="1">
                <a:latin typeface="Arial" panose="020B0604020202020204" pitchFamily="34" charset="0"/>
              </a:rPr>
              <a:t>Kaymuk</a:t>
            </a:r>
            <a:r>
              <a:rPr lang="cs-CZ" altLang="cs-CZ" sz="1800" dirty="0">
                <a:latin typeface="Arial" panose="020B0604020202020204" pitchFamily="34" charset="0"/>
              </a:rPr>
              <a:t> znamená Perla Andamanského moře. Mimo to mají všichni klienti k dispozici potápěčské vybavení profesionální kvality. K ruce vám budou čeští instruktoři, kteří hovoří několika jazyky.</a:t>
            </a:r>
          </a:p>
        </p:txBody>
      </p:sp>
    </p:spTree>
    <p:extLst>
      <p:ext uri="{BB962C8B-B14F-4D97-AF65-F5344CB8AC3E}">
        <p14:creationId xmlns:p14="http://schemas.microsoft.com/office/powerpoint/2010/main" val="3143319986"/>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57853206"/>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000005"/>
          </a:xfrm>
          <a:noFill/>
        </p:spPr>
        <p:txBody>
          <a:bodyPr lIns="92075" tIns="46038" rIns="92075" bIns="46038">
            <a:normAutofit/>
          </a:bodyPr>
          <a:lstStyle/>
          <a:p>
            <a:pPr algn="just"/>
            <a:r>
              <a:rPr lang="cs-CZ" altLang="cs-CZ" sz="1800" b="1" dirty="0" smtClean="0">
                <a:latin typeface="Arial" panose="020B0604020202020204" pitchFamily="34" charset="0"/>
              </a:rPr>
              <a:t>Řecko </a:t>
            </a:r>
            <a:r>
              <a:rPr lang="cs-CZ" altLang="cs-CZ" sz="1800" dirty="0">
                <a:latin typeface="Arial" panose="020B0604020202020204" pitchFamily="34" charset="0"/>
              </a:rPr>
              <a:t>je ze tří stran obklopeno mořem, a právě tento fakt z něj tvoří turisticky velmi vyhledávanou oblast.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Nejznámější </a:t>
            </a:r>
            <a:r>
              <a:rPr lang="cs-CZ" altLang="cs-CZ" sz="1800" dirty="0">
                <a:latin typeface="Arial" panose="020B0604020202020204" pitchFamily="34" charset="0"/>
              </a:rPr>
              <a:t>letoviska leží na ostrovech Kréta, Korfu, Rhodos, </a:t>
            </a:r>
            <a:r>
              <a:rPr lang="cs-CZ" altLang="cs-CZ" sz="1800" dirty="0" err="1">
                <a:latin typeface="Arial" panose="020B0604020202020204" pitchFamily="34" charset="0"/>
              </a:rPr>
              <a:t>Lefkáda</a:t>
            </a:r>
            <a:r>
              <a:rPr lang="cs-CZ" altLang="cs-CZ" sz="1800" dirty="0">
                <a:latin typeface="Arial" panose="020B0604020202020204" pitchFamily="34" charset="0"/>
              </a:rPr>
              <a:t>, </a:t>
            </a:r>
            <a:r>
              <a:rPr lang="cs-CZ" altLang="cs-CZ" sz="1800" dirty="0" err="1">
                <a:latin typeface="Arial" panose="020B0604020202020204" pitchFamily="34" charset="0"/>
              </a:rPr>
              <a:t>Zakynthos</a:t>
            </a:r>
            <a:r>
              <a:rPr lang="cs-CZ" altLang="cs-CZ" sz="1800" dirty="0">
                <a:latin typeface="Arial" panose="020B0604020202020204" pitchFamily="34" charset="0"/>
              </a:rPr>
              <a:t>, Samos, Kos a Lesbos. V posledních letech je u turistů také stále oblíbenější pevninská část Řecka – Peloponés, Olympská riviéra, Chalkidiki či město </a:t>
            </a:r>
            <a:r>
              <a:rPr lang="cs-CZ" altLang="cs-CZ" sz="1800" dirty="0" err="1">
                <a:latin typeface="Arial" panose="020B0604020202020204" pitchFamily="34" charset="0"/>
              </a:rPr>
              <a:t>Parga</a:t>
            </a:r>
            <a:r>
              <a:rPr lang="cs-CZ" altLang="cs-CZ" sz="1800" dirty="0">
                <a:latin typeface="Arial" panose="020B0604020202020204" pitchFamily="34" charset="0"/>
              </a:rPr>
              <a:t>.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Ať </a:t>
            </a:r>
            <a:r>
              <a:rPr lang="cs-CZ" altLang="cs-CZ" sz="1800" dirty="0">
                <a:latin typeface="Arial" panose="020B0604020202020204" pitchFamily="34" charset="0"/>
              </a:rPr>
              <a:t>už se rozhodnete navštívit některý z větších ostrovů, jako jsou například Kréta a Rhodos, nebo se vydáte po stopách antických památek do metropole Athény, či dáte přednost obdivování úchvatné přírody na malých, ale o to malebnějších ostrůvcích, jako jsou </a:t>
            </a:r>
            <a:r>
              <a:rPr lang="cs-CZ" altLang="cs-CZ" sz="1800" dirty="0" err="1">
                <a:latin typeface="Arial" panose="020B0604020202020204" pitchFamily="34" charset="0"/>
              </a:rPr>
              <a:t>Skiathos</a:t>
            </a:r>
            <a:r>
              <a:rPr lang="cs-CZ" altLang="cs-CZ" sz="1800" dirty="0">
                <a:latin typeface="Arial" panose="020B0604020202020204" pitchFamily="34" charset="0"/>
              </a:rPr>
              <a:t>, </a:t>
            </a:r>
            <a:r>
              <a:rPr lang="cs-CZ" altLang="cs-CZ" sz="1800" dirty="0" err="1">
                <a:latin typeface="Arial" panose="020B0604020202020204" pitchFamily="34" charset="0"/>
              </a:rPr>
              <a:t>Skopelos</a:t>
            </a:r>
            <a:r>
              <a:rPr lang="cs-CZ" altLang="cs-CZ" sz="1800" dirty="0">
                <a:latin typeface="Arial" panose="020B0604020202020204" pitchFamily="34" charset="0"/>
              </a:rPr>
              <a:t> a </a:t>
            </a:r>
            <a:r>
              <a:rPr lang="cs-CZ" altLang="cs-CZ" sz="1800" dirty="0" err="1">
                <a:latin typeface="Arial" panose="020B0604020202020204" pitchFamily="34" charset="0"/>
              </a:rPr>
              <a:t>Santorini</a:t>
            </a:r>
            <a:r>
              <a:rPr lang="cs-CZ" altLang="cs-CZ" sz="1800" dirty="0">
                <a:latin typeface="Arial" panose="020B0604020202020204" pitchFamily="34" charset="0"/>
              </a:rPr>
              <a:t>, tak se jen těžko můžete zklamat. </a:t>
            </a:r>
          </a:p>
          <a:p>
            <a:pPr algn="just"/>
            <a:endParaRPr lang="cs-CZ" altLang="cs-CZ" sz="1800" dirty="0">
              <a:latin typeface="Arial" panose="020B0604020202020204" pitchFamily="34" charset="0"/>
            </a:endParaRPr>
          </a:p>
          <a:p>
            <a:pPr algn="just"/>
            <a:r>
              <a:rPr lang="cs-CZ" altLang="cs-CZ" sz="1800" dirty="0">
                <a:latin typeface="Arial" panose="020B0604020202020204" pitchFamily="34" charset="0"/>
              </a:rPr>
              <a:t> </a:t>
            </a:r>
          </a:p>
        </p:txBody>
      </p:sp>
      <p:pic>
        <p:nvPicPr>
          <p:cNvPr id="2" name="Obrázek 1"/>
          <p:cNvPicPr>
            <a:picLocks noChangeAspect="1"/>
          </p:cNvPicPr>
          <p:nvPr/>
        </p:nvPicPr>
        <p:blipFill>
          <a:blip r:embed="rId2"/>
          <a:stretch>
            <a:fillRect/>
          </a:stretch>
        </p:blipFill>
        <p:spPr>
          <a:xfrm>
            <a:off x="13373" y="2707518"/>
            <a:ext cx="9130627" cy="4149080"/>
          </a:xfrm>
          <a:prstGeom prst="rect">
            <a:avLst/>
          </a:prstGeom>
        </p:spPr>
      </p:pic>
    </p:spTree>
    <p:extLst>
      <p:ext uri="{BB962C8B-B14F-4D97-AF65-F5344CB8AC3E}">
        <p14:creationId xmlns:p14="http://schemas.microsoft.com/office/powerpoint/2010/main" val="77730151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950193"/>
          </a:xfrm>
          <a:noFill/>
        </p:spPr>
        <p:txBody>
          <a:bodyPr lIns="92075" tIns="46038" rIns="92075" bIns="46038">
            <a:normAutofit/>
          </a:bodyPr>
          <a:lstStyle/>
          <a:p>
            <a:pPr algn="just"/>
            <a:endParaRPr lang="cs-CZ" altLang="cs-CZ" sz="1800" dirty="0">
              <a:latin typeface="Arial" panose="020B0604020202020204" pitchFamily="34" charset="0"/>
            </a:endParaRPr>
          </a:p>
          <a:p>
            <a:pPr algn="just"/>
            <a:r>
              <a:rPr lang="cs-CZ" altLang="cs-CZ" sz="1800" dirty="0">
                <a:latin typeface="Arial" panose="020B0604020202020204" pitchFamily="34" charset="0"/>
              </a:rPr>
              <a:t>Dalším ostrovem, který byste při svém prozkoumávání středomořské oblasti neměli v žádném případě vynechat, </a:t>
            </a:r>
            <a:r>
              <a:rPr lang="cs-CZ" altLang="cs-CZ" sz="1800" b="1" dirty="0">
                <a:solidFill>
                  <a:srgbClr val="0070C0"/>
                </a:solidFill>
                <a:latin typeface="Arial" panose="020B0604020202020204" pitchFamily="34" charset="0"/>
              </a:rPr>
              <a:t>je Kypr. </a:t>
            </a:r>
            <a:r>
              <a:rPr lang="cs-CZ" altLang="cs-CZ" sz="1800" dirty="0">
                <a:latin typeface="Arial" panose="020B0604020202020204" pitchFamily="34" charset="0"/>
              </a:rPr>
              <a:t>Ten se nachází zhruba stejně daleko (cca 115 kilometrů) od pobřeží Turecka a Sýrie ve východní části Středozemního moře. Zatímco polohou náleží Kypr spíše k Asii, kulturně se řadí k evropským kořenům. Stejně jako ostatní středomořské ostrovy měl odjakživa velkou důležitost. Ve starověku se jednalo o místo, kde při svých výpravách často kotvily obchodní, ale i válečné lodě. </a:t>
            </a:r>
            <a:endParaRPr lang="cs-CZ" altLang="cs-CZ" sz="1800" dirty="0" smtClean="0">
              <a:latin typeface="Arial" panose="020B0604020202020204" pitchFamily="34" charset="0"/>
            </a:endParaRPr>
          </a:p>
          <a:p>
            <a:pPr algn="just"/>
            <a:r>
              <a:rPr lang="cs-CZ" altLang="cs-CZ" sz="1800" dirty="0">
                <a:latin typeface="Arial" panose="020B0604020202020204" pitchFamily="34" charset="0"/>
              </a:rPr>
              <a:t>Nejnavštěvovanějšími letovisky Kypru jsou však </a:t>
            </a:r>
            <a:r>
              <a:rPr lang="cs-CZ" altLang="cs-CZ" sz="1800" dirty="0" err="1">
                <a:latin typeface="Arial" panose="020B0604020202020204" pitchFamily="34" charset="0"/>
              </a:rPr>
              <a:t>Protaras</a:t>
            </a:r>
            <a:r>
              <a:rPr lang="cs-CZ" altLang="cs-CZ" sz="1800" dirty="0">
                <a:latin typeface="Arial" panose="020B0604020202020204" pitchFamily="34" charset="0"/>
              </a:rPr>
              <a:t> a </a:t>
            </a:r>
            <a:r>
              <a:rPr lang="cs-CZ" altLang="cs-CZ" sz="1800" dirty="0" err="1">
                <a:latin typeface="Arial" panose="020B0604020202020204" pitchFamily="34" charset="0"/>
              </a:rPr>
              <a:t>Ayia</a:t>
            </a:r>
            <a:r>
              <a:rPr lang="cs-CZ" altLang="cs-CZ" sz="1800" dirty="0">
                <a:latin typeface="Arial" panose="020B0604020202020204" pitchFamily="34" charset="0"/>
              </a:rPr>
              <a:t> Napa na východě ostrova. </a:t>
            </a:r>
            <a:endParaRPr lang="cs-CZ" altLang="cs-CZ" sz="1800" dirty="0" smtClean="0">
              <a:latin typeface="Arial" panose="020B0604020202020204" pitchFamily="34" charset="0"/>
            </a:endParaRPr>
          </a:p>
          <a:p>
            <a:pPr algn="just"/>
            <a:r>
              <a:rPr lang="cs-CZ" altLang="cs-CZ" sz="1800" b="1" dirty="0" err="1" smtClean="0">
                <a:latin typeface="Arial" panose="020B0604020202020204" pitchFamily="34" charset="0"/>
              </a:rPr>
              <a:t>Protaras</a:t>
            </a:r>
            <a:r>
              <a:rPr lang="cs-CZ" altLang="cs-CZ" sz="1800" b="1" dirty="0" smtClean="0">
                <a:latin typeface="Arial" panose="020B0604020202020204" pitchFamily="34" charset="0"/>
              </a:rPr>
              <a:t> </a:t>
            </a:r>
            <a:r>
              <a:rPr lang="cs-CZ" altLang="cs-CZ" sz="1800" dirty="0">
                <a:latin typeface="Arial" panose="020B0604020202020204" pitchFamily="34" charset="0"/>
              </a:rPr>
              <a:t>je pěkné letovisko s množstvím nádherných písečných pláží a velkým výběrem hotelových komplexů. V jeho blízkosti najdete například nádhernou pláž </a:t>
            </a:r>
            <a:r>
              <a:rPr lang="cs-CZ" altLang="cs-CZ" sz="1800" dirty="0" err="1">
                <a:latin typeface="Arial" panose="020B0604020202020204" pitchFamily="34" charset="0"/>
              </a:rPr>
              <a:t>Fig</a:t>
            </a:r>
            <a:r>
              <a:rPr lang="cs-CZ" altLang="cs-CZ" sz="1800" dirty="0">
                <a:latin typeface="Arial" panose="020B0604020202020204" pitchFamily="34" charset="0"/>
              </a:rPr>
              <a:t> </a:t>
            </a:r>
            <a:r>
              <a:rPr lang="cs-CZ" altLang="cs-CZ" sz="1800" dirty="0" err="1">
                <a:latin typeface="Arial" panose="020B0604020202020204" pitchFamily="34" charset="0"/>
              </a:rPr>
              <a:t>Tree</a:t>
            </a:r>
            <a:r>
              <a:rPr lang="cs-CZ" altLang="cs-CZ" sz="1800" dirty="0">
                <a:latin typeface="Arial" panose="020B0604020202020204" pitchFamily="34" charset="0"/>
              </a:rPr>
              <a:t> </a:t>
            </a:r>
            <a:r>
              <a:rPr lang="cs-CZ" altLang="cs-CZ" sz="1800" dirty="0" err="1">
                <a:latin typeface="Arial" panose="020B0604020202020204" pitchFamily="34" charset="0"/>
              </a:rPr>
              <a:t>Bay</a:t>
            </a:r>
            <a:r>
              <a:rPr lang="cs-CZ" altLang="cs-CZ" sz="1800" dirty="0">
                <a:latin typeface="Arial" panose="020B0604020202020204" pitchFamily="34" charset="0"/>
              </a:rPr>
              <a:t>, která je provázána několika romantickými zátokami, takže na ní nebudete mít pocit přílišného „přelidnění“. </a:t>
            </a:r>
            <a:r>
              <a:rPr lang="cs-CZ" altLang="cs-CZ" sz="1800" dirty="0" smtClean="0">
                <a:latin typeface="Arial" panose="020B0604020202020204" pitchFamily="34" charset="0"/>
              </a:rPr>
              <a:t>V </a:t>
            </a:r>
            <a:r>
              <a:rPr lang="cs-CZ" altLang="cs-CZ" sz="1800" dirty="0">
                <a:latin typeface="Arial" panose="020B0604020202020204" pitchFamily="34" charset="0"/>
              </a:rPr>
              <a:t>centru </a:t>
            </a:r>
            <a:r>
              <a:rPr lang="cs-CZ" altLang="cs-CZ" sz="1800" dirty="0" err="1">
                <a:latin typeface="Arial" panose="020B0604020202020204" pitchFamily="34" charset="0"/>
              </a:rPr>
              <a:t>Protarasu</a:t>
            </a:r>
            <a:r>
              <a:rPr lang="cs-CZ" altLang="cs-CZ" sz="1800" dirty="0">
                <a:latin typeface="Arial" panose="020B0604020202020204" pitchFamily="34" charset="0"/>
              </a:rPr>
              <a:t> narazíte na nejrůznější taverny, bary, obchody se suvenýry, na plážích budete mít zase výběr z obrovského množství vodních sportů. </a:t>
            </a:r>
            <a:endParaRPr lang="cs-CZ" altLang="cs-CZ" sz="1800" dirty="0" smtClean="0">
              <a:latin typeface="Arial" panose="020B0604020202020204" pitchFamily="34" charset="0"/>
            </a:endParaRPr>
          </a:p>
          <a:p>
            <a:pPr algn="just"/>
            <a:r>
              <a:rPr lang="cs-CZ" altLang="cs-CZ" sz="1800" b="1" dirty="0" smtClean="0">
                <a:latin typeface="Arial" panose="020B0604020202020204" pitchFamily="34" charset="0"/>
              </a:rPr>
              <a:t>Středisko </a:t>
            </a:r>
            <a:r>
              <a:rPr lang="cs-CZ" altLang="cs-CZ" sz="1800" b="1" dirty="0" err="1">
                <a:latin typeface="Arial" panose="020B0604020202020204" pitchFamily="34" charset="0"/>
              </a:rPr>
              <a:t>Ayia</a:t>
            </a:r>
            <a:r>
              <a:rPr lang="cs-CZ" altLang="cs-CZ" sz="1800" b="1" dirty="0">
                <a:latin typeface="Arial" panose="020B0604020202020204" pitchFamily="34" charset="0"/>
              </a:rPr>
              <a:t> Napa </a:t>
            </a:r>
            <a:r>
              <a:rPr lang="cs-CZ" altLang="cs-CZ" sz="1800" dirty="0">
                <a:latin typeface="Arial" panose="020B0604020202020204" pitchFamily="34" charset="0"/>
              </a:rPr>
              <a:t>vám díky svým plážím bude připadat jako v ráj. Nejznámější z nich je </a:t>
            </a:r>
            <a:r>
              <a:rPr lang="cs-CZ" altLang="cs-CZ" sz="1800" dirty="0" err="1">
                <a:latin typeface="Arial" panose="020B0604020202020204" pitchFamily="34" charset="0"/>
              </a:rPr>
              <a:t>Nissi</a:t>
            </a:r>
            <a:r>
              <a:rPr lang="cs-CZ" altLang="cs-CZ" sz="1800" dirty="0">
                <a:latin typeface="Arial" panose="020B0604020202020204" pitchFamily="34" charset="0"/>
              </a:rPr>
              <a:t> </a:t>
            </a:r>
            <a:r>
              <a:rPr lang="cs-CZ" altLang="cs-CZ" sz="1800" dirty="0" err="1">
                <a:latin typeface="Arial" panose="020B0604020202020204" pitchFamily="34" charset="0"/>
              </a:rPr>
              <a:t>Bay</a:t>
            </a:r>
            <a:r>
              <a:rPr lang="cs-CZ" altLang="cs-CZ" sz="1800" dirty="0">
                <a:latin typeface="Arial" panose="020B0604020202020204" pitchFamily="34" charset="0"/>
              </a:rPr>
              <a:t>, která svým bílým pískem a dlouhým a pozvolným vstupem do průzračné mořské vody připomíná karibské destinace.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Jestliže </a:t>
            </a:r>
            <a:r>
              <a:rPr lang="cs-CZ" altLang="cs-CZ" sz="1800" dirty="0">
                <a:latin typeface="Arial" panose="020B0604020202020204" pitchFamily="34" charset="0"/>
              </a:rPr>
              <a:t>se budete nacházet na Kypru, tak se vypravte na poznávací výlet do Nikósie. Většina jejích památek se nachází v historickém centru chráněném benátskými hradbami ze šestnáctého století. Město je však rozděleno ostnatým drátem a hraničním přechodem mezi kyperskou (řeckou) a tureckou částí ostrova.</a:t>
            </a:r>
          </a:p>
        </p:txBody>
      </p:sp>
    </p:spTree>
    <p:extLst>
      <p:ext uri="{BB962C8B-B14F-4D97-AF65-F5344CB8AC3E}">
        <p14:creationId xmlns:p14="http://schemas.microsoft.com/office/powerpoint/2010/main" val="1757454235"/>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0" y="0"/>
            <a:ext cx="9144000" cy="5877272"/>
          </a:xfrm>
          <a:prstGeom prst="rect">
            <a:avLst/>
          </a:prstGeom>
        </p:spPr>
      </p:pic>
      <p:sp>
        <p:nvSpPr>
          <p:cNvPr id="99331" name="Rectangle 2051"/>
          <p:cNvSpPr>
            <a:spLocks noGrp="1" noChangeArrowheads="1"/>
          </p:cNvSpPr>
          <p:nvPr>
            <p:ph type="body" idx="1"/>
          </p:nvPr>
        </p:nvSpPr>
        <p:spPr>
          <a:xfrm>
            <a:off x="0" y="7199"/>
            <a:ext cx="9144000" cy="6086097"/>
          </a:xfrm>
          <a:noFill/>
        </p:spPr>
        <p:txBody>
          <a:bodyPr lIns="92075" tIns="46038" rIns="92075" bIns="46038">
            <a:normAutofit/>
          </a:bodyPr>
          <a:lstStyle/>
          <a:p>
            <a:pPr algn="just"/>
            <a:endParaRPr lang="cs-CZ" altLang="cs-CZ" sz="1800" dirty="0">
              <a:latin typeface="Arial" panose="020B0604020202020204" pitchFamily="34" charset="0"/>
            </a:endParaRPr>
          </a:p>
        </p:txBody>
      </p:sp>
    </p:spTree>
    <p:extLst>
      <p:ext uri="{BB962C8B-B14F-4D97-AF65-F5344CB8AC3E}">
        <p14:creationId xmlns:p14="http://schemas.microsoft.com/office/powerpoint/2010/main" val="346663238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950193"/>
          </a:xfrm>
          <a:noFill/>
        </p:spPr>
        <p:txBody>
          <a:bodyPr lIns="92075" tIns="46038" rIns="92075" bIns="46038">
            <a:normAutofit/>
          </a:bodyPr>
          <a:lstStyle/>
          <a:p>
            <a:pPr algn="just"/>
            <a:r>
              <a:rPr lang="cs-CZ" altLang="cs-CZ" sz="1800" b="1" dirty="0">
                <a:solidFill>
                  <a:srgbClr val="0070C0"/>
                </a:solidFill>
                <a:latin typeface="Arial" panose="020B0604020202020204" pitchFamily="34" charset="0"/>
              </a:rPr>
              <a:t>Pláž </a:t>
            </a:r>
            <a:r>
              <a:rPr lang="cs-CZ" altLang="cs-CZ" sz="1800" b="1" dirty="0" err="1" smtClean="0">
                <a:solidFill>
                  <a:srgbClr val="0070C0"/>
                </a:solidFill>
                <a:latin typeface="Arial" panose="020B0604020202020204" pitchFamily="34" charset="0"/>
              </a:rPr>
              <a:t>Whitehaven</a:t>
            </a:r>
            <a:r>
              <a:rPr lang="cs-CZ" altLang="cs-CZ" sz="1800" b="1" dirty="0" smtClean="0">
                <a:solidFill>
                  <a:srgbClr val="0070C0"/>
                </a:solidFill>
                <a:latin typeface="Arial" panose="020B0604020202020204" pitchFamily="34" charset="0"/>
              </a:rPr>
              <a:t> (klenot Austrálie) </a:t>
            </a:r>
            <a:r>
              <a:rPr lang="cs-CZ" altLang="cs-CZ" sz="1800" dirty="0">
                <a:latin typeface="Arial" panose="020B0604020202020204" pitchFamily="34" charset="0"/>
              </a:rPr>
              <a:t>se často umisťuje na žebříčku nejkrásnějších pláží světa. Pohled na ni vám rozhodně vyrazí dech. Nachází se na ostrově </a:t>
            </a:r>
            <a:r>
              <a:rPr lang="cs-CZ" altLang="cs-CZ" sz="1800" dirty="0" err="1">
                <a:latin typeface="Arial" panose="020B0604020202020204" pitchFamily="34" charset="0"/>
              </a:rPr>
              <a:t>Whitsunday</a:t>
            </a:r>
            <a:r>
              <a:rPr lang="cs-CZ" altLang="cs-CZ" sz="1800" dirty="0">
                <a:latin typeface="Arial" panose="020B0604020202020204" pitchFamily="34" charset="0"/>
              </a:rPr>
              <a:t>, který spadá pod australský stát </a:t>
            </a:r>
            <a:r>
              <a:rPr lang="cs-CZ" altLang="cs-CZ" sz="1800" dirty="0" err="1">
                <a:latin typeface="Arial" panose="020B0604020202020204" pitchFamily="34" charset="0"/>
              </a:rPr>
              <a:t>Queensland</a:t>
            </a:r>
            <a:r>
              <a:rPr lang="cs-CZ" altLang="cs-CZ" sz="1800" dirty="0">
                <a:latin typeface="Arial" panose="020B0604020202020204" pitchFamily="34" charset="0"/>
              </a:rPr>
              <a:t>.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Na </a:t>
            </a:r>
            <a:r>
              <a:rPr lang="cs-CZ" altLang="cs-CZ" sz="1800" dirty="0">
                <a:latin typeface="Arial" panose="020B0604020202020204" pitchFamily="34" charset="0"/>
              </a:rPr>
              <a:t>pláž se dostanete lodí z přístavu </a:t>
            </a:r>
            <a:r>
              <a:rPr lang="cs-CZ" altLang="cs-CZ" sz="1800" dirty="0" err="1">
                <a:latin typeface="Arial" panose="020B0604020202020204" pitchFamily="34" charset="0"/>
              </a:rPr>
              <a:t>Airlie</a:t>
            </a:r>
            <a:r>
              <a:rPr lang="cs-CZ" altLang="cs-CZ" sz="1800" dirty="0">
                <a:latin typeface="Arial" panose="020B0604020202020204" pitchFamily="34" charset="0"/>
              </a:rPr>
              <a:t> nebo </a:t>
            </a:r>
            <a:r>
              <a:rPr lang="cs-CZ" altLang="cs-CZ" sz="1800" dirty="0" err="1">
                <a:latin typeface="Arial" panose="020B0604020202020204" pitchFamily="34" charset="0"/>
              </a:rPr>
              <a:t>Shut</a:t>
            </a:r>
            <a:r>
              <a:rPr lang="cs-CZ" altLang="cs-CZ" sz="1800" dirty="0">
                <a:latin typeface="Arial" panose="020B0604020202020204" pitchFamily="34" charset="0"/>
              </a:rPr>
              <a:t> </a:t>
            </a:r>
            <a:r>
              <a:rPr lang="cs-CZ" altLang="cs-CZ" sz="1800" dirty="0" err="1">
                <a:latin typeface="Arial" panose="020B0604020202020204" pitchFamily="34" charset="0"/>
              </a:rPr>
              <a:t>Harbour</a:t>
            </a:r>
            <a:r>
              <a:rPr lang="cs-CZ" altLang="cs-CZ" sz="1800" dirty="0">
                <a:latin typeface="Arial" panose="020B0604020202020204" pitchFamily="34" charset="0"/>
              </a:rPr>
              <a:t>. Pláž je dlouhá několik kilometrů a je tvořena čistě bílým křemenným pískem. Pohled na tuto pláž je úchvatný – z jedné strany čisté modré moře, pak pruh bílého písku následovaný pásem jasně zeleného tropického lesa. V pozadí se navíc zvedají vysoké hory</a:t>
            </a:r>
            <a:r>
              <a:rPr lang="cs-CZ" altLang="cs-CZ" sz="1800" dirty="0" smtClean="0">
                <a:latin typeface="Arial" panose="020B0604020202020204" pitchFamily="34" charset="0"/>
              </a:rPr>
              <a:t>.</a:t>
            </a:r>
          </a:p>
          <a:p>
            <a:pPr algn="just"/>
            <a:r>
              <a:rPr lang="cs-CZ" altLang="cs-CZ" sz="1800" dirty="0">
                <a:latin typeface="Arial" panose="020B0604020202020204" pitchFamily="34" charset="0"/>
              </a:rPr>
              <a:t>Pláž byla objevena v roce 1879 velitelem Britského námořnictva </a:t>
            </a:r>
            <a:r>
              <a:rPr lang="cs-CZ" altLang="cs-CZ" sz="1800" dirty="0" err="1">
                <a:latin typeface="Arial" panose="020B0604020202020204" pitchFamily="34" charset="0"/>
              </a:rPr>
              <a:t>Parkerem</a:t>
            </a:r>
            <a:r>
              <a:rPr lang="cs-CZ" altLang="cs-CZ" sz="1800" dirty="0">
                <a:latin typeface="Arial" panose="020B0604020202020204" pitchFamily="34" charset="0"/>
              </a:rPr>
              <a:t> </a:t>
            </a:r>
            <a:r>
              <a:rPr lang="cs-CZ" altLang="cs-CZ" sz="1800" dirty="0" err="1">
                <a:latin typeface="Arial" panose="020B0604020202020204" pitchFamily="34" charset="0"/>
              </a:rPr>
              <a:t>Bedwellem</a:t>
            </a:r>
            <a:r>
              <a:rPr lang="cs-CZ" altLang="cs-CZ" sz="1800" dirty="0">
                <a:latin typeface="Arial" panose="020B0604020202020204" pitchFamily="34" charset="0"/>
              </a:rPr>
              <a:t>. V blízkosti pláže nebyly vystaveny žádné turistické rezorty, takže se vám určitě nestane, že přijdete na pláž, kde je hlava na hlavě. Stejně tak zde nenajdete ani půjčovny sportovního vybavení, toalety nebo sprchy. </a:t>
            </a:r>
            <a:endParaRPr lang="cs-CZ" altLang="cs-CZ" sz="1800" dirty="0" smtClean="0">
              <a:latin typeface="Arial" panose="020B0604020202020204" pitchFamily="34" charset="0"/>
            </a:endParaRPr>
          </a:p>
          <a:p>
            <a:pPr algn="just"/>
            <a:r>
              <a:rPr lang="cs-CZ" altLang="cs-CZ" sz="1800" dirty="0" smtClean="0">
                <a:latin typeface="Arial" panose="020B0604020202020204" pitchFamily="34" charset="0"/>
              </a:rPr>
              <a:t>Na </a:t>
            </a:r>
            <a:r>
              <a:rPr lang="cs-CZ" altLang="cs-CZ" sz="1800" dirty="0">
                <a:latin typeface="Arial" panose="020B0604020202020204" pitchFamily="34" charset="0"/>
              </a:rPr>
              <a:t>pláži platí zákaz kouření a nesmí sem ani psi. Proto je tato pláž pokládána za jednu z nejčistších na světě. Vstup do moře je pozvolný, takže je vhodná pro rodiny s dětmi. Pouze je třeba dávat pozor na malé žahavé medúzy.</a:t>
            </a: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pic>
        <p:nvPicPr>
          <p:cNvPr id="6" name="Obrázek 5"/>
          <p:cNvPicPr>
            <a:picLocks noChangeAspect="1"/>
          </p:cNvPicPr>
          <p:nvPr/>
        </p:nvPicPr>
        <p:blipFill>
          <a:blip r:embed="rId3"/>
          <a:stretch>
            <a:fillRect/>
          </a:stretch>
        </p:blipFill>
        <p:spPr>
          <a:xfrm>
            <a:off x="1907704" y="4149081"/>
            <a:ext cx="4968552" cy="2701720"/>
          </a:xfrm>
          <a:prstGeom prst="rect">
            <a:avLst/>
          </a:prstGeom>
        </p:spPr>
      </p:pic>
    </p:spTree>
    <p:extLst>
      <p:ext uri="{BB962C8B-B14F-4D97-AF65-F5344CB8AC3E}">
        <p14:creationId xmlns:p14="http://schemas.microsoft.com/office/powerpoint/2010/main" val="109298685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950193"/>
          </a:xfrm>
          <a:noFill/>
        </p:spPr>
        <p:txBody>
          <a:bodyPr lIns="92075" tIns="46038" rIns="92075" bIns="46038">
            <a:normAutofit/>
          </a:bodyPr>
          <a:lstStyle/>
          <a:p>
            <a:pPr algn="just"/>
            <a:r>
              <a:rPr lang="cs-CZ" altLang="cs-CZ" sz="1800" dirty="0">
                <a:latin typeface="Arial" panose="020B0604020202020204" pitchFamily="34" charset="0"/>
              </a:rPr>
              <a:t>Zřejmě hlavním důvodem, proč turisté </a:t>
            </a:r>
            <a:r>
              <a:rPr lang="cs-CZ" altLang="cs-CZ" sz="1800" b="1" dirty="0">
                <a:solidFill>
                  <a:srgbClr val="0070C0"/>
                </a:solidFill>
                <a:latin typeface="Arial" panose="020B0604020202020204" pitchFamily="34" charset="0"/>
              </a:rPr>
              <a:t>do Karibiku </a:t>
            </a:r>
            <a:r>
              <a:rPr lang="cs-CZ" altLang="cs-CZ" sz="1800" dirty="0">
                <a:latin typeface="Arial" panose="020B0604020202020204" pitchFamily="34" charset="0"/>
              </a:rPr>
              <a:t>vůbec jezdí, jsou nádherné pláže a scenérie, které skýtají. Ať zde strávíte času, kolik chcete, nikdy se nebudete cítit, že jste toho viděli dost – místní pobřeží vás okouzlí bílými, růžovými i černými písky, křišťálově průzračná voda někde v dálce se splývající s modrým </a:t>
            </a:r>
            <a:r>
              <a:rPr lang="cs-CZ" altLang="cs-CZ" sz="1800" dirty="0" smtClean="0">
                <a:latin typeface="Arial" panose="020B0604020202020204" pitchFamily="34" charset="0"/>
              </a:rPr>
              <a:t>nebem,</a:t>
            </a:r>
          </a:p>
          <a:p>
            <a:pPr algn="just"/>
            <a:r>
              <a:rPr lang="cs-CZ" altLang="cs-CZ" sz="1800" dirty="0">
                <a:latin typeface="Arial" panose="020B0604020202020204" pitchFamily="34" charset="0"/>
              </a:rPr>
              <a:t>Hlavní turistickou sezónou je pro Karibské ostrovy zima (většinou od poloviny prosince do poloviny května). V tuto dobu je zde totiž nejsušší počasí z celého roku a na severu Evropy, USA a v Kanadě je zároveň největší zima.</a:t>
            </a:r>
            <a:endParaRPr lang="cs-CZ" altLang="cs-CZ" sz="18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pic>
        <p:nvPicPr>
          <p:cNvPr id="2" name="Obrázek 1"/>
          <p:cNvPicPr>
            <a:picLocks noChangeAspect="1"/>
          </p:cNvPicPr>
          <p:nvPr/>
        </p:nvPicPr>
        <p:blipFill>
          <a:blip r:embed="rId3"/>
          <a:stretch>
            <a:fillRect/>
          </a:stretch>
        </p:blipFill>
        <p:spPr>
          <a:xfrm>
            <a:off x="0" y="2034256"/>
            <a:ext cx="9144000" cy="4797152"/>
          </a:xfrm>
          <a:prstGeom prst="rect">
            <a:avLst/>
          </a:prstGeom>
        </p:spPr>
      </p:pic>
    </p:spTree>
    <p:extLst>
      <p:ext uri="{BB962C8B-B14F-4D97-AF65-F5344CB8AC3E}">
        <p14:creationId xmlns:p14="http://schemas.microsoft.com/office/powerpoint/2010/main" val="945318017"/>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950193"/>
          </a:xfrm>
          <a:noFill/>
        </p:spPr>
        <p:txBody>
          <a:bodyPr lIns="92075" tIns="46038" rIns="92075" bIns="46038">
            <a:noAutofit/>
          </a:bodyPr>
          <a:lstStyle/>
          <a:p>
            <a:pPr algn="just"/>
            <a:r>
              <a:rPr lang="cs-CZ" altLang="cs-CZ" sz="1900" b="1" dirty="0">
                <a:solidFill>
                  <a:srgbClr val="0070C0"/>
                </a:solidFill>
                <a:latin typeface="Arial" panose="020B0604020202020204" pitchFamily="34" charset="0"/>
              </a:rPr>
              <a:t>Velké </a:t>
            </a:r>
            <a:r>
              <a:rPr lang="cs-CZ" altLang="cs-CZ" sz="1900" b="1" dirty="0" smtClean="0">
                <a:solidFill>
                  <a:srgbClr val="0070C0"/>
                </a:solidFill>
                <a:latin typeface="Arial" panose="020B0604020202020204" pitchFamily="34" charset="0"/>
              </a:rPr>
              <a:t>Antily</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Hlavní ostrovní skupina Karibského moře. Najdete zde Kubu, Jamajku, Portoriko. V historii byla oblast známá převážně kvůli kolonizačním bojům Francie, Španělska a Velké Británie.</a:t>
            </a:r>
          </a:p>
          <a:p>
            <a:pPr algn="just"/>
            <a:r>
              <a:rPr lang="cs-CZ" altLang="cs-CZ" sz="1900" b="1" dirty="0">
                <a:solidFill>
                  <a:srgbClr val="0070C0"/>
                </a:solidFill>
                <a:latin typeface="Arial" panose="020B0604020202020204" pitchFamily="34" charset="0"/>
              </a:rPr>
              <a:t>Malé </a:t>
            </a:r>
            <a:r>
              <a:rPr lang="cs-CZ" altLang="cs-CZ" sz="1900" b="1" dirty="0" smtClean="0">
                <a:solidFill>
                  <a:srgbClr val="0070C0"/>
                </a:solidFill>
                <a:latin typeface="Arial" panose="020B0604020202020204" pitchFamily="34" charset="0"/>
              </a:rPr>
              <a:t>Antily</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Plocha, na které se rozprostírají Malé Antily je mnohem větší než u Velkých Antil. Nicméně ostrovní plochu tvoří jen 10 % z celých Antil. Najdete zde populární Barbados, Martinik nebo Svatou Lucii.</a:t>
            </a:r>
          </a:p>
          <a:p>
            <a:pPr algn="just"/>
            <a:r>
              <a:rPr lang="cs-CZ" altLang="cs-CZ" sz="1900" b="1" dirty="0" smtClean="0">
                <a:solidFill>
                  <a:srgbClr val="0070C0"/>
                </a:solidFill>
                <a:latin typeface="Arial" panose="020B0604020202020204" pitchFamily="34" charset="0"/>
              </a:rPr>
              <a:t>Bahamy</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Rozlehlé písčité pláže, možnost platit americkým dolarem, teploty které se celoročně pohybují do 21 do 28 °C. Oblast si drží status destinace pro bohaté a mocné obchodníky Severní Ameriky.</a:t>
            </a:r>
          </a:p>
          <a:p>
            <a:pPr algn="just"/>
            <a:r>
              <a:rPr lang="cs-CZ" altLang="cs-CZ" sz="1900" b="1" dirty="0" err="1">
                <a:solidFill>
                  <a:srgbClr val="0070C0"/>
                </a:solidFill>
                <a:latin typeface="Arial" panose="020B0604020202020204" pitchFamily="34" charset="0"/>
              </a:rPr>
              <a:t>Isla</a:t>
            </a:r>
            <a:r>
              <a:rPr lang="cs-CZ" altLang="cs-CZ" sz="1900" b="1" dirty="0">
                <a:solidFill>
                  <a:srgbClr val="0070C0"/>
                </a:solidFill>
                <a:latin typeface="Arial" panose="020B0604020202020204" pitchFamily="34" charset="0"/>
              </a:rPr>
              <a:t> </a:t>
            </a:r>
            <a:r>
              <a:rPr lang="cs-CZ" altLang="cs-CZ" sz="1900" b="1" dirty="0" smtClean="0">
                <a:solidFill>
                  <a:srgbClr val="0070C0"/>
                </a:solidFill>
                <a:latin typeface="Arial" panose="020B0604020202020204" pitchFamily="34" charset="0"/>
              </a:rPr>
              <a:t>Margarita</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Na ostrov perel (</a:t>
            </a:r>
            <a:r>
              <a:rPr lang="cs-CZ" altLang="cs-CZ" sz="1900" dirty="0" err="1">
                <a:latin typeface="Arial" panose="020B0604020202020204" pitchFamily="34" charset="0"/>
              </a:rPr>
              <a:t>Isla</a:t>
            </a:r>
            <a:r>
              <a:rPr lang="cs-CZ" altLang="cs-CZ" sz="1900" dirty="0">
                <a:latin typeface="Arial" panose="020B0604020202020204" pitchFamily="34" charset="0"/>
              </a:rPr>
              <a:t> Margarita) se většina turistů dopraví letecky. Celý region je veden jako bezcelní oblast, což láká většinu Venezuelanů, ale také ostatních turistů. Sýry, čokoláda, </a:t>
            </a:r>
            <a:r>
              <a:rPr lang="cs-CZ" altLang="cs-CZ" sz="1900" dirty="0" err="1">
                <a:latin typeface="Arial" panose="020B0604020202020204" pitchFamily="34" charset="0"/>
              </a:rPr>
              <a:t>whiskey</a:t>
            </a:r>
            <a:r>
              <a:rPr lang="cs-CZ" altLang="cs-CZ" sz="1900" dirty="0">
                <a:latin typeface="Arial" panose="020B0604020202020204" pitchFamily="34" charset="0"/>
              </a:rPr>
              <a:t>, elektrické spotřebiče a další tovar tu nakoupíte za velmi zajímavé ceny (například sedmička karibského rumu stojí 3 dolary).</a:t>
            </a:r>
          </a:p>
          <a:p>
            <a:pPr algn="just"/>
            <a:r>
              <a:rPr lang="cs-CZ" altLang="cs-CZ" sz="1900" b="1" dirty="0">
                <a:solidFill>
                  <a:srgbClr val="0070C0"/>
                </a:solidFill>
                <a:latin typeface="Arial" panose="020B0604020202020204" pitchFamily="34" charset="0"/>
              </a:rPr>
              <a:t>Kajmanské </a:t>
            </a:r>
            <a:r>
              <a:rPr lang="cs-CZ" altLang="cs-CZ" sz="1900" b="1" dirty="0" smtClean="0">
                <a:solidFill>
                  <a:srgbClr val="0070C0"/>
                </a:solidFill>
                <a:latin typeface="Arial" panose="020B0604020202020204" pitchFamily="34" charset="0"/>
              </a:rPr>
              <a:t>ostrovy</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Krásné pláže a útesy, tropické podnebí ochlazované mořským větrem a čilý turistický ruch. Kajmanské ostrovy jsou také známy zvláštní daňovou politikou. Lákavý je hlavně ostrov Grand </a:t>
            </a:r>
            <a:r>
              <a:rPr lang="cs-CZ" altLang="cs-CZ" sz="1900" dirty="0" err="1">
                <a:latin typeface="Arial" panose="020B0604020202020204" pitchFamily="34" charset="0"/>
              </a:rPr>
              <a:t>Cayman</a:t>
            </a:r>
            <a:r>
              <a:rPr lang="cs-CZ" altLang="cs-CZ" sz="1900" dirty="0">
                <a:latin typeface="Arial" panose="020B0604020202020204" pitchFamily="34" charset="0"/>
              </a:rPr>
              <a:t>, kam směřuje většina turistů.</a:t>
            </a:r>
            <a:endParaRPr lang="cs-CZ" altLang="cs-CZ" sz="19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spTree>
    <p:extLst>
      <p:ext uri="{BB962C8B-B14F-4D97-AF65-F5344CB8AC3E}">
        <p14:creationId xmlns:p14="http://schemas.microsoft.com/office/powerpoint/2010/main" val="1412035340"/>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036496" cy="5149993"/>
          </a:xfrm>
          <a:noFill/>
        </p:spPr>
        <p:txBody>
          <a:bodyPr lIns="92075" tIns="46038" rIns="92075" bIns="46038">
            <a:noAutofit/>
          </a:bodyPr>
          <a:lstStyle/>
          <a:p>
            <a:pPr algn="just"/>
            <a:r>
              <a:rPr lang="cs-CZ" altLang="cs-CZ" sz="2100" b="1" dirty="0">
                <a:solidFill>
                  <a:srgbClr val="0070C0"/>
                </a:solidFill>
                <a:latin typeface="Arial" panose="020B0604020202020204" pitchFamily="34" charset="0"/>
              </a:rPr>
              <a:t>Brazílie</a:t>
            </a:r>
            <a:r>
              <a:rPr lang="cs-CZ" altLang="cs-CZ" sz="2100" dirty="0">
                <a:latin typeface="Arial" panose="020B0604020202020204" pitchFamily="34" charset="0"/>
              </a:rPr>
              <a:t> má nádherné pláže umístěné na východním pobřeží, které jsou dlouhé několik tisíc kilometrů</a:t>
            </a:r>
            <a:r>
              <a:rPr lang="cs-CZ" altLang="cs-CZ" sz="2100" dirty="0" smtClean="0">
                <a:latin typeface="Arial" panose="020B0604020202020204" pitchFamily="34" charset="0"/>
              </a:rPr>
              <a:t>.</a:t>
            </a:r>
          </a:p>
          <a:p>
            <a:pPr algn="just"/>
            <a:r>
              <a:rPr lang="cs-CZ" altLang="cs-CZ" sz="2100" dirty="0" smtClean="0">
                <a:latin typeface="Arial" panose="020B0604020202020204" pitchFamily="34" charset="0"/>
              </a:rPr>
              <a:t>Mezi </a:t>
            </a:r>
            <a:r>
              <a:rPr lang="cs-CZ" altLang="cs-CZ" sz="2100" dirty="0">
                <a:latin typeface="Arial" panose="020B0604020202020204" pitchFamily="34" charset="0"/>
              </a:rPr>
              <a:t>nejznámější brazilské pláže patří slavná pláž </a:t>
            </a:r>
            <a:r>
              <a:rPr lang="cs-CZ" altLang="cs-CZ" sz="2100" dirty="0" err="1">
                <a:latin typeface="Arial" panose="020B0604020202020204" pitchFamily="34" charset="0"/>
              </a:rPr>
              <a:t>Copacabana</a:t>
            </a:r>
            <a:r>
              <a:rPr lang="cs-CZ" altLang="cs-CZ" sz="2100" dirty="0" smtClean="0">
                <a:latin typeface="Arial" panose="020B0604020202020204" pitchFamily="34" charset="0"/>
              </a:rPr>
              <a:t>.</a:t>
            </a:r>
          </a:p>
          <a:p>
            <a:pPr algn="just"/>
            <a:r>
              <a:rPr lang="cs-CZ" altLang="cs-CZ" sz="2100" dirty="0" smtClean="0">
                <a:latin typeface="Arial" panose="020B0604020202020204" pitchFamily="34" charset="0"/>
              </a:rPr>
              <a:t> Pestrobarevný </a:t>
            </a:r>
            <a:r>
              <a:rPr lang="cs-CZ" altLang="cs-CZ" sz="2100" dirty="0">
                <a:latin typeface="Arial" panose="020B0604020202020204" pitchFamily="34" charset="0"/>
              </a:rPr>
              <a:t>svět plný veselí a nikdy nekončících karnevalů. Usměvaví lidé, výborné jídlo, lahodné míchané koktejly a především pláže, které si v ničem nezadají s karibskými kráskami – tohle je </a:t>
            </a:r>
            <a:r>
              <a:rPr lang="cs-CZ" altLang="cs-CZ" sz="2100" b="1" dirty="0">
                <a:solidFill>
                  <a:srgbClr val="0070C0"/>
                </a:solidFill>
                <a:latin typeface="Arial" panose="020B0604020202020204" pitchFamily="34" charset="0"/>
              </a:rPr>
              <a:t>brazilské Rio de </a:t>
            </a:r>
            <a:r>
              <a:rPr lang="cs-CZ" altLang="cs-CZ" sz="2100" b="1" dirty="0" err="1">
                <a:solidFill>
                  <a:srgbClr val="0070C0"/>
                </a:solidFill>
                <a:latin typeface="Arial" panose="020B0604020202020204" pitchFamily="34" charset="0"/>
              </a:rPr>
              <a:t>Janeiro</a:t>
            </a:r>
            <a:r>
              <a:rPr lang="cs-CZ" altLang="cs-CZ" sz="2100" dirty="0">
                <a:latin typeface="Arial" panose="020B0604020202020204" pitchFamily="34" charset="0"/>
              </a:rPr>
              <a:t>! Návštěva Ria je bezpochyby nezapomenutelným zážitkem, který ve vás evokuje vzpomínky na blyštivé masky, ale i jedinečnou přírodu, ze všech stran obklopenou tyrkysovým mořem a bílým pískem</a:t>
            </a:r>
            <a:r>
              <a:rPr lang="cs-CZ" altLang="cs-CZ" sz="2100" dirty="0" smtClean="0">
                <a:latin typeface="Arial" panose="020B0604020202020204" pitchFamily="34" charset="0"/>
              </a:rPr>
              <a:t>.</a:t>
            </a:r>
          </a:p>
          <a:p>
            <a:pPr algn="just"/>
            <a:r>
              <a:rPr lang="cs-CZ" altLang="cs-CZ" sz="2100" dirty="0">
                <a:latin typeface="Arial" panose="020B0604020202020204" pitchFamily="34" charset="0"/>
              </a:rPr>
              <a:t>Rio je již od pradávna symbolem karnevalů, veselí a nikdy nekončících oslav. Málokdo ovšem ví, že kromě toho zde lze navštívit nespočet krásných pláží s bělavým pískem a průzračně čistým mořem, jež můžeme s klidným srdcem přirovnat ke karibským klenotům. </a:t>
            </a:r>
            <a:endParaRPr lang="cs-CZ" altLang="cs-CZ" sz="2100" dirty="0" smtClean="0">
              <a:latin typeface="Arial" panose="020B0604020202020204" pitchFamily="34" charset="0"/>
            </a:endParaRPr>
          </a:p>
          <a:p>
            <a:pPr algn="just"/>
            <a:r>
              <a:rPr lang="cs-CZ" altLang="cs-CZ" sz="2100" dirty="0" smtClean="0">
                <a:latin typeface="Arial" panose="020B0604020202020204" pitchFamily="34" charset="0"/>
              </a:rPr>
              <a:t>Město </a:t>
            </a:r>
            <a:r>
              <a:rPr lang="cs-CZ" altLang="cs-CZ" sz="2100" dirty="0">
                <a:latin typeface="Arial" panose="020B0604020202020204" pitchFamily="34" charset="0"/>
              </a:rPr>
              <a:t>je proslulé také svou gigantickou </a:t>
            </a:r>
            <a:r>
              <a:rPr lang="cs-CZ" altLang="cs-CZ" sz="2100" b="1" dirty="0">
                <a:latin typeface="Arial" panose="020B0604020202020204" pitchFamily="34" charset="0"/>
              </a:rPr>
              <a:t>sochou Krista Vykupitele</a:t>
            </a:r>
            <a:r>
              <a:rPr lang="cs-CZ" altLang="cs-CZ" sz="2100" dirty="0">
                <a:latin typeface="Arial" panose="020B0604020202020204" pitchFamily="34" charset="0"/>
              </a:rPr>
              <a:t>, která se tyčí v neuvěřitelných 710 m n. m. Město se rozkládá na ploše 1 260 km²</a:t>
            </a:r>
          </a:p>
          <a:p>
            <a:pPr algn="just"/>
            <a:endParaRPr lang="cs-CZ" altLang="cs-CZ" sz="2100" dirty="0">
              <a:latin typeface="Arial" panose="020B0604020202020204" pitchFamily="34" charset="0"/>
            </a:endParaRPr>
          </a:p>
          <a:p>
            <a:pPr marL="0" indent="0" algn="just">
              <a:buNone/>
            </a:pPr>
            <a:endParaRPr lang="cs-CZ" altLang="cs-CZ" sz="21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spTree>
    <p:extLst>
      <p:ext uri="{BB962C8B-B14F-4D97-AF65-F5344CB8AC3E}">
        <p14:creationId xmlns:p14="http://schemas.microsoft.com/office/powerpoint/2010/main" val="2776072579"/>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449262" y="222250"/>
            <a:ext cx="7939161"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algn="ctr" eaLnBrk="1" hangingPunct="1">
              <a:lnSpc>
                <a:spcPct val="101000"/>
              </a:lnSpc>
              <a:spcAft>
                <a:spcPct val="0"/>
              </a:spcAft>
            </a:pPr>
            <a:r>
              <a:rPr lang="cs-CZ" altLang="cs-CZ" sz="3600" b="1" dirty="0">
                <a:solidFill>
                  <a:srgbClr val="FF0000"/>
                </a:solidFill>
                <a:latin typeface="Tahoma" panose="020B0604030504040204" pitchFamily="34" charset="0"/>
                <a:cs typeface="Tahoma" panose="020B0604030504040204" pitchFamily="34" charset="0"/>
              </a:rPr>
              <a:t>STÁTNÍ ÚZEMÍ</a:t>
            </a:r>
          </a:p>
        </p:txBody>
      </p:sp>
      <p:sp>
        <p:nvSpPr>
          <p:cNvPr id="4" name="Text Box 6"/>
          <p:cNvSpPr txBox="1">
            <a:spLocks noChangeArrowheads="1"/>
          </p:cNvSpPr>
          <p:nvPr/>
        </p:nvSpPr>
        <p:spPr bwMode="auto">
          <a:xfrm>
            <a:off x="468313" y="836613"/>
            <a:ext cx="8280400" cy="11874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3000"/>
              </a:lnSpc>
              <a:spcBef>
                <a:spcPct val="50000"/>
              </a:spcBef>
              <a:buClr>
                <a:srgbClr val="000000"/>
              </a:buClr>
              <a:buSzPct val="100000"/>
              <a:buFont typeface="Times New Roman" panose="02020603050405020304" pitchFamily="18" charset="0"/>
              <a:buNone/>
            </a:pPr>
            <a:r>
              <a:rPr lang="cs-CZ" altLang="cs-CZ" sz="2400" i="1" dirty="0">
                <a:latin typeface="Tahoma" panose="020B0604030504040204" pitchFamily="34" charset="0"/>
              </a:rPr>
              <a:t>je prostor, který je tvořen pevninským územím, geologickým podkladem, teritoriálními vodami, vzdušným prostorem i územími velvyslanectví,</a:t>
            </a:r>
          </a:p>
        </p:txBody>
      </p:sp>
      <p:sp>
        <p:nvSpPr>
          <p:cNvPr id="5" name="Text Box 5"/>
          <p:cNvSpPr txBox="1">
            <a:spLocks noChangeArrowheads="1"/>
          </p:cNvSpPr>
          <p:nvPr/>
        </p:nvSpPr>
        <p:spPr bwMode="auto">
          <a:xfrm>
            <a:off x="454025" y="2217738"/>
            <a:ext cx="8280400" cy="11223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3000"/>
              </a:lnSpc>
              <a:spcBef>
                <a:spcPct val="50000"/>
              </a:spcBef>
              <a:buClr>
                <a:srgbClr val="000000"/>
              </a:buClr>
              <a:buSzPct val="100000"/>
              <a:buFont typeface="Times New Roman" panose="02020603050405020304" pitchFamily="18" charset="0"/>
              <a:buNone/>
            </a:pPr>
            <a:r>
              <a:rPr lang="cs-CZ" altLang="cs-CZ" sz="2400" i="1">
                <a:latin typeface="Tahoma" panose="020B0604030504040204" pitchFamily="34" charset="0"/>
              </a:rPr>
              <a:t>je prostor, který je ohraničen státní hranicí, je základem každého státu, objektem výkonu státní moci a oblastí jeho kompetencí.</a:t>
            </a:r>
          </a:p>
        </p:txBody>
      </p:sp>
      <p:sp>
        <p:nvSpPr>
          <p:cNvPr id="4101" name="Text Box 7"/>
          <p:cNvSpPr txBox="1">
            <a:spLocks noChangeArrowheads="1"/>
          </p:cNvSpPr>
          <p:nvPr/>
        </p:nvSpPr>
        <p:spPr bwMode="auto">
          <a:xfrm>
            <a:off x="571500" y="3729038"/>
            <a:ext cx="37433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9pPr>
          </a:lstStyle>
          <a:p>
            <a:pPr eaLnBrk="1" hangingPunct="1">
              <a:lnSpc>
                <a:spcPct val="100000"/>
              </a:lnSpc>
              <a:spcBef>
                <a:spcPct val="50000"/>
              </a:spcBef>
              <a:spcAft>
                <a:spcPct val="0"/>
              </a:spcAft>
              <a:buClrTx/>
              <a:buSzTx/>
              <a:buFontTx/>
              <a:buNone/>
            </a:pPr>
            <a:r>
              <a:rPr lang="cs-CZ" altLang="cs-CZ" sz="2400" b="1" dirty="0">
                <a:solidFill>
                  <a:srgbClr val="800000"/>
                </a:solidFill>
                <a:latin typeface="Tahoma" panose="020B0604030504040204" pitchFamily="34" charset="0"/>
              </a:rPr>
              <a:t>Teritoriální (výsostné) vody</a:t>
            </a:r>
            <a:r>
              <a:rPr lang="cs-CZ" altLang="cs-CZ" sz="2400" b="1" dirty="0">
                <a:solidFill>
                  <a:schemeClr val="tx1"/>
                </a:solidFill>
                <a:latin typeface="Tahoma" panose="020B0604030504040204" pitchFamily="34" charset="0"/>
              </a:rPr>
              <a:t>               </a:t>
            </a:r>
          </a:p>
        </p:txBody>
      </p:sp>
      <p:sp>
        <p:nvSpPr>
          <p:cNvPr id="4102" name="Rectangle 8"/>
          <p:cNvSpPr>
            <a:spLocks noChangeArrowheads="1"/>
          </p:cNvSpPr>
          <p:nvPr/>
        </p:nvSpPr>
        <p:spPr bwMode="auto">
          <a:xfrm>
            <a:off x="504825" y="4652963"/>
            <a:ext cx="4078288"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02000"/>
              </a:lnSpc>
              <a:spcAft>
                <a:spcPts val="1425"/>
              </a:spcAft>
              <a:buClr>
                <a:srgbClr val="000000"/>
              </a:buClr>
              <a:buSzPct val="100000"/>
              <a:buFont typeface="Times New Roman" panose="02020603050405020304" pitchFamily="18" charset="0"/>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S Gothic" panose="020B0609070205080204" pitchFamily="49" charset="-128"/>
              </a:defRPr>
            </a:lvl9pPr>
          </a:lstStyle>
          <a:p>
            <a:pPr eaLnBrk="1" hangingPunct="1">
              <a:lnSpc>
                <a:spcPct val="100000"/>
              </a:lnSpc>
              <a:spcAft>
                <a:spcPct val="0"/>
              </a:spcAft>
              <a:buClrTx/>
              <a:buSzTx/>
              <a:buFontTx/>
              <a:buNone/>
            </a:pPr>
            <a:r>
              <a:rPr lang="cs-CZ" altLang="cs-CZ" sz="2400" i="1">
                <a:solidFill>
                  <a:schemeClr val="tx1"/>
                </a:solidFill>
                <a:latin typeface="Tahoma" panose="020B0604030504040204" pitchFamily="34" charset="0"/>
              </a:rPr>
              <a:t>jsou součástí státního území </a:t>
            </a:r>
          </a:p>
          <a:p>
            <a:pPr eaLnBrk="1" hangingPunct="1">
              <a:lnSpc>
                <a:spcPct val="100000"/>
              </a:lnSpc>
              <a:spcAft>
                <a:spcPct val="0"/>
              </a:spcAft>
              <a:buClrTx/>
              <a:buSzTx/>
              <a:buFontTx/>
              <a:buNone/>
            </a:pPr>
            <a:r>
              <a:rPr lang="cs-CZ" altLang="cs-CZ" sz="2400" i="1">
                <a:solidFill>
                  <a:schemeClr val="tx1"/>
                </a:solidFill>
                <a:latin typeface="Tahoma" panose="020B0604030504040204" pitchFamily="34" charset="0"/>
              </a:rPr>
              <a:t>přímořských států, a to       v rozsahu maximálně                 </a:t>
            </a:r>
            <a:r>
              <a:rPr lang="cs-CZ" altLang="cs-CZ" sz="2400" i="1">
                <a:solidFill>
                  <a:srgbClr val="800000"/>
                </a:solidFill>
                <a:latin typeface="Tahoma" panose="020B0604030504040204" pitchFamily="34" charset="0"/>
              </a:rPr>
              <a:t>12 námořních mil</a:t>
            </a:r>
            <a:r>
              <a:rPr lang="cs-CZ" altLang="cs-CZ" sz="2400" i="1">
                <a:solidFill>
                  <a:schemeClr val="tx1"/>
                </a:solidFill>
                <a:latin typeface="Tahoma" panose="020B0604030504040204" pitchFamily="34" charset="0"/>
              </a:rPr>
              <a:t> od pobřeží</a:t>
            </a:r>
          </a:p>
          <a:p>
            <a:pPr eaLnBrk="1" hangingPunct="1">
              <a:lnSpc>
                <a:spcPct val="100000"/>
              </a:lnSpc>
              <a:spcAft>
                <a:spcPct val="0"/>
              </a:spcAft>
              <a:buClrTx/>
              <a:buSzTx/>
              <a:buFontTx/>
              <a:buNone/>
            </a:pPr>
            <a:endParaRPr lang="cs-CZ" altLang="cs-CZ" sz="2400" i="1">
              <a:solidFill>
                <a:schemeClr val="tx1"/>
              </a:solidFill>
              <a:latin typeface="Tahoma" panose="020B0604030504040204" pitchFamily="34" charset="0"/>
            </a:endParaRPr>
          </a:p>
        </p:txBody>
      </p:sp>
      <p:pic>
        <p:nvPicPr>
          <p:cNvPr id="4103" name="Picture 4"/>
          <p:cNvPicPr>
            <a:picLocks noChangeAspect="1" noChangeArrowheads="1"/>
          </p:cNvPicPr>
          <p:nvPr/>
        </p:nvPicPr>
        <p:blipFill>
          <a:blip r:embed="rId2">
            <a:extLst>
              <a:ext uri="{28A0092B-C50C-407E-A947-70E740481C1C}">
                <a14:useLocalDpi xmlns:a14="http://schemas.microsoft.com/office/drawing/2010/main" val="0"/>
              </a:ext>
            </a:extLst>
          </a:blip>
          <a:srcRect l="2028" t="2361" r="1984" b="1563"/>
          <a:stretch>
            <a:fillRect/>
          </a:stretch>
        </p:blipFill>
        <p:spPr bwMode="auto">
          <a:xfrm rot="5400000">
            <a:off x="5113337" y="2860676"/>
            <a:ext cx="3541713" cy="450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044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65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anim calcmode="lin" valueType="num">
                                      <p:cBhvr>
                                        <p:cTn id="14" dur="500" fill="hold"/>
                                        <p:tgtEl>
                                          <p:spTgt spid="5"/>
                                        </p:tgtEl>
                                        <p:attrNameLst>
                                          <p:attrName>ppt_x</p:attrName>
                                        </p:attrNameLst>
                                      </p:cBhvr>
                                      <p:tavLst>
                                        <p:tav tm="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5149993"/>
          </a:xfrm>
          <a:noFill/>
        </p:spPr>
        <p:txBody>
          <a:bodyPr lIns="92075" tIns="46038" rIns="92075" bIns="46038">
            <a:noAutofit/>
          </a:bodyPr>
          <a:lstStyle/>
          <a:p>
            <a:pPr algn="just"/>
            <a:r>
              <a:rPr lang="cs-CZ" altLang="cs-CZ" sz="1900" b="1" dirty="0">
                <a:latin typeface="Arial" panose="020B0604020202020204" pitchFamily="34" charset="0"/>
              </a:rPr>
              <a:t>Pláž </a:t>
            </a:r>
            <a:r>
              <a:rPr lang="cs-CZ" altLang="cs-CZ" sz="1900" b="1" dirty="0" err="1">
                <a:latin typeface="Arial" panose="020B0604020202020204" pitchFamily="34" charset="0"/>
              </a:rPr>
              <a:t>Copacabana</a:t>
            </a:r>
            <a:r>
              <a:rPr lang="cs-CZ" altLang="cs-CZ" sz="1900" b="1" dirty="0">
                <a:latin typeface="Arial" panose="020B0604020202020204" pitchFamily="34" charset="0"/>
              </a:rPr>
              <a:t> </a:t>
            </a:r>
            <a:r>
              <a:rPr lang="cs-CZ" altLang="cs-CZ" sz="1900" dirty="0">
                <a:latin typeface="Arial" panose="020B0604020202020204" pitchFamily="34" charset="0"/>
              </a:rPr>
              <a:t>se nachází na území města </a:t>
            </a:r>
            <a:r>
              <a:rPr lang="cs-CZ" altLang="cs-CZ" sz="1900" b="1" dirty="0">
                <a:solidFill>
                  <a:srgbClr val="0070C0"/>
                </a:solidFill>
                <a:latin typeface="Arial" panose="020B0604020202020204" pitchFamily="34" charset="0"/>
              </a:rPr>
              <a:t>Rio de </a:t>
            </a:r>
            <a:r>
              <a:rPr lang="cs-CZ" altLang="cs-CZ" sz="1900" b="1" dirty="0" err="1">
                <a:solidFill>
                  <a:srgbClr val="0070C0"/>
                </a:solidFill>
                <a:latin typeface="Arial" panose="020B0604020202020204" pitchFamily="34" charset="0"/>
              </a:rPr>
              <a:t>Janeiro</a:t>
            </a:r>
            <a:r>
              <a:rPr lang="cs-CZ" altLang="cs-CZ" sz="1900" b="1" dirty="0">
                <a:solidFill>
                  <a:srgbClr val="0070C0"/>
                </a:solidFill>
                <a:latin typeface="Arial" panose="020B0604020202020204" pitchFamily="34" charset="0"/>
              </a:rPr>
              <a:t> </a:t>
            </a:r>
            <a:r>
              <a:rPr lang="cs-CZ" altLang="cs-CZ" sz="1900" dirty="0">
                <a:latin typeface="Arial" panose="020B0604020202020204" pitchFamily="34" charset="0"/>
              </a:rPr>
              <a:t>a je jednou z nejznámějších pláží na světě. Celá pláž je 4 kilometry dlouhá. Na pláži jsou ke zhlédnutí krásné umělecké výtvory. Synonymem slova </a:t>
            </a:r>
            <a:r>
              <a:rPr lang="cs-CZ" altLang="cs-CZ" sz="1900" dirty="0" err="1">
                <a:latin typeface="Arial" panose="020B0604020202020204" pitchFamily="34" charset="0"/>
              </a:rPr>
              <a:t>Copacabana</a:t>
            </a:r>
            <a:r>
              <a:rPr lang="cs-CZ" altLang="cs-CZ" sz="1900" dirty="0">
                <a:latin typeface="Arial" panose="020B0604020202020204" pitchFamily="34" charset="0"/>
              </a:rPr>
              <a:t> je koupání v křišťálově modré vodě, opalování na sluncem vyhřátém písku, krásně opálené Brazilky v bikinách, bary, luxusní restaurace nebo hudební a noční kluby. Na pláži je možné relaxovat, hrát plážový fotbal nebo plážový volejbal. Pláž </a:t>
            </a:r>
            <a:r>
              <a:rPr lang="cs-CZ" altLang="cs-CZ" sz="1900" dirty="0" err="1">
                <a:latin typeface="Arial" panose="020B0604020202020204" pitchFamily="34" charset="0"/>
              </a:rPr>
              <a:t>Copacabana</a:t>
            </a:r>
            <a:r>
              <a:rPr lang="cs-CZ" altLang="cs-CZ" sz="1900" dirty="0">
                <a:latin typeface="Arial" panose="020B0604020202020204" pitchFamily="34" charset="0"/>
              </a:rPr>
              <a:t> je místo, jež se často využívá také pro různě oslavy – např. oslava Nového roku. V blízkosti se nachází </a:t>
            </a:r>
            <a:r>
              <a:rPr lang="cs-CZ" altLang="cs-CZ" sz="1900" dirty="0" err="1">
                <a:latin typeface="Arial" panose="020B0604020202020204" pitchFamily="34" charset="0"/>
              </a:rPr>
              <a:t>Copacabana</a:t>
            </a:r>
            <a:r>
              <a:rPr lang="cs-CZ" altLang="cs-CZ" sz="1900" dirty="0">
                <a:latin typeface="Arial" panose="020B0604020202020204" pitchFamily="34" charset="0"/>
              </a:rPr>
              <a:t> </a:t>
            </a:r>
            <a:r>
              <a:rPr lang="cs-CZ" altLang="cs-CZ" sz="1900" dirty="0" err="1">
                <a:latin typeface="Arial" panose="020B0604020202020204" pitchFamily="34" charset="0"/>
              </a:rPr>
              <a:t>Palace</a:t>
            </a:r>
            <a:r>
              <a:rPr lang="cs-CZ" altLang="cs-CZ" sz="1900" dirty="0">
                <a:latin typeface="Arial" panose="020B0604020202020204" pitchFamily="34" charset="0"/>
              </a:rPr>
              <a:t> Hotel, který byl otevřen roku </a:t>
            </a:r>
            <a:r>
              <a:rPr lang="cs-CZ" altLang="cs-CZ" sz="1900" dirty="0" smtClean="0">
                <a:latin typeface="Arial" panose="020B0604020202020204" pitchFamily="34" charset="0"/>
              </a:rPr>
              <a:t>1920.</a:t>
            </a:r>
            <a:endParaRPr lang="cs-CZ" altLang="cs-CZ" sz="19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pic>
        <p:nvPicPr>
          <p:cNvPr id="2" name="Obrázek 1"/>
          <p:cNvPicPr>
            <a:picLocks noChangeAspect="1"/>
          </p:cNvPicPr>
          <p:nvPr/>
        </p:nvPicPr>
        <p:blipFill>
          <a:blip r:embed="rId3"/>
          <a:stretch>
            <a:fillRect/>
          </a:stretch>
        </p:blipFill>
        <p:spPr>
          <a:xfrm>
            <a:off x="0" y="2636912"/>
            <a:ext cx="9144000" cy="4221088"/>
          </a:xfrm>
          <a:prstGeom prst="rect">
            <a:avLst/>
          </a:prstGeom>
        </p:spPr>
      </p:pic>
    </p:spTree>
    <p:extLst>
      <p:ext uri="{BB962C8B-B14F-4D97-AF65-F5344CB8AC3E}">
        <p14:creationId xmlns:p14="http://schemas.microsoft.com/office/powerpoint/2010/main" val="308260843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950193"/>
          </a:xfrm>
          <a:noFill/>
        </p:spPr>
        <p:txBody>
          <a:bodyPr lIns="92075" tIns="46038" rIns="92075" bIns="46038">
            <a:noAutofit/>
          </a:bodyPr>
          <a:lstStyle/>
          <a:p>
            <a:pPr marL="0" indent="0" algn="just">
              <a:buNone/>
            </a:pPr>
            <a:endParaRPr lang="cs-CZ" altLang="cs-CZ" sz="1900" dirty="0">
              <a:latin typeface="Arial" panose="020B0604020202020204" pitchFamily="34" charset="0"/>
            </a:endParaRPr>
          </a:p>
          <a:p>
            <a:pPr algn="just"/>
            <a:r>
              <a:rPr lang="cs-CZ" altLang="cs-CZ" sz="1900" b="1" dirty="0">
                <a:solidFill>
                  <a:srgbClr val="0070C0"/>
                </a:solidFill>
                <a:latin typeface="Arial" panose="020B0604020202020204" pitchFamily="34" charset="0"/>
              </a:rPr>
              <a:t> Afrika </a:t>
            </a:r>
            <a:r>
              <a:rPr lang="cs-CZ" altLang="cs-CZ" sz="1900" dirty="0">
                <a:latin typeface="Arial" panose="020B0604020202020204" pitchFamily="34" charset="0"/>
              </a:rPr>
              <a:t>je kontinent, kde je možno vidět velké množství kontrastů. Jsou zde nádherné pláže a krásné destinace a letoviska a v druhém koutě je Afrika zemí, kde lidé hladovějí, mají nevyhovující podmínky pro život a podobně. Proto je Afrika zemí kontrastů. </a:t>
            </a:r>
            <a:endParaRPr lang="cs-CZ" altLang="cs-CZ" sz="1900" dirty="0" smtClean="0">
              <a:latin typeface="Arial" panose="020B0604020202020204" pitchFamily="34" charset="0"/>
            </a:endParaRPr>
          </a:p>
          <a:p>
            <a:pPr algn="just"/>
            <a:r>
              <a:rPr lang="cs-CZ" altLang="cs-CZ" sz="1900" b="1" dirty="0">
                <a:solidFill>
                  <a:srgbClr val="0070C0"/>
                </a:solidFill>
                <a:latin typeface="Arial" panose="020B0604020202020204" pitchFamily="34" charset="0"/>
              </a:rPr>
              <a:t>Mauritius, Zanzibar, </a:t>
            </a:r>
            <a:r>
              <a:rPr lang="cs-CZ" altLang="cs-CZ" sz="1900" b="1" dirty="0" smtClean="0">
                <a:solidFill>
                  <a:srgbClr val="0070C0"/>
                </a:solidFill>
                <a:latin typeface="Arial" panose="020B0604020202020204" pitchFamily="34" charset="0"/>
              </a:rPr>
              <a:t>Seychely</a:t>
            </a:r>
          </a:p>
          <a:p>
            <a:pPr algn="just"/>
            <a:r>
              <a:rPr lang="cs-CZ" altLang="cs-CZ" sz="1900" dirty="0" smtClean="0">
                <a:latin typeface="Arial" panose="020B0604020202020204" pitchFamily="34" charset="0"/>
              </a:rPr>
              <a:t>Listopad </a:t>
            </a:r>
            <a:r>
              <a:rPr lang="cs-CZ" altLang="cs-CZ" sz="1900" dirty="0">
                <a:latin typeface="Arial" panose="020B0604020202020204" pitchFamily="34" charset="0"/>
              </a:rPr>
              <a:t>a prosinec na </a:t>
            </a:r>
            <a:r>
              <a:rPr lang="cs-CZ" altLang="cs-CZ" sz="1900" b="1" dirty="0">
                <a:latin typeface="Arial" panose="020B0604020202020204" pitchFamily="34" charset="0"/>
              </a:rPr>
              <a:t>Mauritiu </a:t>
            </a:r>
            <a:r>
              <a:rPr lang="cs-CZ" altLang="cs-CZ" sz="1900" dirty="0">
                <a:latin typeface="Arial" panose="020B0604020202020204" pitchFamily="34" charset="0"/>
              </a:rPr>
              <a:t>patří k nejlepším měsícům. Vrchol jara a začátek léta. Většina keřů a stromů ještě stále kvete a celý ostrov se zelená. Dokonce i východ ostrova, který bude v lednu a v únoru pod náporem větru, je v tomto období ovíván příjemným vánkem. Především golfisté milují konec listopadu a začátek prosince na Mauritiu, protože jejich hra je díky českému létu na vrcholu a dokonalá hřiště jsou nádhernou kulisou k jejich dobré hře. Navíc když se vrátí golfista domů někdy v polovině prosince, dohlédne na konec zimy a ví, že to do jara nějak přečká. Mauritius je jedna z mála destinací, kde si můžete být jisti, že za své peníze dostanete odpovídající servis a kvalitu</a:t>
            </a:r>
            <a:r>
              <a:rPr lang="cs-CZ" altLang="cs-CZ" sz="1900" dirty="0" smtClean="0">
                <a:latin typeface="Arial" panose="020B0604020202020204" pitchFamily="34" charset="0"/>
              </a:rPr>
              <a:t>.</a:t>
            </a:r>
          </a:p>
          <a:p>
            <a:pPr algn="just"/>
            <a:r>
              <a:rPr lang="cs-CZ" altLang="cs-CZ" sz="1900" b="1" dirty="0">
                <a:latin typeface="Arial" panose="020B0604020202020204" pitchFamily="34" charset="0"/>
              </a:rPr>
              <a:t>Na Seychelách </a:t>
            </a:r>
            <a:r>
              <a:rPr lang="cs-CZ" altLang="cs-CZ" sz="1900" dirty="0">
                <a:latin typeface="Arial" panose="020B0604020202020204" pitchFamily="34" charset="0"/>
              </a:rPr>
              <a:t>pomalu končí pohodové období. S koncem roku přijde zhoršení počasí, ale vás, kteří se na ostrovy vydáte na konci listopadu a na začátku prosince, se týkat nebude. Je to navíc jedno z mála období, kdy jsou hoteliéři ochotni diskutovat o cenách, a tak si svou vysněnou dovolenou můžete pořídit za nejlepší ceny. </a:t>
            </a:r>
            <a:endParaRPr lang="cs-CZ" altLang="cs-CZ" sz="19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spTree>
    <p:extLst>
      <p:ext uri="{BB962C8B-B14F-4D97-AF65-F5344CB8AC3E}">
        <p14:creationId xmlns:p14="http://schemas.microsoft.com/office/powerpoint/2010/main" val="169896840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9144000" cy="6950193"/>
          </a:xfrm>
          <a:noFill/>
        </p:spPr>
        <p:txBody>
          <a:bodyPr lIns="92075" tIns="46038" rIns="92075" bIns="46038">
            <a:noAutofit/>
          </a:bodyPr>
          <a:lstStyle/>
          <a:p>
            <a:pPr algn="just"/>
            <a:r>
              <a:rPr lang="cs-CZ" altLang="cs-CZ" sz="1900" b="1" dirty="0">
                <a:latin typeface="Arial" panose="020B0604020202020204" pitchFamily="34" charset="0"/>
              </a:rPr>
              <a:t>Zanzibar</a:t>
            </a:r>
            <a:r>
              <a:rPr lang="cs-CZ" altLang="cs-CZ" sz="1900" dirty="0">
                <a:latin typeface="Arial" panose="020B0604020202020204" pitchFamily="34" charset="0"/>
              </a:rPr>
              <a:t> roste do krásy. Kvalita hotelů se vylepšuje rok od roku a ostrov začíná bezesporu patřit do trojice nejlepších afrických plážových dovolených. Navíc se dá úplně skvěle kombinovat se safari v Keni nebo v Tanzanii, což je skvělá věc především pro ty, kdo nevydrží na pláži víc než pár dnů. </a:t>
            </a:r>
            <a:endParaRPr lang="cs-CZ" altLang="cs-CZ" sz="1900" dirty="0" smtClean="0">
              <a:latin typeface="Arial" panose="020B0604020202020204" pitchFamily="34" charset="0"/>
            </a:endParaRPr>
          </a:p>
          <a:p>
            <a:pPr algn="just"/>
            <a:r>
              <a:rPr lang="cs-CZ" altLang="cs-CZ" sz="1900" b="1" dirty="0" err="1">
                <a:solidFill>
                  <a:srgbClr val="0070C0"/>
                </a:solidFill>
                <a:latin typeface="Arial" panose="020B0604020202020204" pitchFamily="34" charset="0"/>
              </a:rPr>
              <a:t>Tiwi</a:t>
            </a:r>
            <a:r>
              <a:rPr lang="cs-CZ" altLang="cs-CZ" sz="1900" b="1" dirty="0">
                <a:solidFill>
                  <a:srgbClr val="0070C0"/>
                </a:solidFill>
                <a:latin typeface="Arial" panose="020B0604020202020204" pitchFamily="34" charset="0"/>
              </a:rPr>
              <a:t>, Keňa, </a:t>
            </a:r>
            <a:r>
              <a:rPr lang="cs-CZ" altLang="cs-CZ" sz="1900" b="1" dirty="0" smtClean="0">
                <a:solidFill>
                  <a:srgbClr val="0070C0"/>
                </a:solidFill>
                <a:latin typeface="Arial" panose="020B0604020202020204" pitchFamily="34" charset="0"/>
              </a:rPr>
              <a:t>Afrika</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Je krásná písčitá pláž v </a:t>
            </a:r>
            <a:r>
              <a:rPr lang="cs-CZ" altLang="cs-CZ" sz="1900" dirty="0" err="1">
                <a:latin typeface="Arial" panose="020B0604020202020204" pitchFamily="34" charset="0"/>
              </a:rPr>
              <a:t>Keňi</a:t>
            </a:r>
            <a:r>
              <a:rPr lang="cs-CZ" altLang="cs-CZ" sz="1900" dirty="0">
                <a:latin typeface="Arial" panose="020B0604020202020204" pitchFamily="34" charset="0"/>
              </a:rPr>
              <a:t>. Pláž je písčitá, písek je krásně bělostný a velmi jemný. Palmy, které se na pláži vyskytují, podobně jako i jiná vegetace, dodávají pocit naprosté dokonalosti a jsou prakticky obrázkem ideálu letní dovolené, o kterém sní asi každý. Moře je krásně průzračné a hraje všemi barvami modři. Pokud volíte jako místo dovolené Keňu, tak právě takhle pláž je dobrou volbou</a:t>
            </a:r>
            <a:r>
              <a:rPr lang="cs-CZ" altLang="cs-CZ" sz="1900" dirty="0" smtClean="0">
                <a:latin typeface="Arial" panose="020B0604020202020204" pitchFamily="34" charset="0"/>
              </a:rPr>
              <a:t>.</a:t>
            </a:r>
          </a:p>
          <a:p>
            <a:pPr algn="just"/>
            <a:r>
              <a:rPr lang="cs-CZ" altLang="cs-CZ" sz="1900" b="1" dirty="0">
                <a:solidFill>
                  <a:srgbClr val="0070C0"/>
                </a:solidFill>
                <a:latin typeface="Arial" panose="020B0604020202020204" pitchFamily="34" charset="0"/>
              </a:rPr>
              <a:t>Diani </a:t>
            </a:r>
            <a:r>
              <a:rPr lang="cs-CZ" altLang="cs-CZ" sz="1900" b="1" dirty="0" err="1">
                <a:solidFill>
                  <a:srgbClr val="0070C0"/>
                </a:solidFill>
                <a:latin typeface="Arial" panose="020B0604020202020204" pitchFamily="34" charset="0"/>
              </a:rPr>
              <a:t>Beach</a:t>
            </a:r>
            <a:r>
              <a:rPr lang="cs-CZ" altLang="cs-CZ" sz="1900" b="1" dirty="0">
                <a:solidFill>
                  <a:srgbClr val="0070C0"/>
                </a:solidFill>
                <a:latin typeface="Arial" panose="020B0604020202020204" pitchFamily="34" charset="0"/>
              </a:rPr>
              <a:t>, Keňa, </a:t>
            </a:r>
            <a:r>
              <a:rPr lang="cs-CZ" altLang="cs-CZ" sz="1900" b="1" dirty="0" smtClean="0">
                <a:solidFill>
                  <a:srgbClr val="0070C0"/>
                </a:solidFill>
                <a:latin typeface="Arial" panose="020B0604020202020204" pitchFamily="34" charset="0"/>
              </a:rPr>
              <a:t>Afrika</a:t>
            </a:r>
            <a:endParaRPr lang="cs-CZ" altLang="cs-CZ" sz="1900" b="1" dirty="0">
              <a:solidFill>
                <a:srgbClr val="0070C0"/>
              </a:solidFill>
              <a:latin typeface="Arial" panose="020B0604020202020204" pitchFamily="34" charset="0"/>
            </a:endParaRPr>
          </a:p>
          <a:p>
            <a:pPr algn="just"/>
            <a:r>
              <a:rPr lang="cs-CZ" altLang="cs-CZ" sz="1900" dirty="0">
                <a:latin typeface="Arial" panose="020B0604020202020204" pitchFamily="34" charset="0"/>
              </a:rPr>
              <a:t>Oblast je známá především díky svým krásným korálovým útesům. Diani </a:t>
            </a:r>
            <a:r>
              <a:rPr lang="cs-CZ" altLang="cs-CZ" sz="1900" dirty="0" err="1">
                <a:latin typeface="Arial" panose="020B0604020202020204" pitchFamily="34" charset="0"/>
              </a:rPr>
              <a:t>Beach</a:t>
            </a:r>
            <a:r>
              <a:rPr lang="cs-CZ" altLang="cs-CZ" sz="1900" dirty="0">
                <a:latin typeface="Arial" panose="020B0604020202020204" pitchFamily="34" charset="0"/>
              </a:rPr>
              <a:t> je typická pláž, kterou si mnoho lidí pamatuje z pohlednic či fotek. Je ideálem letní dovolené, podobně jako </a:t>
            </a:r>
            <a:r>
              <a:rPr lang="cs-CZ" altLang="cs-CZ" sz="1900" dirty="0" err="1">
                <a:latin typeface="Arial" panose="020B0604020202020204" pitchFamily="34" charset="0"/>
              </a:rPr>
              <a:t>Tiwi</a:t>
            </a:r>
            <a:r>
              <a:rPr lang="cs-CZ" altLang="cs-CZ" sz="1900" dirty="0">
                <a:latin typeface="Arial" panose="020B0604020202020204" pitchFamily="34" charset="0"/>
              </a:rPr>
              <a:t> </a:t>
            </a:r>
            <a:r>
              <a:rPr lang="cs-CZ" altLang="cs-CZ" sz="1900" dirty="0" err="1">
                <a:latin typeface="Arial" panose="020B0604020202020204" pitchFamily="34" charset="0"/>
              </a:rPr>
              <a:t>beach</a:t>
            </a:r>
            <a:r>
              <a:rPr lang="cs-CZ" altLang="cs-CZ" sz="1900" dirty="0">
                <a:latin typeface="Arial" panose="020B0604020202020204" pitchFamily="34" charset="0"/>
              </a:rPr>
              <a:t>. Moře je blízko břehu mělké. Můžete si také </a:t>
            </a:r>
            <a:r>
              <a:rPr lang="cs-CZ" altLang="cs-CZ" sz="1900" dirty="0" err="1">
                <a:latin typeface="Arial" panose="020B0604020202020204" pitchFamily="34" charset="0"/>
              </a:rPr>
              <a:t>dopřád</a:t>
            </a:r>
            <a:r>
              <a:rPr lang="cs-CZ" altLang="cs-CZ" sz="1900" dirty="0">
                <a:latin typeface="Arial" panose="020B0604020202020204" pitchFamily="34" charset="0"/>
              </a:rPr>
              <a:t> brodění se v moři s dobrým výhledem na písčité dno. To ukazuje také na to, že voda je krásně průzračná. Je zde také mnoho vegetace (palmy, akácie). Písek je krásně bílý a jemný.</a:t>
            </a:r>
          </a:p>
          <a:p>
            <a:pPr algn="just"/>
            <a:r>
              <a:rPr lang="cs-CZ" altLang="cs-CZ" sz="1900" dirty="0" smtClean="0">
                <a:latin typeface="Arial" panose="020B0604020202020204" pitchFamily="34" charset="0"/>
              </a:rPr>
              <a:t>Jen </a:t>
            </a:r>
            <a:r>
              <a:rPr lang="cs-CZ" altLang="cs-CZ" sz="1900" dirty="0">
                <a:latin typeface="Arial" panose="020B0604020202020204" pitchFamily="34" charset="0"/>
              </a:rPr>
              <a:t>málokde najdete tak krásné moře, jako je </a:t>
            </a:r>
            <a:r>
              <a:rPr lang="cs-CZ" altLang="cs-CZ" sz="1900" b="1" dirty="0">
                <a:solidFill>
                  <a:srgbClr val="0070C0"/>
                </a:solidFill>
                <a:latin typeface="Arial" panose="020B0604020202020204" pitchFamily="34" charset="0"/>
              </a:rPr>
              <a:t>Rudé moře v Egyptě. </a:t>
            </a:r>
            <a:r>
              <a:rPr lang="cs-CZ" altLang="cs-CZ" sz="1900" dirty="0">
                <a:latin typeface="Arial" panose="020B0604020202020204" pitchFamily="34" charset="0"/>
              </a:rPr>
              <a:t>Egypt je navíc ze všech zmíněných míst nejblíže a nabízí nejširší spektrum ubytování. Je tedy připravený uspokojit nejširší klientelu. Ale v tom často bývá problém. Vyznat se v tak široké nabídce, která navíc nemá přehlednou a jednoznačnou klasifikaci kvality, je složité. V Egyptě rozhodně platí, že 5* není jako 5*.</a:t>
            </a:r>
            <a:endParaRPr lang="cs-CZ" altLang="cs-CZ" sz="19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spTree>
    <p:extLst>
      <p:ext uri="{BB962C8B-B14F-4D97-AF65-F5344CB8AC3E}">
        <p14:creationId xmlns:p14="http://schemas.microsoft.com/office/powerpoint/2010/main" val="239418505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051"/>
          <p:cNvSpPr>
            <a:spLocks noGrp="1" noChangeArrowheads="1"/>
          </p:cNvSpPr>
          <p:nvPr>
            <p:ph type="body" idx="1"/>
          </p:nvPr>
        </p:nvSpPr>
        <p:spPr>
          <a:xfrm>
            <a:off x="0" y="7199"/>
            <a:ext cx="6300192" cy="6950193"/>
          </a:xfrm>
          <a:noFill/>
        </p:spPr>
        <p:txBody>
          <a:bodyPr lIns="92075" tIns="46038" rIns="92075" bIns="46038">
            <a:noAutofit/>
          </a:bodyPr>
          <a:lstStyle/>
          <a:p>
            <a:pPr algn="just"/>
            <a:r>
              <a:rPr lang="cs-CZ" altLang="cs-CZ" sz="1800" b="1" dirty="0" err="1">
                <a:latin typeface="Arial" panose="020B0604020202020204" pitchFamily="34" charset="0"/>
              </a:rPr>
              <a:t>Taba</a:t>
            </a:r>
            <a:r>
              <a:rPr lang="cs-CZ" altLang="cs-CZ" sz="1800" b="1" dirty="0">
                <a:latin typeface="Arial" panose="020B0604020202020204" pitchFamily="34" charset="0"/>
              </a:rPr>
              <a:t> </a:t>
            </a:r>
            <a:r>
              <a:rPr lang="cs-CZ" altLang="cs-CZ" sz="1800" dirty="0">
                <a:latin typeface="Arial" panose="020B0604020202020204" pitchFamily="34" charset="0"/>
              </a:rPr>
              <a:t>se nachází v oblasti s příjemným podnebím. Nádherné písčité pláže se vinou podél městečka v délce 40 km. A když vás lenošení pod slunečníkem přestane bavit? Můžete si udělat výlet na blízký Faraonův ostrov nebo se podívat na velbloudovi do pouště</a:t>
            </a:r>
            <a:r>
              <a:rPr lang="cs-CZ" altLang="cs-CZ" sz="1800" dirty="0" smtClean="0">
                <a:latin typeface="Arial" panose="020B0604020202020204" pitchFamily="34" charset="0"/>
              </a:rPr>
              <a:t>.</a:t>
            </a:r>
          </a:p>
          <a:p>
            <a:pPr algn="just"/>
            <a:r>
              <a:rPr lang="cs-CZ" altLang="cs-CZ" sz="1800" b="1" dirty="0" err="1">
                <a:latin typeface="Arial" panose="020B0604020202020204" pitchFamily="34" charset="0"/>
              </a:rPr>
              <a:t>Hurghada</a:t>
            </a:r>
            <a:r>
              <a:rPr lang="cs-CZ" altLang="cs-CZ" sz="1800" b="1" dirty="0">
                <a:latin typeface="Arial" panose="020B0604020202020204" pitchFamily="34" charset="0"/>
              </a:rPr>
              <a:t> </a:t>
            </a:r>
            <a:r>
              <a:rPr lang="cs-CZ" altLang="cs-CZ" sz="1800" dirty="0">
                <a:latin typeface="Arial" panose="020B0604020202020204" pitchFamily="34" charset="0"/>
              </a:rPr>
              <a:t>je jednoznačně nejoblíbenější, ale zároveň nejrušnější, turistické středisko ležící na břehu Rudého moře. Přímo ve městě najdete mezinárodní letiště, nádherné několikakilometrové pláže a kompletní turistický </a:t>
            </a:r>
            <a:r>
              <a:rPr lang="cs-CZ" altLang="cs-CZ" sz="1800" dirty="0" smtClean="0">
                <a:latin typeface="Arial" panose="020B0604020202020204" pitchFamily="34" charset="0"/>
              </a:rPr>
              <a:t>servis. Cestovní </a:t>
            </a:r>
            <a:r>
              <a:rPr lang="cs-CZ" altLang="cs-CZ" sz="1800" dirty="0">
                <a:latin typeface="Arial" panose="020B0604020202020204" pitchFamily="34" charset="0"/>
              </a:rPr>
              <a:t>kanceláře lákají na výlety do nedalekého Luxoru, </a:t>
            </a:r>
            <a:r>
              <a:rPr lang="cs-CZ" altLang="cs-CZ" sz="1800" dirty="0" err="1">
                <a:latin typeface="Arial" panose="020B0604020202020204" pitchFamily="34" charset="0"/>
              </a:rPr>
              <a:t>Gizy</a:t>
            </a:r>
            <a:r>
              <a:rPr lang="cs-CZ" altLang="cs-CZ" sz="1800" dirty="0">
                <a:latin typeface="Arial" panose="020B0604020202020204" pitchFamily="34" charset="0"/>
              </a:rPr>
              <a:t> nebo Údolí králů. Dovolenou v </a:t>
            </a:r>
            <a:r>
              <a:rPr lang="cs-CZ" altLang="cs-CZ" sz="1800" dirty="0" err="1">
                <a:latin typeface="Arial" panose="020B0604020202020204" pitchFamily="34" charset="0"/>
              </a:rPr>
              <a:t>Hurghadě</a:t>
            </a:r>
            <a:r>
              <a:rPr lang="cs-CZ" altLang="cs-CZ" sz="1800" dirty="0">
                <a:latin typeface="Arial" panose="020B0604020202020204" pitchFamily="34" charset="0"/>
              </a:rPr>
              <a:t> si také vychutnají surfaři, podmínky pro tento sport jsou v tyrkysových vodách zdejších zálivů ideální</a:t>
            </a:r>
            <a:r>
              <a:rPr lang="cs-CZ" altLang="cs-CZ" sz="1800" dirty="0" smtClean="0">
                <a:latin typeface="Arial" panose="020B0604020202020204" pitchFamily="34" charset="0"/>
              </a:rPr>
              <a:t>.</a:t>
            </a:r>
          </a:p>
          <a:p>
            <a:pPr algn="just"/>
            <a:r>
              <a:rPr lang="cs-CZ" altLang="cs-CZ" sz="1800" dirty="0">
                <a:latin typeface="Arial" panose="020B0604020202020204" pitchFamily="34" charset="0"/>
              </a:rPr>
              <a:t>Třetí místo, které vám můžeme doporučit pro dovolenou v Egyptě, je </a:t>
            </a:r>
            <a:r>
              <a:rPr lang="cs-CZ" altLang="cs-CZ" sz="1800" b="1" dirty="0" err="1">
                <a:latin typeface="Arial" panose="020B0604020202020204" pitchFamily="34" charset="0"/>
              </a:rPr>
              <a:t>Marsa</a:t>
            </a:r>
            <a:r>
              <a:rPr lang="cs-CZ" altLang="cs-CZ" sz="1800" b="1" dirty="0">
                <a:latin typeface="Arial" panose="020B0604020202020204" pitchFamily="34" charset="0"/>
              </a:rPr>
              <a:t> </a:t>
            </a:r>
            <a:r>
              <a:rPr lang="cs-CZ" altLang="cs-CZ" sz="1800" b="1" dirty="0" err="1">
                <a:latin typeface="Arial" panose="020B0604020202020204" pitchFamily="34" charset="0"/>
              </a:rPr>
              <a:t>Alam</a:t>
            </a:r>
            <a:r>
              <a:rPr lang="cs-CZ" altLang="cs-CZ" sz="1800" dirty="0">
                <a:latin typeface="Arial" panose="020B0604020202020204" pitchFamily="34" charset="0"/>
              </a:rPr>
              <a:t>. Tato rekreační oblast patří mezi vůbec nejmladší letoviska na pobřeží Rudého moře. Ještě nedávno byste na místě dnešních hotelů našli jen rybáře</a:t>
            </a:r>
            <a:r>
              <a:rPr lang="cs-CZ" altLang="cs-CZ" sz="1800" dirty="0" smtClean="0">
                <a:latin typeface="Arial" panose="020B0604020202020204" pitchFamily="34" charset="0"/>
              </a:rPr>
              <a:t>.</a:t>
            </a:r>
            <a:endParaRPr lang="cs-CZ" altLang="cs-CZ" sz="1800" dirty="0">
              <a:latin typeface="Arial" panose="020B0604020202020204" pitchFamily="34" charset="0"/>
            </a:endParaRPr>
          </a:p>
          <a:p>
            <a:pPr algn="just"/>
            <a:r>
              <a:rPr lang="cs-CZ" altLang="cs-CZ" sz="1800" dirty="0">
                <a:latin typeface="Arial" panose="020B0604020202020204" pitchFamily="34" charset="0"/>
              </a:rPr>
              <a:t>Dnes se z </a:t>
            </a:r>
            <a:r>
              <a:rPr lang="cs-CZ" altLang="cs-CZ" sz="1800" dirty="0" err="1">
                <a:latin typeface="Arial" panose="020B0604020202020204" pitchFamily="34" charset="0"/>
              </a:rPr>
              <a:t>Marsa</a:t>
            </a:r>
            <a:r>
              <a:rPr lang="cs-CZ" altLang="cs-CZ" sz="1800" dirty="0">
                <a:latin typeface="Arial" panose="020B0604020202020204" pitchFamily="34" charset="0"/>
              </a:rPr>
              <a:t> </a:t>
            </a:r>
            <a:r>
              <a:rPr lang="cs-CZ" altLang="cs-CZ" sz="1800" dirty="0" err="1">
                <a:latin typeface="Arial" panose="020B0604020202020204" pitchFamily="34" charset="0"/>
              </a:rPr>
              <a:t>Alam</a:t>
            </a:r>
            <a:r>
              <a:rPr lang="cs-CZ" altLang="cs-CZ" sz="1800" dirty="0">
                <a:latin typeface="Arial" panose="020B0604020202020204" pitchFamily="34" charset="0"/>
              </a:rPr>
              <a:t> stalo příjemné místo, které nabízí turistům veškerý komfort, ale zároveň si zachovává poklidnou atmosféru. Zdejší korálové útesy jsou hotovým rájem pro potápěče začátečníky i profesionály.</a:t>
            </a:r>
            <a:endParaRPr lang="cs-CZ" altLang="cs-CZ" sz="1800" dirty="0">
              <a:latin typeface="Arial" panose="020B0604020202020204" pitchFamily="34" charset="0"/>
            </a:endParaRPr>
          </a:p>
        </p:txBody>
      </p:sp>
      <p:pic>
        <p:nvPicPr>
          <p:cNvPr id="4" name="Obrázek 3"/>
          <p:cNvPicPr>
            <a:picLocks noChangeAspect="1"/>
          </p:cNvPicPr>
          <p:nvPr/>
        </p:nvPicPr>
        <p:blipFill>
          <a:blip r:embed="rId2"/>
          <a:stretch>
            <a:fillRect/>
          </a:stretch>
        </p:blipFill>
        <p:spPr>
          <a:xfrm>
            <a:off x="4567237" y="3424237"/>
            <a:ext cx="9525" cy="9525"/>
          </a:xfrm>
          <a:prstGeom prst="rect">
            <a:avLst/>
          </a:prstGeom>
        </p:spPr>
      </p:pic>
      <p:pic>
        <p:nvPicPr>
          <p:cNvPr id="2" name="Obrázek 1"/>
          <p:cNvPicPr>
            <a:picLocks noChangeAspect="1"/>
          </p:cNvPicPr>
          <p:nvPr/>
        </p:nvPicPr>
        <p:blipFill>
          <a:blip r:embed="rId3"/>
          <a:stretch>
            <a:fillRect/>
          </a:stretch>
        </p:blipFill>
        <p:spPr>
          <a:xfrm>
            <a:off x="6300191" y="89443"/>
            <a:ext cx="2843807" cy="6831408"/>
          </a:xfrm>
          <a:prstGeom prst="rect">
            <a:avLst/>
          </a:prstGeom>
        </p:spPr>
      </p:pic>
    </p:spTree>
    <p:extLst>
      <p:ext uri="{BB962C8B-B14F-4D97-AF65-F5344CB8AC3E}">
        <p14:creationId xmlns:p14="http://schemas.microsoft.com/office/powerpoint/2010/main" val="113492908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délník 2"/>
          <p:cNvSpPr>
            <a:spLocks noChangeArrowheads="1"/>
          </p:cNvSpPr>
          <p:nvPr/>
        </p:nvSpPr>
        <p:spPr bwMode="auto">
          <a:xfrm>
            <a:off x="179512" y="925990"/>
            <a:ext cx="8713787" cy="215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cs-CZ" altLang="cs-CZ" sz="2400" b="1" i="1" u="sng" dirty="0">
                <a:solidFill>
                  <a:srgbClr val="C00000"/>
                </a:solidFill>
                <a:latin typeface="Tahoma" panose="020B0604030504040204" pitchFamily="34" charset="0"/>
                <a:cs typeface="Tahoma" panose="020B0604030504040204" pitchFamily="34" charset="0"/>
              </a:rPr>
              <a:t>poloha absolutní</a:t>
            </a:r>
            <a:endParaRPr lang="cs-CZ" altLang="cs-CZ" sz="2400" b="1" i="1" dirty="0">
              <a:solidFill>
                <a:srgbClr val="C00000"/>
              </a:solidFill>
              <a:latin typeface="Tahoma" panose="020B0604030504040204" pitchFamily="34" charset="0"/>
              <a:cs typeface="Tahoma" panose="020B0604030504040204" pitchFamily="34" charset="0"/>
            </a:endParaRPr>
          </a:p>
          <a:p>
            <a:pPr algn="just" eaLnBrk="1">
              <a:lnSpc>
                <a:spcPct val="93000"/>
              </a:lnSpc>
              <a:buClr>
                <a:srgbClr val="000000"/>
              </a:buClr>
              <a:buSzPct val="100000"/>
              <a:buFont typeface="Times New Roman" panose="02020603050405020304" pitchFamily="18" charset="0"/>
              <a:buNone/>
            </a:pPr>
            <a:r>
              <a:rPr lang="cs-CZ" altLang="cs-CZ" sz="2400" dirty="0">
                <a:latin typeface="Tahoma" panose="020B0604030504040204" pitchFamily="34" charset="0"/>
                <a:cs typeface="Tahoma" panose="020B0604030504040204" pitchFamily="34" charset="0"/>
              </a:rPr>
              <a:t>se určuje pomocí zeměpisných souřadnic (zeměpisná šířka a délka),  vzhledem k významným rovnoběžkám (rovníku, obratníku Raka nebo Kozoroha, polárním kruhům) nebo poledníkům (nultém </a:t>
            </a:r>
            <a:r>
              <a:rPr lang="cs-CZ" altLang="cs-CZ" sz="2400" dirty="0" smtClean="0">
                <a:latin typeface="Tahoma" panose="020B0604030504040204" pitchFamily="34" charset="0"/>
                <a:cs typeface="Tahoma" panose="020B0604030504040204" pitchFamily="34" charset="0"/>
              </a:rPr>
              <a:t>či </a:t>
            </a:r>
            <a:r>
              <a:rPr lang="cs-CZ" altLang="cs-CZ" sz="2400" dirty="0">
                <a:latin typeface="Tahoma" panose="020B0604030504040204" pitchFamily="34" charset="0"/>
                <a:cs typeface="Tahoma" panose="020B0604030504040204" pitchFamily="34" charset="0"/>
              </a:rPr>
              <a:t>180. poledníku), </a:t>
            </a:r>
            <a:r>
              <a:rPr lang="cs-CZ" altLang="cs-CZ" sz="2400" dirty="0" smtClean="0">
                <a:latin typeface="Tahoma" panose="020B0604030504040204" pitchFamily="34" charset="0"/>
                <a:cs typeface="Tahoma" panose="020B0604030504040204" pitchFamily="34" charset="0"/>
              </a:rPr>
              <a:t>nebo </a:t>
            </a:r>
            <a:r>
              <a:rPr lang="cs-CZ" altLang="cs-CZ" sz="2400" dirty="0">
                <a:latin typeface="Tahoma" panose="020B0604030504040204" pitchFamily="34" charset="0"/>
                <a:cs typeface="Tahoma" panose="020B0604030504040204" pitchFamily="34" charset="0"/>
              </a:rPr>
              <a:t>jako poloha na severní nebo jižní (západní nebo východní) polokouli.</a:t>
            </a:r>
          </a:p>
        </p:txBody>
      </p:sp>
      <p:sp>
        <p:nvSpPr>
          <p:cNvPr id="5123" name="Rectangle 1"/>
          <p:cNvSpPr>
            <a:spLocks noChangeArrowheads="1"/>
          </p:cNvSpPr>
          <p:nvPr/>
        </p:nvSpPr>
        <p:spPr bwMode="auto">
          <a:xfrm>
            <a:off x="323850" y="115888"/>
            <a:ext cx="88201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algn="ctr" eaLnBrk="1" hangingPunct="1">
              <a:lnSpc>
                <a:spcPct val="101000"/>
              </a:lnSpc>
              <a:spcAft>
                <a:spcPct val="0"/>
              </a:spcAft>
            </a:pPr>
            <a:r>
              <a:rPr lang="cs-CZ" altLang="cs-CZ" sz="3600" b="1" dirty="0">
                <a:solidFill>
                  <a:srgbClr val="FF0000"/>
                </a:solidFill>
                <a:latin typeface="Tahoma" panose="020B0604030504040204" pitchFamily="34" charset="0"/>
                <a:cs typeface="Tahoma" panose="020B0604030504040204" pitchFamily="34" charset="0"/>
              </a:rPr>
              <a:t>POLOHA STÁTU</a:t>
            </a:r>
          </a:p>
        </p:txBody>
      </p:sp>
      <p:sp>
        <p:nvSpPr>
          <p:cNvPr id="5124" name="Obdélník 4"/>
          <p:cNvSpPr>
            <a:spLocks noChangeArrowheads="1"/>
          </p:cNvSpPr>
          <p:nvPr/>
        </p:nvSpPr>
        <p:spPr bwMode="auto">
          <a:xfrm>
            <a:off x="323850" y="3429000"/>
            <a:ext cx="8696325" cy="284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anose="02020603050405020304" pitchFamily="18" charset="0"/>
              <a:buNone/>
            </a:pPr>
            <a:r>
              <a:rPr lang="cs-CZ" altLang="cs-CZ" sz="2400" b="1" i="1" u="sng" dirty="0">
                <a:solidFill>
                  <a:srgbClr val="C00000"/>
                </a:solidFill>
                <a:latin typeface="Tahoma" panose="020B0604030504040204" pitchFamily="34" charset="0"/>
                <a:cs typeface="Tahoma" panose="020B0604030504040204" pitchFamily="34" charset="0"/>
              </a:rPr>
              <a:t>poloha relativní</a:t>
            </a:r>
          </a:p>
          <a:p>
            <a:pPr algn="just" eaLnBrk="1">
              <a:lnSpc>
                <a:spcPct val="93000"/>
              </a:lnSpc>
              <a:buClr>
                <a:srgbClr val="000000"/>
              </a:buClr>
              <a:buSzPct val="100000"/>
              <a:buFont typeface="Times New Roman" panose="02020603050405020304" pitchFamily="18" charset="0"/>
              <a:buNone/>
            </a:pPr>
            <a:r>
              <a:rPr lang="cs-CZ" altLang="cs-CZ" sz="2400" dirty="0">
                <a:latin typeface="Tahoma" panose="020B0604030504040204" pitchFamily="34" charset="0"/>
                <a:cs typeface="Tahoma" panose="020B0604030504040204" pitchFamily="34" charset="0"/>
              </a:rPr>
              <a:t>je poloha v rámci většího územního celku (kontinentu, ostrovu) a poloha v tomto celku (pomocí světových stran),</a:t>
            </a:r>
          </a:p>
          <a:p>
            <a:pPr algn="just" eaLnBrk="1">
              <a:lnSpc>
                <a:spcPct val="93000"/>
              </a:lnSpc>
              <a:buClr>
                <a:srgbClr val="000000"/>
              </a:buClr>
              <a:buSzPct val="100000"/>
              <a:buFont typeface="Times New Roman" panose="02020603050405020304" pitchFamily="18" charset="0"/>
              <a:buNone/>
            </a:pPr>
            <a:r>
              <a:rPr lang="cs-CZ" altLang="cs-CZ" sz="2400" dirty="0">
                <a:latin typeface="Tahoma" panose="020B0604030504040204" pitchFamily="34" charset="0"/>
                <a:cs typeface="Tahoma" panose="020B0604030504040204" pitchFamily="34" charset="0"/>
              </a:rPr>
              <a:t>poloha vzhledem k světovému oceánu a jeho částem (státy  vnitrozemské, přímořské, ostrovní, souostrovní), </a:t>
            </a:r>
          </a:p>
          <a:p>
            <a:pPr algn="just" eaLnBrk="1">
              <a:lnSpc>
                <a:spcPct val="93000"/>
              </a:lnSpc>
              <a:buClr>
                <a:srgbClr val="000000"/>
              </a:buClr>
              <a:buSzPct val="100000"/>
              <a:buFont typeface="Times New Roman" panose="02020603050405020304" pitchFamily="18" charset="0"/>
              <a:buNone/>
            </a:pPr>
            <a:r>
              <a:rPr lang="cs-CZ" altLang="cs-CZ" sz="2400" dirty="0">
                <a:latin typeface="Tahoma" panose="020B0604030504040204" pitchFamily="34" charset="0"/>
                <a:cs typeface="Tahoma" panose="020B0604030504040204" pitchFamily="34" charset="0"/>
              </a:rPr>
              <a:t>poloha vzhledem k významným přírodním objektům (tvary reliéfu, vodní </a:t>
            </a:r>
            <a:r>
              <a:rPr lang="cs-CZ" altLang="cs-CZ" sz="2400" dirty="0" smtClean="0">
                <a:latin typeface="Tahoma" panose="020B0604030504040204" pitchFamily="34" charset="0"/>
                <a:cs typeface="Tahoma" panose="020B0604030504040204" pitchFamily="34" charset="0"/>
              </a:rPr>
              <a:t>tok)poloha </a:t>
            </a:r>
            <a:r>
              <a:rPr lang="cs-CZ" altLang="cs-CZ" sz="2400" dirty="0">
                <a:latin typeface="Tahoma" panose="020B0604030504040204" pitchFamily="34" charset="0"/>
                <a:cs typeface="Tahoma" panose="020B0604030504040204" pitchFamily="34" charset="0"/>
              </a:rPr>
              <a:t>vzhledem k ostatním státům (vhodné u menších států s „velkým“ sousedem).</a:t>
            </a:r>
          </a:p>
        </p:txBody>
      </p:sp>
    </p:spTree>
    <p:extLst>
      <p:ext uri="{BB962C8B-B14F-4D97-AF65-F5344CB8AC3E}">
        <p14:creationId xmlns:p14="http://schemas.microsoft.com/office/powerpoint/2010/main" val="1342419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1"/>
          <p:cNvSpPr>
            <a:spLocks noGrp="1"/>
          </p:cNvSpPr>
          <p:nvPr>
            <p:ph type="dt" sz="quarter" idx="10"/>
          </p:nvPr>
        </p:nvSpPr>
        <p:spPr/>
        <p:txBody>
          <a:bodyPr/>
          <a:lstStyle/>
          <a:p>
            <a:pPr>
              <a:defRPr/>
            </a:pPr>
            <a:r>
              <a:rPr lang="cs-CZ" altLang="cs-CZ"/>
              <a:t>16.12.2013</a:t>
            </a:r>
          </a:p>
        </p:txBody>
      </p:sp>
      <p:sp>
        <p:nvSpPr>
          <p:cNvPr id="6147" name="Rectangle 1"/>
          <p:cNvSpPr>
            <a:spLocks noChangeArrowheads="1"/>
          </p:cNvSpPr>
          <p:nvPr/>
        </p:nvSpPr>
        <p:spPr bwMode="auto">
          <a:xfrm>
            <a:off x="127000" y="115888"/>
            <a:ext cx="3508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smtClean="0">
                <a:latin typeface="Tahoma" panose="020B0604030504040204" pitchFamily="34" charset="0"/>
                <a:cs typeface="Tahoma" panose="020B0604030504040204" pitchFamily="34" charset="0"/>
              </a:rPr>
              <a:t>POLOHA STÁTU</a:t>
            </a:r>
          </a:p>
        </p:txBody>
      </p:sp>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595313"/>
            <a:ext cx="7361237" cy="4532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ChangeArrowheads="1"/>
          </p:cNvSpPr>
          <p:nvPr/>
        </p:nvSpPr>
        <p:spPr bwMode="auto">
          <a:xfrm>
            <a:off x="323850" y="5589588"/>
            <a:ext cx="8064500" cy="125095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i="1" smtClean="0">
                <a:solidFill>
                  <a:srgbClr val="C00000"/>
                </a:solidFill>
                <a:latin typeface="Tahoma" panose="020B0604030504040204" pitchFamily="34" charset="0"/>
                <a:cs typeface="Tahoma" panose="020B0604030504040204" pitchFamily="34" charset="0"/>
              </a:rPr>
              <a:t>Haiti</a:t>
            </a:r>
            <a:r>
              <a:rPr lang="cs-CZ" altLang="cs-CZ" sz="2400" i="1" smtClean="0">
                <a:latin typeface="Tahoma" panose="020B0604030504040204" pitchFamily="34" charset="0"/>
                <a:cs typeface="Tahoma" panose="020B0604030504040204" pitchFamily="34" charset="0"/>
              </a:rPr>
              <a:t> je přímořský stát ve střední Americe  v západní části ostrova Hispaniola (Haiti) v souostroví Velké Antily.</a:t>
            </a:r>
          </a:p>
        </p:txBody>
      </p:sp>
      <p:pic>
        <p:nvPicPr>
          <p:cNvPr id="61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8" y="825500"/>
            <a:ext cx="8640762" cy="431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Oval 5"/>
          <p:cNvSpPr>
            <a:spLocks noChangeArrowheads="1"/>
          </p:cNvSpPr>
          <p:nvPr/>
        </p:nvSpPr>
        <p:spPr bwMode="auto">
          <a:xfrm>
            <a:off x="5724525" y="2617788"/>
            <a:ext cx="719138" cy="736600"/>
          </a:xfrm>
          <a:prstGeom prst="ellipse">
            <a:avLst/>
          </a:prstGeom>
          <a:noFill/>
          <a:ln w="2556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cs-CZ" altLang="cs-CZ"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6652147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5123"/>
                                        </p:tgtEl>
                                        <p:attrNameLst>
                                          <p:attrName>style.visibility</p:attrName>
                                        </p:attrNameLst>
                                      </p:cBhvr>
                                      <p:to>
                                        <p:strVal val="visible"/>
                                      </p:to>
                                    </p:set>
                                    <p:animEffect transition="in" filter="fade">
                                      <p:cBhvr additive="repl">
                                        <p:cTn id="7" dur="1000"/>
                                        <p:tgtEl>
                                          <p:spTgt spid="5123"/>
                                        </p:tgtEl>
                                      </p:cBhvr>
                                    </p:animEffect>
                                    <p:anim calcmode="lin" valueType="num">
                                      <p:cBhvr additive="repl">
                                        <p:cTn id="8" dur="1000" fill="hold"/>
                                        <p:tgtEl>
                                          <p:spTgt spid="5123"/>
                                        </p:tgtEl>
                                        <p:attrNameLst>
                                          <p:attrName>ppt_x</p:attrName>
                                        </p:attrNameLst>
                                      </p:cBhvr>
                                      <p:tavLst>
                                        <p:tav tm="100000">
                                          <p:val>
                                            <p:strVal val="#ppt_x"/>
                                          </p:val>
                                        </p:tav>
                                        <p:tav>
                                          <p:val>
                                            <p:strVal val="#ppt_x"/>
                                          </p:val>
                                        </p:tav>
                                      </p:tavLst>
                                    </p:anim>
                                    <p:anim calcmode="lin" valueType="num">
                                      <p:cBhvr additive="repl">
                                        <p:cTn id="9" dur="1000" fill="hold"/>
                                        <p:tgtEl>
                                          <p:spTgt spid="5123"/>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1"/>
          <p:cNvSpPr>
            <a:spLocks noGrp="1"/>
          </p:cNvSpPr>
          <p:nvPr>
            <p:ph type="dt" sz="quarter" idx="10"/>
          </p:nvPr>
        </p:nvSpPr>
        <p:spPr/>
        <p:txBody>
          <a:bodyPr/>
          <a:lstStyle/>
          <a:p>
            <a:pPr>
              <a:defRPr/>
            </a:pPr>
            <a:r>
              <a:rPr lang="cs-CZ" altLang="cs-CZ"/>
              <a:t>16.12.2013</a:t>
            </a:r>
          </a:p>
        </p:txBody>
      </p:sp>
      <p:sp>
        <p:nvSpPr>
          <p:cNvPr id="8195" name="Rectangle 1"/>
          <p:cNvSpPr>
            <a:spLocks noChangeArrowheads="1"/>
          </p:cNvSpPr>
          <p:nvPr/>
        </p:nvSpPr>
        <p:spPr bwMode="auto">
          <a:xfrm>
            <a:off x="127000" y="115888"/>
            <a:ext cx="3508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smtClean="0">
                <a:latin typeface="Tahoma" panose="020B0604030504040204" pitchFamily="34" charset="0"/>
                <a:cs typeface="Tahoma" panose="020B0604030504040204" pitchFamily="34" charset="0"/>
              </a:rPr>
              <a:t>POLOHA STÁTU</a:t>
            </a: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550863"/>
            <a:ext cx="6577013" cy="534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Oval 3"/>
          <p:cNvSpPr>
            <a:spLocks noChangeArrowheads="1"/>
          </p:cNvSpPr>
          <p:nvPr/>
        </p:nvSpPr>
        <p:spPr bwMode="auto">
          <a:xfrm>
            <a:off x="1881188" y="1000125"/>
            <a:ext cx="1223962" cy="1223963"/>
          </a:xfrm>
          <a:prstGeom prst="ellipse">
            <a:avLst/>
          </a:prstGeom>
          <a:noFill/>
          <a:ln w="2556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cs-CZ" altLang="cs-CZ" smtClean="0">
              <a:solidFill>
                <a:srgbClr val="000000"/>
              </a:solidFill>
              <a:latin typeface="Arial" panose="020B0604020202020204" pitchFamily="34" charset="0"/>
            </a:endParaRPr>
          </a:p>
        </p:txBody>
      </p:sp>
      <p:sp>
        <p:nvSpPr>
          <p:cNvPr id="6148" name="Rectangle 4"/>
          <p:cNvSpPr>
            <a:spLocks noChangeArrowheads="1"/>
          </p:cNvSpPr>
          <p:nvPr/>
        </p:nvSpPr>
        <p:spPr bwMode="auto">
          <a:xfrm>
            <a:off x="179388" y="5891213"/>
            <a:ext cx="7380287" cy="83026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i="1" smtClean="0">
                <a:solidFill>
                  <a:srgbClr val="C00000"/>
                </a:solidFill>
                <a:latin typeface="Tahoma" panose="020B0604030504040204" pitchFamily="34" charset="0"/>
                <a:cs typeface="Tahoma" panose="020B0604030504040204" pitchFamily="34" charset="0"/>
              </a:rPr>
              <a:t>Laos</a:t>
            </a:r>
            <a:r>
              <a:rPr lang="cs-CZ" altLang="cs-CZ" sz="2400" i="1" smtClean="0">
                <a:latin typeface="Tahoma" panose="020B0604030504040204" pitchFamily="34" charset="0"/>
                <a:cs typeface="Tahoma" panose="020B0604030504040204" pitchFamily="34" charset="0"/>
              </a:rPr>
              <a:t> je vnitrozemský stát v jihovýchodní Asii             na poloostrově Zadní Indie.</a:t>
            </a:r>
          </a:p>
        </p:txBody>
      </p:sp>
    </p:spTree>
    <p:extLst>
      <p:ext uri="{BB962C8B-B14F-4D97-AF65-F5344CB8AC3E}">
        <p14:creationId xmlns:p14="http://schemas.microsoft.com/office/powerpoint/2010/main" val="6940958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6148"/>
                                        </p:tgtEl>
                                        <p:attrNameLst>
                                          <p:attrName>style.visibility</p:attrName>
                                        </p:attrNameLst>
                                      </p:cBhvr>
                                      <p:to>
                                        <p:strVal val="visible"/>
                                      </p:to>
                                    </p:set>
                                    <p:animEffect transition="in" filter="fade">
                                      <p:cBhvr additive="repl">
                                        <p:cTn id="7" dur="1000"/>
                                        <p:tgtEl>
                                          <p:spTgt spid="6148"/>
                                        </p:tgtEl>
                                      </p:cBhvr>
                                    </p:animEffect>
                                    <p:anim calcmode="lin" valueType="num">
                                      <p:cBhvr additive="repl">
                                        <p:cTn id="8" dur="1000" fill="hold"/>
                                        <p:tgtEl>
                                          <p:spTgt spid="6148"/>
                                        </p:tgtEl>
                                        <p:attrNameLst>
                                          <p:attrName>ppt_x</p:attrName>
                                        </p:attrNameLst>
                                      </p:cBhvr>
                                      <p:tavLst>
                                        <p:tav tm="100000">
                                          <p:val>
                                            <p:strVal val="#ppt_x"/>
                                          </p:val>
                                        </p:tav>
                                        <p:tav>
                                          <p:val>
                                            <p:strVal val="#ppt_x"/>
                                          </p:val>
                                        </p:tav>
                                      </p:tavLst>
                                    </p:anim>
                                    <p:anim calcmode="lin" valueType="num">
                                      <p:cBhvr additive="repl">
                                        <p:cTn id="9" dur="1000" fill="hold"/>
                                        <p:tgtEl>
                                          <p:spTgt spid="6148"/>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1"/>
          <p:cNvSpPr>
            <a:spLocks noGrp="1"/>
          </p:cNvSpPr>
          <p:nvPr>
            <p:ph type="dt" sz="quarter" idx="10"/>
          </p:nvPr>
        </p:nvSpPr>
        <p:spPr/>
        <p:txBody>
          <a:bodyPr/>
          <a:lstStyle/>
          <a:p>
            <a:pPr>
              <a:defRPr/>
            </a:pPr>
            <a:r>
              <a:rPr lang="cs-CZ" altLang="cs-CZ"/>
              <a:t>16.12.2013</a:t>
            </a:r>
          </a:p>
        </p:txBody>
      </p:sp>
      <p:sp>
        <p:nvSpPr>
          <p:cNvPr id="10243" name="Rectangle 1"/>
          <p:cNvSpPr>
            <a:spLocks noChangeArrowheads="1"/>
          </p:cNvSpPr>
          <p:nvPr/>
        </p:nvSpPr>
        <p:spPr bwMode="auto">
          <a:xfrm>
            <a:off x="127000" y="115888"/>
            <a:ext cx="3508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smtClean="0">
                <a:latin typeface="Tahoma" panose="020B0604030504040204" pitchFamily="34" charset="0"/>
                <a:cs typeface="Tahoma" panose="020B0604030504040204" pitchFamily="34" charset="0"/>
              </a:rPr>
              <a:t>POLOHA STÁTU</a:t>
            </a:r>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577850"/>
            <a:ext cx="8113712" cy="549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ChangeArrowheads="1"/>
          </p:cNvSpPr>
          <p:nvPr/>
        </p:nvSpPr>
        <p:spPr bwMode="auto">
          <a:xfrm>
            <a:off x="179388" y="6027738"/>
            <a:ext cx="8713787" cy="83026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i="1" smtClean="0">
                <a:solidFill>
                  <a:srgbClr val="C00000"/>
                </a:solidFill>
                <a:latin typeface="Tahoma" panose="020B0604030504040204" pitchFamily="34" charset="0"/>
                <a:cs typeface="Tahoma" panose="020B0604030504040204" pitchFamily="34" charset="0"/>
              </a:rPr>
              <a:t>Katar</a:t>
            </a:r>
            <a:r>
              <a:rPr lang="cs-CZ" altLang="cs-CZ" sz="2400" i="1" smtClean="0">
                <a:latin typeface="Tahoma" panose="020B0604030504040204" pitchFamily="34" charset="0"/>
                <a:cs typeface="Tahoma" panose="020B0604030504040204" pitchFamily="34" charset="0"/>
              </a:rPr>
              <a:t> je stát v jihozápadní Asii na poloostrově Katar                 v Perském zálivu s jediným sousedem Saúdskou Arábií.</a:t>
            </a:r>
          </a:p>
        </p:txBody>
      </p:sp>
      <p:sp>
        <p:nvSpPr>
          <p:cNvPr id="10246" name="Oval 4"/>
          <p:cNvSpPr>
            <a:spLocks noChangeArrowheads="1"/>
          </p:cNvSpPr>
          <p:nvPr/>
        </p:nvSpPr>
        <p:spPr bwMode="auto">
          <a:xfrm>
            <a:off x="4859338" y="3500438"/>
            <a:ext cx="719137" cy="736600"/>
          </a:xfrm>
          <a:prstGeom prst="ellipse">
            <a:avLst/>
          </a:prstGeom>
          <a:noFill/>
          <a:ln w="25560">
            <a:solidFill>
              <a:srgbClr val="C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hangingPunct="0">
              <a:lnSpc>
                <a:spcPct val="93000"/>
              </a:lnSpc>
              <a:spcBef>
                <a:spcPct val="0"/>
              </a:spcBef>
              <a:spcAft>
                <a:spcPct val="0"/>
              </a:spcAft>
              <a:buClr>
                <a:srgbClr val="000000"/>
              </a:buClr>
              <a:buSzPct val="100000"/>
              <a:buFont typeface="Times New Roman" panose="02020603050405020304" pitchFamily="18" charset="0"/>
              <a:buNone/>
            </a:pPr>
            <a:endParaRPr lang="cs-CZ" altLang="cs-CZ"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253443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7171"/>
                                        </p:tgtEl>
                                        <p:attrNameLst>
                                          <p:attrName>style.visibility</p:attrName>
                                        </p:attrNameLst>
                                      </p:cBhvr>
                                      <p:to>
                                        <p:strVal val="visible"/>
                                      </p:to>
                                    </p:set>
                                    <p:animEffect transition="in" filter="fade">
                                      <p:cBhvr additive="repl">
                                        <p:cTn id="7" dur="1000"/>
                                        <p:tgtEl>
                                          <p:spTgt spid="7171"/>
                                        </p:tgtEl>
                                      </p:cBhvr>
                                    </p:animEffect>
                                    <p:anim calcmode="lin" valueType="num">
                                      <p:cBhvr additive="repl">
                                        <p:cTn id="8" dur="1000" fill="hold"/>
                                        <p:tgtEl>
                                          <p:spTgt spid="7171"/>
                                        </p:tgtEl>
                                        <p:attrNameLst>
                                          <p:attrName>ppt_x</p:attrName>
                                        </p:attrNameLst>
                                      </p:cBhvr>
                                      <p:tavLst>
                                        <p:tav tm="100000">
                                          <p:val>
                                            <p:strVal val="#ppt_x"/>
                                          </p:val>
                                        </p:tav>
                                        <p:tav>
                                          <p:val>
                                            <p:strVal val="#ppt_x"/>
                                          </p:val>
                                        </p:tav>
                                      </p:tavLst>
                                    </p:anim>
                                    <p:anim calcmode="lin" valueType="num">
                                      <p:cBhvr additive="repl">
                                        <p:cTn id="9" dur="1000" fill="hold"/>
                                        <p:tgtEl>
                                          <p:spTgt spid="7171"/>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oubor:Landlocked nations.svg"/>
          <p:cNvPicPr>
            <a:picLocks noChangeAspect="1" noChangeArrowheads="1"/>
          </p:cNvPicPr>
          <p:nvPr/>
        </p:nvPicPr>
        <p:blipFill>
          <a:blip r:embed="rId2">
            <a:extLst>
              <a:ext uri="{28A0092B-C50C-407E-A947-70E740481C1C}">
                <a14:useLocalDpi xmlns:a14="http://schemas.microsoft.com/office/drawing/2010/main" val="0"/>
              </a:ext>
            </a:extLst>
          </a:blip>
          <a:srcRect l="10625" r="10625"/>
          <a:stretch>
            <a:fillRect/>
          </a:stretch>
        </p:blipFill>
        <p:spPr bwMode="auto">
          <a:xfrm>
            <a:off x="0" y="582613"/>
            <a:ext cx="914400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5"/>
          <p:cNvSpPr>
            <a:spLocks noChangeArrowheads="1"/>
          </p:cNvSpPr>
          <p:nvPr/>
        </p:nvSpPr>
        <p:spPr bwMode="auto">
          <a:xfrm>
            <a:off x="2627313" y="31750"/>
            <a:ext cx="43910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b="1" smtClean="0">
                <a:solidFill>
                  <a:srgbClr val="C00000"/>
                </a:solidFill>
                <a:latin typeface="Tahoma" panose="020B0604030504040204" pitchFamily="34" charset="0"/>
                <a:cs typeface="Tahoma" panose="020B0604030504040204" pitchFamily="34" charset="0"/>
              </a:rPr>
              <a:t>VNITROZEMSKÉ STÁTY</a:t>
            </a:r>
          </a:p>
        </p:txBody>
      </p:sp>
      <p:sp>
        <p:nvSpPr>
          <p:cNvPr id="4" name="Rectangle 3"/>
          <p:cNvSpPr>
            <a:spLocks noChangeArrowheads="1"/>
          </p:cNvSpPr>
          <p:nvPr/>
        </p:nvSpPr>
        <p:spPr bwMode="auto">
          <a:xfrm>
            <a:off x="107950" y="5899150"/>
            <a:ext cx="90360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Calibri" panose="020F0502020204030204" pitchFamily="34" charset="0"/>
                <a:ea typeface="MS Gothic" panose="020B0609070205080204" pitchFamily="49" charset="-128"/>
              </a:defRPr>
            </a:lvl9pPr>
          </a:lstStyle>
          <a:p>
            <a:pPr defTabSz="449263" fontAlgn="base">
              <a:lnSpc>
                <a:spcPct val="101000"/>
              </a:lnSpc>
              <a:spcBef>
                <a:spcPct val="0"/>
              </a:spcBef>
              <a:spcAft>
                <a:spcPct val="0"/>
              </a:spcAft>
            </a:pPr>
            <a:r>
              <a:rPr lang="cs-CZ" altLang="cs-CZ" sz="2400" i="1" smtClean="0">
                <a:latin typeface="Tahoma" panose="020B0604030504040204" pitchFamily="34" charset="0"/>
                <a:cs typeface="Tahoma" panose="020B0604030504040204" pitchFamily="34" charset="0"/>
              </a:rPr>
              <a:t>V současné době je z přibližně 200 nezávislých států světa                 44 vnitrozemských, nejmladší z nich je Jižní Súdán.</a:t>
            </a:r>
          </a:p>
        </p:txBody>
      </p:sp>
    </p:spTree>
    <p:extLst>
      <p:ext uri="{BB962C8B-B14F-4D97-AF65-F5344CB8AC3E}">
        <p14:creationId xmlns:p14="http://schemas.microsoft.com/office/powerpoint/2010/main" val="165762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fill="hold" nodeType="click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fade">
                                      <p:cBhvr additive="repl">
                                        <p:cTn id="7" dur="1000"/>
                                        <p:tgtEl>
                                          <p:spTgt spid="4"/>
                                        </p:tgtEl>
                                      </p:cBhvr>
                                    </p:animEffect>
                                    <p:anim calcmode="lin" valueType="num">
                                      <p:cBhvr additive="repl">
                                        <p:cTn id="8" dur="1000" fill="hold"/>
                                        <p:tgtEl>
                                          <p:spTgt spid="4"/>
                                        </p:tgtEl>
                                        <p:attrNameLst>
                                          <p:attrName>ppt_x</p:attrName>
                                        </p:attrNameLst>
                                      </p:cBhvr>
                                      <p:tavLst>
                                        <p:tav tm="100000">
                                          <p:val>
                                            <p:strVal val="#ppt_x"/>
                                          </p:val>
                                        </p:tav>
                                        <p:tav>
                                          <p:val>
                                            <p:strVal val="#ppt_x"/>
                                          </p:val>
                                        </p:tav>
                                      </p:tavLst>
                                    </p:anim>
                                    <p:anim calcmode="lin" valueType="num">
                                      <p:cBhvr additive="repl">
                                        <p:cTn id="9" dur="1000" fill="hold"/>
                                        <p:tgtEl>
                                          <p:spTgt spid="4"/>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le:Island nations.svg"/>
          <p:cNvPicPr>
            <a:picLocks noChangeAspect="1" noChangeArrowheads="1"/>
          </p:cNvPicPr>
          <p:nvPr/>
        </p:nvPicPr>
        <p:blipFill>
          <a:blip r:embed="rId2">
            <a:extLst>
              <a:ext uri="{28A0092B-C50C-407E-A947-70E740481C1C}">
                <a14:useLocalDpi xmlns:a14="http://schemas.microsoft.com/office/drawing/2010/main" val="0"/>
              </a:ext>
            </a:extLst>
          </a:blip>
          <a:srcRect l="7166"/>
          <a:stretch>
            <a:fillRect/>
          </a:stretch>
        </p:blipFill>
        <p:spPr bwMode="auto">
          <a:xfrm>
            <a:off x="20638" y="2520950"/>
            <a:ext cx="9107487"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293688" y="1916113"/>
            <a:ext cx="8561387"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eaLnBrk="1" hangingPunct="1">
              <a:lnSpc>
                <a:spcPct val="101000"/>
              </a:lnSpc>
              <a:spcAft>
                <a:spcPct val="0"/>
              </a:spcAft>
            </a:pPr>
            <a:r>
              <a:rPr lang="cs-CZ" altLang="cs-CZ" sz="2400" i="1">
                <a:solidFill>
                  <a:schemeClr val="tx1"/>
                </a:solidFill>
                <a:latin typeface="Tahoma" panose="020B0604030504040204" pitchFamily="34" charset="0"/>
                <a:cs typeface="Tahoma" panose="020B0604030504040204" pitchFamily="34" charset="0"/>
              </a:rPr>
              <a:t>Některé z nich jsou </a:t>
            </a:r>
            <a:r>
              <a:rPr lang="cs-CZ" altLang="cs-CZ" sz="2400" b="1">
                <a:solidFill>
                  <a:srgbClr val="C00000"/>
                </a:solidFill>
                <a:latin typeface="Tahoma" panose="020B0604030504040204" pitchFamily="34" charset="0"/>
                <a:cs typeface="Tahoma" panose="020B0604030504040204" pitchFamily="34" charset="0"/>
              </a:rPr>
              <a:t>OSTROVNÍ A SOUOSTROVNÍ STÁTY.</a:t>
            </a:r>
          </a:p>
        </p:txBody>
      </p:sp>
      <p:sp>
        <p:nvSpPr>
          <p:cNvPr id="13316" name="Rectangle 5"/>
          <p:cNvSpPr>
            <a:spLocks noChangeArrowheads="1"/>
          </p:cNvSpPr>
          <p:nvPr/>
        </p:nvSpPr>
        <p:spPr bwMode="auto">
          <a:xfrm>
            <a:off x="395288" y="463550"/>
            <a:ext cx="8045450" cy="1150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102000"/>
              </a:lnSpc>
              <a:spcAft>
                <a:spcPts val="1425"/>
              </a:spcAft>
              <a:buClr>
                <a:srgbClr val="000000"/>
              </a:buClr>
              <a:buSzPct val="100000"/>
              <a:buFont typeface="Times New Roman" panose="02020603050405020304" pitchFamily="18" charset="0"/>
              <a:tabLst>
                <a:tab pos="723900" algn="l"/>
                <a:tab pos="1447800" algn="l"/>
                <a:tab pos="2171700" algn="l"/>
                <a:tab pos="2895600" algn="l"/>
              </a:tabLst>
              <a:defRPr sz="3200">
                <a:solidFill>
                  <a:srgbClr val="000000"/>
                </a:solidFill>
                <a:latin typeface="Calibri" panose="020F0502020204030204" pitchFamily="34" charset="0"/>
                <a:ea typeface="MS Gothic" panose="020B0609070205080204" pitchFamily="49" charset="-128"/>
              </a:defRPr>
            </a:lvl1pPr>
            <a:lvl2pPr>
              <a:lnSpc>
                <a:spcPct val="102000"/>
              </a:lnSpc>
              <a:spcAft>
                <a:spcPts val="1138"/>
              </a:spcAft>
              <a:buClr>
                <a:srgbClr val="000000"/>
              </a:buClr>
              <a:buSzPct val="100000"/>
              <a:buFont typeface="Times New Roman" panose="02020603050405020304" pitchFamily="18" charset="0"/>
              <a:tabLst>
                <a:tab pos="723900" algn="l"/>
                <a:tab pos="1447800" algn="l"/>
                <a:tab pos="2171700" algn="l"/>
                <a:tab pos="2895600" algn="l"/>
              </a:tabLst>
              <a:defRPr sz="2400">
                <a:solidFill>
                  <a:srgbClr val="000000"/>
                </a:solidFill>
                <a:latin typeface="Calibri" panose="020F0502020204030204" pitchFamily="34" charset="0"/>
                <a:ea typeface="MS Gothic" panose="020B0609070205080204" pitchFamily="49" charset="-128"/>
              </a:defRPr>
            </a:lvl2pPr>
            <a:lvl3pPr>
              <a:lnSpc>
                <a:spcPct val="102000"/>
              </a:lnSpc>
              <a:spcAft>
                <a:spcPts val="850"/>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3pPr>
            <a:lvl4pPr>
              <a:lnSpc>
                <a:spcPct val="102000"/>
              </a:lnSpc>
              <a:spcAft>
                <a:spcPts val="575"/>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4pPr>
            <a:lvl5pPr>
              <a:lnSpc>
                <a:spcPct val="102000"/>
              </a:lnSpc>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5pPr>
            <a:lvl6pPr marL="25146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6pPr>
            <a:lvl7pPr marL="29718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7pPr>
            <a:lvl8pPr marL="34290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8pPr>
            <a:lvl9pPr marL="3886200" indent="-228600" defTabSz="449263" eaLnBrk="0" fontAlgn="base" hangingPunct="0">
              <a:lnSpc>
                <a:spcPct val="10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Lst>
              <a:defRPr sz="2000">
                <a:solidFill>
                  <a:srgbClr val="000000"/>
                </a:solidFill>
                <a:latin typeface="Calibri" panose="020F0502020204030204" pitchFamily="34" charset="0"/>
                <a:ea typeface="MS Gothic" panose="020B0609070205080204" pitchFamily="49" charset="-128"/>
              </a:defRPr>
            </a:lvl9pPr>
          </a:lstStyle>
          <a:p>
            <a:pPr eaLnBrk="1" hangingPunct="1">
              <a:lnSpc>
                <a:spcPct val="101000"/>
              </a:lnSpc>
              <a:spcAft>
                <a:spcPct val="0"/>
              </a:spcAft>
            </a:pPr>
            <a:r>
              <a:rPr lang="cs-CZ" altLang="cs-CZ" sz="2400" i="1">
                <a:solidFill>
                  <a:schemeClr val="tx1"/>
                </a:solidFill>
                <a:latin typeface="Tahoma" panose="020B0604030504040204" pitchFamily="34" charset="0"/>
                <a:cs typeface="Tahoma" panose="020B0604030504040204" pitchFamily="34" charset="0"/>
              </a:rPr>
              <a:t>Státy, které mají přístup ke světovému oceánu se označují jako  </a:t>
            </a:r>
            <a:r>
              <a:rPr lang="cs-CZ" altLang="cs-CZ" sz="2400" b="1">
                <a:solidFill>
                  <a:srgbClr val="C00000"/>
                </a:solidFill>
                <a:latin typeface="Tahoma" panose="020B0604030504040204" pitchFamily="34" charset="0"/>
                <a:cs typeface="Tahoma" panose="020B0604030504040204" pitchFamily="34" charset="0"/>
              </a:rPr>
              <a:t>PŘÍMOŘSKÉ STÁTY.</a:t>
            </a:r>
          </a:p>
        </p:txBody>
      </p:sp>
    </p:spTree>
    <p:extLst>
      <p:ext uri="{BB962C8B-B14F-4D97-AF65-F5344CB8AC3E}">
        <p14:creationId xmlns:p14="http://schemas.microsoft.com/office/powerpoint/2010/main" val="208566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Calibri"/>
        <a:ea typeface="MS Gothic"/>
        <a:cs typeface=""/>
      </a:majorFont>
      <a:minorFont>
        <a:latin typeface="Calibri"/>
        <a:ea typeface="MS Gothic"/>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effectLst/>
            <a:latin typeface="Arial" charset="0"/>
            <a:ea typeface="MS Gothic" charset="-128"/>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Calibri"/>
        <a:ea typeface="MS Gothic"/>
        <a:cs typeface=""/>
      </a:majorFont>
      <a:minorFont>
        <a:latin typeface="Calibri"/>
        <a:ea typeface="MS Gothic"/>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effectLst/>
            <a:latin typeface="Arial" charset="0"/>
            <a:ea typeface="MS Gothic" charset="-128"/>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ystému Office">
      <a:majorFont>
        <a:latin typeface="Calibri"/>
        <a:ea typeface="MS Gothic"/>
        <a:cs typeface=""/>
      </a:majorFont>
      <a:minorFont>
        <a:latin typeface="Calibri"/>
        <a:ea typeface="MS Gothic"/>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cs-CZ" sz="1800" b="0" i="0" u="none" strike="noStrike" cap="none" normalizeH="0" baseline="0" smtClean="0">
            <a:ln>
              <a:noFill/>
            </a:ln>
            <a:effectLst/>
            <a:latin typeface="Arial" charset="0"/>
            <a:ea typeface="MS Gothic" charset="-128"/>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rcholky hor">
  <a:themeElements>
    <a:clrScheme name="Vrcholky hor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Vrcholky hor">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rcholky hor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Vrcholky hor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Vrcholky hor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Vrcholky hor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Vrcholky hor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Vrcholky hor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Vrcholky hor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Vrcholky hor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Vrcholky hor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908</TotalTime>
  <Words>3171</Words>
  <Application>Microsoft Office PowerPoint</Application>
  <PresentationFormat>Předvádění na obrazovce (4:3)</PresentationFormat>
  <Paragraphs>148</Paragraphs>
  <Slides>33</Slides>
  <Notes>6</Notes>
  <HiddenSlides>0</HiddenSlides>
  <MMClips>0</MMClips>
  <ScaleCrop>false</ScaleCrop>
  <HeadingPairs>
    <vt:vector size="6" baseType="variant">
      <vt:variant>
        <vt:lpstr>Použitá písma</vt:lpstr>
      </vt:variant>
      <vt:variant>
        <vt:i4>7</vt:i4>
      </vt:variant>
      <vt:variant>
        <vt:lpstr>Motiv</vt:lpstr>
      </vt:variant>
      <vt:variant>
        <vt:i4>5</vt:i4>
      </vt:variant>
      <vt:variant>
        <vt:lpstr>Nadpisy snímků</vt:lpstr>
      </vt:variant>
      <vt:variant>
        <vt:i4>33</vt:i4>
      </vt:variant>
    </vt:vector>
  </HeadingPairs>
  <TitlesOfParts>
    <vt:vector size="45" baseType="lpstr">
      <vt:lpstr>Arial Unicode MS</vt:lpstr>
      <vt:lpstr>MS Gothic</vt:lpstr>
      <vt:lpstr>Arial</vt:lpstr>
      <vt:lpstr>Calibri</vt:lpstr>
      <vt:lpstr>Comic Sans MS</vt:lpstr>
      <vt:lpstr>Tahoma</vt:lpstr>
      <vt:lpstr>Times New Roman</vt:lpstr>
      <vt:lpstr>Motiv systému Office</vt:lpstr>
      <vt:lpstr>1_Motiv systému Office</vt:lpstr>
      <vt:lpstr>3_Motiv systému Office</vt:lpstr>
      <vt:lpstr>2_Motiv systému Office</vt:lpstr>
      <vt:lpstr>Vrcholky hor</vt:lpstr>
      <vt:lpstr>Prezentace aplikace PowerPoint</vt:lpstr>
      <vt:lpstr> GEOGRAFICKÁ POLOHA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OSTROVNÍ A SOUOSTROVNÍ STÁTY</vt:lpstr>
      <vt:lpstr>Prezentace aplikace PowerPoint</vt:lpstr>
      <vt:lpstr>Prezentace aplikace PowerPoint</vt:lpstr>
      <vt:lpstr>Prezentace aplikace PowerPoint</vt:lpstr>
      <vt:lpstr>Prezentace aplikace PowerPoint</vt:lpstr>
      <vt:lpstr>Pobřežní a námořní cestovní ruch v Evropě</vt:lpstr>
      <vt:lpstr>Prezentace aplikace PowerPoint</vt:lpstr>
      <vt:lpstr>Vybrané přímořské regiony světa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Sulgan</dc:creator>
  <cp:lastModifiedBy>kajzar</cp:lastModifiedBy>
  <cp:revision>111</cp:revision>
  <dcterms:created xsi:type="dcterms:W3CDTF">2010-12-13T08:43:02Z</dcterms:created>
  <dcterms:modified xsi:type="dcterms:W3CDTF">2016-02-04T19:40:53Z</dcterms:modified>
</cp:coreProperties>
</file>