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57" r:id="rId3"/>
    <p:sldId id="258" r:id="rId4"/>
    <p:sldId id="260" r:id="rId5"/>
    <p:sldId id="261" r:id="rId6"/>
    <p:sldId id="262" r:id="rId7"/>
    <p:sldId id="263" r:id="rId8"/>
    <p:sldId id="264" r:id="rId9"/>
    <p:sldId id="265" r:id="rId10"/>
    <p:sldId id="266" r:id="rId11"/>
    <p:sldId id="267" r:id="rId12"/>
    <p:sldId id="268" r:id="rId13"/>
  </p:sldIdLst>
  <p:sldSz cx="9144000" cy="6858000" type="screen4x3"/>
  <p:notesSz cx="6858000" cy="9144000"/>
  <p:defaultTex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1476" y="-108"/>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zitiv titlu">
    <p:spTree>
      <p:nvGrpSpPr>
        <p:cNvPr id="1" name=""/>
        <p:cNvGrpSpPr/>
        <p:nvPr/>
      </p:nvGrpSpPr>
      <p:grpSpPr>
        <a:xfrm>
          <a:off x="0" y="0"/>
          <a:ext cx="0" cy="0"/>
          <a:chOff x="0" y="0"/>
          <a:chExt cx="0" cy="0"/>
        </a:xfrm>
      </p:grpSpPr>
      <p:sp>
        <p:nvSpPr>
          <p:cNvPr id="10" name="Triunghi drept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u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o-RO" smtClean="0"/>
              <a:t>Clic pentru editare stil titlu</a:t>
            </a:r>
            <a:endParaRPr kumimoji="0" lang="en-US"/>
          </a:p>
        </p:txBody>
      </p:sp>
      <p:sp>
        <p:nvSpPr>
          <p:cNvPr id="17" name="Subtitlu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o-RO" smtClean="0"/>
              <a:t>Clic pentru a edita stilul de subtitlu</a:t>
            </a:r>
            <a:endParaRPr kumimoji="0" lang="en-US"/>
          </a:p>
        </p:txBody>
      </p:sp>
      <p:grpSp>
        <p:nvGrpSpPr>
          <p:cNvPr id="2" name="Grupare 1"/>
          <p:cNvGrpSpPr/>
          <p:nvPr/>
        </p:nvGrpSpPr>
        <p:grpSpPr>
          <a:xfrm>
            <a:off x="-3765" y="4953000"/>
            <a:ext cx="9147765" cy="1912088"/>
            <a:chOff x="-3765" y="4832896"/>
            <a:chExt cx="9147765" cy="2032192"/>
          </a:xfrm>
        </p:grpSpPr>
        <p:sp>
          <p:nvSpPr>
            <p:cNvPr id="7" name="Formă liberă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ormă liberă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ormă liberă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Conector drept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Substituent dată 29"/>
          <p:cNvSpPr>
            <a:spLocks noGrp="1"/>
          </p:cNvSpPr>
          <p:nvPr>
            <p:ph type="dt" sz="half" idx="10"/>
          </p:nvPr>
        </p:nvSpPr>
        <p:spPr/>
        <p:txBody>
          <a:bodyPr/>
          <a:lstStyle>
            <a:lvl1pPr>
              <a:defRPr>
                <a:solidFill>
                  <a:srgbClr val="FFFFFF"/>
                </a:solidFill>
              </a:defRPr>
            </a:lvl1pPr>
            <a:extLst/>
          </a:lstStyle>
          <a:p>
            <a:fld id="{C6EE1CC1-442B-4068-8EF9-B7DC1E56DE38}" type="datetimeFigureOut">
              <a:rPr lang="ro-RO" smtClean="0"/>
              <a:pPr/>
              <a:t>12.04.2020</a:t>
            </a:fld>
            <a:endParaRPr lang="ro-RO"/>
          </a:p>
        </p:txBody>
      </p:sp>
      <p:sp>
        <p:nvSpPr>
          <p:cNvPr id="19" name="Substituent subsol 18"/>
          <p:cNvSpPr>
            <a:spLocks noGrp="1"/>
          </p:cNvSpPr>
          <p:nvPr>
            <p:ph type="ftr" sz="quarter" idx="11"/>
          </p:nvPr>
        </p:nvSpPr>
        <p:spPr/>
        <p:txBody>
          <a:bodyPr/>
          <a:lstStyle>
            <a:lvl1pPr>
              <a:defRPr>
                <a:solidFill>
                  <a:schemeClr val="accent1">
                    <a:tint val="20000"/>
                  </a:schemeClr>
                </a:solidFill>
              </a:defRPr>
            </a:lvl1pPr>
            <a:extLst/>
          </a:lstStyle>
          <a:p>
            <a:endParaRPr lang="ro-RO"/>
          </a:p>
        </p:txBody>
      </p:sp>
      <p:sp>
        <p:nvSpPr>
          <p:cNvPr id="27" name="Substituent număr diapozitiv 26"/>
          <p:cNvSpPr>
            <a:spLocks noGrp="1"/>
          </p:cNvSpPr>
          <p:nvPr>
            <p:ph type="sldNum" sz="quarter" idx="12"/>
          </p:nvPr>
        </p:nvSpPr>
        <p:spPr/>
        <p:txBody>
          <a:bodyPr/>
          <a:lstStyle>
            <a:lvl1pPr>
              <a:defRPr>
                <a:solidFill>
                  <a:srgbClr val="FFFFFF"/>
                </a:solidFill>
              </a:defRPr>
            </a:lvl1pPr>
            <a:extLst/>
          </a:lstStyle>
          <a:p>
            <a:fld id="{0DEA1931-2521-4EF0-9753-77D0B186A83A}" type="slidenum">
              <a:rPr lang="ro-RO" smtClean="0"/>
              <a:pPr/>
              <a:t>‹#›</a:t>
            </a:fld>
            <a:endParaRPr lang="ro-R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ext vertical și titlu">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extLst/>
          </a:lstStyle>
          <a:p>
            <a:r>
              <a:rPr kumimoji="0" lang="ro-RO" smtClean="0"/>
              <a:t>Clic pentru editare stil titlu</a:t>
            </a:r>
            <a:endParaRPr kumimoji="0" lang="en-US"/>
          </a:p>
        </p:txBody>
      </p:sp>
      <p:sp>
        <p:nvSpPr>
          <p:cNvPr id="3" name="Substituent text vertical 2"/>
          <p:cNvSpPr>
            <a:spLocks noGrp="1"/>
          </p:cNvSpPr>
          <p:nvPr>
            <p:ph type="body" orient="vert" idx="1"/>
          </p:nvPr>
        </p:nvSpPr>
        <p:spPr>
          <a:xfrm>
            <a:off x="457200" y="1481329"/>
            <a:ext cx="8229600" cy="4386071"/>
          </a:xfrm>
        </p:spPr>
        <p:txBody>
          <a:bodyPr vert="eaVert"/>
          <a:lstStyle>
            <a:extLst/>
          </a:lstStyle>
          <a:p>
            <a:pPr lvl="0" eaLnBrk="1" latinLnBrk="0" hangingPunct="1"/>
            <a:r>
              <a:rPr lang="ro-RO" smtClean="0"/>
              <a:t>Clic pentru editare stiluri text Coordonator</a:t>
            </a:r>
          </a:p>
          <a:p>
            <a:pPr lvl="1" eaLnBrk="1" latinLnBrk="0" hangingPunct="1"/>
            <a:r>
              <a:rPr lang="ro-RO" smtClean="0"/>
              <a:t>Al doilea nivel</a:t>
            </a:r>
          </a:p>
          <a:p>
            <a:pPr lvl="2" eaLnBrk="1" latinLnBrk="0" hangingPunct="1"/>
            <a:r>
              <a:rPr lang="ro-RO" smtClean="0"/>
              <a:t>Al treilea nivel</a:t>
            </a:r>
          </a:p>
          <a:p>
            <a:pPr lvl="3" eaLnBrk="1" latinLnBrk="0" hangingPunct="1"/>
            <a:r>
              <a:rPr lang="ro-RO" smtClean="0"/>
              <a:t>Al patrulea nivel</a:t>
            </a:r>
          </a:p>
          <a:p>
            <a:pPr lvl="4" eaLnBrk="1" latinLnBrk="0" hangingPunct="1"/>
            <a:r>
              <a:rPr lang="ro-RO" smtClean="0"/>
              <a:t>Al cincilea nivel</a:t>
            </a:r>
            <a:endParaRPr kumimoji="0" lang="en-US"/>
          </a:p>
        </p:txBody>
      </p:sp>
      <p:sp>
        <p:nvSpPr>
          <p:cNvPr id="4" name="Substituent dată 3"/>
          <p:cNvSpPr>
            <a:spLocks noGrp="1"/>
          </p:cNvSpPr>
          <p:nvPr>
            <p:ph type="dt" sz="half" idx="10"/>
          </p:nvPr>
        </p:nvSpPr>
        <p:spPr/>
        <p:txBody>
          <a:bodyPr/>
          <a:lstStyle>
            <a:extLst/>
          </a:lstStyle>
          <a:p>
            <a:fld id="{C6EE1CC1-442B-4068-8EF9-B7DC1E56DE38}" type="datetimeFigureOut">
              <a:rPr lang="ro-RO" smtClean="0"/>
              <a:pPr/>
              <a:t>12.04.2020</a:t>
            </a:fld>
            <a:endParaRPr lang="ro-RO"/>
          </a:p>
        </p:txBody>
      </p:sp>
      <p:sp>
        <p:nvSpPr>
          <p:cNvPr id="5" name="Substituent subsol 4"/>
          <p:cNvSpPr>
            <a:spLocks noGrp="1"/>
          </p:cNvSpPr>
          <p:nvPr>
            <p:ph type="ftr" sz="quarter" idx="11"/>
          </p:nvPr>
        </p:nvSpPr>
        <p:spPr/>
        <p:txBody>
          <a:bodyPr/>
          <a:lstStyle>
            <a:extLst/>
          </a:lstStyle>
          <a:p>
            <a:endParaRPr lang="ro-RO"/>
          </a:p>
        </p:txBody>
      </p:sp>
      <p:sp>
        <p:nvSpPr>
          <p:cNvPr id="6" name="Substituent număr diapozitiv 5"/>
          <p:cNvSpPr>
            <a:spLocks noGrp="1"/>
          </p:cNvSpPr>
          <p:nvPr>
            <p:ph type="sldNum" sz="quarter" idx="12"/>
          </p:nvPr>
        </p:nvSpPr>
        <p:spPr/>
        <p:txBody>
          <a:bodyPr/>
          <a:lstStyle>
            <a:extLst/>
          </a:lstStyle>
          <a:p>
            <a:fld id="{0DEA1931-2521-4EF0-9753-77D0B186A83A}" type="slidenum">
              <a:rPr lang="ro-RO" smtClean="0"/>
              <a:pPr/>
              <a:t>‹#›</a:t>
            </a:fld>
            <a:endParaRPr lang="ro-R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lu vertical și text">
    <p:spTree>
      <p:nvGrpSpPr>
        <p:cNvPr id="1" name=""/>
        <p:cNvGrpSpPr/>
        <p:nvPr/>
      </p:nvGrpSpPr>
      <p:grpSpPr>
        <a:xfrm>
          <a:off x="0" y="0"/>
          <a:ext cx="0" cy="0"/>
          <a:chOff x="0" y="0"/>
          <a:chExt cx="0" cy="0"/>
        </a:xfrm>
      </p:grpSpPr>
      <p:sp>
        <p:nvSpPr>
          <p:cNvPr id="2" name="Titlu vertical 1"/>
          <p:cNvSpPr>
            <a:spLocks noGrp="1"/>
          </p:cNvSpPr>
          <p:nvPr>
            <p:ph type="title" orient="vert"/>
          </p:nvPr>
        </p:nvSpPr>
        <p:spPr>
          <a:xfrm>
            <a:off x="6844013" y="274640"/>
            <a:ext cx="1777470" cy="5592761"/>
          </a:xfrm>
        </p:spPr>
        <p:txBody>
          <a:bodyPr vert="eaVert"/>
          <a:lstStyle>
            <a:extLst/>
          </a:lstStyle>
          <a:p>
            <a:r>
              <a:rPr kumimoji="0" lang="ro-RO" smtClean="0"/>
              <a:t>Clic pentru editare stil titlu</a:t>
            </a:r>
            <a:endParaRPr kumimoji="0" lang="en-US"/>
          </a:p>
        </p:txBody>
      </p:sp>
      <p:sp>
        <p:nvSpPr>
          <p:cNvPr id="3" name="Substituent text vertical 2"/>
          <p:cNvSpPr>
            <a:spLocks noGrp="1"/>
          </p:cNvSpPr>
          <p:nvPr>
            <p:ph type="body" orient="vert" idx="1"/>
          </p:nvPr>
        </p:nvSpPr>
        <p:spPr>
          <a:xfrm>
            <a:off x="457200" y="274641"/>
            <a:ext cx="6324600" cy="5592760"/>
          </a:xfrm>
        </p:spPr>
        <p:txBody>
          <a:bodyPr vert="eaVert"/>
          <a:lstStyle>
            <a:extLst/>
          </a:lstStyle>
          <a:p>
            <a:pPr lvl="0" eaLnBrk="1" latinLnBrk="0" hangingPunct="1"/>
            <a:r>
              <a:rPr lang="ro-RO" smtClean="0"/>
              <a:t>Clic pentru editare stiluri text Coordonator</a:t>
            </a:r>
          </a:p>
          <a:p>
            <a:pPr lvl="1" eaLnBrk="1" latinLnBrk="0" hangingPunct="1"/>
            <a:r>
              <a:rPr lang="ro-RO" smtClean="0"/>
              <a:t>Al doilea nivel</a:t>
            </a:r>
          </a:p>
          <a:p>
            <a:pPr lvl="2" eaLnBrk="1" latinLnBrk="0" hangingPunct="1"/>
            <a:r>
              <a:rPr lang="ro-RO" smtClean="0"/>
              <a:t>Al treilea nivel</a:t>
            </a:r>
          </a:p>
          <a:p>
            <a:pPr lvl="3" eaLnBrk="1" latinLnBrk="0" hangingPunct="1"/>
            <a:r>
              <a:rPr lang="ro-RO" smtClean="0"/>
              <a:t>Al patrulea nivel</a:t>
            </a:r>
          </a:p>
          <a:p>
            <a:pPr lvl="4" eaLnBrk="1" latinLnBrk="0" hangingPunct="1"/>
            <a:r>
              <a:rPr lang="ro-RO" smtClean="0"/>
              <a:t>Al cincilea nivel</a:t>
            </a:r>
            <a:endParaRPr kumimoji="0" lang="en-US"/>
          </a:p>
        </p:txBody>
      </p:sp>
      <p:sp>
        <p:nvSpPr>
          <p:cNvPr id="4" name="Substituent dată 3"/>
          <p:cNvSpPr>
            <a:spLocks noGrp="1"/>
          </p:cNvSpPr>
          <p:nvPr>
            <p:ph type="dt" sz="half" idx="10"/>
          </p:nvPr>
        </p:nvSpPr>
        <p:spPr/>
        <p:txBody>
          <a:bodyPr/>
          <a:lstStyle>
            <a:extLst/>
          </a:lstStyle>
          <a:p>
            <a:fld id="{C6EE1CC1-442B-4068-8EF9-B7DC1E56DE38}" type="datetimeFigureOut">
              <a:rPr lang="ro-RO" smtClean="0"/>
              <a:pPr/>
              <a:t>12.04.2020</a:t>
            </a:fld>
            <a:endParaRPr lang="ro-RO"/>
          </a:p>
        </p:txBody>
      </p:sp>
      <p:sp>
        <p:nvSpPr>
          <p:cNvPr id="5" name="Substituent subsol 4"/>
          <p:cNvSpPr>
            <a:spLocks noGrp="1"/>
          </p:cNvSpPr>
          <p:nvPr>
            <p:ph type="ftr" sz="quarter" idx="11"/>
          </p:nvPr>
        </p:nvSpPr>
        <p:spPr/>
        <p:txBody>
          <a:bodyPr/>
          <a:lstStyle>
            <a:extLst/>
          </a:lstStyle>
          <a:p>
            <a:endParaRPr lang="ro-RO"/>
          </a:p>
        </p:txBody>
      </p:sp>
      <p:sp>
        <p:nvSpPr>
          <p:cNvPr id="6" name="Substituent număr diapozitiv 5"/>
          <p:cNvSpPr>
            <a:spLocks noGrp="1"/>
          </p:cNvSpPr>
          <p:nvPr>
            <p:ph type="sldNum" sz="quarter" idx="12"/>
          </p:nvPr>
        </p:nvSpPr>
        <p:spPr/>
        <p:txBody>
          <a:bodyPr/>
          <a:lstStyle>
            <a:extLst/>
          </a:lstStyle>
          <a:p>
            <a:fld id="{0DEA1931-2521-4EF0-9753-77D0B186A83A}" type="slidenum">
              <a:rPr lang="ro-RO" smtClean="0"/>
              <a:pPr/>
              <a:t>‹#›</a:t>
            </a:fld>
            <a:endParaRPr lang="ro-R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u și conținut">
    <p:spTree>
      <p:nvGrpSpPr>
        <p:cNvPr id="1" name=""/>
        <p:cNvGrpSpPr/>
        <p:nvPr/>
      </p:nvGrpSpPr>
      <p:grpSpPr>
        <a:xfrm>
          <a:off x="0" y="0"/>
          <a:ext cx="0" cy="0"/>
          <a:chOff x="0" y="0"/>
          <a:chExt cx="0" cy="0"/>
        </a:xfrm>
      </p:grpSpPr>
      <p:sp>
        <p:nvSpPr>
          <p:cNvPr id="3" name="Substituent conținut 2"/>
          <p:cNvSpPr>
            <a:spLocks noGrp="1"/>
          </p:cNvSpPr>
          <p:nvPr>
            <p:ph idx="1"/>
          </p:nvPr>
        </p:nvSpPr>
        <p:spPr/>
        <p:txBody>
          <a:bodyPr/>
          <a:lstStyle>
            <a:extLst/>
          </a:lstStyle>
          <a:p>
            <a:pPr lvl="0" eaLnBrk="1" latinLnBrk="0" hangingPunct="1"/>
            <a:r>
              <a:rPr lang="ro-RO" smtClean="0"/>
              <a:t>Clic pentru editare stiluri text Coordonator</a:t>
            </a:r>
          </a:p>
          <a:p>
            <a:pPr lvl="1" eaLnBrk="1" latinLnBrk="0" hangingPunct="1"/>
            <a:r>
              <a:rPr lang="ro-RO" smtClean="0"/>
              <a:t>Al doilea nivel</a:t>
            </a:r>
          </a:p>
          <a:p>
            <a:pPr lvl="2" eaLnBrk="1" latinLnBrk="0" hangingPunct="1"/>
            <a:r>
              <a:rPr lang="ro-RO" smtClean="0"/>
              <a:t>Al treilea nivel</a:t>
            </a:r>
          </a:p>
          <a:p>
            <a:pPr lvl="3" eaLnBrk="1" latinLnBrk="0" hangingPunct="1"/>
            <a:r>
              <a:rPr lang="ro-RO" smtClean="0"/>
              <a:t>Al patrulea nivel</a:t>
            </a:r>
          </a:p>
          <a:p>
            <a:pPr lvl="4" eaLnBrk="1" latinLnBrk="0" hangingPunct="1"/>
            <a:r>
              <a:rPr lang="ro-RO" smtClean="0"/>
              <a:t>Al cincilea nivel</a:t>
            </a:r>
            <a:endParaRPr kumimoji="0" lang="en-US"/>
          </a:p>
        </p:txBody>
      </p:sp>
      <p:sp>
        <p:nvSpPr>
          <p:cNvPr id="4" name="Substituent dată 3"/>
          <p:cNvSpPr>
            <a:spLocks noGrp="1"/>
          </p:cNvSpPr>
          <p:nvPr>
            <p:ph type="dt" sz="half" idx="10"/>
          </p:nvPr>
        </p:nvSpPr>
        <p:spPr/>
        <p:txBody>
          <a:bodyPr/>
          <a:lstStyle>
            <a:extLst/>
          </a:lstStyle>
          <a:p>
            <a:fld id="{C6EE1CC1-442B-4068-8EF9-B7DC1E56DE38}" type="datetimeFigureOut">
              <a:rPr lang="ro-RO" smtClean="0"/>
              <a:pPr/>
              <a:t>12.04.2020</a:t>
            </a:fld>
            <a:endParaRPr lang="ro-RO"/>
          </a:p>
        </p:txBody>
      </p:sp>
      <p:sp>
        <p:nvSpPr>
          <p:cNvPr id="5" name="Substituent subsol 4"/>
          <p:cNvSpPr>
            <a:spLocks noGrp="1"/>
          </p:cNvSpPr>
          <p:nvPr>
            <p:ph type="ftr" sz="quarter" idx="11"/>
          </p:nvPr>
        </p:nvSpPr>
        <p:spPr/>
        <p:txBody>
          <a:bodyPr/>
          <a:lstStyle>
            <a:extLst/>
          </a:lstStyle>
          <a:p>
            <a:endParaRPr lang="ro-RO"/>
          </a:p>
        </p:txBody>
      </p:sp>
      <p:sp>
        <p:nvSpPr>
          <p:cNvPr id="6" name="Substituent număr diapozitiv 5"/>
          <p:cNvSpPr>
            <a:spLocks noGrp="1"/>
          </p:cNvSpPr>
          <p:nvPr>
            <p:ph type="sldNum" sz="quarter" idx="12"/>
          </p:nvPr>
        </p:nvSpPr>
        <p:spPr/>
        <p:txBody>
          <a:bodyPr/>
          <a:lstStyle>
            <a:extLst/>
          </a:lstStyle>
          <a:p>
            <a:fld id="{0DEA1931-2521-4EF0-9753-77D0B186A83A}" type="slidenum">
              <a:rPr lang="ro-RO" smtClean="0"/>
              <a:pPr/>
              <a:t>‹#›</a:t>
            </a:fld>
            <a:endParaRPr lang="ro-RO"/>
          </a:p>
        </p:txBody>
      </p:sp>
      <p:sp>
        <p:nvSpPr>
          <p:cNvPr id="7" name="Titlu 6"/>
          <p:cNvSpPr>
            <a:spLocks noGrp="1"/>
          </p:cNvSpPr>
          <p:nvPr>
            <p:ph type="title"/>
          </p:nvPr>
        </p:nvSpPr>
        <p:spPr/>
        <p:txBody>
          <a:bodyPr rtlCol="0"/>
          <a:lstStyle>
            <a:extLst/>
          </a:lstStyle>
          <a:p>
            <a:r>
              <a:rPr kumimoji="0" lang="ro-RO" smtClean="0"/>
              <a:t>Clic pentru editare stil titlu</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ntet secțiune">
    <p:bg>
      <p:bgRef idx="1002">
        <a:schemeClr val="bg1"/>
      </p:bgRef>
    </p:bg>
    <p:spTree>
      <p:nvGrpSpPr>
        <p:cNvPr id="1" name=""/>
        <p:cNvGrpSpPr/>
        <p:nvPr/>
      </p:nvGrpSpPr>
      <p:grpSpPr>
        <a:xfrm>
          <a:off x="0" y="0"/>
          <a:ext cx="0" cy="0"/>
          <a:chOff x="0" y="0"/>
          <a:chExt cx="0" cy="0"/>
        </a:xfrm>
      </p:grpSpPr>
      <p:sp>
        <p:nvSpPr>
          <p:cNvPr id="2" name="Titlu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o-RO" smtClean="0"/>
              <a:t>Clic pentru editare stil titlu</a:t>
            </a:r>
            <a:endParaRPr kumimoji="0" lang="en-US"/>
          </a:p>
        </p:txBody>
      </p:sp>
      <p:sp>
        <p:nvSpPr>
          <p:cNvPr id="3" name="Substituent text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o-RO" smtClean="0"/>
              <a:t>Clic pentru editare stiluri text Coordonator</a:t>
            </a:r>
          </a:p>
        </p:txBody>
      </p:sp>
      <p:sp>
        <p:nvSpPr>
          <p:cNvPr id="4" name="Substituent dată 3"/>
          <p:cNvSpPr>
            <a:spLocks noGrp="1"/>
          </p:cNvSpPr>
          <p:nvPr>
            <p:ph type="dt" sz="half" idx="10"/>
          </p:nvPr>
        </p:nvSpPr>
        <p:spPr/>
        <p:txBody>
          <a:bodyPr/>
          <a:lstStyle>
            <a:extLst/>
          </a:lstStyle>
          <a:p>
            <a:fld id="{C6EE1CC1-442B-4068-8EF9-B7DC1E56DE38}" type="datetimeFigureOut">
              <a:rPr lang="ro-RO" smtClean="0"/>
              <a:pPr/>
              <a:t>12.04.2020</a:t>
            </a:fld>
            <a:endParaRPr lang="ro-RO"/>
          </a:p>
        </p:txBody>
      </p:sp>
      <p:sp>
        <p:nvSpPr>
          <p:cNvPr id="5" name="Substituent subsol 4"/>
          <p:cNvSpPr>
            <a:spLocks noGrp="1"/>
          </p:cNvSpPr>
          <p:nvPr>
            <p:ph type="ftr" sz="quarter" idx="11"/>
          </p:nvPr>
        </p:nvSpPr>
        <p:spPr/>
        <p:txBody>
          <a:bodyPr/>
          <a:lstStyle>
            <a:extLst/>
          </a:lstStyle>
          <a:p>
            <a:endParaRPr lang="ro-RO"/>
          </a:p>
        </p:txBody>
      </p:sp>
      <p:sp>
        <p:nvSpPr>
          <p:cNvPr id="6" name="Substituent număr diapozitiv 5"/>
          <p:cNvSpPr>
            <a:spLocks noGrp="1"/>
          </p:cNvSpPr>
          <p:nvPr>
            <p:ph type="sldNum" sz="quarter" idx="12"/>
          </p:nvPr>
        </p:nvSpPr>
        <p:spPr/>
        <p:txBody>
          <a:bodyPr/>
          <a:lstStyle>
            <a:extLst/>
          </a:lstStyle>
          <a:p>
            <a:fld id="{0DEA1931-2521-4EF0-9753-77D0B186A83A}" type="slidenum">
              <a:rPr lang="ro-RO" smtClean="0"/>
              <a:pPr/>
              <a:t>‹#›</a:t>
            </a:fld>
            <a:endParaRPr lang="ro-RO"/>
          </a:p>
        </p:txBody>
      </p:sp>
      <p:sp>
        <p:nvSpPr>
          <p:cNvPr id="7" name="În zigzag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În zigzag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uă tipuri de conținut">
    <p:bg>
      <p:bgRef idx="1002">
        <a:schemeClr val="bg1"/>
      </p:bgRef>
    </p:bg>
    <p:spTree>
      <p:nvGrpSpPr>
        <p:cNvPr id="1" name=""/>
        <p:cNvGrpSpPr/>
        <p:nvPr/>
      </p:nvGrpSpPr>
      <p:grpSpPr>
        <a:xfrm>
          <a:off x="0" y="0"/>
          <a:ext cx="0" cy="0"/>
          <a:chOff x="0" y="0"/>
          <a:chExt cx="0" cy="0"/>
        </a:xfrm>
      </p:grpSpPr>
      <p:sp>
        <p:nvSpPr>
          <p:cNvPr id="3" name="Substituent conținut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o-RO" smtClean="0"/>
              <a:t>Clic pentru editare stiluri text Coordonator</a:t>
            </a:r>
          </a:p>
          <a:p>
            <a:pPr lvl="1" eaLnBrk="1" latinLnBrk="0" hangingPunct="1"/>
            <a:r>
              <a:rPr lang="ro-RO" smtClean="0"/>
              <a:t>Al doilea nivel</a:t>
            </a:r>
          </a:p>
          <a:p>
            <a:pPr lvl="2" eaLnBrk="1" latinLnBrk="0" hangingPunct="1"/>
            <a:r>
              <a:rPr lang="ro-RO" smtClean="0"/>
              <a:t>Al treilea nivel</a:t>
            </a:r>
          </a:p>
          <a:p>
            <a:pPr lvl="3" eaLnBrk="1" latinLnBrk="0" hangingPunct="1"/>
            <a:r>
              <a:rPr lang="ro-RO" smtClean="0"/>
              <a:t>Al patrulea nivel</a:t>
            </a:r>
          </a:p>
          <a:p>
            <a:pPr lvl="4" eaLnBrk="1" latinLnBrk="0" hangingPunct="1"/>
            <a:r>
              <a:rPr lang="ro-RO" smtClean="0"/>
              <a:t>Al cincilea nivel</a:t>
            </a:r>
            <a:endParaRPr kumimoji="0" lang="en-US"/>
          </a:p>
        </p:txBody>
      </p:sp>
      <p:sp>
        <p:nvSpPr>
          <p:cNvPr id="4" name="Substituent conținut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o-RO" smtClean="0"/>
              <a:t>Clic pentru editare stiluri text Coordonator</a:t>
            </a:r>
          </a:p>
          <a:p>
            <a:pPr lvl="1" eaLnBrk="1" latinLnBrk="0" hangingPunct="1"/>
            <a:r>
              <a:rPr lang="ro-RO" smtClean="0"/>
              <a:t>Al doilea nivel</a:t>
            </a:r>
          </a:p>
          <a:p>
            <a:pPr lvl="2" eaLnBrk="1" latinLnBrk="0" hangingPunct="1"/>
            <a:r>
              <a:rPr lang="ro-RO" smtClean="0"/>
              <a:t>Al treilea nivel</a:t>
            </a:r>
          </a:p>
          <a:p>
            <a:pPr lvl="3" eaLnBrk="1" latinLnBrk="0" hangingPunct="1"/>
            <a:r>
              <a:rPr lang="ro-RO" smtClean="0"/>
              <a:t>Al patrulea nivel</a:t>
            </a:r>
          </a:p>
          <a:p>
            <a:pPr lvl="4" eaLnBrk="1" latinLnBrk="0" hangingPunct="1"/>
            <a:r>
              <a:rPr lang="ro-RO" smtClean="0"/>
              <a:t>Al cincilea nivel</a:t>
            </a:r>
            <a:endParaRPr kumimoji="0" lang="en-US"/>
          </a:p>
        </p:txBody>
      </p:sp>
      <p:sp>
        <p:nvSpPr>
          <p:cNvPr id="5" name="Substituent dată 4"/>
          <p:cNvSpPr>
            <a:spLocks noGrp="1"/>
          </p:cNvSpPr>
          <p:nvPr>
            <p:ph type="dt" sz="half" idx="10"/>
          </p:nvPr>
        </p:nvSpPr>
        <p:spPr/>
        <p:txBody>
          <a:bodyPr/>
          <a:lstStyle>
            <a:extLst/>
          </a:lstStyle>
          <a:p>
            <a:fld id="{C6EE1CC1-442B-4068-8EF9-B7DC1E56DE38}" type="datetimeFigureOut">
              <a:rPr lang="ro-RO" smtClean="0"/>
              <a:pPr/>
              <a:t>12.04.2020</a:t>
            </a:fld>
            <a:endParaRPr lang="ro-RO"/>
          </a:p>
        </p:txBody>
      </p:sp>
      <p:sp>
        <p:nvSpPr>
          <p:cNvPr id="6" name="Substituent subsol 5"/>
          <p:cNvSpPr>
            <a:spLocks noGrp="1"/>
          </p:cNvSpPr>
          <p:nvPr>
            <p:ph type="ftr" sz="quarter" idx="11"/>
          </p:nvPr>
        </p:nvSpPr>
        <p:spPr/>
        <p:txBody>
          <a:bodyPr/>
          <a:lstStyle>
            <a:extLst/>
          </a:lstStyle>
          <a:p>
            <a:endParaRPr lang="ro-RO"/>
          </a:p>
        </p:txBody>
      </p:sp>
      <p:sp>
        <p:nvSpPr>
          <p:cNvPr id="7" name="Substituent număr diapozitiv 6"/>
          <p:cNvSpPr>
            <a:spLocks noGrp="1"/>
          </p:cNvSpPr>
          <p:nvPr>
            <p:ph type="sldNum" sz="quarter" idx="12"/>
          </p:nvPr>
        </p:nvSpPr>
        <p:spPr/>
        <p:txBody>
          <a:bodyPr/>
          <a:lstStyle>
            <a:extLst/>
          </a:lstStyle>
          <a:p>
            <a:fld id="{0DEA1931-2521-4EF0-9753-77D0B186A83A}" type="slidenum">
              <a:rPr lang="ro-RO" smtClean="0"/>
              <a:pPr/>
              <a:t>‹#›</a:t>
            </a:fld>
            <a:endParaRPr lang="ro-RO"/>
          </a:p>
        </p:txBody>
      </p:sp>
      <p:sp>
        <p:nvSpPr>
          <p:cNvPr id="8" name="Titlu 7"/>
          <p:cNvSpPr>
            <a:spLocks noGrp="1"/>
          </p:cNvSpPr>
          <p:nvPr>
            <p:ph type="title"/>
          </p:nvPr>
        </p:nvSpPr>
        <p:spPr/>
        <p:txBody>
          <a:bodyPr rtlCol="0"/>
          <a:lstStyle>
            <a:extLst/>
          </a:lstStyle>
          <a:p>
            <a:r>
              <a:rPr kumimoji="0" lang="ro-RO" smtClean="0"/>
              <a:t>Clic pentru editare stil titlu</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ție">
    <p:bg>
      <p:bgRef idx="1003">
        <a:schemeClr val="bg1"/>
      </p:bgRef>
    </p:bg>
    <p:spTree>
      <p:nvGrpSpPr>
        <p:cNvPr id="1" name=""/>
        <p:cNvGrpSpPr/>
        <p:nvPr/>
      </p:nvGrpSpPr>
      <p:grpSpPr>
        <a:xfrm>
          <a:off x="0" y="0"/>
          <a:ext cx="0" cy="0"/>
          <a:chOff x="0" y="0"/>
          <a:chExt cx="0" cy="0"/>
        </a:xfrm>
      </p:grpSpPr>
      <p:sp>
        <p:nvSpPr>
          <p:cNvPr id="2" name="Titlu 1"/>
          <p:cNvSpPr>
            <a:spLocks noGrp="1"/>
          </p:cNvSpPr>
          <p:nvPr>
            <p:ph type="title"/>
          </p:nvPr>
        </p:nvSpPr>
        <p:spPr>
          <a:xfrm>
            <a:off x="457200" y="273050"/>
            <a:ext cx="8229600" cy="1143000"/>
          </a:xfrm>
        </p:spPr>
        <p:txBody>
          <a:bodyPr anchor="ctr"/>
          <a:lstStyle>
            <a:lvl1pPr>
              <a:defRPr/>
            </a:lvl1pPr>
            <a:extLst/>
          </a:lstStyle>
          <a:p>
            <a:r>
              <a:rPr kumimoji="0" lang="ro-RO" smtClean="0"/>
              <a:t>Clic pentru editare stil titlu</a:t>
            </a:r>
            <a:endParaRPr kumimoji="0" lang="en-US"/>
          </a:p>
        </p:txBody>
      </p:sp>
      <p:sp>
        <p:nvSpPr>
          <p:cNvPr id="3" name="Substituent text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o-RO" smtClean="0"/>
              <a:t>Clic pentru editare stiluri text Coordonator</a:t>
            </a:r>
          </a:p>
        </p:txBody>
      </p:sp>
      <p:sp>
        <p:nvSpPr>
          <p:cNvPr id="4" name="Substituent text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o-RO" smtClean="0"/>
              <a:t>Clic pentru editare stiluri text Coordonator</a:t>
            </a:r>
          </a:p>
        </p:txBody>
      </p:sp>
      <p:sp>
        <p:nvSpPr>
          <p:cNvPr id="5" name="Substituent conținut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o-RO" smtClean="0"/>
              <a:t>Clic pentru editare stiluri text Coordonator</a:t>
            </a:r>
          </a:p>
          <a:p>
            <a:pPr lvl="1" eaLnBrk="1" latinLnBrk="0" hangingPunct="1"/>
            <a:r>
              <a:rPr lang="ro-RO" smtClean="0"/>
              <a:t>Al doilea nivel</a:t>
            </a:r>
          </a:p>
          <a:p>
            <a:pPr lvl="2" eaLnBrk="1" latinLnBrk="0" hangingPunct="1"/>
            <a:r>
              <a:rPr lang="ro-RO" smtClean="0"/>
              <a:t>Al treilea nivel</a:t>
            </a:r>
          </a:p>
          <a:p>
            <a:pPr lvl="3" eaLnBrk="1" latinLnBrk="0" hangingPunct="1"/>
            <a:r>
              <a:rPr lang="ro-RO" smtClean="0"/>
              <a:t>Al patrulea nivel</a:t>
            </a:r>
          </a:p>
          <a:p>
            <a:pPr lvl="4" eaLnBrk="1" latinLnBrk="0" hangingPunct="1"/>
            <a:r>
              <a:rPr lang="ro-RO" smtClean="0"/>
              <a:t>Al cincilea nivel</a:t>
            </a:r>
            <a:endParaRPr kumimoji="0" lang="en-US"/>
          </a:p>
        </p:txBody>
      </p:sp>
      <p:sp>
        <p:nvSpPr>
          <p:cNvPr id="6" name="Substituent conținut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o-RO" smtClean="0"/>
              <a:t>Clic pentru editare stiluri text Coordonator</a:t>
            </a:r>
          </a:p>
          <a:p>
            <a:pPr lvl="1" eaLnBrk="1" latinLnBrk="0" hangingPunct="1"/>
            <a:r>
              <a:rPr lang="ro-RO" smtClean="0"/>
              <a:t>Al doilea nivel</a:t>
            </a:r>
          </a:p>
          <a:p>
            <a:pPr lvl="2" eaLnBrk="1" latinLnBrk="0" hangingPunct="1"/>
            <a:r>
              <a:rPr lang="ro-RO" smtClean="0"/>
              <a:t>Al treilea nivel</a:t>
            </a:r>
          </a:p>
          <a:p>
            <a:pPr lvl="3" eaLnBrk="1" latinLnBrk="0" hangingPunct="1"/>
            <a:r>
              <a:rPr lang="ro-RO" smtClean="0"/>
              <a:t>Al patrulea nivel</a:t>
            </a:r>
          </a:p>
          <a:p>
            <a:pPr lvl="4" eaLnBrk="1" latinLnBrk="0" hangingPunct="1"/>
            <a:r>
              <a:rPr lang="ro-RO" smtClean="0"/>
              <a:t>Al cincilea nivel</a:t>
            </a:r>
            <a:endParaRPr kumimoji="0" lang="en-US"/>
          </a:p>
        </p:txBody>
      </p:sp>
      <p:sp>
        <p:nvSpPr>
          <p:cNvPr id="7" name="Substituent dată 6"/>
          <p:cNvSpPr>
            <a:spLocks noGrp="1"/>
          </p:cNvSpPr>
          <p:nvPr>
            <p:ph type="dt" sz="half" idx="10"/>
          </p:nvPr>
        </p:nvSpPr>
        <p:spPr/>
        <p:txBody>
          <a:bodyPr/>
          <a:lstStyle>
            <a:extLst/>
          </a:lstStyle>
          <a:p>
            <a:fld id="{C6EE1CC1-442B-4068-8EF9-B7DC1E56DE38}" type="datetimeFigureOut">
              <a:rPr lang="ro-RO" smtClean="0"/>
              <a:pPr/>
              <a:t>12.04.2020</a:t>
            </a:fld>
            <a:endParaRPr lang="ro-RO"/>
          </a:p>
        </p:txBody>
      </p:sp>
      <p:sp>
        <p:nvSpPr>
          <p:cNvPr id="8" name="Substituent subsol 7"/>
          <p:cNvSpPr>
            <a:spLocks noGrp="1"/>
          </p:cNvSpPr>
          <p:nvPr>
            <p:ph type="ftr" sz="quarter" idx="11"/>
          </p:nvPr>
        </p:nvSpPr>
        <p:spPr/>
        <p:txBody>
          <a:bodyPr/>
          <a:lstStyle>
            <a:extLst/>
          </a:lstStyle>
          <a:p>
            <a:endParaRPr lang="ro-RO"/>
          </a:p>
        </p:txBody>
      </p:sp>
      <p:sp>
        <p:nvSpPr>
          <p:cNvPr id="9" name="Substituent număr diapozitiv 8"/>
          <p:cNvSpPr>
            <a:spLocks noGrp="1"/>
          </p:cNvSpPr>
          <p:nvPr>
            <p:ph type="sldNum" sz="quarter" idx="12"/>
          </p:nvPr>
        </p:nvSpPr>
        <p:spPr/>
        <p:txBody>
          <a:bodyPr/>
          <a:lstStyle>
            <a:extLst/>
          </a:lstStyle>
          <a:p>
            <a:fld id="{0DEA1931-2521-4EF0-9753-77D0B186A83A}" type="slidenum">
              <a:rPr lang="ro-RO" smtClean="0"/>
              <a:pPr/>
              <a:t>‹#›</a:t>
            </a:fld>
            <a:endParaRPr lang="ro-RO"/>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Doar titlu">
    <p:bg>
      <p:bgRef idx="1002">
        <a:schemeClr val="bg1"/>
      </p:bgRef>
    </p:bg>
    <p:spTree>
      <p:nvGrpSpPr>
        <p:cNvPr id="1" name=""/>
        <p:cNvGrpSpPr/>
        <p:nvPr/>
      </p:nvGrpSpPr>
      <p:grpSpPr>
        <a:xfrm>
          <a:off x="0" y="0"/>
          <a:ext cx="0" cy="0"/>
          <a:chOff x="0" y="0"/>
          <a:chExt cx="0" cy="0"/>
        </a:xfrm>
      </p:grpSpPr>
      <p:sp>
        <p:nvSpPr>
          <p:cNvPr id="3" name="Substituent dată 2"/>
          <p:cNvSpPr>
            <a:spLocks noGrp="1"/>
          </p:cNvSpPr>
          <p:nvPr>
            <p:ph type="dt" sz="half" idx="10"/>
          </p:nvPr>
        </p:nvSpPr>
        <p:spPr/>
        <p:txBody>
          <a:bodyPr/>
          <a:lstStyle>
            <a:extLst/>
          </a:lstStyle>
          <a:p>
            <a:fld id="{C6EE1CC1-442B-4068-8EF9-B7DC1E56DE38}" type="datetimeFigureOut">
              <a:rPr lang="ro-RO" smtClean="0"/>
              <a:pPr/>
              <a:t>12.04.2020</a:t>
            </a:fld>
            <a:endParaRPr lang="ro-RO"/>
          </a:p>
        </p:txBody>
      </p:sp>
      <p:sp>
        <p:nvSpPr>
          <p:cNvPr id="4" name="Substituent subsol 3"/>
          <p:cNvSpPr>
            <a:spLocks noGrp="1"/>
          </p:cNvSpPr>
          <p:nvPr>
            <p:ph type="ftr" sz="quarter" idx="11"/>
          </p:nvPr>
        </p:nvSpPr>
        <p:spPr/>
        <p:txBody>
          <a:bodyPr/>
          <a:lstStyle>
            <a:extLst/>
          </a:lstStyle>
          <a:p>
            <a:endParaRPr lang="ro-RO"/>
          </a:p>
        </p:txBody>
      </p:sp>
      <p:sp>
        <p:nvSpPr>
          <p:cNvPr id="5" name="Substituent număr diapozitiv 4"/>
          <p:cNvSpPr>
            <a:spLocks noGrp="1"/>
          </p:cNvSpPr>
          <p:nvPr>
            <p:ph type="sldNum" sz="quarter" idx="12"/>
          </p:nvPr>
        </p:nvSpPr>
        <p:spPr/>
        <p:txBody>
          <a:bodyPr/>
          <a:lstStyle>
            <a:extLst/>
          </a:lstStyle>
          <a:p>
            <a:fld id="{0DEA1931-2521-4EF0-9753-77D0B186A83A}" type="slidenum">
              <a:rPr lang="ro-RO" smtClean="0"/>
              <a:pPr/>
              <a:t>‹#›</a:t>
            </a:fld>
            <a:endParaRPr lang="ro-RO"/>
          </a:p>
        </p:txBody>
      </p:sp>
      <p:sp>
        <p:nvSpPr>
          <p:cNvPr id="6" name="Titlu 5"/>
          <p:cNvSpPr>
            <a:spLocks noGrp="1"/>
          </p:cNvSpPr>
          <p:nvPr>
            <p:ph type="title"/>
          </p:nvPr>
        </p:nvSpPr>
        <p:spPr/>
        <p:txBody>
          <a:bodyPr rtlCol="0"/>
          <a:lstStyle>
            <a:extLst/>
          </a:lstStyle>
          <a:p>
            <a:r>
              <a:rPr kumimoji="0" lang="ro-RO" smtClean="0"/>
              <a:t>Clic pentru editare stil titlu</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Necompletat">
    <p:spTree>
      <p:nvGrpSpPr>
        <p:cNvPr id="1" name=""/>
        <p:cNvGrpSpPr/>
        <p:nvPr/>
      </p:nvGrpSpPr>
      <p:grpSpPr>
        <a:xfrm>
          <a:off x="0" y="0"/>
          <a:ext cx="0" cy="0"/>
          <a:chOff x="0" y="0"/>
          <a:chExt cx="0" cy="0"/>
        </a:xfrm>
      </p:grpSpPr>
      <p:sp>
        <p:nvSpPr>
          <p:cNvPr id="2" name="Substituent dată 1"/>
          <p:cNvSpPr>
            <a:spLocks noGrp="1"/>
          </p:cNvSpPr>
          <p:nvPr>
            <p:ph type="dt" sz="half" idx="10"/>
          </p:nvPr>
        </p:nvSpPr>
        <p:spPr/>
        <p:txBody>
          <a:bodyPr/>
          <a:lstStyle>
            <a:extLst/>
          </a:lstStyle>
          <a:p>
            <a:fld id="{C6EE1CC1-442B-4068-8EF9-B7DC1E56DE38}" type="datetimeFigureOut">
              <a:rPr lang="ro-RO" smtClean="0"/>
              <a:pPr/>
              <a:t>12.04.2020</a:t>
            </a:fld>
            <a:endParaRPr lang="ro-RO"/>
          </a:p>
        </p:txBody>
      </p:sp>
      <p:sp>
        <p:nvSpPr>
          <p:cNvPr id="3" name="Substituent subsol 2"/>
          <p:cNvSpPr>
            <a:spLocks noGrp="1"/>
          </p:cNvSpPr>
          <p:nvPr>
            <p:ph type="ftr" sz="quarter" idx="11"/>
          </p:nvPr>
        </p:nvSpPr>
        <p:spPr/>
        <p:txBody>
          <a:bodyPr/>
          <a:lstStyle>
            <a:extLst/>
          </a:lstStyle>
          <a:p>
            <a:endParaRPr lang="ro-RO"/>
          </a:p>
        </p:txBody>
      </p:sp>
      <p:sp>
        <p:nvSpPr>
          <p:cNvPr id="4" name="Substituent număr diapozitiv 3"/>
          <p:cNvSpPr>
            <a:spLocks noGrp="1"/>
          </p:cNvSpPr>
          <p:nvPr>
            <p:ph type="sldNum" sz="quarter" idx="12"/>
          </p:nvPr>
        </p:nvSpPr>
        <p:spPr/>
        <p:txBody>
          <a:bodyPr/>
          <a:lstStyle>
            <a:extLst/>
          </a:lstStyle>
          <a:p>
            <a:fld id="{0DEA1931-2521-4EF0-9753-77D0B186A83A}" type="slidenum">
              <a:rPr lang="ro-RO" smtClean="0"/>
              <a:pPr/>
              <a:t>‹#›</a:t>
            </a:fld>
            <a:endParaRPr lang="ro-R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ținut cu legendă">
    <p:bg>
      <p:bgRef idx="1003">
        <a:schemeClr val="bg1"/>
      </p:bgRef>
    </p:bg>
    <p:spTree>
      <p:nvGrpSpPr>
        <p:cNvPr id="1" name=""/>
        <p:cNvGrpSpPr/>
        <p:nvPr/>
      </p:nvGrpSpPr>
      <p:grpSpPr>
        <a:xfrm>
          <a:off x="0" y="0"/>
          <a:ext cx="0" cy="0"/>
          <a:chOff x="0" y="0"/>
          <a:chExt cx="0" cy="0"/>
        </a:xfrm>
      </p:grpSpPr>
      <p:sp>
        <p:nvSpPr>
          <p:cNvPr id="2" name="Titlu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o-RO" smtClean="0"/>
              <a:t>Clic pentru editare stil titlu</a:t>
            </a:r>
            <a:endParaRPr kumimoji="0" lang="en-US"/>
          </a:p>
        </p:txBody>
      </p:sp>
      <p:sp>
        <p:nvSpPr>
          <p:cNvPr id="3" name="Substituent text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o-RO" smtClean="0"/>
              <a:t>Clic pentru editare stiluri text Coordonator</a:t>
            </a:r>
          </a:p>
        </p:txBody>
      </p:sp>
      <p:sp>
        <p:nvSpPr>
          <p:cNvPr id="4" name="Substituent conținut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o-RO" smtClean="0"/>
              <a:t>Clic pentru editare stiluri text Coordonator</a:t>
            </a:r>
          </a:p>
          <a:p>
            <a:pPr lvl="1" eaLnBrk="1" latinLnBrk="0" hangingPunct="1"/>
            <a:r>
              <a:rPr lang="ro-RO" smtClean="0"/>
              <a:t>Al doilea nivel</a:t>
            </a:r>
          </a:p>
          <a:p>
            <a:pPr lvl="2" eaLnBrk="1" latinLnBrk="0" hangingPunct="1"/>
            <a:r>
              <a:rPr lang="ro-RO" smtClean="0"/>
              <a:t>Al treilea nivel</a:t>
            </a:r>
          </a:p>
          <a:p>
            <a:pPr lvl="3" eaLnBrk="1" latinLnBrk="0" hangingPunct="1"/>
            <a:r>
              <a:rPr lang="ro-RO" smtClean="0"/>
              <a:t>Al patrulea nivel</a:t>
            </a:r>
          </a:p>
          <a:p>
            <a:pPr lvl="4" eaLnBrk="1" latinLnBrk="0" hangingPunct="1"/>
            <a:r>
              <a:rPr lang="ro-RO" smtClean="0"/>
              <a:t>Al cincilea nivel</a:t>
            </a:r>
            <a:endParaRPr kumimoji="0" lang="en-US"/>
          </a:p>
        </p:txBody>
      </p:sp>
      <p:sp>
        <p:nvSpPr>
          <p:cNvPr id="5" name="Substituent dată 4"/>
          <p:cNvSpPr>
            <a:spLocks noGrp="1"/>
          </p:cNvSpPr>
          <p:nvPr>
            <p:ph type="dt" sz="half" idx="10"/>
          </p:nvPr>
        </p:nvSpPr>
        <p:spPr>
          <a:xfrm>
            <a:off x="6727032" y="6407944"/>
            <a:ext cx="1920240" cy="365760"/>
          </a:xfrm>
        </p:spPr>
        <p:txBody>
          <a:bodyPr/>
          <a:lstStyle>
            <a:extLst/>
          </a:lstStyle>
          <a:p>
            <a:fld id="{C6EE1CC1-442B-4068-8EF9-B7DC1E56DE38}" type="datetimeFigureOut">
              <a:rPr lang="ro-RO" smtClean="0"/>
              <a:pPr/>
              <a:t>12.04.2020</a:t>
            </a:fld>
            <a:endParaRPr lang="ro-RO"/>
          </a:p>
        </p:txBody>
      </p:sp>
      <p:sp>
        <p:nvSpPr>
          <p:cNvPr id="6" name="Substituent subsol 5"/>
          <p:cNvSpPr>
            <a:spLocks noGrp="1"/>
          </p:cNvSpPr>
          <p:nvPr>
            <p:ph type="ftr" sz="quarter" idx="11"/>
          </p:nvPr>
        </p:nvSpPr>
        <p:spPr/>
        <p:txBody>
          <a:bodyPr/>
          <a:lstStyle>
            <a:extLst/>
          </a:lstStyle>
          <a:p>
            <a:endParaRPr lang="ro-RO"/>
          </a:p>
        </p:txBody>
      </p:sp>
      <p:sp>
        <p:nvSpPr>
          <p:cNvPr id="7" name="Substituent număr diapozitiv 6"/>
          <p:cNvSpPr>
            <a:spLocks noGrp="1"/>
          </p:cNvSpPr>
          <p:nvPr>
            <p:ph type="sldNum" sz="quarter" idx="12"/>
          </p:nvPr>
        </p:nvSpPr>
        <p:spPr/>
        <p:txBody>
          <a:bodyPr/>
          <a:lstStyle>
            <a:extLst/>
          </a:lstStyle>
          <a:p>
            <a:fld id="{0DEA1931-2521-4EF0-9753-77D0B186A83A}" type="slidenum">
              <a:rPr lang="ro-RO" smtClean="0"/>
              <a:pPr/>
              <a:t>‹#›</a:t>
            </a:fld>
            <a:endParaRPr lang="ro-RO"/>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ine cu legendă">
    <p:bg>
      <p:bgRef idx="1002">
        <a:schemeClr val="bg1"/>
      </p:bgRef>
    </p:bg>
    <p:spTree>
      <p:nvGrpSpPr>
        <p:cNvPr id="1" name=""/>
        <p:cNvGrpSpPr/>
        <p:nvPr/>
      </p:nvGrpSpPr>
      <p:grpSpPr>
        <a:xfrm>
          <a:off x="0" y="0"/>
          <a:ext cx="0" cy="0"/>
          <a:chOff x="0" y="0"/>
          <a:chExt cx="0" cy="0"/>
        </a:xfrm>
      </p:grpSpPr>
      <p:sp>
        <p:nvSpPr>
          <p:cNvPr id="4" name="Substituent text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o-RO" smtClean="0"/>
              <a:t>Clic pentru editare stiluri text Coordonator</a:t>
            </a:r>
          </a:p>
        </p:txBody>
      </p:sp>
      <p:sp>
        <p:nvSpPr>
          <p:cNvPr id="3" name="Substituent imagine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o-RO" smtClean="0"/>
              <a:t>Faceți clic pe pictogramă pentru a adăuga o imagine</a:t>
            </a:r>
            <a:endParaRPr kumimoji="0" lang="en-US" dirty="0"/>
          </a:p>
        </p:txBody>
      </p:sp>
      <p:sp>
        <p:nvSpPr>
          <p:cNvPr id="5" name="Substituent dată 4"/>
          <p:cNvSpPr>
            <a:spLocks noGrp="1"/>
          </p:cNvSpPr>
          <p:nvPr>
            <p:ph type="dt" sz="half" idx="10"/>
          </p:nvPr>
        </p:nvSpPr>
        <p:spPr/>
        <p:txBody>
          <a:bodyPr/>
          <a:lstStyle>
            <a:lvl1pPr>
              <a:defRPr>
                <a:solidFill>
                  <a:schemeClr val="tx1"/>
                </a:solidFill>
              </a:defRPr>
            </a:lvl1pPr>
            <a:extLst/>
          </a:lstStyle>
          <a:p>
            <a:fld id="{C6EE1CC1-442B-4068-8EF9-B7DC1E56DE38}" type="datetimeFigureOut">
              <a:rPr lang="ro-RO" smtClean="0"/>
              <a:pPr/>
              <a:t>12.04.2020</a:t>
            </a:fld>
            <a:endParaRPr lang="ro-RO"/>
          </a:p>
        </p:txBody>
      </p:sp>
      <p:sp>
        <p:nvSpPr>
          <p:cNvPr id="6" name="Substituent subsol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o-RO"/>
          </a:p>
        </p:txBody>
      </p:sp>
      <p:sp>
        <p:nvSpPr>
          <p:cNvPr id="7" name="Substituent număr diapozitiv 6"/>
          <p:cNvSpPr>
            <a:spLocks noGrp="1"/>
          </p:cNvSpPr>
          <p:nvPr>
            <p:ph type="sldNum" sz="quarter" idx="12"/>
          </p:nvPr>
        </p:nvSpPr>
        <p:spPr/>
        <p:txBody>
          <a:bodyPr/>
          <a:lstStyle>
            <a:lvl1pPr>
              <a:defRPr>
                <a:solidFill>
                  <a:schemeClr val="tx1"/>
                </a:solidFill>
              </a:defRPr>
            </a:lvl1pPr>
            <a:extLst/>
          </a:lstStyle>
          <a:p>
            <a:fld id="{0DEA1931-2521-4EF0-9753-77D0B186A83A}" type="slidenum">
              <a:rPr lang="ro-RO" smtClean="0"/>
              <a:pPr/>
              <a:t>‹#›</a:t>
            </a:fld>
            <a:endParaRPr lang="ro-RO"/>
          </a:p>
        </p:txBody>
      </p:sp>
      <p:sp>
        <p:nvSpPr>
          <p:cNvPr id="2" name="Titlu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o-RO" smtClean="0"/>
              <a:t>Clic pentru editare stil titlu</a:t>
            </a:r>
            <a:endParaRPr kumimoji="0" lang="en-US"/>
          </a:p>
        </p:txBody>
      </p:sp>
      <p:sp>
        <p:nvSpPr>
          <p:cNvPr id="8" name="Formă liberă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ormă liberă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Triunghi drept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Conector drept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În zigzag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În zigzag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ormă liberă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ormă liberă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Triunghi drept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Conector drept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Substituent titlu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o-RO" smtClean="0"/>
              <a:t>Clic pentru editare stil titlu</a:t>
            </a:r>
            <a:endParaRPr kumimoji="0" lang="en-US"/>
          </a:p>
        </p:txBody>
      </p:sp>
      <p:sp>
        <p:nvSpPr>
          <p:cNvPr id="30" name="Substituent text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o-RO" smtClean="0"/>
              <a:t>Clic pentru editare stiluri text Coordonator</a:t>
            </a:r>
          </a:p>
          <a:p>
            <a:pPr lvl="1" eaLnBrk="1" latinLnBrk="0" hangingPunct="1"/>
            <a:r>
              <a:rPr kumimoji="0" lang="ro-RO" smtClean="0"/>
              <a:t>Al doilea nivel</a:t>
            </a:r>
          </a:p>
          <a:p>
            <a:pPr lvl="2" eaLnBrk="1" latinLnBrk="0" hangingPunct="1"/>
            <a:r>
              <a:rPr kumimoji="0" lang="ro-RO" smtClean="0"/>
              <a:t>Al treilea nivel</a:t>
            </a:r>
          </a:p>
          <a:p>
            <a:pPr lvl="3" eaLnBrk="1" latinLnBrk="0" hangingPunct="1"/>
            <a:r>
              <a:rPr kumimoji="0" lang="ro-RO" smtClean="0"/>
              <a:t>Al patrulea nivel</a:t>
            </a:r>
          </a:p>
          <a:p>
            <a:pPr lvl="4" eaLnBrk="1" latinLnBrk="0" hangingPunct="1"/>
            <a:r>
              <a:rPr kumimoji="0" lang="ro-RO" smtClean="0"/>
              <a:t>Al cincilea nivel</a:t>
            </a:r>
            <a:endParaRPr kumimoji="0" lang="en-US"/>
          </a:p>
        </p:txBody>
      </p:sp>
      <p:sp>
        <p:nvSpPr>
          <p:cNvPr id="10" name="Substituent dată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C6EE1CC1-442B-4068-8EF9-B7DC1E56DE38}" type="datetimeFigureOut">
              <a:rPr lang="ro-RO" smtClean="0"/>
              <a:pPr/>
              <a:t>12.04.2020</a:t>
            </a:fld>
            <a:endParaRPr lang="ro-RO"/>
          </a:p>
        </p:txBody>
      </p:sp>
      <p:sp>
        <p:nvSpPr>
          <p:cNvPr id="22" name="Substituent subsol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o-RO"/>
          </a:p>
        </p:txBody>
      </p:sp>
      <p:sp>
        <p:nvSpPr>
          <p:cNvPr id="18" name="Substituent număr diapozitiv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0DEA1931-2521-4EF0-9753-77D0B186A83A}" type="slidenum">
              <a:rPr lang="ro-RO" smtClean="0"/>
              <a:pPr/>
              <a:t>‹#›</a:t>
            </a:fld>
            <a:endParaRPr lang="ro-RO"/>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reptunghi 3"/>
          <p:cNvSpPr/>
          <p:nvPr/>
        </p:nvSpPr>
        <p:spPr>
          <a:xfrm>
            <a:off x="801737" y="3153742"/>
            <a:ext cx="7540526"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GB"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a:ea typeface="Calibri"/>
              </a:rPr>
              <a:t>THE JOB INTERVIEW</a:t>
            </a:r>
            <a:endParaRPr lang="ro-RO"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406449" y="412186"/>
            <a:ext cx="1371226" cy="128862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808365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idx="1"/>
          </p:nvPr>
        </p:nvSpPr>
        <p:spPr>
          <a:xfrm>
            <a:off x="470875" y="974392"/>
            <a:ext cx="8229600" cy="5478944"/>
          </a:xfrm>
        </p:spPr>
        <p:txBody>
          <a:bodyPr>
            <a:normAutofit fontScale="55000" lnSpcReduction="20000"/>
          </a:bodyPr>
          <a:lstStyle/>
          <a:p>
            <a:pPr marL="0" indent="0">
              <a:lnSpc>
                <a:spcPct val="150000"/>
              </a:lnSpc>
              <a:buNone/>
            </a:pPr>
            <a:r>
              <a:rPr lang="en-US" sz="3600" b="1" i="1" u="sng" dirty="0" smtClean="0">
                <a:latin typeface="Times New Roman" pitchFamily="18" charset="0"/>
                <a:cs typeface="Times New Roman" pitchFamily="18" charset="0"/>
              </a:rPr>
              <a:t>1. Introduction</a:t>
            </a:r>
            <a:r>
              <a:rPr lang="en-US" sz="3600" dirty="0" smtClean="0">
                <a:latin typeface="Times New Roman" pitchFamily="18" charset="0"/>
                <a:cs typeface="Times New Roman" pitchFamily="18" charset="0"/>
              </a:rPr>
              <a:t>: it establishes eye contact with the interviewer, it adopts a warm smile and adopted a relaxed position. </a:t>
            </a:r>
          </a:p>
          <a:p>
            <a:pPr marL="0" indent="0">
              <a:lnSpc>
                <a:spcPct val="150000"/>
              </a:lnSpc>
              <a:buNone/>
            </a:pPr>
            <a:r>
              <a:rPr lang="en-US" sz="3600" b="1" i="1" u="sng" dirty="0" smtClean="0">
                <a:latin typeface="Times New Roman" pitchFamily="18" charset="0"/>
                <a:cs typeface="Times New Roman" pitchFamily="18" charset="0"/>
              </a:rPr>
              <a:t>2. Questions</a:t>
            </a:r>
            <a:r>
              <a:rPr lang="en-US" sz="3600" dirty="0" smtClean="0">
                <a:latin typeface="Times New Roman" pitchFamily="18" charset="0"/>
                <a:cs typeface="Times New Roman" pitchFamily="18" charset="0"/>
              </a:rPr>
              <a:t>: </a:t>
            </a:r>
            <a:r>
              <a:rPr lang="ro-RO" sz="3600" dirty="0" err="1" smtClean="0">
                <a:latin typeface="Times New Roman" pitchFamily="18" charset="0"/>
                <a:cs typeface="Times New Roman" pitchFamily="18" charset="0"/>
              </a:rPr>
              <a:t>the</a:t>
            </a:r>
            <a:r>
              <a:rPr lang="ro-RO" sz="3600" dirty="0" smtClean="0">
                <a:latin typeface="Times New Roman" pitchFamily="18" charset="0"/>
                <a:cs typeface="Times New Roman" pitchFamily="18" charset="0"/>
              </a:rPr>
              <a:t> </a:t>
            </a:r>
            <a:r>
              <a:rPr lang="en-US" sz="3600" dirty="0" smtClean="0">
                <a:latin typeface="Times New Roman" pitchFamily="18" charset="0"/>
                <a:cs typeface="Times New Roman" pitchFamily="18" charset="0"/>
              </a:rPr>
              <a:t>employer usually start the discussion </a:t>
            </a:r>
          </a:p>
          <a:p>
            <a:pPr marL="0" indent="0">
              <a:lnSpc>
                <a:spcPct val="150000"/>
              </a:lnSpc>
              <a:buNone/>
            </a:pPr>
            <a:r>
              <a:rPr lang="en-US" sz="3600" b="1" i="1" u="sng" dirty="0" smtClean="0">
                <a:latin typeface="Times New Roman" pitchFamily="18" charset="0"/>
                <a:cs typeface="Times New Roman" pitchFamily="18" charset="0"/>
              </a:rPr>
              <a:t>3. Central questions</a:t>
            </a:r>
            <a:r>
              <a:rPr lang="en-US" sz="3600" dirty="0" smtClean="0">
                <a:latin typeface="Times New Roman" pitchFamily="18" charset="0"/>
                <a:cs typeface="Times New Roman" pitchFamily="18" charset="0"/>
              </a:rPr>
              <a:t>: targeting skills and knowledge asked by the post. </a:t>
            </a:r>
            <a:endParaRPr lang="ro-RO" sz="3600" dirty="0" smtClean="0">
              <a:latin typeface="Times New Roman" pitchFamily="18" charset="0"/>
              <a:cs typeface="Times New Roman" pitchFamily="18" charset="0"/>
            </a:endParaRPr>
          </a:p>
          <a:p>
            <a:pPr algn="just">
              <a:lnSpc>
                <a:spcPct val="150000"/>
              </a:lnSpc>
              <a:spcAft>
                <a:spcPts val="1000"/>
              </a:spcAft>
              <a:buFont typeface="Wingdings" pitchFamily="2" charset="2"/>
              <a:buChar char="Ø"/>
            </a:pPr>
            <a:r>
              <a:rPr lang="en-GB" sz="2800" dirty="0" smtClean="0">
                <a:effectLst/>
                <a:latin typeface="Times New Roman"/>
                <a:ea typeface="Calibri"/>
                <a:cs typeface="Times New Roman"/>
              </a:rPr>
              <a:t>You can discuss specific cases</a:t>
            </a:r>
            <a:endParaRPr lang="ro-RO" sz="2400" dirty="0" smtClean="0">
              <a:ea typeface="Calibri"/>
              <a:cs typeface="Times New Roman"/>
            </a:endParaRPr>
          </a:p>
          <a:p>
            <a:pPr algn="just">
              <a:lnSpc>
                <a:spcPct val="150000"/>
              </a:lnSpc>
              <a:spcAft>
                <a:spcPts val="1000"/>
              </a:spcAft>
              <a:buFont typeface="Wingdings" pitchFamily="2" charset="2"/>
              <a:buChar char="Ø"/>
            </a:pPr>
            <a:r>
              <a:rPr lang="en-GB" sz="2800" dirty="0" smtClean="0">
                <a:effectLst/>
                <a:latin typeface="Times New Roman"/>
                <a:ea typeface="Calibri"/>
                <a:cs typeface="Times New Roman"/>
              </a:rPr>
              <a:t>It presents a situation and asks you to examine possible implication</a:t>
            </a:r>
            <a:endParaRPr lang="ro-RO" sz="2800" dirty="0" smtClean="0">
              <a:effectLst/>
              <a:latin typeface="Times New Roman"/>
              <a:ea typeface="Calibri"/>
              <a:cs typeface="Times New Roman"/>
            </a:endParaRPr>
          </a:p>
          <a:p>
            <a:pPr algn="just">
              <a:lnSpc>
                <a:spcPct val="150000"/>
              </a:lnSpc>
              <a:spcAft>
                <a:spcPts val="1000"/>
              </a:spcAft>
              <a:buFont typeface="Wingdings" pitchFamily="2" charset="2"/>
              <a:buChar char="Ø"/>
            </a:pPr>
            <a:r>
              <a:rPr lang="en-GB" sz="2800" dirty="0" smtClean="0">
                <a:effectLst/>
                <a:latin typeface="Times New Roman"/>
                <a:ea typeface="Calibri"/>
                <a:cs typeface="Times New Roman"/>
              </a:rPr>
              <a:t> It addresses questions situational</a:t>
            </a:r>
            <a:endParaRPr lang="ro-RO" sz="2400" dirty="0" smtClean="0">
              <a:ea typeface="Calibri"/>
              <a:cs typeface="Times New Roman"/>
            </a:endParaRPr>
          </a:p>
          <a:p>
            <a:pPr algn="just">
              <a:lnSpc>
                <a:spcPct val="150000"/>
              </a:lnSpc>
              <a:spcAft>
                <a:spcPts val="1000"/>
              </a:spcAft>
              <a:buFont typeface="Wingdings" pitchFamily="2" charset="2"/>
              <a:buChar char="Ø"/>
            </a:pPr>
            <a:r>
              <a:rPr lang="en-GB" sz="2800" dirty="0" smtClean="0">
                <a:effectLst/>
                <a:latin typeface="Times New Roman"/>
                <a:ea typeface="Calibri"/>
                <a:cs typeface="Times New Roman"/>
              </a:rPr>
              <a:t>Question from speciality area</a:t>
            </a:r>
            <a:endParaRPr lang="ro-RO" sz="2400" dirty="0" smtClean="0">
              <a:ea typeface="Calibri"/>
              <a:cs typeface="Times New Roman"/>
            </a:endParaRPr>
          </a:p>
          <a:p>
            <a:pPr algn="just">
              <a:lnSpc>
                <a:spcPct val="150000"/>
              </a:lnSpc>
              <a:spcAft>
                <a:spcPts val="1000"/>
              </a:spcAft>
              <a:buFont typeface="Wingdings" pitchFamily="2" charset="2"/>
              <a:buChar char="Ø"/>
            </a:pPr>
            <a:r>
              <a:rPr lang="en-GB" sz="2800" dirty="0" smtClean="0">
                <a:effectLst/>
                <a:latin typeface="Times New Roman"/>
                <a:ea typeface="Calibri"/>
                <a:cs typeface="Times New Roman"/>
              </a:rPr>
              <a:t> Questions about the firm</a:t>
            </a:r>
            <a:endParaRPr lang="ro-RO" sz="2400" dirty="0" smtClean="0">
              <a:ea typeface="Calibri"/>
              <a:cs typeface="Times New Roman"/>
            </a:endParaRPr>
          </a:p>
          <a:p>
            <a:pPr algn="just">
              <a:lnSpc>
                <a:spcPct val="150000"/>
              </a:lnSpc>
              <a:spcAft>
                <a:spcPts val="1000"/>
              </a:spcAft>
              <a:buFont typeface="Wingdings" pitchFamily="2" charset="2"/>
              <a:buChar char="Ø"/>
            </a:pPr>
            <a:r>
              <a:rPr lang="en-GB" sz="2800" dirty="0" smtClean="0">
                <a:effectLst/>
                <a:latin typeface="Times New Roman"/>
                <a:ea typeface="Calibri"/>
                <a:cs typeface="Times New Roman"/>
              </a:rPr>
              <a:t> General questions</a:t>
            </a:r>
            <a:endParaRPr lang="ro-RO" sz="2400" dirty="0">
              <a:ea typeface="Calibri"/>
              <a:cs typeface="Times New Roman"/>
            </a:endParaRPr>
          </a:p>
          <a:p>
            <a:pPr marL="0" indent="0">
              <a:lnSpc>
                <a:spcPct val="150000"/>
              </a:lnSpc>
              <a:buNone/>
            </a:pPr>
            <a:endParaRPr lang="en-US" sz="2600" dirty="0" smtClean="0">
              <a:latin typeface="Times New Roman" pitchFamily="18" charset="0"/>
              <a:cs typeface="Times New Roman" pitchFamily="18" charset="0"/>
            </a:endParaRPr>
          </a:p>
        </p:txBody>
      </p:sp>
      <p:sp>
        <p:nvSpPr>
          <p:cNvPr id="4" name="Dreptunghi 3"/>
          <p:cNvSpPr/>
          <p:nvPr/>
        </p:nvSpPr>
        <p:spPr>
          <a:xfrm>
            <a:off x="1227064" y="260648"/>
            <a:ext cx="6717223" cy="707886"/>
          </a:xfrm>
          <a:prstGeom prst="rect">
            <a:avLst/>
          </a:prstGeom>
          <a:noFill/>
        </p:spPr>
        <p:txBody>
          <a:bodyPr wrap="none" lIns="91440" tIns="45720" rIns="91440" bIns="45720">
            <a:spAutoFit/>
          </a:bodyPr>
          <a:lstStyle/>
          <a:p>
            <a:pPr algn="ctr"/>
            <a:r>
              <a:rPr lang="en-US" sz="40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The structure of an interview </a:t>
            </a:r>
            <a:endParaRPr lang="ro-RO" sz="40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p:txBody>
      </p:sp>
      <p:pic>
        <p:nvPicPr>
          <p:cNvPr id="10242" name="Picture 2" descr="C:\Users\pc\Desktop\structura.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4713040" y="3524227"/>
            <a:ext cx="4464496" cy="3348372"/>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7478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idx="1"/>
          </p:nvPr>
        </p:nvSpPr>
        <p:spPr/>
        <p:txBody>
          <a:bodyPr/>
          <a:lstStyle/>
          <a:p>
            <a:r>
              <a:rPr lang="en-GB" dirty="0" smtClean="0">
                <a:effectLst/>
                <a:latin typeface="Times New Roman"/>
                <a:ea typeface="Calibri"/>
              </a:rPr>
              <a:t>You are late</a:t>
            </a:r>
            <a:endParaRPr lang="ro-RO" dirty="0" smtClean="0">
              <a:effectLst/>
              <a:latin typeface="Times New Roman"/>
              <a:ea typeface="Calibri"/>
            </a:endParaRPr>
          </a:p>
          <a:p>
            <a:pPr marL="0" indent="0">
              <a:buNone/>
            </a:pPr>
            <a:endParaRPr lang="ro-RO" dirty="0" smtClean="0">
              <a:effectLst/>
              <a:latin typeface="Times New Roman"/>
              <a:ea typeface="Calibri"/>
            </a:endParaRPr>
          </a:p>
          <a:p>
            <a:pPr marL="0" indent="0">
              <a:buNone/>
            </a:pPr>
            <a:endParaRPr lang="ro-RO" dirty="0" smtClean="0">
              <a:effectLst/>
              <a:latin typeface="Times New Roman"/>
              <a:ea typeface="Calibri"/>
            </a:endParaRPr>
          </a:p>
          <a:p>
            <a:r>
              <a:rPr lang="en-GB" dirty="0" smtClean="0">
                <a:effectLst/>
                <a:latin typeface="Times New Roman"/>
                <a:ea typeface="Calibri"/>
              </a:rPr>
              <a:t>You are wearing inappropriate</a:t>
            </a:r>
            <a:endParaRPr lang="ro-RO" dirty="0" smtClean="0">
              <a:effectLst/>
              <a:latin typeface="Times New Roman"/>
              <a:ea typeface="Calibri"/>
            </a:endParaRPr>
          </a:p>
          <a:p>
            <a:pPr marL="0" indent="0">
              <a:buNone/>
            </a:pPr>
            <a:endParaRPr lang="ro-RO" dirty="0" smtClean="0">
              <a:effectLst/>
              <a:latin typeface="Times New Roman"/>
              <a:ea typeface="Calibri"/>
            </a:endParaRPr>
          </a:p>
          <a:p>
            <a:pPr marL="0" indent="0">
              <a:buNone/>
            </a:pPr>
            <a:endParaRPr lang="ro-RO" dirty="0" smtClean="0">
              <a:effectLst/>
              <a:latin typeface="Times New Roman"/>
              <a:ea typeface="Calibri"/>
            </a:endParaRPr>
          </a:p>
          <a:p>
            <a:r>
              <a:rPr lang="en-GB" dirty="0" smtClean="0">
                <a:effectLst/>
                <a:latin typeface="Times New Roman"/>
                <a:ea typeface="Calibri"/>
              </a:rPr>
              <a:t>You are cranky</a:t>
            </a:r>
            <a:endParaRPr lang="ro-RO" dirty="0"/>
          </a:p>
        </p:txBody>
      </p:sp>
      <p:pic>
        <p:nvPicPr>
          <p:cNvPr id="11266" name="Picture 2" descr="C:\Users\pc\Desktop\femeie-intarziere-hepta.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671478" y="1412776"/>
            <a:ext cx="1728192" cy="1296144"/>
          </a:xfrm>
          <a:prstGeom prst="rect">
            <a:avLst/>
          </a:prstGeom>
          <a:noFill/>
          <a:extLst>
            <a:ext uri="{909E8E84-426E-40DD-AFC4-6F175D3DCCD1}">
              <a14:hiddenFill xmlns:a14="http://schemas.microsoft.com/office/drawing/2010/main" xmlns="">
                <a:solidFill>
                  <a:srgbClr val="FFFFFF"/>
                </a:solidFill>
              </a14:hiddenFill>
            </a:ext>
          </a:extLst>
        </p:spPr>
      </p:pic>
      <p:pic>
        <p:nvPicPr>
          <p:cNvPr id="11267" name="Picture 3" descr="C:\Users\pc\Desktop\sfaturi-moda.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6228184" y="3501008"/>
            <a:ext cx="2075723" cy="1556792"/>
          </a:xfrm>
          <a:prstGeom prst="rect">
            <a:avLst/>
          </a:prstGeom>
          <a:noFill/>
          <a:extLst>
            <a:ext uri="{909E8E84-426E-40DD-AFC4-6F175D3DCCD1}">
              <a14:hiddenFill xmlns:a14="http://schemas.microsoft.com/office/drawing/2010/main" xmlns="">
                <a:solidFill>
                  <a:srgbClr val="FFFFFF"/>
                </a:solidFill>
              </a14:hiddenFill>
            </a:ext>
          </a:extLst>
        </p:spPr>
      </p:pic>
      <p:pic>
        <p:nvPicPr>
          <p:cNvPr id="11268" name="Picture 4" descr="C:\Users\pc\Desktop\Guerrilive-Bogdan-Serban-600x400.jpg"/>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3574876" y="5333999"/>
            <a:ext cx="1921396" cy="1280931"/>
          </a:xfrm>
          <a:prstGeom prst="rect">
            <a:avLst/>
          </a:prstGeom>
          <a:noFill/>
          <a:extLst>
            <a:ext uri="{909E8E84-426E-40DD-AFC4-6F175D3DCCD1}">
              <a14:hiddenFill xmlns:a14="http://schemas.microsoft.com/office/drawing/2010/main" xmlns="">
                <a:solidFill>
                  <a:srgbClr val="FFFFFF"/>
                </a:solidFill>
              </a14:hiddenFill>
            </a:ext>
          </a:extLst>
        </p:spPr>
      </p:pic>
      <p:sp>
        <p:nvSpPr>
          <p:cNvPr id="5" name="Dreptunghi 4"/>
          <p:cNvSpPr/>
          <p:nvPr/>
        </p:nvSpPr>
        <p:spPr>
          <a:xfrm>
            <a:off x="692564" y="332656"/>
            <a:ext cx="7686019" cy="584775"/>
          </a:xfrm>
          <a:prstGeom prst="rect">
            <a:avLst/>
          </a:prstGeom>
          <a:noFill/>
        </p:spPr>
        <p:txBody>
          <a:bodyPr wrap="square" lIns="91440" tIns="45720" rIns="91440" bIns="45720">
            <a:spAutoFit/>
          </a:bodyPr>
          <a:lstStyle/>
          <a:p>
            <a:pPr algn="ctr"/>
            <a:r>
              <a:rPr lang="en-US" sz="32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Common mistakes in a job interview</a:t>
            </a:r>
            <a:endParaRPr lang="ro-RO" sz="3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Tree>
    <p:extLst>
      <p:ext uri="{BB962C8B-B14F-4D97-AF65-F5344CB8AC3E}">
        <p14:creationId xmlns:p14="http://schemas.microsoft.com/office/powerpoint/2010/main" xmlns="" val="42838093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idx="1"/>
          </p:nvPr>
        </p:nvSpPr>
        <p:spPr>
          <a:xfrm>
            <a:off x="467544" y="332656"/>
            <a:ext cx="8229600" cy="5976664"/>
          </a:xfrm>
        </p:spPr>
        <p:txBody>
          <a:bodyPr/>
          <a:lstStyle/>
          <a:p>
            <a:r>
              <a:rPr lang="ro-RO" dirty="0" smtClean="0"/>
              <a:t>No </a:t>
            </a:r>
            <a:r>
              <a:rPr lang="ro-RO" dirty="0" err="1" smtClean="0"/>
              <a:t>smoking</a:t>
            </a:r>
            <a:r>
              <a:rPr lang="ro-RO" dirty="0" smtClean="0"/>
              <a:t>, </a:t>
            </a:r>
            <a:r>
              <a:rPr lang="ro-RO" dirty="0" err="1" smtClean="0"/>
              <a:t>no</a:t>
            </a:r>
            <a:r>
              <a:rPr lang="ro-RO" dirty="0" smtClean="0"/>
              <a:t> </a:t>
            </a:r>
            <a:r>
              <a:rPr lang="ro-RO" dirty="0" err="1" smtClean="0"/>
              <a:t>gum</a:t>
            </a:r>
            <a:r>
              <a:rPr lang="ro-RO" dirty="0" smtClean="0"/>
              <a:t>, </a:t>
            </a:r>
            <a:r>
              <a:rPr lang="ro-RO" dirty="0" err="1" smtClean="0"/>
              <a:t>no</a:t>
            </a:r>
            <a:r>
              <a:rPr lang="ro-RO" dirty="0" smtClean="0"/>
              <a:t> </a:t>
            </a:r>
            <a:r>
              <a:rPr lang="ro-RO" dirty="0" err="1" smtClean="0"/>
              <a:t>drinks</a:t>
            </a:r>
            <a:endParaRPr lang="ro-RO" dirty="0" smtClean="0"/>
          </a:p>
          <a:p>
            <a:r>
              <a:rPr lang="ro-RO" dirty="0" err="1" smtClean="0"/>
              <a:t>Research</a:t>
            </a:r>
            <a:r>
              <a:rPr lang="ro-RO" dirty="0" smtClean="0"/>
              <a:t> </a:t>
            </a:r>
            <a:r>
              <a:rPr lang="ro-RO" dirty="0" err="1" smtClean="0"/>
              <a:t>failed</a:t>
            </a:r>
            <a:r>
              <a:rPr lang="ro-RO" dirty="0" smtClean="0"/>
              <a:t> (</a:t>
            </a:r>
            <a:r>
              <a:rPr lang="ro-RO" dirty="0" err="1" smtClean="0"/>
              <a:t>not</a:t>
            </a:r>
            <a:r>
              <a:rPr lang="ro-RO" dirty="0" smtClean="0"/>
              <a:t> </a:t>
            </a:r>
            <a:r>
              <a:rPr lang="ro-RO" dirty="0" err="1" smtClean="0"/>
              <a:t>enough</a:t>
            </a:r>
            <a:r>
              <a:rPr lang="ro-RO" dirty="0" smtClean="0"/>
              <a:t> </a:t>
            </a:r>
            <a:r>
              <a:rPr lang="ro-RO" dirty="0" err="1" smtClean="0"/>
              <a:t>documentation</a:t>
            </a:r>
            <a:r>
              <a:rPr lang="ro-RO" dirty="0" smtClean="0"/>
              <a:t>)</a:t>
            </a:r>
          </a:p>
          <a:p>
            <a:r>
              <a:rPr lang="ro-RO" dirty="0" smtClean="0"/>
              <a:t>You </a:t>
            </a:r>
            <a:r>
              <a:rPr lang="ro-RO" dirty="0" smtClean="0"/>
              <a:t>lose </a:t>
            </a:r>
            <a:r>
              <a:rPr lang="ro-RO" dirty="0" smtClean="0"/>
              <a:t>yourself</a:t>
            </a:r>
          </a:p>
          <a:p>
            <a:r>
              <a:rPr lang="ro-RO" dirty="0" err="1" smtClean="0"/>
              <a:t>You</a:t>
            </a:r>
            <a:r>
              <a:rPr lang="ro-RO" dirty="0" smtClean="0"/>
              <a:t> </a:t>
            </a:r>
            <a:r>
              <a:rPr lang="ro-RO" dirty="0" err="1" smtClean="0"/>
              <a:t>speak</a:t>
            </a:r>
            <a:r>
              <a:rPr lang="ro-RO" dirty="0" smtClean="0"/>
              <a:t> </a:t>
            </a:r>
            <a:r>
              <a:rPr lang="ro-RO" dirty="0" err="1" smtClean="0"/>
              <a:t>too</a:t>
            </a:r>
            <a:r>
              <a:rPr lang="ro-RO" dirty="0" smtClean="0"/>
              <a:t> </a:t>
            </a:r>
            <a:r>
              <a:rPr lang="ro-RO" dirty="0" err="1" smtClean="0"/>
              <a:t>much</a:t>
            </a:r>
            <a:endParaRPr lang="ro-RO" dirty="0" smtClean="0"/>
          </a:p>
          <a:p>
            <a:r>
              <a:rPr lang="en-US" dirty="0" smtClean="0"/>
              <a:t>Fail to form a bond between you and the </a:t>
            </a:r>
            <a:r>
              <a:rPr lang="ro-RO" dirty="0" err="1" smtClean="0"/>
              <a:t>target</a:t>
            </a:r>
            <a:r>
              <a:rPr lang="ro-RO" dirty="0" smtClean="0"/>
              <a:t> job</a:t>
            </a:r>
          </a:p>
          <a:p>
            <a:r>
              <a:rPr lang="en-US" dirty="0" smtClean="0"/>
              <a:t>Not asking questions - or ask too many</a:t>
            </a:r>
            <a:endParaRPr lang="ro-RO" dirty="0" smtClean="0"/>
          </a:p>
          <a:p>
            <a:r>
              <a:rPr lang="ro-RO" dirty="0" smtClean="0"/>
              <a:t>Speak ill of someone</a:t>
            </a:r>
          </a:p>
          <a:p>
            <a:r>
              <a:rPr lang="en-US" dirty="0" smtClean="0"/>
              <a:t>Questions of salary and / or benefits too soon</a:t>
            </a:r>
            <a:endParaRPr lang="ro-RO" dirty="0" smtClean="0"/>
          </a:p>
          <a:p>
            <a:r>
              <a:rPr lang="ro-RO" dirty="0" err="1" smtClean="0"/>
              <a:t>Ask</a:t>
            </a:r>
            <a:r>
              <a:rPr lang="ro-RO" dirty="0" smtClean="0"/>
              <a:t> no job</a:t>
            </a:r>
            <a:endParaRPr lang="ro-RO" dirty="0"/>
          </a:p>
        </p:txBody>
      </p:sp>
    </p:spTree>
    <p:extLst>
      <p:ext uri="{BB962C8B-B14F-4D97-AF65-F5344CB8AC3E}">
        <p14:creationId xmlns:p14="http://schemas.microsoft.com/office/powerpoint/2010/main" xmlns="" val="1191048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idx="1"/>
          </p:nvPr>
        </p:nvSpPr>
        <p:spPr>
          <a:xfrm>
            <a:off x="457200" y="4725144"/>
            <a:ext cx="8229600" cy="1656184"/>
          </a:xfrm>
        </p:spPr>
        <p:txBody>
          <a:bodyPr>
            <a:normAutofit fontScale="92500" lnSpcReduction="20000"/>
          </a:bodyPr>
          <a:lstStyle/>
          <a:p>
            <a:pPr marL="0" indent="0" algn="just">
              <a:lnSpc>
                <a:spcPct val="150000"/>
              </a:lnSpc>
              <a:buNone/>
            </a:pPr>
            <a:r>
              <a:rPr lang="en-US" sz="2000" dirty="0" smtClean="0">
                <a:latin typeface="Times New Roman" pitchFamily="18" charset="0"/>
                <a:cs typeface="Times New Roman" pitchFamily="18" charset="0"/>
              </a:rPr>
              <a:t>It represents the second phase of the selection process for employment. The invitations to the interview reveals that the documents submitted (CV, letter of intent) were well written, efficient and discussion with potential employers can play a key role in obtaining an employment. </a:t>
            </a:r>
            <a:endParaRPr lang="ro-RO" sz="2000" dirty="0">
              <a:latin typeface="Times New Roman" pitchFamily="18" charset="0"/>
              <a:cs typeface="Times New Roman" pitchFamily="18" charset="0"/>
            </a:endParaRPr>
          </a:p>
        </p:txBody>
      </p:sp>
      <p:sp>
        <p:nvSpPr>
          <p:cNvPr id="2" name="Titlu 1"/>
          <p:cNvSpPr>
            <a:spLocks noGrp="1"/>
          </p:cNvSpPr>
          <p:nvPr>
            <p:ph type="title"/>
          </p:nvPr>
        </p:nvSpPr>
        <p:spPr/>
        <p:txBody>
          <a:bodyPr>
            <a:normAutofit/>
          </a:bodyPr>
          <a:lstStyle/>
          <a:p>
            <a:r>
              <a:rPr lang="en-GB" sz="3200" b="1" dirty="0" smtClean="0">
                <a:effectLst/>
                <a:latin typeface="Lucida Calligraphy"/>
                <a:ea typeface="Calibri"/>
                <a:cs typeface="Times New Roman"/>
              </a:rPr>
              <a:t>What is the job interview? </a:t>
            </a:r>
            <a:endParaRPr lang="ro-RO" sz="3200" dirty="0"/>
          </a:p>
        </p:txBody>
      </p:sp>
      <p:sp>
        <p:nvSpPr>
          <p:cNvPr id="4" name="Dreptunghi rotunjit 3"/>
          <p:cNvSpPr/>
          <p:nvPr/>
        </p:nvSpPr>
        <p:spPr>
          <a:xfrm>
            <a:off x="3059832" y="1617115"/>
            <a:ext cx="2952328" cy="100811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2400" b="1" dirty="0" smtClean="0">
                <a:solidFill>
                  <a:srgbClr val="FFFF00"/>
                </a:solidFill>
                <a:latin typeface="Times New Roman" pitchFamily="18" charset="0"/>
                <a:cs typeface="Times New Roman" pitchFamily="18" charset="0"/>
              </a:rPr>
              <a:t>Job </a:t>
            </a:r>
            <a:r>
              <a:rPr lang="ro-RO" sz="2400" b="1" dirty="0" err="1" smtClean="0">
                <a:solidFill>
                  <a:srgbClr val="FFFF00"/>
                </a:solidFill>
                <a:latin typeface="Times New Roman" pitchFamily="18" charset="0"/>
                <a:cs typeface="Times New Roman" pitchFamily="18" charset="0"/>
              </a:rPr>
              <a:t>interview</a:t>
            </a:r>
            <a:endParaRPr lang="ro-RO" sz="2400" b="1" dirty="0">
              <a:solidFill>
                <a:srgbClr val="FFFF00"/>
              </a:solidFill>
              <a:latin typeface="Times New Roman" pitchFamily="18" charset="0"/>
              <a:cs typeface="Times New Roman" pitchFamily="18" charset="0"/>
            </a:endParaRPr>
          </a:p>
        </p:txBody>
      </p:sp>
      <p:sp>
        <p:nvSpPr>
          <p:cNvPr id="5" name="Oval 4"/>
          <p:cNvSpPr/>
          <p:nvPr/>
        </p:nvSpPr>
        <p:spPr>
          <a:xfrm>
            <a:off x="1475656" y="3068960"/>
            <a:ext cx="2376264" cy="136815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ro-RO" b="1" dirty="0" smtClean="0">
                <a:solidFill>
                  <a:srgbClr val="FFFF00"/>
                </a:solidFill>
                <a:latin typeface="Times New Roman" pitchFamily="18" charset="0"/>
                <a:cs typeface="Times New Roman" pitchFamily="18" charset="0"/>
              </a:rPr>
              <a:t>reprezentative/company</a:t>
            </a:r>
            <a:endParaRPr lang="ro-RO" b="1" dirty="0">
              <a:solidFill>
                <a:srgbClr val="FFFF00"/>
              </a:solidFill>
              <a:latin typeface="Times New Roman" pitchFamily="18" charset="0"/>
              <a:cs typeface="Times New Roman" pitchFamily="18" charset="0"/>
            </a:endParaRPr>
          </a:p>
        </p:txBody>
      </p:sp>
      <p:sp>
        <p:nvSpPr>
          <p:cNvPr id="6" name="Oval 5"/>
          <p:cNvSpPr/>
          <p:nvPr/>
        </p:nvSpPr>
        <p:spPr>
          <a:xfrm>
            <a:off x="5148064" y="3068960"/>
            <a:ext cx="2448272" cy="134772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b="1" dirty="0" err="1" smtClean="0">
                <a:solidFill>
                  <a:srgbClr val="FFFF00"/>
                </a:solidFill>
                <a:latin typeface="Times New Roman" pitchFamily="18" charset="0"/>
                <a:cs typeface="Times New Roman" pitchFamily="18" charset="0"/>
              </a:rPr>
              <a:t>the</a:t>
            </a:r>
            <a:r>
              <a:rPr lang="ro-RO" b="1" dirty="0" smtClean="0">
                <a:solidFill>
                  <a:srgbClr val="FFFF00"/>
                </a:solidFill>
                <a:latin typeface="Times New Roman" pitchFamily="18" charset="0"/>
                <a:cs typeface="Times New Roman" pitchFamily="18" charset="0"/>
              </a:rPr>
              <a:t> candidate a job. </a:t>
            </a:r>
            <a:endParaRPr lang="ro-RO" b="1" dirty="0">
              <a:solidFill>
                <a:srgbClr val="FFFF00"/>
              </a:solidFill>
              <a:latin typeface="Times New Roman" pitchFamily="18" charset="0"/>
              <a:cs typeface="Times New Roman" pitchFamily="18" charset="0"/>
            </a:endParaRPr>
          </a:p>
        </p:txBody>
      </p:sp>
      <p:cxnSp>
        <p:nvCxnSpPr>
          <p:cNvPr id="8" name="Conector drept cu săgeată 7"/>
          <p:cNvCxnSpPr>
            <a:stCxn id="4" idx="2"/>
            <a:endCxn id="5" idx="0"/>
          </p:cNvCxnSpPr>
          <p:nvPr/>
        </p:nvCxnSpPr>
        <p:spPr>
          <a:xfrm flipH="1">
            <a:off x="2663788" y="2625227"/>
            <a:ext cx="1872208" cy="44373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Conector drept cu săgeată 9"/>
          <p:cNvCxnSpPr>
            <a:stCxn id="4" idx="2"/>
            <a:endCxn id="6" idx="0"/>
          </p:cNvCxnSpPr>
          <p:nvPr/>
        </p:nvCxnSpPr>
        <p:spPr>
          <a:xfrm>
            <a:off x="4535996" y="2625227"/>
            <a:ext cx="1836204" cy="44373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pic>
        <p:nvPicPr>
          <p:cNvPr id="9218" name="Picture 2" descr="C:\Users\pc\Desktop\images (1).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092280" y="924856"/>
            <a:ext cx="1646636" cy="1384518"/>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9700787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idx="1"/>
          </p:nvPr>
        </p:nvSpPr>
        <p:spPr>
          <a:xfrm>
            <a:off x="323528" y="1700808"/>
            <a:ext cx="8229600" cy="4525963"/>
          </a:xfrm>
        </p:spPr>
        <p:txBody>
          <a:bodyPr>
            <a:normAutofit/>
          </a:bodyPr>
          <a:lstStyle/>
          <a:p>
            <a:pPr algn="just">
              <a:lnSpc>
                <a:spcPct val="150000"/>
              </a:lnSpc>
            </a:pPr>
            <a:r>
              <a:rPr lang="en-US" sz="2000" dirty="0">
                <a:latin typeface="Times New Roman" pitchFamily="18" charset="0"/>
                <a:cs typeface="Times New Roman" pitchFamily="18" charset="0"/>
              </a:rPr>
              <a:t>The interview preparation requires special attention because it is an unique opportunity for the candidate to present himself to the employer in detail and in the best way possible. Why is it necessary to prepare for the interview? To allow the candidate to successful answer all questions and to reduce the stress and uncertainty that may occur before the interview.</a:t>
            </a:r>
            <a:endParaRPr lang="ro-RO" sz="2000" dirty="0">
              <a:latin typeface="Times New Roman" pitchFamily="18" charset="0"/>
              <a:cs typeface="Times New Roman" pitchFamily="18" charset="0"/>
            </a:endParaRPr>
          </a:p>
        </p:txBody>
      </p:sp>
      <p:sp>
        <p:nvSpPr>
          <p:cNvPr id="4" name="Dreptunghi 3"/>
          <p:cNvSpPr/>
          <p:nvPr/>
        </p:nvSpPr>
        <p:spPr>
          <a:xfrm>
            <a:off x="1403648" y="476672"/>
            <a:ext cx="6521337" cy="584775"/>
          </a:xfrm>
          <a:prstGeom prst="rect">
            <a:avLst/>
          </a:prstGeom>
          <a:noFill/>
        </p:spPr>
        <p:txBody>
          <a:bodyPr wrap="none" lIns="91440" tIns="45720" rIns="91440" bIns="45720">
            <a:spAutoFit/>
          </a:bodyPr>
          <a:lstStyle/>
          <a:p>
            <a:pPr algn="ctr"/>
            <a:r>
              <a:rPr lang="en-GB" sz="3200" b="1" cap="none" spc="0" dirty="0" smtClean="0">
                <a:ln w="18000">
                  <a:solidFill>
                    <a:schemeClr val="accent2">
                      <a:satMod val="140000"/>
                    </a:schemeClr>
                  </a:solidFill>
                  <a:prstDash val="solid"/>
                  <a:miter lim="800000"/>
                </a:ln>
                <a:solidFill>
                  <a:schemeClr val="accent2">
                    <a:lumMod val="75000"/>
                  </a:schemeClr>
                </a:solidFill>
                <a:effectLst>
                  <a:outerShdw blurRad="25500" dist="23000" dir="7020000" algn="tl">
                    <a:srgbClr val="000000">
                      <a:alpha val="50000"/>
                    </a:srgbClr>
                  </a:outerShdw>
                </a:effectLst>
                <a:latin typeface="Lucida Calligraphy"/>
                <a:ea typeface="Calibri"/>
                <a:cs typeface="Times New Roman"/>
              </a:rPr>
              <a:t>Preparation of the interview</a:t>
            </a:r>
            <a:endParaRPr lang="ro-RO" sz="3200" b="1" cap="none" spc="0" dirty="0">
              <a:ln w="18000">
                <a:solidFill>
                  <a:schemeClr val="accent2">
                    <a:satMod val="140000"/>
                  </a:schemeClr>
                </a:solidFill>
                <a:prstDash val="solid"/>
                <a:miter lim="800000"/>
              </a:ln>
              <a:solidFill>
                <a:schemeClr val="accent2">
                  <a:lumMod val="75000"/>
                </a:schemeClr>
              </a:solidFill>
              <a:effectLst>
                <a:outerShdw blurRad="25500" dist="23000" dir="7020000" algn="tl">
                  <a:srgbClr val="000000">
                    <a:alpha val="50000"/>
                  </a:srgbClr>
                </a:outerShdw>
              </a:effectLst>
            </a:endParaRPr>
          </a:p>
        </p:txBody>
      </p:sp>
      <p:pic>
        <p:nvPicPr>
          <p:cNvPr id="2050" name="Picture 2" descr="C:\Users\pc\Desktop\pregatire-300x300.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663530" y="4221088"/>
            <a:ext cx="2868910" cy="2364854"/>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335144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idx="1"/>
          </p:nvPr>
        </p:nvSpPr>
        <p:spPr/>
        <p:txBody>
          <a:bodyPr/>
          <a:lstStyle/>
          <a:p>
            <a:r>
              <a:rPr lang="en-US" dirty="0" smtClean="0"/>
              <a:t>CV in </a:t>
            </a:r>
            <a:r>
              <a:rPr lang="en-US" dirty="0" err="1" smtClean="0"/>
              <a:t>Europass</a:t>
            </a:r>
            <a:r>
              <a:rPr lang="en-US" dirty="0" smtClean="0"/>
              <a:t> format printing</a:t>
            </a:r>
          </a:p>
          <a:p>
            <a:r>
              <a:rPr lang="en-US" dirty="0" smtClean="0"/>
              <a:t>At least one letter of recommendation</a:t>
            </a:r>
          </a:p>
          <a:p>
            <a:r>
              <a:rPr lang="en-US" dirty="0" smtClean="0"/>
              <a:t>Materials to support your presentation</a:t>
            </a:r>
          </a:p>
          <a:p>
            <a:endParaRPr lang="ro-RO" dirty="0"/>
          </a:p>
        </p:txBody>
      </p:sp>
      <p:pic>
        <p:nvPicPr>
          <p:cNvPr id="4098"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915816" y="3568080"/>
            <a:ext cx="2736304" cy="273630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4" name="Dreptunghi 3"/>
          <p:cNvSpPr/>
          <p:nvPr/>
        </p:nvSpPr>
        <p:spPr>
          <a:xfrm>
            <a:off x="968159" y="404664"/>
            <a:ext cx="6798656" cy="923330"/>
          </a:xfrm>
          <a:prstGeom prst="rect">
            <a:avLst/>
          </a:prstGeom>
          <a:noFill/>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ro-RO" sz="54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File</a:t>
            </a:r>
            <a:r>
              <a:rPr lang="en-US" sz="5400" b="1" cap="none" spc="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 </a:t>
            </a:r>
            <a:r>
              <a:rPr lang="ro-RO" sz="5400" b="1" cap="none" spc="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of </a:t>
            </a:r>
            <a:r>
              <a:rPr lang="ro-RO" sz="5400" b="1" cap="none" spc="0" dirty="0" err="1"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the</a:t>
            </a:r>
            <a:r>
              <a:rPr lang="ro-RO" sz="5400" b="1" cap="none" spc="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 </a:t>
            </a:r>
            <a:r>
              <a:rPr lang="en-US" sz="5400" b="1" cap="none" spc="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interview</a:t>
            </a:r>
            <a:endParaRPr lang="ro-RO" sz="5400" b="1" cap="none" spc="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Tree>
    <p:extLst>
      <p:ext uri="{BB962C8B-B14F-4D97-AF65-F5344CB8AC3E}">
        <p14:creationId xmlns:p14="http://schemas.microsoft.com/office/powerpoint/2010/main" xmlns="" val="17246458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idx="1"/>
          </p:nvPr>
        </p:nvSpPr>
        <p:spPr/>
        <p:txBody>
          <a:bodyPr>
            <a:normAutofit/>
          </a:bodyPr>
          <a:lstStyle/>
          <a:p>
            <a:pPr algn="just">
              <a:lnSpc>
                <a:spcPct val="150000"/>
              </a:lnSpc>
            </a:pPr>
            <a:r>
              <a:rPr lang="en-US" sz="2000" dirty="0" smtClean="0">
                <a:latin typeface="Times New Roman" pitchFamily="18" charset="0"/>
                <a:cs typeface="Times New Roman" pitchFamily="18" charset="0"/>
              </a:rPr>
              <a:t>Personal presentation is very important because most people who do interviews will draw conclusions about you in the first minutes of the meeting and there will be not a second chance to produce a good first impression.</a:t>
            </a:r>
            <a:endParaRPr lang="ro-RO" sz="2000" dirty="0">
              <a:latin typeface="Times New Roman" pitchFamily="18" charset="0"/>
              <a:cs typeface="Times New Roman" pitchFamily="18" charset="0"/>
            </a:endParaRPr>
          </a:p>
        </p:txBody>
      </p:sp>
      <p:sp>
        <p:nvSpPr>
          <p:cNvPr id="4" name="Dreptunghi 3"/>
          <p:cNvSpPr/>
          <p:nvPr/>
        </p:nvSpPr>
        <p:spPr>
          <a:xfrm>
            <a:off x="759609" y="404664"/>
            <a:ext cx="7624781" cy="923330"/>
          </a:xfrm>
          <a:prstGeom prst="rect">
            <a:avLst/>
          </a:prstGeom>
          <a:solidFill>
            <a:schemeClr val="bg1"/>
          </a:solidFill>
        </p:spPr>
        <p:txBody>
          <a:bodyPr wrap="none" lIns="91440" tIns="45720" rIns="91440" bIns="45720">
            <a:spAutoFit/>
          </a:bodyPr>
          <a:lstStyle/>
          <a:p>
            <a:pPr algn="ctr"/>
            <a:r>
              <a:rPr lang="en-US" sz="5400" b="1" cap="none" spc="0" dirty="0" smtClean="0">
                <a:ln w="24500" cmpd="dbl">
                  <a:solidFill>
                    <a:schemeClr val="accent2">
                      <a:shade val="85000"/>
                      <a:satMod val="155000"/>
                    </a:schemeClr>
                  </a:solidFill>
                  <a:prstDash val="solid"/>
                  <a:miter lim="800000"/>
                </a:ln>
                <a:solidFill>
                  <a:srgbClr val="FFC000"/>
                </a:solidFill>
                <a:effectLst>
                  <a:outerShdw blurRad="38100" dist="38100" dir="7020000" algn="tl">
                    <a:srgbClr val="000000">
                      <a:alpha val="35000"/>
                    </a:srgbClr>
                  </a:outerShdw>
                </a:effectLst>
              </a:rPr>
              <a:t>Presentation at interview </a:t>
            </a:r>
            <a:endParaRPr lang="ro-RO" sz="5400" b="1" cap="none" spc="0" dirty="0">
              <a:ln w="24500" cmpd="dbl">
                <a:solidFill>
                  <a:schemeClr val="accent2">
                    <a:shade val="85000"/>
                    <a:satMod val="155000"/>
                  </a:schemeClr>
                </a:solidFill>
                <a:prstDash val="solid"/>
                <a:miter lim="800000"/>
              </a:ln>
              <a:solidFill>
                <a:srgbClr val="FFC000"/>
              </a:solidFill>
              <a:effectLst>
                <a:outerShdw blurRad="38100" dist="38100" dir="7020000" algn="tl">
                  <a:srgbClr val="000000">
                    <a:alpha val="35000"/>
                  </a:srgbClr>
                </a:outerShdw>
              </a:effectLst>
            </a:endParaRPr>
          </a:p>
        </p:txBody>
      </p:sp>
      <p:sp>
        <p:nvSpPr>
          <p:cNvPr id="6" name="Dreptunghi rotunjit 5"/>
          <p:cNvSpPr/>
          <p:nvPr/>
        </p:nvSpPr>
        <p:spPr>
          <a:xfrm>
            <a:off x="3203848" y="3392996"/>
            <a:ext cx="2376264" cy="648072"/>
          </a:xfrm>
          <a:prstGeom prst="round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en-US" b="1" dirty="0" smtClean="0">
                <a:solidFill>
                  <a:schemeClr val="tx1"/>
                </a:solidFill>
                <a:effectLst>
                  <a:outerShdw blurRad="38100" dist="38100" dir="2700000" algn="tl">
                    <a:srgbClr val="000000">
                      <a:alpha val="43137"/>
                    </a:srgbClr>
                  </a:outerShdw>
                </a:effectLst>
              </a:rPr>
              <a:t>good first impression </a:t>
            </a:r>
            <a:endParaRPr lang="en-US" b="1" dirty="0">
              <a:solidFill>
                <a:schemeClr val="tx1"/>
              </a:solidFill>
              <a:effectLst>
                <a:outerShdw blurRad="38100" dist="38100" dir="2700000" algn="tl">
                  <a:srgbClr val="000000">
                    <a:alpha val="43137"/>
                  </a:srgbClr>
                </a:outerShdw>
              </a:effectLst>
            </a:endParaRPr>
          </a:p>
        </p:txBody>
      </p:sp>
      <p:sp>
        <p:nvSpPr>
          <p:cNvPr id="7" name="Oval 6"/>
          <p:cNvSpPr/>
          <p:nvPr/>
        </p:nvSpPr>
        <p:spPr>
          <a:xfrm>
            <a:off x="3275856" y="5157192"/>
            <a:ext cx="2376264" cy="1152128"/>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ro-RO" b="1" dirty="0" smtClean="0">
                <a:solidFill>
                  <a:schemeClr val="tx1"/>
                </a:solidFill>
              </a:rPr>
              <a:t>non-verbal </a:t>
            </a:r>
            <a:r>
              <a:rPr lang="en-US" b="1" dirty="0" smtClean="0">
                <a:solidFill>
                  <a:schemeClr val="tx1"/>
                </a:solidFill>
              </a:rPr>
              <a:t>communication</a:t>
            </a:r>
            <a:endParaRPr lang="en-US" b="1" dirty="0">
              <a:solidFill>
                <a:schemeClr val="tx1"/>
              </a:solidFill>
            </a:endParaRPr>
          </a:p>
        </p:txBody>
      </p:sp>
      <p:sp>
        <p:nvSpPr>
          <p:cNvPr id="8" name="Oval 7"/>
          <p:cNvSpPr/>
          <p:nvPr/>
        </p:nvSpPr>
        <p:spPr>
          <a:xfrm>
            <a:off x="1115616" y="4653136"/>
            <a:ext cx="1800200" cy="1008112"/>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b="1" dirty="0" smtClean="0">
                <a:solidFill>
                  <a:schemeClr val="tx1"/>
                </a:solidFill>
              </a:rPr>
              <a:t>attire</a:t>
            </a:r>
            <a:endParaRPr lang="en-US" b="1" dirty="0">
              <a:solidFill>
                <a:schemeClr val="tx1"/>
              </a:solidFill>
            </a:endParaRPr>
          </a:p>
        </p:txBody>
      </p:sp>
      <p:sp>
        <p:nvSpPr>
          <p:cNvPr id="9" name="Oval 8"/>
          <p:cNvSpPr/>
          <p:nvPr/>
        </p:nvSpPr>
        <p:spPr>
          <a:xfrm>
            <a:off x="6084168" y="4653136"/>
            <a:ext cx="1872208" cy="1008112"/>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b="1" dirty="0" smtClean="0">
                <a:solidFill>
                  <a:schemeClr val="tx1"/>
                </a:solidFill>
              </a:rPr>
              <a:t>punctuality</a:t>
            </a:r>
            <a:endParaRPr lang="en-US" b="1" dirty="0">
              <a:solidFill>
                <a:schemeClr val="tx1"/>
              </a:solidFill>
            </a:endParaRPr>
          </a:p>
        </p:txBody>
      </p:sp>
      <p:cxnSp>
        <p:nvCxnSpPr>
          <p:cNvPr id="11" name="Conector drept cu săgeată 10"/>
          <p:cNvCxnSpPr>
            <a:stCxn id="6" idx="2"/>
            <a:endCxn id="8" idx="6"/>
          </p:cNvCxnSpPr>
          <p:nvPr/>
        </p:nvCxnSpPr>
        <p:spPr>
          <a:xfrm flipH="1">
            <a:off x="2915816" y="4041068"/>
            <a:ext cx="1476164" cy="111612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Conector drept cu săgeată 12"/>
          <p:cNvCxnSpPr>
            <a:stCxn id="6" idx="2"/>
            <a:endCxn id="9" idx="2"/>
          </p:cNvCxnSpPr>
          <p:nvPr/>
        </p:nvCxnSpPr>
        <p:spPr>
          <a:xfrm>
            <a:off x="4391980" y="4041068"/>
            <a:ext cx="1692188" cy="111612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Conector drept cu săgeată 14"/>
          <p:cNvCxnSpPr>
            <a:stCxn id="6" idx="2"/>
            <a:endCxn id="7" idx="0"/>
          </p:cNvCxnSpPr>
          <p:nvPr/>
        </p:nvCxnSpPr>
        <p:spPr>
          <a:xfrm>
            <a:off x="4391980" y="4041068"/>
            <a:ext cx="72008" cy="111612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6695892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idx="1"/>
          </p:nvPr>
        </p:nvSpPr>
        <p:spPr>
          <a:xfrm>
            <a:off x="611560" y="1124744"/>
            <a:ext cx="8229600" cy="2764904"/>
          </a:xfrm>
        </p:spPr>
        <p:txBody>
          <a:bodyPr/>
          <a:lstStyle/>
          <a:p>
            <a:pPr marL="0" indent="0">
              <a:buNone/>
            </a:pPr>
            <a:endParaRPr lang="en-US" dirty="0" smtClean="0"/>
          </a:p>
          <a:p>
            <a:r>
              <a:rPr lang="en-GB" dirty="0" smtClean="0"/>
              <a:t>Personal </a:t>
            </a:r>
            <a:r>
              <a:rPr lang="en-GB" dirty="0"/>
              <a:t>interview, face-to-face </a:t>
            </a:r>
            <a:endParaRPr lang="ro-RO" dirty="0"/>
          </a:p>
          <a:p>
            <a:pPr marL="0" indent="0" algn="just">
              <a:lnSpc>
                <a:spcPct val="150000"/>
              </a:lnSpc>
              <a:buNone/>
            </a:pPr>
            <a:r>
              <a:rPr lang="en-GB" sz="2000" dirty="0">
                <a:latin typeface="Times New Roman" pitchFamily="18" charset="0"/>
                <a:cs typeface="Times New Roman" pitchFamily="18" charset="0"/>
              </a:rPr>
              <a:t>The candidate is received by a responsible recruitment consultant or a boss in a company recruitment. This type of interview is the most used, </a:t>
            </a:r>
            <a:r>
              <a:rPr lang="ro-RO" sz="2000" dirty="0" smtClean="0">
                <a:latin typeface="Times New Roman" pitchFamily="18" charset="0"/>
                <a:cs typeface="Times New Roman" pitchFamily="18" charset="0"/>
              </a:rPr>
              <a:t>it </a:t>
            </a:r>
            <a:r>
              <a:rPr lang="en-GB" sz="2000" dirty="0" smtClean="0">
                <a:latin typeface="Times New Roman" pitchFamily="18" charset="0"/>
                <a:cs typeface="Times New Roman" pitchFamily="18" charset="0"/>
              </a:rPr>
              <a:t>is </a:t>
            </a:r>
            <a:r>
              <a:rPr lang="en-GB" sz="2000" dirty="0">
                <a:latin typeface="Times New Roman" pitchFamily="18" charset="0"/>
                <a:cs typeface="Times New Roman" pitchFamily="18" charset="0"/>
              </a:rPr>
              <a:t>considered </a:t>
            </a:r>
            <a:r>
              <a:rPr lang="ro-RO" sz="2000" dirty="0" smtClean="0">
                <a:latin typeface="Times New Roman" pitchFamily="18" charset="0"/>
                <a:cs typeface="Times New Roman" pitchFamily="18" charset="0"/>
              </a:rPr>
              <a:t>as a </a:t>
            </a:r>
            <a:r>
              <a:rPr lang="en-GB" sz="2000" dirty="0" smtClean="0">
                <a:latin typeface="Times New Roman" pitchFamily="18" charset="0"/>
                <a:cs typeface="Times New Roman" pitchFamily="18" charset="0"/>
              </a:rPr>
              <a:t>classic </a:t>
            </a:r>
            <a:r>
              <a:rPr lang="en-GB" sz="2000" dirty="0">
                <a:latin typeface="Times New Roman" pitchFamily="18" charset="0"/>
                <a:cs typeface="Times New Roman" pitchFamily="18" charset="0"/>
              </a:rPr>
              <a:t>interview and </a:t>
            </a:r>
            <a:r>
              <a:rPr lang="en-GB" sz="2000" dirty="0" smtClean="0">
                <a:latin typeface="Times New Roman" pitchFamily="18" charset="0"/>
                <a:cs typeface="Times New Roman" pitchFamily="18" charset="0"/>
              </a:rPr>
              <a:t>generally </a:t>
            </a:r>
            <a:r>
              <a:rPr lang="en-GB" sz="2000" dirty="0">
                <a:latin typeface="Times New Roman" pitchFamily="18" charset="0"/>
                <a:cs typeface="Times New Roman" pitchFamily="18" charset="0"/>
              </a:rPr>
              <a:t>it lasts one hour</a:t>
            </a:r>
            <a:r>
              <a:rPr lang="en-GB" sz="2000" dirty="0" smtClean="0">
                <a:latin typeface="Times New Roman" pitchFamily="18" charset="0"/>
                <a:cs typeface="Times New Roman" pitchFamily="18" charset="0"/>
              </a:rPr>
              <a:t>.</a:t>
            </a:r>
            <a:endParaRPr lang="ro-RO" sz="2000" dirty="0" smtClean="0">
              <a:latin typeface="Times New Roman" pitchFamily="18" charset="0"/>
              <a:cs typeface="Times New Roman" pitchFamily="18" charset="0"/>
            </a:endParaRPr>
          </a:p>
          <a:p>
            <a:pPr marL="0" indent="0" algn="just">
              <a:lnSpc>
                <a:spcPct val="150000"/>
              </a:lnSpc>
              <a:buNone/>
            </a:pPr>
            <a:endParaRPr lang="ro-RO" sz="2000" dirty="0">
              <a:latin typeface="Times New Roman" pitchFamily="18" charset="0"/>
              <a:cs typeface="Times New Roman" pitchFamily="18" charset="0"/>
            </a:endParaRPr>
          </a:p>
        </p:txBody>
      </p:sp>
      <p:sp>
        <p:nvSpPr>
          <p:cNvPr id="2" name="Titlu 1"/>
          <p:cNvSpPr>
            <a:spLocks noGrp="1"/>
          </p:cNvSpPr>
          <p:nvPr>
            <p:ph type="title"/>
          </p:nvPr>
        </p:nvSpPr>
        <p:spPr>
          <a:xfrm>
            <a:off x="457200" y="260648"/>
            <a:ext cx="8229600" cy="648072"/>
          </a:xfrm>
        </p:spPr>
        <p:txBody>
          <a:bodyPr>
            <a:normAutofit fontScale="90000"/>
          </a:bodyPr>
          <a:lstStyle/>
          <a:p>
            <a:pPr algn="just">
              <a:lnSpc>
                <a:spcPct val="150000"/>
              </a:lnSpc>
              <a:spcAft>
                <a:spcPts val="1000"/>
              </a:spcAft>
            </a:pPr>
            <a:r>
              <a:rPr lang="ro-RO" b="1" dirty="0" smtClean="0">
                <a:effectLst/>
                <a:latin typeface="Lucida Calligraphy"/>
                <a:ea typeface="Calibri"/>
                <a:cs typeface="Times New Roman"/>
              </a:rPr>
              <a:t/>
            </a:r>
            <a:br>
              <a:rPr lang="ro-RO" b="1" dirty="0" smtClean="0">
                <a:effectLst/>
                <a:latin typeface="Lucida Calligraphy"/>
                <a:ea typeface="Calibri"/>
                <a:cs typeface="Times New Roman"/>
              </a:rPr>
            </a:br>
            <a:r>
              <a:rPr lang="en-GB" b="1" dirty="0" smtClean="0">
                <a:effectLst/>
                <a:latin typeface="Lucida Calligraphy"/>
                <a:ea typeface="Calibri"/>
                <a:cs typeface="Times New Roman"/>
              </a:rPr>
              <a:t>Interview </a:t>
            </a:r>
            <a:r>
              <a:rPr lang="ro-RO" sz="4000" dirty="0">
                <a:ea typeface="Calibri"/>
                <a:cs typeface="Times New Roman"/>
              </a:rPr>
              <a:t/>
            </a:r>
            <a:br>
              <a:rPr lang="ro-RO" sz="4000" dirty="0">
                <a:ea typeface="Calibri"/>
                <a:cs typeface="Times New Roman"/>
              </a:rPr>
            </a:br>
            <a:endParaRPr lang="ro-RO" dirty="0"/>
          </a:p>
        </p:txBody>
      </p:sp>
      <p:pic>
        <p:nvPicPr>
          <p:cNvPr id="5122" name="Picture 2" descr="C:\Users\pc\Desktop\targuri-de-cariere.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843808" y="3789039"/>
            <a:ext cx="3625482" cy="258134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050240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idx="1"/>
          </p:nvPr>
        </p:nvSpPr>
        <p:spPr>
          <a:xfrm>
            <a:off x="539552" y="764704"/>
            <a:ext cx="8229600" cy="3168352"/>
          </a:xfrm>
        </p:spPr>
        <p:txBody>
          <a:bodyPr>
            <a:normAutofit/>
          </a:bodyPr>
          <a:lstStyle/>
          <a:p>
            <a:r>
              <a:rPr lang="en-US" dirty="0" smtClean="0"/>
              <a:t>Successive interviews </a:t>
            </a:r>
          </a:p>
          <a:p>
            <a:pPr marL="0" indent="0" algn="just">
              <a:lnSpc>
                <a:spcPct val="150000"/>
              </a:lnSpc>
              <a:buNone/>
            </a:pPr>
            <a:r>
              <a:rPr lang="en-US" sz="2000" dirty="0" smtClean="0"/>
              <a:t>Being considered a marathon, you may encounter one day with all the people involved in the recruitment process. It's the classic case when you have three interviews with human resources officer with direct supervisor and company director. This type of interview is encountered especially in large companies.</a:t>
            </a:r>
          </a:p>
          <a:p>
            <a:endParaRPr lang="ro-RO" dirty="0"/>
          </a:p>
        </p:txBody>
      </p:sp>
      <p:pic>
        <p:nvPicPr>
          <p:cNvPr id="6146" name="Picture 2" descr="C:\Users\pc\Desktop\descărcare.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915816" y="4077072"/>
            <a:ext cx="2869628" cy="224787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8712628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idx="1"/>
          </p:nvPr>
        </p:nvSpPr>
        <p:spPr>
          <a:xfrm>
            <a:off x="467544" y="620689"/>
            <a:ext cx="8229600" cy="2808312"/>
          </a:xfrm>
        </p:spPr>
        <p:txBody>
          <a:bodyPr>
            <a:normAutofit/>
          </a:bodyPr>
          <a:lstStyle/>
          <a:p>
            <a:r>
              <a:rPr lang="en-US" dirty="0" smtClean="0"/>
              <a:t>Interview in front of a group of interlocutors</a:t>
            </a:r>
            <a:endParaRPr lang="ro-RO" dirty="0" smtClean="0"/>
          </a:p>
          <a:p>
            <a:pPr marL="0" indent="0">
              <a:buNone/>
            </a:pPr>
            <a:r>
              <a:rPr lang="en-US" dirty="0" smtClean="0"/>
              <a:t> </a:t>
            </a:r>
          </a:p>
          <a:p>
            <a:pPr marL="0" indent="0" algn="just">
              <a:lnSpc>
                <a:spcPct val="150000"/>
              </a:lnSpc>
              <a:buNone/>
            </a:pPr>
            <a:r>
              <a:rPr lang="en-US" sz="2000" dirty="0" smtClean="0">
                <a:latin typeface="Times New Roman" pitchFamily="18" charset="0"/>
                <a:cs typeface="Times New Roman" pitchFamily="18" charset="0"/>
              </a:rPr>
              <a:t>It is used in the recruitment process for a swift election or in the second stage of the interview for to know your supervisor and his boss directly (e.g. head of product and marketing manager) or the whole team. </a:t>
            </a:r>
          </a:p>
          <a:p>
            <a:endParaRPr lang="ro-RO" dirty="0"/>
          </a:p>
        </p:txBody>
      </p:sp>
      <p:pic>
        <p:nvPicPr>
          <p:cNvPr id="7171" name="Picture 3" descr="C:\Users\pc\Desktop\60229215.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843808" y="3747865"/>
            <a:ext cx="3888432" cy="243027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0602339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idx="1"/>
          </p:nvPr>
        </p:nvSpPr>
        <p:spPr>
          <a:xfrm>
            <a:off x="539552" y="764704"/>
            <a:ext cx="8229600" cy="2808312"/>
          </a:xfrm>
        </p:spPr>
        <p:txBody>
          <a:bodyPr>
            <a:normAutofit/>
          </a:bodyPr>
          <a:lstStyle/>
          <a:p>
            <a:r>
              <a:rPr lang="en-US" dirty="0" smtClean="0"/>
              <a:t>The group interview </a:t>
            </a:r>
          </a:p>
          <a:p>
            <a:pPr marL="0" indent="0" algn="just">
              <a:lnSpc>
                <a:spcPct val="150000"/>
              </a:lnSpc>
              <a:buNone/>
            </a:pPr>
            <a:r>
              <a:rPr lang="en-US" sz="2000" dirty="0" smtClean="0">
                <a:latin typeface="Times New Roman" pitchFamily="18" charset="0"/>
                <a:cs typeface="Times New Roman" pitchFamily="18" charset="0"/>
              </a:rPr>
              <a:t>This type of job interview is practice increasingly less, but the focus is on him especially when recruiting graduates for commercial stations. </a:t>
            </a:r>
          </a:p>
          <a:p>
            <a:pPr marL="0" indent="0" algn="just">
              <a:lnSpc>
                <a:spcPct val="150000"/>
              </a:lnSpc>
              <a:buNone/>
            </a:pPr>
            <a:r>
              <a:rPr lang="en-US" sz="2000" dirty="0" smtClean="0">
                <a:latin typeface="Times New Roman" pitchFamily="18" charset="0"/>
                <a:cs typeface="Times New Roman" pitchFamily="18" charset="0"/>
              </a:rPr>
              <a:t>The most important tip to be able to hover over a job interview is to know to adjust according to interlocutor. </a:t>
            </a:r>
          </a:p>
          <a:p>
            <a:endParaRPr lang="ro-RO" dirty="0"/>
          </a:p>
        </p:txBody>
      </p:sp>
      <p:pic>
        <p:nvPicPr>
          <p:cNvPr id="8195" name="Picture 3" descr="C:\Users\pc\Desktop\SVP interview session 4-18-13_400.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400359" y="3501008"/>
            <a:ext cx="3971841" cy="2551908"/>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48474861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ență">
  <a:themeElements>
    <a:clrScheme name="Concurență">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ență">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163</TotalTime>
  <Words>557</Words>
  <Application>Microsoft Office PowerPoint</Application>
  <PresentationFormat>Předvádění na obrazovce (4:3)</PresentationFormat>
  <Paragraphs>57</Paragraphs>
  <Slides>12</Slides>
  <Notes>0</Notes>
  <HiddenSlides>0</HiddenSlides>
  <MMClips>0</MMClips>
  <ScaleCrop>false</ScaleCrop>
  <HeadingPairs>
    <vt:vector size="4" baseType="variant">
      <vt:variant>
        <vt:lpstr>Motiv</vt:lpstr>
      </vt:variant>
      <vt:variant>
        <vt:i4>1</vt:i4>
      </vt:variant>
      <vt:variant>
        <vt:lpstr>Nadpisy snímků</vt:lpstr>
      </vt:variant>
      <vt:variant>
        <vt:i4>12</vt:i4>
      </vt:variant>
    </vt:vector>
  </HeadingPairs>
  <TitlesOfParts>
    <vt:vector size="13" baseType="lpstr">
      <vt:lpstr>Concurență</vt:lpstr>
      <vt:lpstr>Snímek 1</vt:lpstr>
      <vt:lpstr>What is the job interview? </vt:lpstr>
      <vt:lpstr>Snímek 3</vt:lpstr>
      <vt:lpstr>Snímek 4</vt:lpstr>
      <vt:lpstr>Snímek 5</vt:lpstr>
      <vt:lpstr> Interview  </vt:lpstr>
      <vt:lpstr>Snímek 7</vt:lpstr>
      <vt:lpstr>Snímek 8</vt:lpstr>
      <vt:lpstr>Snímek 9</vt:lpstr>
      <vt:lpstr>Snímek 10</vt:lpstr>
      <vt:lpstr>Snímek 11</vt:lpstr>
      <vt:lpstr>Snímek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Europeans on the Intercultural Labour Market                          Lifelong Learning Programme Grundtvig Partnership Project</dc:title>
  <dc:creator>pc</dc:creator>
  <cp:lastModifiedBy>Uživatel</cp:lastModifiedBy>
  <cp:revision>18</cp:revision>
  <dcterms:created xsi:type="dcterms:W3CDTF">2014-07-09T05:17:17Z</dcterms:created>
  <dcterms:modified xsi:type="dcterms:W3CDTF">2020-04-12T10:27:43Z</dcterms:modified>
</cp:coreProperties>
</file>