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CC"/>
    <a:srgbClr val="00FF00"/>
    <a:srgbClr val="008000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5" name="Picture 3" descr="D:\FRONTPAGE THEMES\ARTSY\ARTBANNA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P:\!Themes\Artsy\Arthsepa.gif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290D-E220-46F1-9B05-EB89B9049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C2E14-CB0C-45EE-830C-D9E35CFAC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7DDF-CF17-4B4C-84BC-33411401B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C34A-9EBF-4797-9647-3BAD9FD2D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2CB1-3CEE-48CA-AB51-289EA7DF3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7C5A-D6F7-472E-973E-273C56CD6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D625B-A1B7-424C-AD22-69ED61AA0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F0E2-AE71-4877-B961-D827CC1C3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BE64-68FA-4BA0-9899-EECD0F37B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364E9-58EB-45B9-A768-477D2805F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649E8-A1E6-4ABC-9635-2A4A3A10C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1032" name="Picture 3" descr="D:\FRONTPAGE THEMES\ARTSY\ARTHSEPA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4" descr="P:\!Themes\Artsy\Arthsepa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3A2EED1-BE50-4383-91D4-B0092A6C5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FF3300"/>
                </a:solidFill>
              </a:rPr>
              <a:t>PREPOSITIONS</a:t>
            </a:r>
            <a:endParaRPr lang="ru-RU" smtClean="0">
              <a:solidFill>
                <a:srgbClr val="FF3300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H="1">
            <a:off x="2667000" y="762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876800" y="838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400800" y="838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81000" y="1981200"/>
            <a:ext cx="2590800" cy="990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Time</a:t>
            </a:r>
            <a:endParaRPr lang="ru-RU" sz="3200" b="1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657600" y="1981200"/>
            <a:ext cx="22860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Place</a:t>
            </a:r>
            <a:endParaRPr lang="ru-RU" sz="3200" b="1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6477000" y="1828800"/>
            <a:ext cx="2438400" cy="12192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Movement</a:t>
            </a:r>
            <a:endParaRPr lang="ru-RU" sz="3200" b="1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581400" y="106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144963" y="914400"/>
            <a:ext cx="854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tx2"/>
                </a:solidFill>
              </a:rPr>
              <a:t>of</a:t>
            </a:r>
            <a:endParaRPr lang="ru-RU" sz="3200" b="1" i="1">
              <a:solidFill>
                <a:schemeClr val="tx2"/>
              </a:solidFill>
            </a:endParaRPr>
          </a:p>
        </p:txBody>
      </p:sp>
      <p:sp>
        <p:nvSpPr>
          <p:cNvPr id="3083" name="TextBox 12"/>
          <p:cNvSpPr txBox="1">
            <a:spLocks noChangeArrowheads="1"/>
          </p:cNvSpPr>
          <p:nvPr/>
        </p:nvSpPr>
        <p:spPr bwMode="auto">
          <a:xfrm>
            <a:off x="0" y="3857625"/>
            <a:ext cx="4286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We use prepositions of time</a:t>
            </a:r>
          </a:p>
          <a:p>
            <a:r>
              <a:rPr lang="en-US"/>
              <a:t>to say when something </a:t>
            </a:r>
          </a:p>
          <a:p>
            <a:r>
              <a:rPr lang="en-US"/>
              <a:t>happens, happened or </a:t>
            </a:r>
          </a:p>
          <a:p>
            <a:r>
              <a:rPr lang="en-US"/>
              <a:t>will happen.</a:t>
            </a:r>
          </a:p>
          <a:p>
            <a:r>
              <a:rPr lang="en-US"/>
              <a:t>The most common ones are </a:t>
            </a:r>
          </a:p>
          <a:p>
            <a:r>
              <a:rPr lang="en-US">
                <a:solidFill>
                  <a:srgbClr val="FF0066"/>
                </a:solidFill>
              </a:rPr>
              <a:t>at, in, on.</a:t>
            </a:r>
          </a:p>
          <a:p>
            <a:endParaRPr lang="en-US"/>
          </a:p>
          <a:p>
            <a:endParaRPr lang="en-US"/>
          </a:p>
          <a:p>
            <a:endParaRPr lang="ru-RU"/>
          </a:p>
        </p:txBody>
      </p:sp>
      <p:sp>
        <p:nvSpPr>
          <p:cNvPr id="3084" name="TextBox 13"/>
          <p:cNvSpPr txBox="1">
            <a:spLocks noChangeArrowheads="1"/>
          </p:cNvSpPr>
          <p:nvPr/>
        </p:nvSpPr>
        <p:spPr bwMode="auto">
          <a:xfrm>
            <a:off x="3500438" y="2714625"/>
            <a:ext cx="3551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We use prepositions </a:t>
            </a:r>
          </a:p>
          <a:p>
            <a:r>
              <a:rPr lang="en-US" u="sng" dirty="0"/>
              <a:t>of place </a:t>
            </a:r>
            <a:r>
              <a:rPr lang="en-US" dirty="0"/>
              <a:t>to say where</a:t>
            </a:r>
          </a:p>
          <a:p>
            <a:r>
              <a:rPr lang="en-US" dirty="0"/>
              <a:t>Somebody or something is.</a:t>
            </a:r>
            <a:endParaRPr lang="ru-RU" dirty="0"/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5721350" y="4000500"/>
            <a:ext cx="34226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/>
              <a:t>We use prepositions of</a:t>
            </a:r>
          </a:p>
          <a:p>
            <a:r>
              <a:rPr lang="en-US" u="sng" dirty="0"/>
              <a:t>movement </a:t>
            </a:r>
            <a:r>
              <a:rPr lang="en-US" dirty="0"/>
              <a:t>to show</a:t>
            </a:r>
          </a:p>
          <a:p>
            <a:r>
              <a:rPr lang="en-US" dirty="0"/>
              <a:t>the direction in which</a:t>
            </a:r>
          </a:p>
          <a:p>
            <a:r>
              <a:rPr lang="en-US" dirty="0"/>
              <a:t>somebody or something is</a:t>
            </a:r>
          </a:p>
          <a:p>
            <a:r>
              <a:rPr lang="en-US"/>
              <a:t>moving.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2500313" y="214313"/>
            <a:ext cx="4500562" cy="104298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Prepositions of time</a:t>
            </a:r>
            <a:endParaRPr lang="ru-RU" sz="3200" b="1"/>
          </a:p>
        </p:txBody>
      </p:sp>
      <p:sp>
        <p:nvSpPr>
          <p:cNvPr id="4099" name="Стрелка вниз 2"/>
          <p:cNvSpPr>
            <a:spLocks noChangeArrowheads="1"/>
          </p:cNvSpPr>
          <p:nvPr/>
        </p:nvSpPr>
        <p:spPr bwMode="auto">
          <a:xfrm>
            <a:off x="1428750" y="1357313"/>
            <a:ext cx="357188" cy="785812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0" name="Стрелка вниз 3"/>
          <p:cNvSpPr>
            <a:spLocks noChangeArrowheads="1"/>
          </p:cNvSpPr>
          <p:nvPr/>
        </p:nvSpPr>
        <p:spPr bwMode="auto">
          <a:xfrm>
            <a:off x="4786313" y="1357313"/>
            <a:ext cx="285750" cy="785812"/>
          </a:xfrm>
          <a:prstGeom prst="downArrow">
            <a:avLst>
              <a:gd name="adj1" fmla="val 50000"/>
              <a:gd name="adj2" fmla="val 499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1" name="Стрелка вниз 4"/>
          <p:cNvSpPr>
            <a:spLocks noChangeArrowheads="1"/>
          </p:cNvSpPr>
          <p:nvPr/>
        </p:nvSpPr>
        <p:spPr bwMode="auto">
          <a:xfrm>
            <a:off x="7429500" y="1071563"/>
            <a:ext cx="285750" cy="928687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2" name="Равнобедренный треугольник 5"/>
          <p:cNvSpPr>
            <a:spLocks noChangeArrowheads="1"/>
          </p:cNvSpPr>
          <p:nvPr/>
        </p:nvSpPr>
        <p:spPr bwMode="auto">
          <a:xfrm>
            <a:off x="928688" y="2214563"/>
            <a:ext cx="1428750" cy="714375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at</a:t>
            </a:r>
            <a:endParaRPr lang="ru-RU"/>
          </a:p>
        </p:txBody>
      </p:sp>
      <p:sp>
        <p:nvSpPr>
          <p:cNvPr id="4103" name="Равнобедренный треугольник 6"/>
          <p:cNvSpPr>
            <a:spLocks noChangeArrowheads="1"/>
          </p:cNvSpPr>
          <p:nvPr/>
        </p:nvSpPr>
        <p:spPr bwMode="auto">
          <a:xfrm>
            <a:off x="4357688" y="2214563"/>
            <a:ext cx="1214437" cy="71437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in</a:t>
            </a:r>
            <a:endParaRPr lang="ru-RU"/>
          </a:p>
        </p:txBody>
      </p:sp>
      <p:sp>
        <p:nvSpPr>
          <p:cNvPr id="4104" name="Равнобедренный треугольник 7"/>
          <p:cNvSpPr>
            <a:spLocks noChangeArrowheads="1"/>
          </p:cNvSpPr>
          <p:nvPr/>
        </p:nvSpPr>
        <p:spPr bwMode="auto">
          <a:xfrm>
            <a:off x="7215188" y="2143125"/>
            <a:ext cx="857250" cy="85725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on</a:t>
            </a: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3071813"/>
            <a:ext cx="3214688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0070C0"/>
                </a:solidFill>
              </a:rPr>
              <a:t>The time</a:t>
            </a:r>
            <a:r>
              <a:rPr lang="en-US"/>
              <a:t>: at 7 o`clock.</a:t>
            </a:r>
          </a:p>
          <a:p>
            <a:r>
              <a:rPr lang="en-US" b="1" i="1">
                <a:solidFill>
                  <a:srgbClr val="0070C0"/>
                </a:solidFill>
              </a:rPr>
              <a:t>Holidays</a:t>
            </a:r>
            <a:r>
              <a:rPr lang="en-US">
                <a:solidFill>
                  <a:srgbClr val="0070C0"/>
                </a:solidFill>
              </a:rPr>
              <a:t>:</a:t>
            </a:r>
            <a:r>
              <a:rPr lang="en-US"/>
              <a:t> at Christmas</a:t>
            </a:r>
          </a:p>
          <a:p>
            <a:r>
              <a:rPr lang="en-US"/>
              <a:t> at Easter, </a:t>
            </a:r>
          </a:p>
          <a:p>
            <a:r>
              <a:rPr lang="en-US"/>
              <a:t>at the weekend.</a:t>
            </a:r>
          </a:p>
          <a:p>
            <a:r>
              <a:rPr lang="en-US" b="1" i="1">
                <a:solidFill>
                  <a:srgbClr val="0070C0"/>
                </a:solidFill>
              </a:rPr>
              <a:t>In the expressions</a:t>
            </a:r>
            <a:r>
              <a:rPr lang="en-US"/>
              <a:t>:</a:t>
            </a:r>
          </a:p>
          <a:p>
            <a:r>
              <a:rPr lang="en-US"/>
              <a:t>at the moment,</a:t>
            </a:r>
          </a:p>
          <a:p>
            <a:r>
              <a:rPr lang="en-US"/>
              <a:t> at present,</a:t>
            </a:r>
          </a:p>
          <a:p>
            <a:r>
              <a:rPr lang="en-US"/>
              <a:t>at dawn, at noon, </a:t>
            </a:r>
          </a:p>
          <a:p>
            <a:r>
              <a:rPr lang="en-US"/>
              <a:t>at night, at night, </a:t>
            </a:r>
          </a:p>
          <a:p>
            <a:r>
              <a:rPr lang="en-US"/>
              <a:t>at midnight.</a:t>
            </a:r>
          </a:p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2928938"/>
            <a:ext cx="3429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00CC"/>
                </a:solidFill>
              </a:rPr>
              <a:t>Months:</a:t>
            </a:r>
            <a:r>
              <a:rPr lang="en-US"/>
              <a:t> in September...</a:t>
            </a:r>
          </a:p>
          <a:p>
            <a:r>
              <a:rPr lang="en-US" b="1" i="1">
                <a:solidFill>
                  <a:srgbClr val="CC00CC"/>
                </a:solidFill>
              </a:rPr>
              <a:t>Seasons:</a:t>
            </a:r>
            <a:r>
              <a:rPr lang="en-US"/>
              <a:t> in the winter…</a:t>
            </a:r>
          </a:p>
          <a:p>
            <a:r>
              <a:rPr lang="en-US" b="1" i="1">
                <a:solidFill>
                  <a:srgbClr val="CC00CC"/>
                </a:solidFill>
              </a:rPr>
              <a:t>Years</a:t>
            </a:r>
            <a:r>
              <a:rPr lang="en-US">
                <a:solidFill>
                  <a:srgbClr val="CC00CC"/>
                </a:solidFill>
              </a:rPr>
              <a:t>:</a:t>
            </a:r>
            <a:r>
              <a:rPr lang="en-US"/>
              <a:t> in 2001</a:t>
            </a:r>
          </a:p>
          <a:p>
            <a:r>
              <a:rPr lang="en-US" b="1" i="1">
                <a:solidFill>
                  <a:srgbClr val="CC00CC"/>
                </a:solidFill>
              </a:rPr>
              <a:t>Centuries</a:t>
            </a:r>
            <a:r>
              <a:rPr lang="en-US">
                <a:solidFill>
                  <a:srgbClr val="CC00CC"/>
                </a:solidFill>
              </a:rPr>
              <a:t>:</a:t>
            </a:r>
            <a:r>
              <a:rPr lang="en-US"/>
              <a:t> in the20th century.</a:t>
            </a:r>
          </a:p>
          <a:p>
            <a:r>
              <a:rPr lang="en-US" b="1" i="1">
                <a:solidFill>
                  <a:srgbClr val="CC00CC"/>
                </a:solidFill>
              </a:rPr>
              <a:t>In the expressions: </a:t>
            </a:r>
          </a:p>
          <a:p>
            <a:r>
              <a:rPr lang="en-US"/>
              <a:t>in the morning/afternoon/</a:t>
            </a:r>
          </a:p>
          <a:p>
            <a:r>
              <a:rPr lang="en-US"/>
              <a:t>evening. In an hour. In a minute. In a week/ few days/month/year.</a:t>
            </a:r>
          </a:p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357938" y="3000375"/>
            <a:ext cx="3106737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Days:</a:t>
            </a:r>
            <a:r>
              <a:rPr lang="en-US" dirty="0"/>
              <a:t> on Monday</a:t>
            </a:r>
          </a:p>
          <a:p>
            <a:pPr>
              <a:defRPr/>
            </a:pPr>
            <a:r>
              <a:rPr lang="en-US" dirty="0"/>
              <a:t>On New Year`s Day</a:t>
            </a:r>
          </a:p>
          <a:p>
            <a:pPr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Dates</a:t>
            </a:r>
            <a:r>
              <a:rPr lang="en-US" b="1" i="1" dirty="0"/>
              <a:t>:</a:t>
            </a:r>
            <a:r>
              <a:rPr lang="en-US" dirty="0"/>
              <a:t> on May 6</a:t>
            </a:r>
            <a:r>
              <a:rPr lang="en-US" baseline="30000" dirty="0"/>
              <a:t>th</a:t>
            </a:r>
            <a:endParaRPr lang="en-US" dirty="0"/>
          </a:p>
          <a:p>
            <a:pPr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 of particular day: </a:t>
            </a:r>
          </a:p>
          <a:p>
            <a:pPr>
              <a:defRPr/>
            </a:pPr>
            <a:r>
              <a:rPr lang="en-US" dirty="0"/>
              <a:t>on Tuesday evening</a:t>
            </a:r>
          </a:p>
          <a:p>
            <a:pPr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Adjective +day: </a:t>
            </a:r>
          </a:p>
          <a:p>
            <a:pPr algn="ctr">
              <a:defRPr/>
            </a:pPr>
            <a:r>
              <a:rPr lang="en-US" dirty="0"/>
              <a:t>On a hot day.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357188" y="1428750"/>
            <a:ext cx="8286750" cy="37147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Note: We don`t use prepositions of time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With the words: </a:t>
            </a:r>
            <a:r>
              <a:rPr lang="en-US" sz="2800" dirty="0">
                <a:solidFill>
                  <a:srgbClr val="0070C0"/>
                </a:solidFill>
              </a:rPr>
              <a:t>today, tomorrow, tonight, yesterday.</a:t>
            </a:r>
          </a:p>
          <a:p>
            <a:pPr marL="514350" indent="-514350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    Come to my house </a:t>
            </a:r>
            <a:r>
              <a:rPr lang="en-US" sz="2800" dirty="0">
                <a:solidFill>
                  <a:srgbClr val="FF0066"/>
                </a:solidFill>
              </a:rPr>
              <a:t>tomorrow morning.</a:t>
            </a:r>
          </a:p>
          <a:p>
            <a:pPr marL="514350" indent="-514350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b) Before the words : </a:t>
            </a:r>
            <a:r>
              <a:rPr lang="en-US" sz="2800" dirty="0">
                <a:solidFill>
                  <a:srgbClr val="FF0066"/>
                </a:solidFill>
              </a:rPr>
              <a:t>this, last, next, every, all, </a:t>
            </a:r>
          </a:p>
          <a:p>
            <a:pPr marL="514350" indent="-514350">
              <a:defRPr/>
            </a:pPr>
            <a:r>
              <a:rPr lang="en-US" sz="2800" dirty="0">
                <a:solidFill>
                  <a:srgbClr val="FF0066"/>
                </a:solidFill>
              </a:rPr>
              <a:t>some, each, one, any.</a:t>
            </a:r>
          </a:p>
          <a:p>
            <a:pPr marL="514350" indent="-514350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Let`s go to the cinema </a:t>
            </a:r>
            <a:r>
              <a:rPr lang="en-US" sz="2800" dirty="0">
                <a:solidFill>
                  <a:srgbClr val="CC00CC"/>
                </a:solidFill>
              </a:rPr>
              <a:t>next Sunday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1643063" y="214313"/>
            <a:ext cx="5643562" cy="11430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Prepositions of place</a:t>
            </a:r>
            <a:endParaRPr lang="ru-RU" sz="3200" b="1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42875" y="1785938"/>
            <a:ext cx="87868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These include: on, under, in front of, beside/ next to, near, at, in, between and among. We use </a:t>
            </a:r>
            <a:r>
              <a:rPr lang="en-US" sz="2800" b="1">
                <a:solidFill>
                  <a:srgbClr val="FFFF00"/>
                </a:solidFill>
              </a:rPr>
              <a:t>between</a:t>
            </a:r>
            <a:r>
              <a:rPr lang="en-US" sz="2800"/>
              <a:t> to say that somebody or  something is </a:t>
            </a:r>
            <a:r>
              <a:rPr lang="en-US" sz="2800" b="1" u="sng"/>
              <a:t>in the middle of two things or people</a:t>
            </a:r>
            <a:r>
              <a:rPr lang="en-US" sz="2800"/>
              <a:t>. We use </a:t>
            </a:r>
            <a:r>
              <a:rPr lang="en-US" sz="2800" b="1">
                <a:solidFill>
                  <a:srgbClr val="FFFF00"/>
                </a:solidFill>
              </a:rPr>
              <a:t>among </a:t>
            </a:r>
            <a:r>
              <a:rPr lang="en-US" sz="2800"/>
              <a:t>to say that somebody or something is </a:t>
            </a:r>
            <a:r>
              <a:rPr lang="en-US" sz="2800" b="1" u="sng"/>
              <a:t>in the middle of three or more things or people</a:t>
            </a:r>
            <a:r>
              <a:rPr lang="en-US" b="1" u="sng"/>
              <a:t>.</a:t>
            </a:r>
            <a:endParaRPr lang="ru-RU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Равнобедренный треугольник 1"/>
          <p:cNvSpPr>
            <a:spLocks noChangeArrowheads="1"/>
          </p:cNvSpPr>
          <p:nvPr/>
        </p:nvSpPr>
        <p:spPr bwMode="auto">
          <a:xfrm>
            <a:off x="642938" y="357188"/>
            <a:ext cx="1285875" cy="11430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at</a:t>
            </a:r>
            <a:endParaRPr lang="ru-RU" b="1"/>
          </a:p>
        </p:txBody>
      </p:sp>
      <p:sp>
        <p:nvSpPr>
          <p:cNvPr id="7171" name="Равнобедренный треугольник 2"/>
          <p:cNvSpPr>
            <a:spLocks noChangeArrowheads="1"/>
          </p:cNvSpPr>
          <p:nvPr/>
        </p:nvSpPr>
        <p:spPr bwMode="auto">
          <a:xfrm>
            <a:off x="3786188" y="357188"/>
            <a:ext cx="1500187" cy="1071562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in</a:t>
            </a:r>
            <a:endParaRPr lang="ru-RU" b="1"/>
          </a:p>
        </p:txBody>
      </p:sp>
      <p:sp>
        <p:nvSpPr>
          <p:cNvPr id="7172" name="Равнобедренный треугольник 3"/>
          <p:cNvSpPr>
            <a:spLocks noChangeArrowheads="1"/>
          </p:cNvSpPr>
          <p:nvPr/>
        </p:nvSpPr>
        <p:spPr bwMode="auto">
          <a:xfrm>
            <a:off x="7143750" y="285750"/>
            <a:ext cx="1500188" cy="1071563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/>
              <a:t>on</a:t>
            </a:r>
            <a:endParaRPr lang="ru-RU" b="1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0" y="1928813"/>
            <a:ext cx="3714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In the expressions: </a:t>
            </a:r>
            <a:r>
              <a:rPr lang="en-US"/>
              <a:t>at school/ university/ work/home,  at the top…, </a:t>
            </a:r>
          </a:p>
          <a:p>
            <a:r>
              <a:rPr lang="en-US"/>
              <a:t>at he bottom of…</a:t>
            </a:r>
          </a:p>
          <a:p>
            <a:r>
              <a:rPr lang="en-US"/>
              <a:t>With addresses when we mention the house number:</a:t>
            </a:r>
          </a:p>
          <a:p>
            <a:r>
              <a:rPr lang="en-US"/>
              <a:t>At 20 Oxford street, but in Oxford street.</a:t>
            </a:r>
          </a:p>
          <a:p>
            <a:endParaRPr lang="ru-RU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429000" y="1643063"/>
            <a:ext cx="38115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In the expressions:</a:t>
            </a:r>
          </a:p>
          <a:p>
            <a:r>
              <a:rPr lang="en-US"/>
              <a:t>In the middle, in the air, </a:t>
            </a:r>
          </a:p>
          <a:p>
            <a:r>
              <a:rPr lang="en-US"/>
              <a:t>In the sky, in bed, in hospital,</a:t>
            </a:r>
          </a:p>
          <a:p>
            <a:r>
              <a:rPr lang="en-US"/>
              <a:t>In prison, in a newspaper</a:t>
            </a:r>
          </a:p>
          <a:p>
            <a:r>
              <a:rPr lang="en-US"/>
              <a:t>/magazine, in a picture.</a:t>
            </a:r>
          </a:p>
          <a:p>
            <a:r>
              <a:rPr lang="en-US"/>
              <a:t>With names of cities,</a:t>
            </a:r>
          </a:p>
          <a:p>
            <a:r>
              <a:rPr lang="en-US"/>
              <a:t>countries, continents:</a:t>
            </a:r>
          </a:p>
          <a:p>
            <a:r>
              <a:rPr lang="en-US"/>
              <a:t>In England, in Europe.</a:t>
            </a:r>
          </a:p>
          <a:p>
            <a:endParaRPr lang="ru-RU"/>
          </a:p>
        </p:txBody>
      </p:sp>
      <p:cxnSp>
        <p:nvCxnSpPr>
          <p:cNvPr id="7175" name="Прямая соединительная линия 9"/>
          <p:cNvCxnSpPr>
            <a:cxnSpLocks noChangeShapeType="1"/>
          </p:cNvCxnSpPr>
          <p:nvPr/>
        </p:nvCxnSpPr>
        <p:spPr bwMode="auto">
          <a:xfrm rot="5400000">
            <a:off x="857250" y="4286250"/>
            <a:ext cx="5143500" cy="0"/>
          </a:xfrm>
          <a:prstGeom prst="line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</p:cxnSp>
      <p:cxnSp>
        <p:nvCxnSpPr>
          <p:cNvPr id="7176" name="Прямая соединительная линия 11"/>
          <p:cNvCxnSpPr>
            <a:cxnSpLocks noChangeShapeType="1"/>
          </p:cNvCxnSpPr>
          <p:nvPr/>
        </p:nvCxnSpPr>
        <p:spPr bwMode="auto">
          <a:xfrm rot="16200000" flipH="1">
            <a:off x="4393407" y="4321969"/>
            <a:ext cx="5429250" cy="71437"/>
          </a:xfrm>
          <a:prstGeom prst="line">
            <a:avLst/>
          </a:prstGeom>
          <a:noFill/>
          <a:ln w="9525" algn="ctr">
            <a:solidFill>
              <a:srgbClr val="CC00CC"/>
            </a:solidFill>
            <a:miter lim="800000"/>
            <a:headEnd/>
            <a:tailEnd/>
          </a:ln>
        </p:spPr>
      </p:cxn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7069138" y="1857375"/>
            <a:ext cx="21351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the </a:t>
            </a:r>
          </a:p>
          <a:p>
            <a:r>
              <a:rPr lang="en-US"/>
              <a:t>expressions:</a:t>
            </a:r>
          </a:p>
          <a:p>
            <a:r>
              <a:rPr lang="en-US"/>
              <a:t>On the left,</a:t>
            </a:r>
          </a:p>
          <a:p>
            <a:r>
              <a:rPr lang="en-US"/>
              <a:t>On the right,</a:t>
            </a:r>
          </a:p>
          <a:p>
            <a:r>
              <a:rPr lang="en-US"/>
              <a:t>On the first/</a:t>
            </a:r>
          </a:p>
          <a:p>
            <a:r>
              <a:rPr lang="en-US"/>
              <a:t>second floor.</a:t>
            </a:r>
          </a:p>
          <a:p>
            <a:r>
              <a:rPr lang="en-US" b="1" i="1">
                <a:solidFill>
                  <a:srgbClr val="FF0000"/>
                </a:solidFill>
              </a:rPr>
              <a:t>We say:</a:t>
            </a:r>
          </a:p>
          <a:p>
            <a:r>
              <a:rPr lang="en-US" b="1" i="1">
                <a:solidFill>
                  <a:srgbClr val="FF0066"/>
                </a:solidFill>
              </a:rPr>
              <a:t>On</a:t>
            </a:r>
            <a:r>
              <a:rPr lang="en-US" b="1" i="1">
                <a:solidFill>
                  <a:schemeClr val="bg2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a </a:t>
            </a:r>
            <a:r>
              <a:rPr lang="en-US" b="1" i="1" u="sng">
                <a:solidFill>
                  <a:srgbClr val="FF0000"/>
                </a:solidFill>
              </a:rPr>
              <a:t>chair</a:t>
            </a:r>
          </a:p>
          <a:p>
            <a:r>
              <a:rPr lang="en-US" b="1" i="1">
                <a:solidFill>
                  <a:srgbClr val="FF0066"/>
                </a:solidFill>
              </a:rPr>
              <a:t>In</a:t>
            </a:r>
            <a:r>
              <a:rPr lang="en-US" b="1" i="1">
                <a:solidFill>
                  <a:schemeClr val="bg2"/>
                </a:solidFill>
              </a:rPr>
              <a:t> </a:t>
            </a:r>
            <a:r>
              <a:rPr lang="en-US" b="1" i="1">
                <a:solidFill>
                  <a:srgbClr val="FF0000"/>
                </a:solidFill>
              </a:rPr>
              <a:t>an </a:t>
            </a:r>
            <a:r>
              <a:rPr lang="en-US" b="1" i="1" u="sng">
                <a:solidFill>
                  <a:srgbClr val="FF0000"/>
                </a:solidFill>
              </a:rPr>
              <a:t>armchair</a:t>
            </a:r>
          </a:p>
          <a:p>
            <a:endParaRPr lang="ru-RU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/>
        </p:nvSpPr>
        <p:spPr bwMode="auto">
          <a:xfrm>
            <a:off x="2357438" y="142875"/>
            <a:ext cx="5643562" cy="12192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Prepositions of movement</a:t>
            </a:r>
            <a:endParaRPr lang="ru-RU" sz="3200" b="1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571500" y="2000250"/>
            <a:ext cx="7929563" cy="10715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b="1" dirty="0">
                <a:solidFill>
                  <a:srgbClr val="7030A0"/>
                </a:solidFill>
              </a:rPr>
              <a:t>These include: over, along, across, up, down, into, </a:t>
            </a:r>
          </a:p>
          <a:p>
            <a:pPr>
              <a:defRPr/>
            </a:pPr>
            <a:r>
              <a:rPr lang="en-US" sz="2800" b="1" dirty="0">
                <a:solidFill>
                  <a:srgbClr val="7030A0"/>
                </a:solidFill>
              </a:rPr>
              <a:t>out of, round, onto, through, from…to.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8196" name="Picture 2" descr="http://im0-tub-ru.yandex.net/i?id=559551240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3575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714375" y="542925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over</a:t>
            </a:r>
            <a:endParaRPr lang="ru-RU" b="1">
              <a:solidFill>
                <a:srgbClr val="00B050"/>
              </a:solidFill>
            </a:endParaRPr>
          </a:p>
        </p:txBody>
      </p:sp>
      <p:pic>
        <p:nvPicPr>
          <p:cNvPr id="8198" name="Picture 4" descr="http://im5-tub-ru.yandex.net/i?id=545118358-1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3857625"/>
            <a:ext cx="15668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Прямоугольник 6"/>
          <p:cNvSpPr>
            <a:spLocks noChangeArrowheads="1"/>
          </p:cNvSpPr>
          <p:nvPr/>
        </p:nvSpPr>
        <p:spPr bwMode="auto">
          <a:xfrm>
            <a:off x="6143625" y="5000625"/>
            <a:ext cx="1417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through</a:t>
            </a:r>
            <a:endParaRPr lang="ru-RU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im2-tub-ru.yandex.net/i?id=360968517-3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000375"/>
            <a:ext cx="27749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http://im4-tub-ru.yandex.net/i?id=343200641-3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214688"/>
            <a:ext cx="33147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285750"/>
            <a:ext cx="8672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When we talk about a means of transport, we use preposition </a:t>
            </a:r>
            <a:r>
              <a:rPr lang="en-US" b="1">
                <a:solidFill>
                  <a:srgbClr val="00B050"/>
                </a:solidFill>
              </a:rPr>
              <a:t>by.</a:t>
            </a:r>
            <a:endParaRPr lang="en-US" b="1">
              <a:solidFill>
                <a:schemeClr val="bg2"/>
              </a:solidFill>
            </a:endParaRPr>
          </a:p>
          <a:p>
            <a:pPr algn="ctr"/>
            <a:r>
              <a:rPr lang="en-US" b="1">
                <a:solidFill>
                  <a:srgbClr val="FF0000"/>
                </a:solidFill>
              </a:rPr>
              <a:t>BUT: on foot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714375" y="5572125"/>
            <a:ext cx="1100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on foot</a:t>
            </a:r>
            <a:endParaRPr lang="ru-RU"/>
          </a:p>
        </p:txBody>
      </p:sp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5500688" y="2571750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B050"/>
                </a:solidFill>
              </a:rPr>
              <a:t>by taxi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ыв">
  <a:themeElements>
    <a:clrScheme name="Обрыв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Обрыв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рыв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рыв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рыв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Designs\Обрыв.pot</Template>
  <TotalTime>141</TotalTime>
  <Words>492</Words>
  <Application>Microsoft Office PowerPoint</Application>
  <PresentationFormat>Předvádění na obrazovce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Wingdings</vt:lpstr>
      <vt:lpstr>Calibri</vt:lpstr>
      <vt:lpstr>Обрыв</vt:lpstr>
      <vt:lpstr>PREPOSITIONS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Stuff</dc:creator>
  <cp:lastModifiedBy>Uživatel</cp:lastModifiedBy>
  <cp:revision>27</cp:revision>
  <dcterms:created xsi:type="dcterms:W3CDTF">2012-07-12T09:23:27Z</dcterms:created>
  <dcterms:modified xsi:type="dcterms:W3CDTF">2020-04-02T07:56:29Z</dcterms:modified>
</cp:coreProperties>
</file>