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2" r:id="rId2"/>
  </p:sldMasterIdLst>
  <p:notesMasterIdLst>
    <p:notesMasterId r:id="rId18"/>
  </p:notesMasterIdLst>
  <p:sldIdLst>
    <p:sldId id="256" r:id="rId3"/>
    <p:sldId id="258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257" r:id="rId14"/>
    <p:sldId id="263" r:id="rId15"/>
    <p:sldId id="294" r:id="rId16"/>
    <p:sldId id="278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61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218939D-0114-4FC0-96C4-60705A14D4CD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96BFC3-4605-41FE-A856-7E9D884E235F}" type="slidenum">
              <a:rPr lang="pl-PL"/>
              <a:pPr/>
              <a:t>1</a:t>
            </a:fld>
            <a:endParaRPr lang="pl-PL"/>
          </a:p>
        </p:txBody>
      </p:sp>
      <p:sp>
        <p:nvSpPr>
          <p:cNvPr id="7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02CD2C-3463-4D00-A70E-83F4F2B67CA0}" type="slidenum">
              <a:rPr lang="pl-PL"/>
              <a:pPr/>
              <a:t>10</a:t>
            </a:fld>
            <a:endParaRPr lang="pl-PL"/>
          </a:p>
        </p:txBody>
      </p:sp>
      <p:sp>
        <p:nvSpPr>
          <p:cNvPr id="1280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D3E6A5-45BA-48F2-BA7C-DF945F36AC1C}" type="slidenum">
              <a:rPr lang="pl-PL"/>
              <a:pPr/>
              <a:t>11</a:t>
            </a:fld>
            <a:endParaRPr lang="pl-PL"/>
          </a:p>
        </p:txBody>
      </p:sp>
      <p:sp>
        <p:nvSpPr>
          <p:cNvPr id="1300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19DFCD-DE99-4CE6-8387-F92C8493BED2}" type="slidenum">
              <a:rPr lang="pl-PL"/>
              <a:pPr/>
              <a:t>12</a:t>
            </a:fld>
            <a:endParaRPr lang="pl-PL"/>
          </a:p>
        </p:txBody>
      </p:sp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D6BEB9-B54D-4BFF-BB0B-D08F698CF93A}" type="slidenum">
              <a:rPr lang="pl-PL"/>
              <a:pPr/>
              <a:t>13</a:t>
            </a:fld>
            <a:endParaRPr lang="pl-PL"/>
          </a:p>
        </p:txBody>
      </p:sp>
      <p:sp>
        <p:nvSpPr>
          <p:cNvPr id="60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BFADB9-B1D8-4F87-9932-59B70652A8CF}" type="slidenum">
              <a:rPr lang="pl-PL"/>
              <a:pPr/>
              <a:t>14</a:t>
            </a:fld>
            <a:endParaRPr lang="pl-PL"/>
          </a:p>
        </p:txBody>
      </p:sp>
      <p:sp>
        <p:nvSpPr>
          <p:cNvPr id="993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796F8E-51C9-4D4A-89E5-040349D2CA18}" type="slidenum">
              <a:rPr lang="pl-PL"/>
              <a:pPr/>
              <a:t>15</a:t>
            </a:fld>
            <a:endParaRPr lang="pl-PL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31384A-8187-49DF-94BB-F75A9BB63AEE}" type="slidenum">
              <a:rPr lang="pl-PL"/>
              <a:pPr/>
              <a:t>2</a:t>
            </a:fld>
            <a:endParaRPr lang="pl-PL"/>
          </a:p>
        </p:txBody>
      </p:sp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338603-42E1-4A4A-91A1-382DD77E214E}" type="slidenum">
              <a:rPr lang="pl-PL"/>
              <a:pPr/>
              <a:t>3</a:t>
            </a:fld>
            <a:endParaRPr lang="pl-PL"/>
          </a:p>
        </p:txBody>
      </p:sp>
      <p:sp>
        <p:nvSpPr>
          <p:cNvPr id="1136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B974BC-6AE3-447E-86E2-7A063767091D}" type="slidenum">
              <a:rPr lang="pl-PL"/>
              <a:pPr/>
              <a:t>4</a:t>
            </a:fld>
            <a:endParaRPr lang="pl-PL"/>
          </a:p>
        </p:txBody>
      </p:sp>
      <p:sp>
        <p:nvSpPr>
          <p:cNvPr id="1157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FA30FA-3BFD-4648-88DB-964AD88E8D11}" type="slidenum">
              <a:rPr lang="pl-PL"/>
              <a:pPr/>
              <a:t>5</a:t>
            </a:fld>
            <a:endParaRPr lang="pl-PL"/>
          </a:p>
        </p:txBody>
      </p:sp>
      <p:sp>
        <p:nvSpPr>
          <p:cNvPr id="1177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F31554-A8CC-4E60-94DA-C79811EFAB1D}" type="slidenum">
              <a:rPr lang="pl-PL"/>
              <a:pPr/>
              <a:t>6</a:t>
            </a:fld>
            <a:endParaRPr lang="pl-PL"/>
          </a:p>
        </p:txBody>
      </p:sp>
      <p:sp>
        <p:nvSpPr>
          <p:cNvPr id="1198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EB1B52-9168-475C-A787-6D1E3BAE12DC}" type="slidenum">
              <a:rPr lang="pl-PL"/>
              <a:pPr/>
              <a:t>7</a:t>
            </a:fld>
            <a:endParaRPr lang="pl-PL"/>
          </a:p>
        </p:txBody>
      </p:sp>
      <p:sp>
        <p:nvSpPr>
          <p:cNvPr id="1218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DBD645-E4C2-4E23-85CD-E29061967F93}" type="slidenum">
              <a:rPr lang="pl-PL"/>
              <a:pPr/>
              <a:t>8</a:t>
            </a:fld>
            <a:endParaRPr lang="pl-PL"/>
          </a:p>
        </p:txBody>
      </p:sp>
      <p:sp>
        <p:nvSpPr>
          <p:cNvPr id="1239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86008-5D96-415B-907E-62ED3DE33725}" type="slidenum">
              <a:rPr lang="pl-PL"/>
              <a:pPr/>
              <a:t>9</a:t>
            </a:fld>
            <a:endParaRPr lang="pl-PL"/>
          </a:p>
        </p:txBody>
      </p:sp>
      <p:sp>
        <p:nvSpPr>
          <p:cNvPr id="125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6754CA7-8433-45FB-B11C-640E52B217F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86B8F9-BCB6-4D14-A2CE-1198E0367E7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6824C-870E-4BBE-ACB3-0D4B150EBDD3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210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94211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94212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94213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14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15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16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17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18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19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20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21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22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23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94224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94225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26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27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28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29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30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31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32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33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34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35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36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37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38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39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40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41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42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94243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94244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45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46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47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48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49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50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51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52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53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54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55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56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57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58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59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60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94261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94262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63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64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65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66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67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268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94269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94270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94271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94272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94273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94274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GB"/>
              <a:t>Kliknij, aby edytować styl wzorca tytułu</a:t>
            </a:r>
          </a:p>
        </p:txBody>
      </p:sp>
      <p:sp>
        <p:nvSpPr>
          <p:cNvPr id="94275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Kliknij, aby edytować styl wzorca podtytułu</a:t>
            </a:r>
          </a:p>
        </p:txBody>
      </p:sp>
      <p:sp>
        <p:nvSpPr>
          <p:cNvPr id="94276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4277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4278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0817B2B-1323-4757-A0DF-4A42A79FBBA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FDBFA2-245D-4B9F-8BCC-A0C4B5BAC87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9258DF-177C-4D05-8BB1-37629E1FED9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773EDF-8FC4-465E-AC53-4AC4004C3F1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365AB-7B5D-4D0F-816A-9C30608D315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47007B-4D20-42E4-9AAE-4C65D26E56D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4C357-4DAC-4D22-8951-1A55AADE748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C34620-B96A-455D-9B42-1C1C5B51A47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F8EF28-E9A7-40B6-B00D-8B791D03BB73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3CCBD7-782C-4A3B-891F-CCA28D71198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8E758-09E9-4543-97F3-3BE3AD9E862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A8DD7-FC54-4A07-8DB0-1066066381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E3894-9C4B-4D15-80AC-CE27EF3DADD2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685C49-EEE2-45E2-8122-FEFFA19F384C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B69A1D-7994-4C90-8933-B2F60F57F982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6302C0-6F7C-4D65-A11C-E3C515C7DD6C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B2776-36EC-4F53-ABFE-B28EE231008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4E2E40-CEB3-464A-96EC-4275A87194B4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BF08DA-3B55-4C40-AD75-75E63C3F3B22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pl-PL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pl-PL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4607DC43-4CF1-4CCF-BC2E-13D3F7C499F4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9318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93188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93189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93190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191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192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193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194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195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196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197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198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199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00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93201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93202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03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04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05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06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07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08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09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10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11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12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13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14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15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16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17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18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19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93220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93221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22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23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24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25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26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27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28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29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30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31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32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33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34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35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36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37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93238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93239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40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41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42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43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44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245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93246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93247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93248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93249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93250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93251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styl wzorca tytułu</a:t>
            </a:r>
          </a:p>
        </p:txBody>
      </p:sp>
      <p:sp>
        <p:nvSpPr>
          <p:cNvPr id="93252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style wzorca tekstu</a:t>
            </a:r>
          </a:p>
          <a:p>
            <a:pPr lvl="1"/>
            <a:r>
              <a:rPr lang="en-GB" smtClean="0"/>
              <a:t>Drugi poziom</a:t>
            </a:r>
          </a:p>
          <a:p>
            <a:pPr lvl="2"/>
            <a:r>
              <a:rPr lang="en-GB" smtClean="0"/>
              <a:t>Trzeci poziom</a:t>
            </a:r>
          </a:p>
          <a:p>
            <a:pPr lvl="3"/>
            <a:r>
              <a:rPr lang="en-GB" smtClean="0"/>
              <a:t>Czwarty poziom</a:t>
            </a:r>
          </a:p>
          <a:p>
            <a:pPr lvl="4"/>
            <a:r>
              <a:rPr lang="en-GB" smtClean="0"/>
              <a:t>Piąty poziom</a:t>
            </a:r>
          </a:p>
        </p:txBody>
      </p:sp>
      <p:sp>
        <p:nvSpPr>
          <p:cNvPr id="93253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93254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93255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1CCDAB27-BB15-4253-AACC-82EEBC54EBBA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6000"/>
              <a:t>Passive Voice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/>
              <a:t>Grammar Guide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516688" y="6021388"/>
            <a:ext cx="2281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pl-PL" sz="1200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mgr Anna Waligórska – Kotfas </a:t>
            </a:r>
          </a:p>
          <a:p>
            <a:pPr algn="r"/>
            <a:r>
              <a:rPr lang="pl-PL" sz="1200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PWSZ Konin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Use: Focus on issues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000" dirty="0"/>
              <a:t>The passive is often used in formal English to:</a:t>
            </a:r>
            <a:endParaRPr lang="pl-PL" dirty="0"/>
          </a:p>
          <a:p>
            <a:r>
              <a:rPr lang="en-US" u="sng" dirty="0"/>
              <a:t>describe</a:t>
            </a:r>
            <a:r>
              <a:rPr lang="en-US" dirty="0"/>
              <a:t> commercial, industrial and scientific </a:t>
            </a:r>
            <a:r>
              <a:rPr lang="en-US" u="sng" dirty="0"/>
              <a:t>processes</a:t>
            </a:r>
            <a:r>
              <a:rPr lang="en-US" dirty="0"/>
              <a:t>:</a:t>
            </a:r>
          </a:p>
          <a:p>
            <a:pPr>
              <a:buFont typeface="Wingdings" pitchFamily="2" charset="2"/>
              <a:buNone/>
            </a:pPr>
            <a:r>
              <a:rPr lang="pl-PL" dirty="0"/>
              <a:t>	</a:t>
            </a:r>
            <a:r>
              <a:rPr lang="cs-CZ" sz="3600" i="1" dirty="0" smtClean="0">
                <a:solidFill>
                  <a:schemeClr val="hlink"/>
                </a:solidFill>
              </a:rPr>
              <a:t>Most </a:t>
            </a:r>
            <a:r>
              <a:rPr lang="cs-CZ" sz="3600" i="1" dirty="0" err="1" smtClean="0">
                <a:solidFill>
                  <a:schemeClr val="hlink"/>
                </a:solidFill>
              </a:rPr>
              <a:t>phones</a:t>
            </a:r>
            <a:r>
              <a:rPr lang="cs-CZ" sz="3600" i="1" dirty="0" smtClean="0">
                <a:solidFill>
                  <a:schemeClr val="hlink"/>
                </a:solidFill>
              </a:rPr>
              <a:t> are </a:t>
            </a:r>
            <a:r>
              <a:rPr lang="cs-CZ" sz="3600" i="1" dirty="0" err="1" smtClean="0">
                <a:solidFill>
                  <a:schemeClr val="hlink"/>
                </a:solidFill>
              </a:rPr>
              <a:t>made</a:t>
            </a:r>
            <a:r>
              <a:rPr lang="cs-CZ" sz="3600" i="1" dirty="0" smtClean="0">
                <a:solidFill>
                  <a:schemeClr val="hlink"/>
                </a:solidFill>
              </a:rPr>
              <a:t> in China</a:t>
            </a:r>
            <a:r>
              <a:rPr lang="en-US" sz="3600" i="1" dirty="0" smtClean="0">
                <a:solidFill>
                  <a:schemeClr val="hlink"/>
                </a:solidFill>
              </a:rPr>
              <a:t>.</a:t>
            </a:r>
            <a:endParaRPr lang="en-US" sz="3600" i="1" dirty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pl-PL" sz="3600" i="1" dirty="0">
                <a:solidFill>
                  <a:schemeClr val="hlink"/>
                </a:solidFill>
              </a:rPr>
              <a:t>	</a:t>
            </a:r>
            <a:r>
              <a:rPr lang="en-US" sz="3600" i="1" dirty="0">
                <a:solidFill>
                  <a:schemeClr val="hlink"/>
                </a:solidFill>
              </a:rPr>
              <a:t>Components are electronically tagged and transported to the production line</a:t>
            </a:r>
            <a:r>
              <a:rPr lang="en-US" sz="3600" i="1" dirty="0" smtClean="0">
                <a:solidFill>
                  <a:schemeClr val="hlink"/>
                </a:solidFill>
              </a:rPr>
              <a:t>.</a:t>
            </a:r>
            <a:endParaRPr lang="cs-CZ" sz="3600" i="1" dirty="0" smtClean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3600" i="1" dirty="0" err="1" smtClean="0">
                <a:solidFill>
                  <a:schemeClr val="hlink"/>
                </a:solidFill>
              </a:rPr>
              <a:t>Coffee</a:t>
            </a:r>
            <a:r>
              <a:rPr lang="cs-CZ" sz="3600" i="1" dirty="0" smtClean="0">
                <a:solidFill>
                  <a:schemeClr val="hlink"/>
                </a:solidFill>
              </a:rPr>
              <a:t> </a:t>
            </a:r>
            <a:r>
              <a:rPr lang="cs-CZ" sz="3600" i="1" dirty="0" err="1" smtClean="0">
                <a:solidFill>
                  <a:schemeClr val="hlink"/>
                </a:solidFill>
              </a:rPr>
              <a:t>is</a:t>
            </a:r>
            <a:r>
              <a:rPr lang="cs-CZ" sz="3600" i="1" dirty="0" smtClean="0">
                <a:solidFill>
                  <a:schemeClr val="hlink"/>
                </a:solidFill>
              </a:rPr>
              <a:t> </a:t>
            </a:r>
            <a:r>
              <a:rPr lang="cs-CZ" sz="3600" i="1" dirty="0" err="1" smtClean="0">
                <a:solidFill>
                  <a:schemeClr val="hlink"/>
                </a:solidFill>
              </a:rPr>
              <a:t>produced</a:t>
            </a:r>
            <a:r>
              <a:rPr lang="cs-CZ" sz="3600" i="1" dirty="0" smtClean="0">
                <a:solidFill>
                  <a:schemeClr val="hlink"/>
                </a:solidFill>
              </a:rPr>
              <a:t> in </a:t>
            </a:r>
            <a:r>
              <a:rPr lang="cs-CZ" sz="3600" i="1" dirty="0" err="1" smtClean="0">
                <a:solidFill>
                  <a:schemeClr val="hlink"/>
                </a:solidFill>
              </a:rPr>
              <a:t>Brazil</a:t>
            </a:r>
            <a:r>
              <a:rPr lang="cs-CZ" sz="3600" i="1" dirty="0" smtClean="0">
                <a:solidFill>
                  <a:schemeClr val="hlink"/>
                </a:solidFill>
              </a:rPr>
              <a:t>.</a:t>
            </a:r>
            <a:endParaRPr lang="pl-PL" sz="3600" i="1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Use: Focus on issues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000"/>
              <a:t>The passive is often used in formal English to:</a:t>
            </a:r>
            <a:endParaRPr lang="pl-PL"/>
          </a:p>
          <a:p>
            <a:r>
              <a:rPr lang="en-US" u="sng"/>
              <a:t>describe</a:t>
            </a:r>
            <a:r>
              <a:rPr lang="en-US"/>
              <a:t> historical, economic and social </a:t>
            </a:r>
            <a:r>
              <a:rPr lang="en-US" u="sng"/>
              <a:t>processes</a:t>
            </a:r>
            <a:r>
              <a:rPr lang="en-US"/>
              <a:t>:</a:t>
            </a:r>
          </a:p>
          <a:p>
            <a:pPr>
              <a:buFont typeface="Wingdings" pitchFamily="2" charset="2"/>
              <a:buNone/>
            </a:pPr>
            <a:r>
              <a:rPr lang="pl-PL"/>
              <a:t>	</a:t>
            </a:r>
            <a:r>
              <a:rPr lang="en-US" sz="3600" i="1">
                <a:solidFill>
                  <a:schemeClr val="hlink"/>
                </a:solidFill>
              </a:rPr>
              <a:t>Tribal lands were sold over a period of fifty years.</a:t>
            </a:r>
          </a:p>
          <a:p>
            <a:pPr>
              <a:buFont typeface="Wingdings" pitchFamily="2" charset="2"/>
              <a:buNone/>
            </a:pPr>
            <a:r>
              <a:rPr lang="pl-PL" sz="3600" i="1">
                <a:solidFill>
                  <a:schemeClr val="hlink"/>
                </a:solidFill>
              </a:rPr>
              <a:t>	</a:t>
            </a:r>
            <a:r>
              <a:rPr lang="en-US" sz="3600" i="1">
                <a:solidFill>
                  <a:schemeClr val="hlink"/>
                </a:solidFill>
              </a:rPr>
              <a:t>The currency has been devalued twice since the war.</a:t>
            </a:r>
            <a:endParaRPr lang="pl-PL" sz="3600" i="1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Verb Form</a:t>
            </a:r>
            <a:endParaRPr lang="pl-PL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l-PL" dirty="0"/>
              <a:t>Passive is formed with: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dirty="0"/>
              <a:t>	</a:t>
            </a:r>
            <a:r>
              <a:rPr lang="pl-PL" b="1" dirty="0">
                <a:solidFill>
                  <a:schemeClr val="hlink"/>
                </a:solidFill>
              </a:rPr>
              <a:t>TO BE + Past Participle (v-ed / </a:t>
            </a:r>
            <a:r>
              <a:rPr lang="pl-PL" b="1" dirty="0" smtClean="0">
                <a:solidFill>
                  <a:schemeClr val="hlink"/>
                </a:solidFill>
              </a:rPr>
              <a:t>3rd form)</a:t>
            </a:r>
            <a:endParaRPr lang="pl-PL" b="1" dirty="0">
              <a:solidFill>
                <a:schemeClr val="hlink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pl-PL" b="1" dirty="0"/>
          </a:p>
          <a:p>
            <a:pPr lvl="1">
              <a:lnSpc>
                <a:spcPct val="90000"/>
              </a:lnSpc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object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active</a:t>
            </a:r>
            <a:r>
              <a:rPr lang="cs-CZ" dirty="0"/>
              <a:t> sentence </a:t>
            </a:r>
            <a:r>
              <a:rPr lang="cs-CZ" dirty="0" err="1"/>
              <a:t>becomes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subject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passive</a:t>
            </a:r>
            <a:r>
              <a:rPr lang="cs-CZ" dirty="0"/>
              <a:t> sentence </a:t>
            </a:r>
          </a:p>
          <a:p>
            <a:pPr lvl="1">
              <a:lnSpc>
                <a:spcPct val="90000"/>
              </a:lnSpc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verb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changed</a:t>
            </a:r>
            <a:r>
              <a:rPr lang="cs-CZ" dirty="0"/>
              <a:t> (</a:t>
            </a:r>
            <a:r>
              <a:rPr lang="cs-CZ" i="1" dirty="0">
                <a:solidFill>
                  <a:schemeClr val="hlink"/>
                </a:solidFill>
              </a:rPr>
              <a:t>to </a:t>
            </a:r>
            <a:r>
              <a:rPr lang="cs-CZ" i="1" dirty="0" err="1">
                <a:solidFill>
                  <a:schemeClr val="hlink"/>
                </a:solidFill>
              </a:rPr>
              <a:t>be</a:t>
            </a:r>
            <a:r>
              <a:rPr lang="cs-CZ" dirty="0">
                <a:solidFill>
                  <a:schemeClr val="hlink"/>
                </a:solidFill>
              </a:rPr>
              <a:t> + </a:t>
            </a:r>
            <a:r>
              <a:rPr lang="pl-PL" dirty="0">
                <a:solidFill>
                  <a:schemeClr val="hlink"/>
                </a:solidFill>
              </a:rPr>
              <a:t>P</a:t>
            </a:r>
            <a:r>
              <a:rPr lang="cs-CZ" dirty="0" err="1">
                <a:solidFill>
                  <a:schemeClr val="hlink"/>
                </a:solidFill>
              </a:rPr>
              <a:t>ast</a:t>
            </a:r>
            <a:r>
              <a:rPr lang="cs-CZ" dirty="0">
                <a:solidFill>
                  <a:schemeClr val="hlink"/>
                </a:solidFill>
              </a:rPr>
              <a:t> </a:t>
            </a:r>
            <a:r>
              <a:rPr lang="pl-PL" dirty="0">
                <a:solidFill>
                  <a:schemeClr val="hlink"/>
                </a:solidFill>
              </a:rPr>
              <a:t>P</a:t>
            </a:r>
            <a:r>
              <a:rPr lang="cs-CZ" dirty="0" err="1">
                <a:solidFill>
                  <a:schemeClr val="hlink"/>
                </a:solidFill>
              </a:rPr>
              <a:t>articiple</a:t>
            </a:r>
            <a:r>
              <a:rPr lang="cs-CZ" dirty="0"/>
              <a:t>) </a:t>
            </a:r>
          </a:p>
          <a:p>
            <a:pPr lvl="1">
              <a:lnSpc>
                <a:spcPct val="90000"/>
              </a:lnSpc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subject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active</a:t>
            </a:r>
            <a:r>
              <a:rPr lang="cs-CZ" dirty="0"/>
              <a:t> sentence </a:t>
            </a:r>
            <a:r>
              <a:rPr lang="cs-CZ" dirty="0" err="1"/>
              <a:t>becomes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object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passive</a:t>
            </a:r>
            <a:r>
              <a:rPr lang="cs-CZ" dirty="0"/>
              <a:t> sentence (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dropped</a:t>
            </a:r>
            <a:r>
              <a:rPr lang="cs-CZ" dirty="0"/>
              <a:t>)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Present Simple Passive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pl-PL"/>
              <a:t>			S</a:t>
            </a:r>
            <a:r>
              <a:rPr lang="en-US"/>
              <a:t>ubject </a:t>
            </a:r>
            <a:r>
              <a:rPr lang="pl-PL"/>
              <a:t>	</a:t>
            </a:r>
            <a:r>
              <a:rPr lang="en-US"/>
              <a:t>Verb</a:t>
            </a:r>
            <a:r>
              <a:rPr lang="pl-PL"/>
              <a:t>		</a:t>
            </a:r>
            <a:r>
              <a:rPr lang="en-US"/>
              <a:t>Object </a:t>
            </a:r>
          </a:p>
          <a:p>
            <a:endParaRPr lang="pl-PL"/>
          </a:p>
          <a:p>
            <a:r>
              <a:rPr lang="en-US"/>
              <a:t>Active: </a:t>
            </a:r>
            <a:r>
              <a:rPr lang="pl-PL"/>
              <a:t>	</a:t>
            </a:r>
            <a:r>
              <a:rPr lang="en-US" i="1">
                <a:solidFill>
                  <a:schemeClr val="hlink"/>
                </a:solidFill>
              </a:rPr>
              <a:t>Rita </a:t>
            </a:r>
            <a:r>
              <a:rPr lang="pl-PL" i="1">
                <a:solidFill>
                  <a:schemeClr val="hlink"/>
                </a:solidFill>
              </a:rPr>
              <a:t>		</a:t>
            </a:r>
            <a:r>
              <a:rPr lang="en-US" i="1">
                <a:solidFill>
                  <a:schemeClr val="hlink"/>
                </a:solidFill>
              </a:rPr>
              <a:t>writes </a:t>
            </a:r>
            <a:r>
              <a:rPr lang="pl-PL" i="1">
                <a:solidFill>
                  <a:schemeClr val="hlink"/>
                </a:solidFill>
              </a:rPr>
              <a:t>	</a:t>
            </a:r>
            <a:r>
              <a:rPr lang="en-US" i="1">
                <a:solidFill>
                  <a:schemeClr val="hlink"/>
                </a:solidFill>
              </a:rPr>
              <a:t>a letter</a:t>
            </a:r>
            <a:r>
              <a:rPr lang="en-US" i="1">
                <a:solidFill>
                  <a:schemeClr val="tx2"/>
                </a:solidFill>
              </a:rPr>
              <a:t>.</a:t>
            </a:r>
            <a:r>
              <a:rPr lang="en-US"/>
              <a:t> </a:t>
            </a:r>
            <a:endParaRPr lang="pl-PL"/>
          </a:p>
          <a:p>
            <a:endParaRPr lang="en-US"/>
          </a:p>
          <a:p>
            <a:r>
              <a:rPr lang="en-US"/>
              <a:t>Passive: </a:t>
            </a:r>
            <a:r>
              <a:rPr lang="en-US" i="1">
                <a:solidFill>
                  <a:schemeClr val="hlink"/>
                </a:solidFill>
              </a:rPr>
              <a:t>A letter </a:t>
            </a:r>
            <a:r>
              <a:rPr lang="pl-PL" i="1">
                <a:solidFill>
                  <a:schemeClr val="hlink"/>
                </a:solidFill>
              </a:rPr>
              <a:t>	</a:t>
            </a:r>
            <a:r>
              <a:rPr lang="en-US" i="1">
                <a:solidFill>
                  <a:schemeClr val="hlink"/>
                </a:solidFill>
              </a:rPr>
              <a:t>is written </a:t>
            </a:r>
            <a:r>
              <a:rPr lang="pl-PL" i="1">
                <a:solidFill>
                  <a:schemeClr val="hlink"/>
                </a:solidFill>
              </a:rPr>
              <a:t>	</a:t>
            </a:r>
            <a:r>
              <a:rPr lang="en-US" i="1">
                <a:solidFill>
                  <a:schemeClr val="hlink"/>
                </a:solidFill>
              </a:rPr>
              <a:t>by Rita</a:t>
            </a:r>
            <a:r>
              <a:rPr lang="pl-PL" i="1">
                <a:solidFill>
                  <a:schemeClr val="hlink"/>
                </a:solidFill>
              </a:rPr>
              <a:t>.</a:t>
            </a:r>
            <a:r>
              <a:rPr lang="en-US"/>
              <a:t> </a:t>
            </a:r>
            <a:endParaRPr lang="pl-PL"/>
          </a:p>
          <a:p>
            <a:pPr lvl="1">
              <a:buFont typeface="Wingdings" pitchFamily="2" charset="2"/>
              <a:buNone/>
            </a:pPr>
            <a:r>
              <a:rPr lang="pl-PL"/>
              <a:t>					</a:t>
            </a:r>
            <a:r>
              <a:rPr lang="pl-PL" u="sng">
                <a:solidFill>
                  <a:srgbClr val="FF0000"/>
                </a:solidFill>
              </a:rPr>
              <a:t>to be + 3f</a:t>
            </a: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 flipH="1">
            <a:off x="3203575" y="3357563"/>
            <a:ext cx="3384550" cy="6477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Dot"/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2987675" y="3284538"/>
            <a:ext cx="3671888" cy="649287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4716463" y="3284538"/>
            <a:ext cx="0" cy="7207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nimBg="1"/>
      <p:bldP spid="26629" grpId="0" animBg="1"/>
      <p:bldP spid="2663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/>
              <a:t>Present Simple Passive Practice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pl-PL"/>
              <a:t>Change active into passive:</a:t>
            </a:r>
          </a:p>
          <a:p>
            <a:r>
              <a:rPr lang="pl-PL"/>
              <a:t>A: </a:t>
            </a:r>
            <a:r>
              <a:rPr lang="cs-CZ" i="1">
                <a:solidFill>
                  <a:schemeClr val="hlink"/>
                </a:solidFill>
              </a:rPr>
              <a:t>He opens the door.</a:t>
            </a:r>
            <a:r>
              <a:rPr lang="cs-CZ">
                <a:solidFill>
                  <a:schemeClr val="hlink"/>
                </a:solidFill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pl-PL"/>
              <a:t>	P:</a:t>
            </a:r>
            <a:endParaRPr lang="cs-CZ"/>
          </a:p>
          <a:p>
            <a:r>
              <a:rPr lang="pl-PL"/>
              <a:t>A: </a:t>
            </a:r>
            <a:r>
              <a:rPr lang="cs-CZ" i="1">
                <a:solidFill>
                  <a:schemeClr val="hlink"/>
                </a:solidFill>
              </a:rPr>
              <a:t>They don't help you.</a:t>
            </a:r>
            <a:r>
              <a:rPr lang="cs-CZ"/>
              <a:t> </a:t>
            </a:r>
            <a:endParaRPr lang="pl-PL"/>
          </a:p>
          <a:p>
            <a:pPr>
              <a:buFont typeface="Wingdings" pitchFamily="2" charset="2"/>
              <a:buNone/>
            </a:pPr>
            <a:r>
              <a:rPr lang="pl-PL"/>
              <a:t>	P:</a:t>
            </a:r>
            <a:endParaRPr lang="cs-CZ"/>
          </a:p>
          <a:p>
            <a:r>
              <a:rPr lang="pl-PL"/>
              <a:t>A: </a:t>
            </a:r>
            <a:r>
              <a:rPr lang="cs-CZ" i="1">
                <a:solidFill>
                  <a:schemeClr val="hlink"/>
                </a:solidFill>
              </a:rPr>
              <a:t>Does the police officer catch the thief?</a:t>
            </a:r>
            <a:r>
              <a:rPr lang="cs-CZ"/>
              <a:t> </a:t>
            </a:r>
            <a:endParaRPr lang="pl-PL"/>
          </a:p>
          <a:p>
            <a:pPr>
              <a:buFont typeface="Wingdings" pitchFamily="2" charset="2"/>
              <a:buNone/>
            </a:pPr>
            <a:r>
              <a:rPr lang="pl-PL"/>
              <a:t>	P: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Present Simple Passive Practice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Change active into passive:</a:t>
            </a:r>
          </a:p>
          <a:p>
            <a:r>
              <a:rPr lang="en-US"/>
              <a:t>A: </a:t>
            </a:r>
            <a:r>
              <a:rPr lang="en-US" i="1">
                <a:solidFill>
                  <a:schemeClr val="hlink"/>
                </a:solidFill>
              </a:rPr>
              <a:t>He opens the door.</a:t>
            </a:r>
            <a:r>
              <a:rPr lang="en-US"/>
              <a:t> </a:t>
            </a:r>
          </a:p>
          <a:p>
            <a:pPr>
              <a:buFont typeface="Wingdings" pitchFamily="2" charset="2"/>
              <a:buNone/>
            </a:pPr>
            <a:r>
              <a:rPr lang="en-US"/>
              <a:t>	P: </a:t>
            </a:r>
            <a:r>
              <a:rPr lang="en-US" i="1">
                <a:solidFill>
                  <a:schemeClr val="hlink"/>
                </a:solidFill>
              </a:rPr>
              <a:t>The door is opened (by him).</a:t>
            </a:r>
          </a:p>
          <a:p>
            <a:r>
              <a:rPr lang="en-US"/>
              <a:t>A: </a:t>
            </a:r>
            <a:r>
              <a:rPr lang="en-US" i="1">
                <a:solidFill>
                  <a:schemeClr val="hlink"/>
                </a:solidFill>
              </a:rPr>
              <a:t>They don't help you.</a:t>
            </a:r>
            <a:r>
              <a:rPr lang="en-US">
                <a:solidFill>
                  <a:schemeClr val="hlink"/>
                </a:solidFill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en-US"/>
              <a:t>	P: </a:t>
            </a:r>
            <a:r>
              <a:rPr lang="en-US" i="1">
                <a:solidFill>
                  <a:schemeClr val="hlink"/>
                </a:solidFill>
              </a:rPr>
              <a:t>You aren’t helped (by them).</a:t>
            </a:r>
          </a:p>
          <a:p>
            <a:r>
              <a:rPr lang="en-US"/>
              <a:t>A: </a:t>
            </a:r>
            <a:r>
              <a:rPr lang="en-US" i="1">
                <a:solidFill>
                  <a:schemeClr val="hlink"/>
                </a:solidFill>
              </a:rPr>
              <a:t>Does the police officer catch the thief?</a:t>
            </a:r>
            <a:r>
              <a:rPr lang="en-US"/>
              <a:t> </a:t>
            </a:r>
          </a:p>
          <a:p>
            <a:pPr>
              <a:buFont typeface="Wingdings" pitchFamily="2" charset="2"/>
              <a:buNone/>
            </a:pPr>
            <a:r>
              <a:rPr lang="en-US"/>
              <a:t>	P: </a:t>
            </a:r>
            <a:r>
              <a:rPr lang="en-US" i="1">
                <a:solidFill>
                  <a:schemeClr val="hlink"/>
                </a:solidFill>
              </a:rPr>
              <a:t>Is the thief caught (</a:t>
            </a:r>
            <a:r>
              <a:rPr lang="en-US" sz="3000" i="1">
                <a:solidFill>
                  <a:schemeClr val="hlink"/>
                </a:solidFill>
              </a:rPr>
              <a:t>by the police officer</a:t>
            </a:r>
            <a:r>
              <a:rPr lang="en-US" i="1">
                <a:solidFill>
                  <a:schemeClr val="hlink"/>
                </a:solidFill>
              </a:rPr>
              <a:t>)?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Passive voice is used when the </a:t>
            </a:r>
            <a:r>
              <a:rPr lang="cs-CZ" u="sng"/>
              <a:t>focus is on the action</a:t>
            </a:r>
            <a:r>
              <a:rPr lang="cs-CZ"/>
              <a:t>. It is not important or not known who or what is performing the action.</a:t>
            </a:r>
            <a:endParaRPr lang="pl-PL"/>
          </a:p>
          <a:p>
            <a:pPr>
              <a:buFont typeface="Wingdings" pitchFamily="2" charset="2"/>
              <a:buNone/>
            </a:pPr>
            <a:endParaRPr lang="pl-PL"/>
          </a:p>
          <a:p>
            <a:pPr>
              <a:buFont typeface="Wingdings" pitchFamily="2" charset="2"/>
              <a:buNone/>
            </a:pPr>
            <a:r>
              <a:rPr lang="pl-PL" i="1">
                <a:solidFill>
                  <a:srgbClr val="000099"/>
                </a:solidFill>
              </a:rPr>
              <a:t>	</a:t>
            </a:r>
            <a:r>
              <a:rPr lang="cs-CZ" i="1">
                <a:solidFill>
                  <a:schemeClr val="hlink"/>
                </a:solidFill>
              </a:rPr>
              <a:t>My bike was stolen</a:t>
            </a:r>
            <a:r>
              <a:rPr lang="pl-PL" i="1">
                <a:solidFill>
                  <a:schemeClr val="hlink"/>
                </a:solidFill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pl-PL" i="1">
                <a:solidFill>
                  <a:srgbClr val="000099"/>
                </a:solidFill>
              </a:rPr>
              <a:t>	</a:t>
            </a:r>
            <a:r>
              <a:rPr lang="pl-PL" sz="2600"/>
              <a:t>(= </a:t>
            </a:r>
            <a:r>
              <a:rPr lang="cs-CZ" sz="2600"/>
              <a:t>the focus is on the fact that my bike was stolen. I do not know, however, who did it</a:t>
            </a:r>
            <a:r>
              <a:rPr lang="pl-PL" sz="2600"/>
              <a:t>.)</a:t>
            </a:r>
            <a:r>
              <a:rPr lang="cs-CZ"/>
              <a:t>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Use: Agent not important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We often use the passive:</a:t>
            </a:r>
          </a:p>
          <a:p>
            <a:r>
              <a:rPr lang="en-US"/>
              <a:t>when the </a:t>
            </a:r>
            <a:r>
              <a:rPr lang="en-US" u="sng"/>
              <a:t>agent</a:t>
            </a:r>
            <a:r>
              <a:rPr lang="en-US"/>
              <a:t> (the person or thing which causes an action) is </a:t>
            </a:r>
            <a:r>
              <a:rPr lang="en-US" u="sng"/>
              <a:t>not known</a:t>
            </a:r>
            <a:r>
              <a:rPr lang="en-US"/>
              <a:t>:</a:t>
            </a:r>
          </a:p>
          <a:p>
            <a:pPr>
              <a:buFont typeface="Wingdings" pitchFamily="2" charset="2"/>
              <a:buNone/>
            </a:pPr>
            <a:r>
              <a:rPr lang="pl-PL"/>
              <a:t>	</a:t>
            </a:r>
          </a:p>
          <a:p>
            <a:pPr>
              <a:buFont typeface="Wingdings" pitchFamily="2" charset="2"/>
              <a:buNone/>
            </a:pPr>
            <a:r>
              <a:rPr lang="pl-PL"/>
              <a:t>	</a:t>
            </a:r>
            <a:r>
              <a:rPr lang="en-US" sz="3600" i="1">
                <a:solidFill>
                  <a:schemeClr val="hlink"/>
                </a:solidFill>
              </a:rPr>
              <a:t>She was murdered.</a:t>
            </a:r>
            <a:r>
              <a:rPr lang="en-US">
                <a:solidFill>
                  <a:schemeClr val="hlink"/>
                </a:solidFill>
              </a:rPr>
              <a:t> </a:t>
            </a:r>
            <a:endParaRPr lang="pl-PL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pl-PL"/>
              <a:t>	</a:t>
            </a:r>
            <a:r>
              <a:rPr lang="en-US"/>
              <a:t>(</a:t>
            </a:r>
            <a:r>
              <a:rPr lang="pl-PL"/>
              <a:t>= </a:t>
            </a:r>
            <a:r>
              <a:rPr lang="en-US"/>
              <a:t>We don</a:t>
            </a:r>
            <a:r>
              <a:rPr lang="pl-PL"/>
              <a:t>’</a:t>
            </a:r>
            <a:r>
              <a:rPr lang="en-US"/>
              <a:t>t know who did it.)</a:t>
            </a:r>
          </a:p>
          <a:p>
            <a:endParaRPr lang="en-US"/>
          </a:p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Use: Agent not important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We often use the passive:</a:t>
            </a:r>
            <a:endParaRPr lang="pl-PL"/>
          </a:p>
          <a:p>
            <a:r>
              <a:rPr lang="en-US"/>
              <a:t>when the </a:t>
            </a:r>
            <a:r>
              <a:rPr lang="en-US" u="sng"/>
              <a:t>agent is obvious</a:t>
            </a:r>
            <a:r>
              <a:rPr lang="en-US"/>
              <a:t> from the context or from general knowledge:</a:t>
            </a:r>
          </a:p>
          <a:p>
            <a:endParaRPr lang="pl-PL"/>
          </a:p>
          <a:p>
            <a:pPr>
              <a:buFont typeface="Wingdings" pitchFamily="2" charset="2"/>
              <a:buNone/>
            </a:pPr>
            <a:r>
              <a:rPr lang="pl-PL">
                <a:solidFill>
                  <a:schemeClr val="hlink"/>
                </a:solidFill>
              </a:rPr>
              <a:t>	</a:t>
            </a:r>
            <a:r>
              <a:rPr lang="en-US" sz="3600" i="1">
                <a:solidFill>
                  <a:schemeClr val="hlink"/>
                </a:solidFill>
              </a:rPr>
              <a:t>She has been sacked.</a:t>
            </a:r>
            <a:r>
              <a:rPr lang="en-US"/>
              <a:t> </a:t>
            </a:r>
            <a:endParaRPr lang="pl-PL"/>
          </a:p>
          <a:p>
            <a:pPr>
              <a:buFont typeface="Wingdings" pitchFamily="2" charset="2"/>
              <a:buNone/>
            </a:pPr>
            <a:r>
              <a:rPr lang="pl-PL"/>
              <a:t>	</a:t>
            </a:r>
            <a:r>
              <a:rPr lang="en-US"/>
              <a:t>(</a:t>
            </a:r>
            <a:r>
              <a:rPr lang="pl-PL"/>
              <a:t>= </a:t>
            </a:r>
            <a:r>
              <a:rPr lang="en-US"/>
              <a:t>obviously by her employer)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Use: Agent not important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We often use the passive:</a:t>
            </a:r>
            <a:endParaRPr lang="pl-PL"/>
          </a:p>
          <a:p>
            <a:r>
              <a:rPr lang="en-US"/>
              <a:t>when the </a:t>
            </a:r>
            <a:r>
              <a:rPr lang="en-US" u="sng"/>
              <a:t>agent is not important</a:t>
            </a:r>
            <a:r>
              <a:rPr lang="en-US"/>
              <a:t> or relevant:</a:t>
            </a:r>
          </a:p>
          <a:p>
            <a:endParaRPr lang="pl-PL"/>
          </a:p>
          <a:p>
            <a:pPr>
              <a:buFont typeface="Wingdings" pitchFamily="2" charset="2"/>
              <a:buNone/>
            </a:pPr>
            <a:r>
              <a:rPr lang="pl-PL"/>
              <a:t>	</a:t>
            </a:r>
            <a:r>
              <a:rPr lang="en-US" sz="3600" i="1">
                <a:solidFill>
                  <a:schemeClr val="hlink"/>
                </a:solidFill>
              </a:rPr>
              <a:t>Wars have been fought throughout history.</a:t>
            </a:r>
            <a:r>
              <a:rPr lang="en-US">
                <a:solidFill>
                  <a:schemeClr val="hlink"/>
                </a:solidFill>
              </a:rPr>
              <a:t> </a:t>
            </a:r>
            <a:endParaRPr lang="pl-PL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pl-PL"/>
              <a:t>	</a:t>
            </a:r>
            <a:r>
              <a:rPr lang="en-US"/>
              <a:t>(</a:t>
            </a:r>
            <a:r>
              <a:rPr lang="pl-PL"/>
              <a:t>= </a:t>
            </a:r>
            <a:r>
              <a:rPr lang="en-US"/>
              <a:t>Who fought them is not important here.)</a:t>
            </a:r>
            <a:endParaRPr lang="pl-PL"/>
          </a:p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n-US"/>
              <a:t>Use: Agent not mentioned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000"/>
              <a:t>We often use the passive:</a:t>
            </a:r>
            <a:endParaRPr lang="pl-PL" sz="3000"/>
          </a:p>
          <a:p>
            <a:r>
              <a:rPr lang="en-US" sz="3000"/>
              <a:t>when</a:t>
            </a:r>
            <a:r>
              <a:rPr lang="pl-PL" sz="3000"/>
              <a:t> </a:t>
            </a:r>
            <a:r>
              <a:rPr lang="en-US" sz="3000"/>
              <a:t>we </a:t>
            </a:r>
            <a:r>
              <a:rPr lang="en-US" sz="3000" u="sng"/>
              <a:t>wish to avoid mentioning the agent</a:t>
            </a:r>
            <a:r>
              <a:rPr lang="en-US"/>
              <a:t> </a:t>
            </a:r>
            <a:endParaRPr lang="pl-PL"/>
          </a:p>
          <a:p>
            <a:pPr>
              <a:buFont typeface="Wingdings" pitchFamily="2" charset="2"/>
              <a:buNone/>
            </a:pPr>
            <a:r>
              <a:rPr lang="pl-PL"/>
              <a:t>	</a:t>
            </a:r>
            <a:r>
              <a:rPr lang="en-US" sz="3000"/>
              <a:t>(for example, when we don’t want to directly blame any specific person, or we want to avoid personal responsibility):</a:t>
            </a:r>
          </a:p>
          <a:p>
            <a:pPr>
              <a:buFont typeface="Wingdings" pitchFamily="2" charset="2"/>
              <a:buNone/>
            </a:pPr>
            <a:r>
              <a:rPr lang="pl-PL" i="1">
                <a:solidFill>
                  <a:schemeClr val="hlink"/>
                </a:solidFill>
              </a:rPr>
              <a:t>	</a:t>
            </a:r>
            <a:r>
              <a:rPr lang="en-US" sz="3000" i="1">
                <a:solidFill>
                  <a:schemeClr val="hlink"/>
                </a:solidFill>
              </a:rPr>
              <a:t>I see the washing-up hasn’t been done.</a:t>
            </a:r>
          </a:p>
          <a:p>
            <a:pPr>
              <a:buFont typeface="Wingdings" pitchFamily="2" charset="2"/>
              <a:buNone/>
            </a:pPr>
            <a:r>
              <a:rPr lang="pl-PL" sz="3000" i="1">
                <a:solidFill>
                  <a:schemeClr val="hlink"/>
                </a:solidFill>
              </a:rPr>
              <a:t>	</a:t>
            </a:r>
            <a:r>
              <a:rPr lang="en-US" sz="3000" i="1">
                <a:solidFill>
                  <a:schemeClr val="hlink"/>
                </a:solidFill>
              </a:rPr>
              <a:t>Oh dear, look, the vase has been broken.</a:t>
            </a:r>
          </a:p>
          <a:p>
            <a:pPr>
              <a:buFont typeface="Wingdings" pitchFamily="2" charset="2"/>
              <a:buNone/>
            </a:pPr>
            <a:r>
              <a:rPr lang="pl-PL" sz="3000" i="1">
                <a:solidFill>
                  <a:schemeClr val="hlink"/>
                </a:solidFill>
              </a:rPr>
              <a:t>	</a:t>
            </a:r>
            <a:r>
              <a:rPr lang="en-US" sz="2900" i="1">
                <a:solidFill>
                  <a:schemeClr val="hlink"/>
                </a:solidFill>
              </a:rPr>
              <a:t>Don’t blame me. Nothing can be done about it.</a:t>
            </a:r>
            <a:endParaRPr lang="en-US" sz="290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Use: Agent not mentioned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By omitting the agent we can describe </a:t>
            </a:r>
            <a:r>
              <a:rPr lang="en-US" u="sng"/>
              <a:t>general feelings, opinions or beliefs</a:t>
            </a:r>
            <a:r>
              <a:rPr lang="en-US"/>
              <a:t> rather than those of a particular person or group:</a:t>
            </a:r>
          </a:p>
          <a:p>
            <a:pPr>
              <a:buFont typeface="Wingdings" pitchFamily="2" charset="2"/>
              <a:buNone/>
            </a:pPr>
            <a:r>
              <a:rPr lang="pl-PL" i="1">
                <a:solidFill>
                  <a:srgbClr val="000099"/>
                </a:solidFill>
              </a:rPr>
              <a:t>	</a:t>
            </a:r>
            <a:r>
              <a:rPr lang="en-US" i="1">
                <a:solidFill>
                  <a:schemeClr val="hlink"/>
                </a:solidFill>
              </a:rPr>
              <a:t>São Paulo is said to be the fastest-growing city in South America.</a:t>
            </a:r>
          </a:p>
          <a:p>
            <a:pPr>
              <a:buFont typeface="Wingdings" pitchFamily="2" charset="2"/>
              <a:buNone/>
            </a:pPr>
            <a:r>
              <a:rPr lang="pl-PL" i="1">
                <a:solidFill>
                  <a:schemeClr val="hlink"/>
                </a:solidFill>
              </a:rPr>
              <a:t>	</a:t>
            </a:r>
            <a:r>
              <a:rPr lang="en-US" i="1">
                <a:solidFill>
                  <a:schemeClr val="hlink"/>
                </a:solidFill>
              </a:rPr>
              <a:t>Rio de Janeiro has been described as the most beautiful city in the Americas.</a:t>
            </a:r>
            <a:endParaRPr lang="pl-PL" i="1">
              <a:solidFill>
                <a:schemeClr val="hlink"/>
              </a:solidFill>
            </a:endParaRPr>
          </a:p>
          <a:p>
            <a:endParaRPr lang="pl-PL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Use: Focus on issues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000"/>
              <a:t>The passive is often used in formal English to:</a:t>
            </a:r>
          </a:p>
          <a:p>
            <a:r>
              <a:rPr lang="en-US" u="sng"/>
              <a:t>focus on the issues</a:t>
            </a:r>
            <a:r>
              <a:rPr lang="en-US"/>
              <a:t> rather than on the people involved (this is very common in academic and scientific English):</a:t>
            </a:r>
          </a:p>
          <a:p>
            <a:pPr>
              <a:buFont typeface="Wingdings" pitchFamily="2" charset="2"/>
              <a:buNone/>
            </a:pPr>
            <a:r>
              <a:rPr lang="pl-PL"/>
              <a:t>	</a:t>
            </a:r>
            <a:r>
              <a:rPr lang="en-US" sz="3600" i="1">
                <a:solidFill>
                  <a:schemeClr val="hlink"/>
                </a:solidFill>
              </a:rPr>
              <a:t>The research was carried out over a period of six months.</a:t>
            </a:r>
          </a:p>
          <a:p>
            <a:endParaRPr lang="en-US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Use: Focus on issues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000"/>
              <a:t>The passive is often used in formal English to:</a:t>
            </a:r>
            <a:endParaRPr lang="pl-PL" sz="3000"/>
          </a:p>
          <a:p>
            <a:r>
              <a:rPr lang="en-US" u="sng"/>
              <a:t>describe rules and procedures</a:t>
            </a:r>
            <a:r>
              <a:rPr lang="en-US"/>
              <a:t>:</a:t>
            </a:r>
          </a:p>
          <a:p>
            <a:endParaRPr lang="pl-PL"/>
          </a:p>
          <a:p>
            <a:pPr>
              <a:buFont typeface="Wingdings" pitchFamily="2" charset="2"/>
              <a:buNone/>
            </a:pPr>
            <a:r>
              <a:rPr lang="pl-PL"/>
              <a:t>	</a:t>
            </a:r>
            <a:r>
              <a:rPr lang="en-US" sz="3600" i="1">
                <a:solidFill>
                  <a:schemeClr val="hlink"/>
                </a:solidFill>
              </a:rPr>
              <a:t>Answers must be written in ink.</a:t>
            </a:r>
          </a:p>
          <a:p>
            <a:pPr>
              <a:buFont typeface="Wingdings" pitchFamily="2" charset="2"/>
              <a:buNone/>
            </a:pPr>
            <a:r>
              <a:rPr lang="pl-PL" sz="3600" i="1">
                <a:solidFill>
                  <a:schemeClr val="hlink"/>
                </a:solidFill>
              </a:rPr>
              <a:t>	</a:t>
            </a:r>
            <a:r>
              <a:rPr lang="en-US" sz="3600" i="1">
                <a:solidFill>
                  <a:schemeClr val="hlink"/>
                </a:solidFill>
              </a:rPr>
              <a:t>Candidates will be interviewed in alphabetical order.</a:t>
            </a:r>
          </a:p>
          <a:p>
            <a:endParaRPr lang="en-US">
              <a:solidFill>
                <a:schemeClr val="hlink"/>
              </a:solidFill>
            </a:endParaRPr>
          </a:p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zablon projektu — stos książek">
  <a:themeElements>
    <a:clrScheme name="Szablon projektu — stos książe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zablon projektu — stos książek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zablon projektu — stos książe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zablon projektu — stos książe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zablon projektu — stos książe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zablon projektu — stos książe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zablon projektu — stos książe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zablon projektu — stos książe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zablon projektu — stos książe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zablon projektu — stos książe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zablon projektu — stos książe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zablon projektu — stos książe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zablon projektu — stos książe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zablon projektu — stos książe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Zmarszczki">
  <a:themeElements>
    <a:clrScheme name="Zmarszczki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Zmarszczki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marszczki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marszczki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marszczki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marszczki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marszczki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marszczki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marszczki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marszczki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marszczki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</TotalTime>
  <Words>317</Words>
  <Application>Microsoft Office PowerPoint</Application>
  <PresentationFormat>Předvádění na obrazovce (4:3)</PresentationFormat>
  <Paragraphs>104</Paragraphs>
  <Slides>15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Wingdings</vt:lpstr>
      <vt:lpstr>Szablon projektu — stos książek</vt:lpstr>
      <vt:lpstr>Zmarszczki</vt:lpstr>
      <vt:lpstr>Passive Voice</vt:lpstr>
      <vt:lpstr>Introduction</vt:lpstr>
      <vt:lpstr>Use: Agent not important</vt:lpstr>
      <vt:lpstr>Use: Agent not important</vt:lpstr>
      <vt:lpstr>Use: Agent not important</vt:lpstr>
      <vt:lpstr>Use: Agent not mentioned</vt:lpstr>
      <vt:lpstr>Use: Agent not mentioned</vt:lpstr>
      <vt:lpstr>Use: Focus on issues</vt:lpstr>
      <vt:lpstr>Use: Focus on issues</vt:lpstr>
      <vt:lpstr>Use: Focus on issues</vt:lpstr>
      <vt:lpstr>Use: Focus on issues</vt:lpstr>
      <vt:lpstr>Verb Form</vt:lpstr>
      <vt:lpstr>Present Simple Passive</vt:lpstr>
      <vt:lpstr>Present Simple Passive Practice</vt:lpstr>
      <vt:lpstr>Present Simple Passive Practice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Passive Voice</dc:title>
  <dc:creator>KOMPUTER</dc:creator>
  <cp:lastModifiedBy>Uživatel</cp:lastModifiedBy>
  <cp:revision>15</cp:revision>
  <dcterms:created xsi:type="dcterms:W3CDTF">2008-12-09T16:16:45Z</dcterms:created>
  <dcterms:modified xsi:type="dcterms:W3CDTF">2020-04-02T07:50:32Z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TC011594401045</vt:lpwstr>
  </property>
</Properties>
</file>