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1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68" r:id="rId14"/>
    <p:sldId id="269" r:id="rId15"/>
    <p:sldId id="272" r:id="rId16"/>
    <p:sldId id="274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CEFBE-5558-4DC3-AD6D-3A7BC4C6ED9B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3D4F2-8DCB-4FE6-ACE1-5A6C077130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02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3D4F2-8DCB-4FE6-ACE1-5A6C0771306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23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TbvuqRMUO4" TargetMode="External"/><Relationship Id="rId2" Type="http://schemas.openxmlformats.org/officeDocument/2006/relationships/hyperlink" Target="https://www.youtube.com/watch?v=tODZxVattj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6000" dirty="0" smtClean="0">
                <a:latin typeface="Times New Roman" pitchFamily="18" charset="0"/>
                <a:cs typeface="Times New Roman" pitchFamily="18" charset="0"/>
              </a:rPr>
            </a:b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5400" dirty="0" err="1" smtClean="0">
                <a:latin typeface="Times New Roman" pitchFamily="18" charset="0"/>
                <a:cs typeface="Times New Roman" pitchFamily="18" charset="0"/>
              </a:rPr>
              <a:t>Stereotypes</a:t>
            </a:r>
            <a:r>
              <a:rPr lang="cs-CZ" sz="5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 prejudice and</a:t>
            </a:r>
          </a:p>
          <a:p>
            <a:r>
              <a:rPr lang="cs-CZ" sz="54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5400" dirty="0" err="1" smtClean="0">
                <a:latin typeface="Times New Roman" pitchFamily="18" charset="0"/>
                <a:cs typeface="Times New Roman" pitchFamily="18" charset="0"/>
              </a:rPr>
              <a:t>iscrimination</a:t>
            </a: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dirty="0" err="1" smtClean="0">
                <a:latin typeface="Arial Narrow" pitchFamily="34" charset="0"/>
              </a:rPr>
              <a:t>Ethnic</a:t>
            </a:r>
            <a:r>
              <a:rPr lang="cs-CZ" sz="5400" b="1" dirty="0" smtClean="0">
                <a:latin typeface="Arial Narrow" pitchFamily="34" charset="0"/>
              </a:rPr>
              <a:t> prejudice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Universal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character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fixed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taken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generations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families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status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5-6</a:t>
            </a:r>
          </a:p>
          <a:p>
            <a:pPr>
              <a:lnSpc>
                <a:spcPct val="80000"/>
              </a:lnSpc>
            </a:pP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Holland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10-17 –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attitude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ethnic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minorities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Verkuyten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Thijs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most negative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attitude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Turks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Moroccians</a:t>
            </a: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 err="1">
                <a:latin typeface="Arial Narrow" pitchFamily="34" charset="0"/>
              </a:rPr>
              <a:t>Ethnic</a:t>
            </a:r>
            <a:r>
              <a:rPr lang="cs-CZ" sz="4800" b="1" dirty="0">
                <a:latin typeface="Arial Narrow" pitchFamily="34" charset="0"/>
              </a:rPr>
              <a:t> prejudice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East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Finland</a:t>
            </a:r>
            <a:r>
              <a:rPr lang="cs-CZ" dirty="0" smtClean="0"/>
              <a:t> – </a:t>
            </a:r>
            <a:r>
              <a:rPr lang="cs-CZ" dirty="0" err="1" smtClean="0"/>
              <a:t>Joensuu</a:t>
            </a:r>
            <a:r>
              <a:rPr lang="cs-CZ" dirty="0" smtClean="0"/>
              <a:t> – </a:t>
            </a:r>
            <a:r>
              <a:rPr lang="cs-CZ" dirty="0" err="1" smtClean="0"/>
              <a:t>Russian</a:t>
            </a:r>
            <a:r>
              <a:rPr lang="cs-CZ" dirty="0" smtClean="0"/>
              <a:t> </a:t>
            </a:r>
            <a:r>
              <a:rPr lang="cs-CZ" dirty="0" err="1" smtClean="0"/>
              <a:t>border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Kindergarten</a:t>
            </a:r>
            <a:r>
              <a:rPr lang="cs-CZ" dirty="0" smtClean="0"/>
              <a:t> –prejudice to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Russian</a:t>
            </a:r>
            <a:r>
              <a:rPr lang="cs-CZ" dirty="0" smtClean="0"/>
              <a:t> background</a:t>
            </a:r>
          </a:p>
          <a:p>
            <a:endParaRPr lang="cs-CZ" dirty="0"/>
          </a:p>
          <a:p>
            <a:r>
              <a:rPr lang="cs-CZ" dirty="0" err="1" smtClean="0"/>
              <a:t>Reason</a:t>
            </a:r>
            <a:r>
              <a:rPr lang="cs-CZ" dirty="0" smtClean="0"/>
              <a:t> – </a:t>
            </a:r>
            <a:r>
              <a:rPr lang="cs-CZ" dirty="0" err="1" smtClean="0"/>
              <a:t>family</a:t>
            </a:r>
            <a:r>
              <a:rPr lang="cs-CZ" dirty="0" smtClean="0"/>
              <a:t> – prejudice – </a:t>
            </a:r>
            <a:r>
              <a:rPr lang="cs-CZ" dirty="0" err="1" smtClean="0"/>
              <a:t>history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/>
              <a:t>t</a:t>
            </a:r>
            <a:r>
              <a:rPr lang="cs-CZ" dirty="0" err="1" smtClean="0"/>
              <a:t>he</a:t>
            </a:r>
            <a:r>
              <a:rPr lang="cs-CZ" dirty="0" smtClean="0"/>
              <a:t> </a:t>
            </a:r>
            <a:r>
              <a:rPr lang="cs-CZ" dirty="0" err="1" smtClean="0"/>
              <a:t>Russians</a:t>
            </a:r>
            <a:r>
              <a:rPr lang="cs-CZ" dirty="0" smtClean="0"/>
              <a:t> –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Karelia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rial Narrow" pitchFamily="34" charset="0"/>
              </a:rPr>
              <a:t>How</a:t>
            </a:r>
            <a:r>
              <a:rPr lang="cs-CZ" dirty="0" smtClean="0">
                <a:latin typeface="Arial Narrow" pitchFamily="34" charset="0"/>
              </a:rPr>
              <a:t> to </a:t>
            </a:r>
            <a:r>
              <a:rPr lang="cs-CZ" dirty="0" err="1" smtClean="0">
                <a:latin typeface="Arial Narrow" pitchFamily="34" charset="0"/>
              </a:rPr>
              <a:t>eliminate</a:t>
            </a:r>
            <a:r>
              <a:rPr lang="cs-CZ" dirty="0" smtClean="0">
                <a:latin typeface="Arial Narrow" pitchFamily="34" charset="0"/>
              </a:rPr>
              <a:t> prejudice?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hypothesis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Allport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reduction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prejudice – in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among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ethnic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groups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status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 on a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Italy –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foreigners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Africa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Italian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teams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lnSpc>
                <a:spcPct val="90000"/>
              </a:lnSpc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1st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Italians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Africans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2nd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hospital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staff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Italians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Africans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workers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hospital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– more positive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attitude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tasks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dirty="0" err="1" smtClean="0">
                <a:latin typeface="Arial Narrow" pitchFamily="34" charset="0"/>
              </a:rPr>
              <a:t>Relationship</a:t>
            </a:r>
            <a:r>
              <a:rPr lang="cs-CZ" sz="5400" dirty="0" smtClean="0">
                <a:latin typeface="Arial Narrow" pitchFamily="34" charset="0"/>
              </a:rPr>
              <a:t> </a:t>
            </a:r>
            <a:r>
              <a:rPr lang="cs-CZ" sz="5400" dirty="0" err="1" smtClean="0">
                <a:latin typeface="Arial Narrow" pitchFamily="34" charset="0"/>
              </a:rPr>
              <a:t>between</a:t>
            </a:r>
            <a:r>
              <a:rPr lang="cs-CZ" sz="5400" dirty="0" smtClean="0">
                <a:latin typeface="Arial Narrow" pitchFamily="34" charset="0"/>
              </a:rPr>
              <a:t> </a:t>
            </a:r>
            <a:r>
              <a:rPr lang="cs-CZ" sz="5400" dirty="0" err="1" smtClean="0">
                <a:latin typeface="Arial Narrow" pitchFamily="34" charset="0"/>
              </a:rPr>
              <a:t>Czechs</a:t>
            </a:r>
            <a:r>
              <a:rPr lang="cs-CZ" sz="5400" dirty="0" smtClean="0">
                <a:latin typeface="Arial Narrow" pitchFamily="34" charset="0"/>
              </a:rPr>
              <a:t> and </a:t>
            </a:r>
            <a:r>
              <a:rPr lang="cs-CZ" sz="5400" dirty="0" err="1" smtClean="0">
                <a:latin typeface="Arial Narrow" pitchFamily="34" charset="0"/>
              </a:rPr>
              <a:t>Germans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Stereotypes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sides</a:t>
            </a: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latin typeface="Times New Roman" pitchFamily="18" charset="0"/>
                <a:cs typeface="Times New Roman" pitchFamily="18" charset="0"/>
              </a:rPr>
              <a:t>historical</a:t>
            </a: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latin typeface="Times New Roman" pitchFamily="18" charset="0"/>
                <a:cs typeface="Times New Roman" pitchFamily="18" charset="0"/>
              </a:rPr>
              <a:t>development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German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stereotype – Slavonic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nations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easy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control</a:t>
            </a: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Arrrogant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attitude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Germans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toward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Czechs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– WW2 -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German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aggression</a:t>
            </a: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Arial Narrow" pitchFamily="34" charset="0"/>
              </a:rPr>
              <a:t>Czechs</a:t>
            </a:r>
            <a:r>
              <a:rPr lang="cs-CZ" b="1" dirty="0" smtClean="0">
                <a:latin typeface="Arial Narrow" pitchFamily="34" charset="0"/>
              </a:rPr>
              <a:t> </a:t>
            </a:r>
            <a:r>
              <a:rPr lang="cs-CZ" b="1" dirty="0" err="1" smtClean="0">
                <a:latin typeface="Arial Narrow" pitchFamily="34" charset="0"/>
              </a:rPr>
              <a:t>seen</a:t>
            </a:r>
            <a:r>
              <a:rPr lang="cs-CZ" b="1" dirty="0" smtClean="0">
                <a:latin typeface="Arial Narrow" pitchFamily="34" charset="0"/>
              </a:rPr>
              <a:t> by </a:t>
            </a:r>
            <a:r>
              <a:rPr lang="cs-CZ" b="1" dirty="0" err="1" smtClean="0">
                <a:latin typeface="Arial Narrow" pitchFamily="34" charset="0"/>
              </a:rPr>
              <a:t>the</a:t>
            </a:r>
            <a:r>
              <a:rPr lang="cs-CZ" b="1" dirty="0" smtClean="0">
                <a:latin typeface="Arial Narrow" pitchFamily="34" charset="0"/>
              </a:rPr>
              <a:t> </a:t>
            </a:r>
            <a:r>
              <a:rPr lang="cs-CZ" b="1" dirty="0" err="1" smtClean="0">
                <a:latin typeface="Arial Narrow" pitchFamily="34" charset="0"/>
              </a:rPr>
              <a:t>Germans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POSITIVE</a:t>
            </a:r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NEGATIVE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hospitable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friendly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ready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to help</a:t>
            </a: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joyful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polite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nationalistic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drinking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alcohol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untidy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envious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lazy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uropeisnotdead.files.wordpress.com/2013/09/european-stereotypes-comple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1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Prejudice</a:t>
            </a:r>
            <a:endParaRPr lang="cs-CZ" dirty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www.youtube.com/watch?v=tODZxVattjc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Discrimination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https://www.youtube.com/watch?v=_</a:t>
            </a:r>
            <a:r>
              <a:rPr lang="cs-CZ" dirty="0" smtClean="0">
                <a:hlinkClick r:id="rId3"/>
              </a:rPr>
              <a:t>TbvuqRMUO4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Funny</a:t>
            </a:r>
            <a:r>
              <a:rPr lang="cs-CZ" dirty="0" smtClean="0"/>
              <a:t> </a:t>
            </a:r>
            <a:r>
              <a:rPr lang="cs-CZ" dirty="0" err="1" smtClean="0"/>
              <a:t>misunderstanding</a:t>
            </a:r>
            <a:endParaRPr lang="cs-CZ" dirty="0"/>
          </a:p>
          <a:p>
            <a:r>
              <a:rPr lang="cs-CZ" dirty="0"/>
              <a:t>https://www.youtube.com/watch?v=EeRqIC1sPz0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Discussion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kind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ethnic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prejudice do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self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-stereotype.</a:t>
            </a:r>
          </a:p>
          <a:p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think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are…………………….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einzova\Desktop\happy wif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557213"/>
            <a:ext cx="266382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C:\Users\Heinzova\Desktop\Ja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0"/>
            <a:ext cx="341947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C:\Users\Heinzova\Desktop\a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573463"/>
            <a:ext cx="3240087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21288"/>
            <a:ext cx="1835696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9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Generalizations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92488"/>
          </a:xfrm>
          <a:solidFill>
            <a:schemeClr val="bg2"/>
          </a:solidFill>
        </p:spPr>
        <p:txBody>
          <a:bodyPr/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to </a:t>
            </a:r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generalizations</a:t>
            </a:r>
            <a:r>
              <a:rPr lang="cs-CZ" dirty="0" smtClean="0"/>
              <a:t> 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cultures</a:t>
            </a:r>
            <a:r>
              <a:rPr lang="cs-CZ" dirty="0" smtClean="0"/>
              <a:t>, </a:t>
            </a:r>
            <a:r>
              <a:rPr lang="cs-CZ" dirty="0" err="1" smtClean="0"/>
              <a:t>but</a:t>
            </a:r>
            <a:r>
              <a:rPr lang="cs-CZ" dirty="0" smtClean="0"/>
              <a:t> not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individuals</a:t>
            </a: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1115616" y="3284984"/>
            <a:ext cx="0" cy="25922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1115616" y="5877272"/>
            <a:ext cx="47525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olný tvar 16"/>
          <p:cNvSpPr/>
          <p:nvPr/>
        </p:nvSpPr>
        <p:spPr>
          <a:xfrm>
            <a:off x="1122218" y="3082637"/>
            <a:ext cx="5149273" cy="3255818"/>
          </a:xfrm>
          <a:custGeom>
            <a:avLst/>
            <a:gdLst>
              <a:gd name="connsiteX0" fmla="*/ 0 w 5149273"/>
              <a:gd name="connsiteY0" fmla="*/ 2763981 h 3255818"/>
              <a:gd name="connsiteX1" fmla="*/ 2299855 w 5149273"/>
              <a:gd name="connsiteY1" fmla="*/ 6927 h 3255818"/>
              <a:gd name="connsiteX2" fmla="*/ 4752109 w 5149273"/>
              <a:gd name="connsiteY2" fmla="*/ 2805545 h 3255818"/>
              <a:gd name="connsiteX3" fmla="*/ 4682837 w 5149273"/>
              <a:gd name="connsiteY3" fmla="*/ 2708563 h 325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9273" h="3255818">
                <a:moveTo>
                  <a:pt x="0" y="2763981"/>
                </a:moveTo>
                <a:cubicBezTo>
                  <a:pt x="753918" y="1381990"/>
                  <a:pt x="1507837" y="0"/>
                  <a:pt x="2299855" y="6927"/>
                </a:cubicBezTo>
                <a:cubicBezTo>
                  <a:pt x="3091873" y="13854"/>
                  <a:pt x="4354945" y="2355272"/>
                  <a:pt x="4752109" y="2805545"/>
                </a:cubicBezTo>
                <a:cubicBezTo>
                  <a:pt x="5149273" y="3255818"/>
                  <a:pt x="4682837" y="2708563"/>
                  <a:pt x="4682837" y="27085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ovací šipka 18"/>
          <p:cNvCxnSpPr/>
          <p:nvPr/>
        </p:nvCxnSpPr>
        <p:spPr>
          <a:xfrm flipV="1">
            <a:off x="2267744" y="2708920"/>
            <a:ext cx="0" cy="324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H="1" flipV="1">
            <a:off x="4499992" y="2780928"/>
            <a:ext cx="72008" cy="3259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755576" y="3068960"/>
            <a:ext cx="225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No.of </a:t>
            </a:r>
            <a:r>
              <a:rPr lang="cs-CZ" dirty="0" err="1" smtClean="0"/>
              <a:t>people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156176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values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915816" y="393305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Most </a:t>
            </a:r>
            <a:r>
              <a:rPr lang="cs-CZ" dirty="0" err="1" smtClean="0"/>
              <a:t>people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187624" y="59492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Some</a:t>
            </a:r>
            <a:r>
              <a:rPr lang="cs-CZ" sz="1400" dirty="0" smtClean="0"/>
              <a:t> </a:t>
            </a:r>
            <a:r>
              <a:rPr lang="cs-CZ" sz="1400" dirty="0" err="1" smtClean="0"/>
              <a:t>individuals</a:t>
            </a:r>
            <a:endParaRPr lang="cs-CZ" sz="1400" dirty="0"/>
          </a:p>
        </p:txBody>
      </p:sp>
      <p:sp>
        <p:nvSpPr>
          <p:cNvPr id="28" name="TextovéPole 27"/>
          <p:cNvSpPr txBox="1"/>
          <p:nvPr/>
        </p:nvSpPr>
        <p:spPr>
          <a:xfrm flipH="1">
            <a:off x="4644004" y="5949280"/>
            <a:ext cx="1080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Some</a:t>
            </a:r>
            <a:r>
              <a:rPr lang="cs-CZ" sz="1400" dirty="0" smtClean="0"/>
              <a:t> </a:t>
            </a:r>
            <a:r>
              <a:rPr lang="cs-CZ" sz="1400" dirty="0" err="1" smtClean="0"/>
              <a:t>individuals</a:t>
            </a:r>
            <a:endParaRPr lang="cs-CZ" sz="1400" dirty="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918" y="5501743"/>
            <a:ext cx="190770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Barriers</a:t>
            </a:r>
            <a:r>
              <a:rPr lang="cs-CZ" dirty="0" smtClean="0"/>
              <a:t> -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Misinterpretation</a:t>
            </a:r>
            <a:endParaRPr lang="cs-CZ" dirty="0" smtClean="0"/>
          </a:p>
          <a:p>
            <a:r>
              <a:rPr lang="cs-CZ" dirty="0" err="1" smtClean="0"/>
              <a:t>Misunderstanding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intercultural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 and </a:t>
            </a:r>
            <a:r>
              <a:rPr lang="cs-CZ" dirty="0" err="1" smtClean="0"/>
              <a:t>poor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Generalizations</a:t>
            </a:r>
            <a:r>
              <a:rPr lang="cs-CZ" dirty="0" smtClean="0"/>
              <a:t> </a:t>
            </a:r>
            <a:r>
              <a:rPr lang="cs-CZ" dirty="0" err="1" smtClean="0"/>
              <a:t>leading</a:t>
            </a:r>
            <a:r>
              <a:rPr lang="cs-CZ" dirty="0" smtClean="0"/>
              <a:t> to stereotype , prejudice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discrimination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 </a:t>
            </a:r>
            <a:r>
              <a:rPr lang="cs-CZ" dirty="0" err="1" smtClean="0"/>
              <a:t>critical</a:t>
            </a:r>
            <a:r>
              <a:rPr lang="cs-CZ" dirty="0" smtClean="0"/>
              <a:t> incident –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of </a:t>
            </a:r>
            <a:r>
              <a:rPr lang="cs-CZ" dirty="0" err="1" smtClean="0"/>
              <a:t>misinterpretation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Japanese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businessman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negotiating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Norwegian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partner. The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Japanese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deal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Norwegian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asks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her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help to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solve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Japanese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puzzled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by the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happened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Explanation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Japanese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, his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deal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mans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. He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expressed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indirectly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polite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wants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avoid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losing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face.</a:t>
            </a:r>
          </a:p>
          <a:p>
            <a:pPr algn="just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Norwegian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aware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thought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solved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Stereotype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FIXED IDEA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image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many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particular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type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thing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in reality.</a:t>
            </a:r>
          </a:p>
          <a:p>
            <a:pPr>
              <a:spcBef>
                <a:spcPct val="50000"/>
              </a:spcBef>
            </a:pPr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generalization</a:t>
            </a:r>
            <a:r>
              <a:rPr lang="cs-CZ" sz="3200" dirty="0" err="1" smtClean="0"/>
              <a:t>s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 smtClean="0"/>
              <a:t>HUMAN  MENTAL PROGRAMMING </a:t>
            </a:r>
            <a:r>
              <a:rPr lang="cs-CZ" sz="2200" b="1" dirty="0" smtClean="0"/>
              <a:t>(</a:t>
            </a:r>
            <a:r>
              <a:rPr lang="cs-CZ" sz="2200" b="1" dirty="0" err="1" smtClean="0"/>
              <a:t>Hofstede</a:t>
            </a:r>
            <a:r>
              <a:rPr lang="cs-CZ" sz="2200" b="1" dirty="0" smtClean="0"/>
              <a:t>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>
                <a:solidFill>
                  <a:srgbClr val="FF0000"/>
                </a:solidFill>
              </a:rPr>
              <a:t>Individual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issues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4" name="Rovnoramenný trojúhelník 13"/>
          <p:cNvSpPr/>
          <p:nvPr/>
        </p:nvSpPr>
        <p:spPr>
          <a:xfrm>
            <a:off x="2267744" y="2420888"/>
            <a:ext cx="3941024" cy="3384376"/>
          </a:xfrm>
          <a:prstGeom prst="triangle">
            <a:avLst>
              <a:gd name="adj" fmla="val 521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ysClr val="windowText" lastClr="000000"/>
                </a:solidFill>
              </a:rPr>
              <a:t>human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nature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cxnSp>
        <p:nvCxnSpPr>
          <p:cNvPr id="16" name="Přímá spojovací šipka 15"/>
          <p:cNvCxnSpPr/>
          <p:nvPr/>
        </p:nvCxnSpPr>
        <p:spPr>
          <a:xfrm>
            <a:off x="3563888" y="3645024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2915816" y="4797152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635896" y="3933056"/>
            <a:ext cx="1182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culture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635896" y="321297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personality</a:t>
            </a:r>
            <a:endParaRPr lang="cs-CZ" sz="1600" dirty="0"/>
          </a:p>
        </p:txBody>
      </p:sp>
      <p:sp>
        <p:nvSpPr>
          <p:cNvPr id="22" name="TextovéPole 21"/>
          <p:cNvSpPr txBox="1"/>
          <p:nvPr/>
        </p:nvSpPr>
        <p:spPr>
          <a:xfrm flipH="1">
            <a:off x="4139952" y="47971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24" name="Přímá spojovací šipka 23"/>
          <p:cNvCxnSpPr/>
          <p:nvPr/>
        </p:nvCxnSpPr>
        <p:spPr>
          <a:xfrm>
            <a:off x="2699792" y="2276872"/>
            <a:ext cx="108012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5207451" y="2708920"/>
            <a:ext cx="3936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FF0000"/>
                </a:solidFill>
              </a:rPr>
              <a:t>Values</a:t>
            </a:r>
            <a:r>
              <a:rPr lang="cs-CZ" sz="2400" dirty="0" smtClean="0">
                <a:solidFill>
                  <a:srgbClr val="FF0000"/>
                </a:solidFill>
              </a:rPr>
              <a:t>, </a:t>
            </a:r>
            <a:r>
              <a:rPr lang="cs-CZ" sz="2400" dirty="0" err="1" smtClean="0">
                <a:solidFill>
                  <a:srgbClr val="FF0000"/>
                </a:solidFill>
              </a:rPr>
              <a:t>attitude</a:t>
            </a:r>
            <a:r>
              <a:rPr lang="cs-CZ" sz="2400" dirty="0" smtClean="0">
                <a:solidFill>
                  <a:srgbClr val="FF0000"/>
                </a:solidFill>
              </a:rPr>
              <a:t>, </a:t>
            </a:r>
            <a:r>
              <a:rPr lang="cs-CZ" sz="2400" dirty="0" err="1" smtClean="0">
                <a:solidFill>
                  <a:srgbClr val="FF0000"/>
                </a:solidFill>
              </a:rPr>
              <a:t>beliefs</a:t>
            </a:r>
            <a:endParaRPr lang="cs-CZ" sz="2400" dirty="0">
              <a:solidFill>
                <a:srgbClr val="FF0000"/>
              </a:solidFill>
            </a:endParaRPr>
          </a:p>
        </p:txBody>
      </p:sp>
      <p:cxnSp>
        <p:nvCxnSpPr>
          <p:cNvPr id="27" name="Přímá spojovací šipka 26"/>
          <p:cNvCxnSpPr/>
          <p:nvPr/>
        </p:nvCxnSpPr>
        <p:spPr>
          <a:xfrm flipH="1">
            <a:off x="5148064" y="3068960"/>
            <a:ext cx="86409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6588224" y="5013176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FF0000"/>
                </a:solidFill>
              </a:rPr>
              <a:t>Universal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and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inherited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characteristics</a:t>
            </a:r>
            <a:endParaRPr lang="cs-CZ" sz="2400" dirty="0">
              <a:solidFill>
                <a:srgbClr val="FF0000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 smtClean="0"/>
              <a:t>PREJUDICE  AND  DISCRIMINATION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Prejudice - 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judgement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opinion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formed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facts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Czech Republic –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Romas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gypsies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Vietnamese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Discrimination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treating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favourable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members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particular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history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- ???</a:t>
            </a:r>
          </a:p>
          <a:p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21288"/>
            <a:ext cx="1907704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301</TotalTime>
  <Words>518</Words>
  <Application>Microsoft Office PowerPoint</Application>
  <PresentationFormat>Předvádění na obrazovce (4:3)</PresentationFormat>
  <Paragraphs>106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 Narrow</vt:lpstr>
      <vt:lpstr>Calibri</vt:lpstr>
      <vt:lpstr>Constantia</vt:lpstr>
      <vt:lpstr>Times New Roman</vt:lpstr>
      <vt:lpstr>Wingdings 2</vt:lpstr>
      <vt:lpstr>Tok</vt:lpstr>
      <vt:lpstr>   </vt:lpstr>
      <vt:lpstr>Prezentace aplikace PowerPoint</vt:lpstr>
      <vt:lpstr>Generalizations</vt:lpstr>
      <vt:lpstr>Barriers - communication</vt:lpstr>
      <vt:lpstr>A critical incident – an example of misinterpretation</vt:lpstr>
      <vt:lpstr>Explanation</vt:lpstr>
      <vt:lpstr>Stereotype</vt:lpstr>
      <vt:lpstr>HUMAN  MENTAL PROGRAMMING (Hofstede)</vt:lpstr>
      <vt:lpstr>PREJUDICE  AND  DISCRIMINATION</vt:lpstr>
      <vt:lpstr>Ethnic prejudice</vt:lpstr>
      <vt:lpstr>Ethnic prejudice</vt:lpstr>
      <vt:lpstr>How to eliminate prejudice?</vt:lpstr>
      <vt:lpstr>Relationship between Czechs and Germans</vt:lpstr>
      <vt:lpstr>Czechs seen by the Germans</vt:lpstr>
      <vt:lpstr>Prezentace aplikace PowerPoint</vt:lpstr>
      <vt:lpstr>Prezentace aplikace PowerPoint</vt:lpstr>
      <vt:lpstr>Discussion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cp:lastModifiedBy>Heinz</cp:lastModifiedBy>
  <cp:revision>30</cp:revision>
  <dcterms:modified xsi:type="dcterms:W3CDTF">2019-10-15T07:26:34Z</dcterms:modified>
</cp:coreProperties>
</file>