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78" r:id="rId14"/>
    <p:sldId id="267" r:id="rId15"/>
    <p:sldId id="269" r:id="rId16"/>
    <p:sldId id="268" r:id="rId17"/>
    <p:sldId id="270" r:id="rId18"/>
    <p:sldId id="271" r:id="rId19"/>
    <p:sldId id="275" r:id="rId20"/>
    <p:sldId id="272" r:id="rId21"/>
    <p:sldId id="273" r:id="rId22"/>
    <p:sldId id="276" r:id="rId23"/>
    <p:sldId id="27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4C22"/>
    <a:srgbClr val="397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12.3.2019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uecolors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Leadership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and</a:t>
            </a:r>
            <a:r>
              <a:rPr lang="cs-CZ" dirty="0" smtClean="0">
                <a:solidFill>
                  <a:srgbClr val="00B050"/>
                </a:solidFill>
              </a:rPr>
              <a:t> team </a:t>
            </a:r>
            <a:r>
              <a:rPr lang="cs-CZ" dirty="0" err="1" smtClean="0">
                <a:solidFill>
                  <a:srgbClr val="00B050"/>
                </a:solidFill>
              </a:rPr>
              <a:t>roles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58200" cy="914400"/>
          </a:xfrm>
        </p:spPr>
        <p:txBody>
          <a:bodyPr>
            <a:noAutofit/>
          </a:bodyPr>
          <a:lstStyle/>
          <a:p>
            <a:r>
              <a:rPr lang="cs-CZ" sz="6000" b="1" dirty="0" err="1" smtClean="0">
                <a:solidFill>
                  <a:srgbClr val="00682F"/>
                </a:solidFill>
              </a:rPr>
              <a:t>Intercultural</a:t>
            </a:r>
            <a:r>
              <a:rPr lang="cs-CZ" sz="6000" b="1" dirty="0" smtClean="0">
                <a:solidFill>
                  <a:srgbClr val="00682F"/>
                </a:solidFill>
              </a:rPr>
              <a:t> team </a:t>
            </a:r>
            <a:r>
              <a:rPr lang="cs-CZ" sz="6000" b="1" dirty="0" err="1" smtClean="0">
                <a:solidFill>
                  <a:srgbClr val="00682F"/>
                </a:solidFill>
              </a:rPr>
              <a:t>working</a:t>
            </a:r>
            <a:r>
              <a:rPr lang="cs-CZ" sz="6000" b="1" dirty="0" smtClean="0">
                <a:solidFill>
                  <a:srgbClr val="00682F"/>
                </a:solidFill>
              </a:rPr>
              <a:t>     </a:t>
            </a:r>
            <a:endParaRPr lang="cs-CZ" sz="6000" b="1" dirty="0">
              <a:solidFill>
                <a:srgbClr val="00682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Tuckman</a:t>
            </a:r>
            <a:r>
              <a:rPr lang="cs-CZ" dirty="0" smtClean="0">
                <a:solidFill>
                  <a:srgbClr val="00682F"/>
                </a:solidFill>
              </a:rPr>
              <a:t> ´s model – </a:t>
            </a:r>
            <a:r>
              <a:rPr lang="cs-CZ" dirty="0" err="1" smtClean="0">
                <a:solidFill>
                  <a:srgbClr val="00682F"/>
                </a:solidFill>
              </a:rPr>
              <a:t>teams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dynamics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5th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later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uckman</a:t>
            </a:r>
            <a:r>
              <a:rPr lang="en-US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and Jensen </a:t>
            </a:r>
            <a:endParaRPr lang="cs-CZ" b="1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r>
              <a:rPr lang="en-US" b="1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djourning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involves dissolution,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finishing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roles, completing tasks, and reducing dependency </a:t>
            </a:r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mourning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former group members often experience </a:t>
            </a:r>
            <a:r>
              <a:rPr lang="en-US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team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is dissolved suddenly</a:t>
            </a:r>
            <a:endParaRPr lang="cs-CZ" dirty="0">
              <a:solidFill>
                <a:srgbClr val="397F2D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Tuckman</a:t>
            </a:r>
            <a:r>
              <a:rPr lang="cs-CZ" dirty="0" smtClean="0">
                <a:solidFill>
                  <a:srgbClr val="00682F"/>
                </a:solidFill>
              </a:rPr>
              <a:t> ´s model – </a:t>
            </a:r>
            <a:r>
              <a:rPr lang="cs-CZ" dirty="0" err="1" smtClean="0">
                <a:solidFill>
                  <a:srgbClr val="00682F"/>
                </a:solidFill>
              </a:rPr>
              <a:t>teams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dynamics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Criticism</a:t>
            </a:r>
            <a:r>
              <a:rPr lang="cs-CZ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real life group development is more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develops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like a spiral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not in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team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unique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 four-stages</a:t>
            </a:r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BUT, </a:t>
            </a:r>
            <a:r>
              <a:rPr lang="en-US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Tuckman's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be a helpful starting point for small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endParaRPr lang="cs-CZ" dirty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specifics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Recommendation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win-win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Europe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and </a:t>
            </a:r>
            <a:r>
              <a:rPr lang="cs-CZ" dirty="0" err="1" smtClean="0">
                <a:solidFill>
                  <a:schemeClr val="tx1"/>
                </a:solidFill>
              </a:rPr>
              <a:t>North</a:t>
            </a:r>
            <a:r>
              <a:rPr lang="cs-CZ" dirty="0" smtClean="0">
                <a:solidFill>
                  <a:schemeClr val="tx1"/>
                </a:solidFill>
              </a:rPr>
              <a:t> America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UK, </a:t>
            </a:r>
            <a:r>
              <a:rPr lang="cs-CZ" dirty="0" err="1" smtClean="0">
                <a:solidFill>
                  <a:schemeClr val="tx1"/>
                </a:solidFill>
              </a:rPr>
              <a:t>Estonia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Fonland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Holland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Norway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Denmark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smtClean="0">
                <a:solidFill>
                  <a:schemeClr val="tx1"/>
                </a:solidFill>
              </a:rPr>
              <a:t>Sweden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Others</a:t>
            </a:r>
            <a:r>
              <a:rPr lang="cs-CZ" dirty="0" smtClean="0">
                <a:solidFill>
                  <a:schemeClr val="tx1"/>
                </a:solidFill>
              </a:rPr>
              <a:t>  -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possible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deal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themselves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cs-CZ" dirty="0" err="1" smtClean="0">
                <a:solidFill>
                  <a:schemeClr val="tx1"/>
                </a:solidFill>
              </a:rPr>
              <a:t>partners</a:t>
            </a:r>
            <a:r>
              <a:rPr lang="cs-CZ" dirty="0" smtClean="0">
                <a:solidFill>
                  <a:schemeClr val="tx1"/>
                </a:solidFill>
              </a:rPr>
              <a:t> are </a:t>
            </a:r>
            <a:r>
              <a:rPr lang="cs-CZ" dirty="0" err="1" smtClean="0">
                <a:solidFill>
                  <a:schemeClr val="tx1"/>
                </a:solidFill>
              </a:rPr>
              <a:t>opponents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win</a:t>
            </a:r>
            <a:r>
              <a:rPr lang="cs-CZ" dirty="0" smtClean="0">
                <a:solidFill>
                  <a:srgbClr val="FF0000"/>
                </a:solidFill>
              </a:rPr>
              <a:t>-lose</a:t>
            </a:r>
          </a:p>
          <a:p>
            <a:r>
              <a:rPr lang="cs-CZ" dirty="0" err="1">
                <a:solidFill>
                  <a:schemeClr val="tx1"/>
                </a:solidFill>
              </a:rPr>
              <a:t>Russia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Ukraine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Latvia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Bulgaria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Spain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00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negotiating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</a:t>
            </a:r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– </a:t>
            </a:r>
            <a:r>
              <a:rPr lang="cs-CZ" dirty="0" err="1" smtClean="0"/>
              <a:t>signed</a:t>
            </a:r>
            <a:r>
              <a:rPr lang="cs-CZ" dirty="0" smtClean="0"/>
              <a:t>, a </a:t>
            </a:r>
            <a:r>
              <a:rPr lang="cs-CZ" dirty="0" err="1" smtClean="0"/>
              <a:t>comprehensive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, </a:t>
            </a:r>
            <a:r>
              <a:rPr lang="cs-CZ" dirty="0" err="1" smtClean="0"/>
              <a:t>lawyer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 </a:t>
            </a:r>
            <a:r>
              <a:rPr lang="cs-CZ" dirty="0" err="1" smtClean="0"/>
              <a:t>contrsct</a:t>
            </a:r>
            <a:r>
              <a:rPr lang="cs-CZ" dirty="0" smtClean="0"/>
              <a:t>  - </a:t>
            </a:r>
            <a:r>
              <a:rPr lang="cs-CZ" dirty="0" err="1" smtClean="0"/>
              <a:t>seen</a:t>
            </a:r>
            <a:r>
              <a:rPr lang="cs-CZ" dirty="0" smtClean="0"/>
              <a:t>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guide</a:t>
            </a:r>
            <a:r>
              <a:rPr lang="cs-CZ" dirty="0" smtClean="0"/>
              <a:t>, </a:t>
            </a:r>
            <a:r>
              <a:rPr lang="cs-CZ" dirty="0" err="1" smtClean="0"/>
              <a:t>changes</a:t>
            </a:r>
            <a:r>
              <a:rPr lang="cs-CZ" dirty="0" smtClean="0"/>
              <a:t> are </a:t>
            </a:r>
            <a:r>
              <a:rPr lang="cs-CZ" dirty="0" err="1" smtClean="0"/>
              <a:t>acceptable</a:t>
            </a:r>
            <a:r>
              <a:rPr lang="cs-CZ" dirty="0" smtClean="0"/>
              <a:t> – in </a:t>
            </a:r>
            <a:r>
              <a:rPr lang="cs-CZ" dirty="0" err="1" smtClean="0"/>
              <a:t>terms</a:t>
            </a:r>
            <a:r>
              <a:rPr lang="cs-CZ" dirty="0" smtClean="0"/>
              <a:t> and </a:t>
            </a:r>
            <a:r>
              <a:rPr lang="cs-CZ" dirty="0" err="1" smtClean="0"/>
              <a:t>conditions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36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397F2D"/>
                </a:solidFill>
              </a:rPr>
              <a:t>Kalil´s  </a:t>
            </a:r>
            <a:r>
              <a:rPr lang="cs-CZ" dirty="0" err="1" smtClean="0">
                <a:solidFill>
                  <a:srgbClr val="397F2D"/>
                </a:solidFill>
              </a:rPr>
              <a:t>Colour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theory</a:t>
            </a:r>
            <a:endParaRPr lang="cs-CZ" dirty="0">
              <a:solidFill>
                <a:srgbClr val="397F2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1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3100" b="1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olours</a:t>
            </a:r>
            <a:r>
              <a:rPr lang="en-GB" sz="31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sz="3100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indicat</a:t>
            </a:r>
            <a:r>
              <a:rPr lang="cs-CZ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personality and </a:t>
            </a:r>
            <a:r>
              <a:rPr lang="en-GB" sz="3100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determin</a:t>
            </a:r>
            <a:r>
              <a:rPr lang="cs-CZ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roles within a team </a:t>
            </a:r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100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3100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he quiz </a:t>
            </a:r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consists of 35 questions divided into 7 modules </a:t>
            </a:r>
            <a:r>
              <a:rPr lang="cs-CZ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the specific person is asked to select one statement that describes him/her in the best way</a:t>
            </a:r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he answers are evaluated and the respondents are given the primary, and also three secondary colours</a:t>
            </a:r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1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The person’s qualities can be compared to other people’s ones and used in building an </a:t>
            </a:r>
            <a:r>
              <a:rPr lang="en-GB" sz="31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effective team of people </a:t>
            </a:r>
            <a:endParaRPr lang="cs-CZ" sz="3100" b="1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31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100" dirty="0" smtClean="0">
                <a:solidFill>
                  <a:srgbClr val="397F2D"/>
                </a:solidFill>
              </a:rPr>
              <a:t>KALIL, C. </a:t>
            </a:r>
            <a:r>
              <a:rPr lang="en-GB" sz="3100" i="1" dirty="0" smtClean="0">
                <a:solidFill>
                  <a:srgbClr val="397F2D"/>
                </a:solidFill>
              </a:rPr>
              <a:t>Free Personality Quiz</a:t>
            </a:r>
            <a:r>
              <a:rPr lang="en-GB" sz="3100" dirty="0" smtClean="0">
                <a:solidFill>
                  <a:srgbClr val="397F2D"/>
                </a:solidFill>
              </a:rPr>
              <a:t>, </a:t>
            </a:r>
            <a:r>
              <a:rPr lang="en-GB" sz="3100" u="sng" dirty="0" smtClean="0">
                <a:solidFill>
                  <a:srgbClr val="397F2D"/>
                </a:solidFill>
                <a:hlinkClick r:id="rId2"/>
              </a:rPr>
              <a:t>www.truecolors.com</a:t>
            </a:r>
            <a:endParaRPr lang="cs-CZ" sz="3100" dirty="0" smtClean="0">
              <a:solidFill>
                <a:srgbClr val="397F2D"/>
              </a:solidFill>
            </a:endParaRPr>
          </a:p>
          <a:p>
            <a:endParaRPr lang="cs-CZ" dirty="0" smtClean="0">
              <a:solidFill>
                <a:srgbClr val="397F2D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397F2D"/>
                </a:solidFill>
              </a:rPr>
              <a:t>Main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tasks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of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the</a:t>
            </a:r>
            <a:r>
              <a:rPr lang="cs-CZ" dirty="0" smtClean="0">
                <a:solidFill>
                  <a:srgbClr val="397F2D"/>
                </a:solidFill>
              </a:rPr>
              <a:t> team leader</a:t>
            </a:r>
            <a:endParaRPr lang="cs-CZ" dirty="0">
              <a:solidFill>
                <a:srgbClr val="397F2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1 team </a:t>
            </a:r>
            <a:r>
              <a:rPr lang="cs-CZ" b="1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– brainstorming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ideas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exchanging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experiences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gatherings</a:t>
            </a:r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defining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strengths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weaknesses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team – 		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missing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competences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explaining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authority</a:t>
            </a:r>
            <a:endParaRPr lang="cs-CZ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827584" y="3861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397F2D"/>
                </a:solidFill>
              </a:rPr>
              <a:t>Main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tasks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of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the</a:t>
            </a:r>
            <a:r>
              <a:rPr lang="cs-CZ" dirty="0" smtClean="0">
                <a:solidFill>
                  <a:srgbClr val="397F2D"/>
                </a:solidFill>
              </a:rPr>
              <a:t> team leader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4C22"/>
                </a:solidFill>
              </a:rPr>
              <a:t>4</a:t>
            </a:r>
            <a:r>
              <a:rPr lang="cs-CZ" b="1" dirty="0" smtClean="0"/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ensuring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differences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empathy</a:t>
            </a:r>
            <a:endParaRPr lang="cs-CZ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ensuring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channels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clear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roles</a:t>
            </a:r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managing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cs-CZ" b="1" dirty="0" smtClean="0">
                <a:solidFill>
                  <a:srgbClr val="004C2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reduces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insecurity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team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members</a:t>
            </a:r>
            <a:endParaRPr lang="cs-CZ" b="1" dirty="0">
              <a:solidFill>
                <a:srgbClr val="004C2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4C22"/>
                </a:solidFill>
              </a:rPr>
              <a:t>A mini case study – </a:t>
            </a:r>
            <a:r>
              <a:rPr lang="cs-CZ" dirty="0" err="1" smtClean="0">
                <a:solidFill>
                  <a:srgbClr val="004C22"/>
                </a:solidFill>
              </a:rPr>
              <a:t>culture</a:t>
            </a:r>
            <a:r>
              <a:rPr lang="cs-CZ" dirty="0" smtClean="0">
                <a:solidFill>
                  <a:srgbClr val="004C22"/>
                </a:solidFill>
              </a:rPr>
              <a:t> </a:t>
            </a:r>
            <a:r>
              <a:rPr lang="cs-CZ" dirty="0" err="1" smtClean="0">
                <a:solidFill>
                  <a:srgbClr val="004C22"/>
                </a:solidFill>
              </a:rPr>
              <a:t>related</a:t>
            </a:r>
            <a:r>
              <a:rPr lang="cs-CZ" dirty="0" smtClean="0">
                <a:solidFill>
                  <a:srgbClr val="004C22"/>
                </a:solidFill>
              </a:rPr>
              <a:t> </a:t>
            </a:r>
            <a:r>
              <a:rPr lang="cs-CZ" dirty="0" err="1" smtClean="0">
                <a:solidFill>
                  <a:srgbClr val="004C22"/>
                </a:solidFill>
              </a:rPr>
              <a:t>problems</a:t>
            </a:r>
            <a:endParaRPr lang="cs-CZ" dirty="0">
              <a:solidFill>
                <a:srgbClr val="004C2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Susan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US manager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was leading a team in Japan building a customer-data system. She was working closely with the Japanese team and discovered several problems in the </a:t>
            </a:r>
            <a:r>
              <a:rPr lang="en-GB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syst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m that could have a severe impact on operations. She quickly informed her boss in the US by email and gave copies of her report to the Japanese team members.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insisted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finding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a person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Her boss was happy, but she felt something was wrong between her and 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efficiency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team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getting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worse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4C22"/>
                </a:solidFill>
              </a:rPr>
              <a:t>A mini case study – </a:t>
            </a:r>
            <a:r>
              <a:rPr lang="cs-CZ" dirty="0" err="1" smtClean="0">
                <a:solidFill>
                  <a:srgbClr val="004C22"/>
                </a:solidFill>
              </a:rPr>
              <a:t>cont</a:t>
            </a:r>
            <a:r>
              <a:rPr lang="cs-CZ" dirty="0" smtClean="0">
                <a:solidFill>
                  <a:srgbClr val="004C22"/>
                </a:solidFill>
              </a:rPr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impression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translated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mistakes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Susan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handle the situation?</a:t>
            </a:r>
            <a:endParaRPr lang="cs-CZ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Form</a:t>
            </a:r>
            <a:r>
              <a:rPr lang="cs-CZ" dirty="0" smtClean="0"/>
              <a:t> 2 </a:t>
            </a:r>
            <a:r>
              <a:rPr lang="cs-CZ" smtClean="0"/>
              <a:t>teams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building </a:t>
            </a:r>
            <a:r>
              <a:rPr lang="en-US" dirty="0"/>
              <a:t>an egg package that can sustain </a:t>
            </a:r>
            <a:r>
              <a:rPr lang="en-US" dirty="0" smtClean="0"/>
              <a:t>a</a:t>
            </a:r>
            <a:r>
              <a:rPr lang="cs-CZ" dirty="0" smtClean="0"/>
              <a:t> 1 m</a:t>
            </a:r>
            <a:r>
              <a:rPr lang="en-US" dirty="0" smtClean="0"/>
              <a:t> </a:t>
            </a:r>
            <a:r>
              <a:rPr lang="en-US" dirty="0"/>
              <a:t>drop. 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each</a:t>
            </a:r>
            <a:r>
              <a:rPr lang="en-US" dirty="0" smtClean="0"/>
              <a:t> </a:t>
            </a:r>
            <a:r>
              <a:rPr lang="en-US" dirty="0"/>
              <a:t>team must also present a 30-second advert for their </a:t>
            </a:r>
            <a:r>
              <a:rPr lang="en-US" dirty="0" smtClean="0"/>
              <a:t>package</a:t>
            </a:r>
            <a:r>
              <a:rPr lang="cs-CZ" dirty="0" smtClean="0"/>
              <a:t> </a:t>
            </a:r>
            <a:r>
              <a:rPr lang="cs-CZ" dirty="0" err="1" smtClean="0"/>
              <a:t>saying</a:t>
            </a:r>
            <a:r>
              <a:rPr lang="en-US" dirty="0" smtClean="0"/>
              <a:t> </a:t>
            </a:r>
            <a:r>
              <a:rPr lang="en-US" dirty="0"/>
              <a:t>why it’s unique and how it </a:t>
            </a:r>
            <a:r>
              <a:rPr lang="en-US" dirty="0" smtClean="0"/>
              <a:t>works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each </a:t>
            </a:r>
            <a:r>
              <a:rPr lang="en-US" dirty="0"/>
              <a:t>group will </a:t>
            </a:r>
            <a:r>
              <a:rPr lang="en-US" dirty="0" smtClean="0"/>
              <a:t>drop </a:t>
            </a:r>
            <a:r>
              <a:rPr lang="en-US" dirty="0"/>
              <a:t>their egg using their package to see if it really </a:t>
            </a:r>
            <a:r>
              <a:rPr lang="en-US" dirty="0" smtClean="0"/>
              <a:t>works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0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682F"/>
                </a:solidFill>
              </a:rPr>
              <a:t>Team </a:t>
            </a:r>
            <a:r>
              <a:rPr lang="cs-CZ" dirty="0" err="1" smtClean="0">
                <a:solidFill>
                  <a:srgbClr val="00682F"/>
                </a:solidFill>
              </a:rPr>
              <a:t>working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smtClean="0">
                <a:solidFill>
                  <a:srgbClr val="00B050"/>
                </a:solidFill>
                <a:latin typeface="Timesd"/>
              </a:rPr>
              <a:t>Professionals in multicultural corporations </a:t>
            </a:r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r>
              <a:rPr lang="en-GB" dirty="0" smtClean="0">
                <a:solidFill>
                  <a:srgbClr val="00B050"/>
                </a:solidFill>
                <a:latin typeface="Timesd"/>
              </a:rPr>
              <a:t>in a team context </a:t>
            </a:r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r>
              <a:rPr lang="cs-CZ" dirty="0" err="1" smtClean="0">
                <a:solidFill>
                  <a:srgbClr val="00B050"/>
                </a:solidFill>
                <a:latin typeface="Timesd"/>
              </a:rPr>
              <a:t>terms</a:t>
            </a:r>
            <a:r>
              <a:rPr lang="cs-CZ" dirty="0" smtClean="0">
                <a:solidFill>
                  <a:srgbClr val="00B050"/>
                </a:solidFill>
                <a:latin typeface="Timesd"/>
              </a:rPr>
              <a:t> - </a:t>
            </a:r>
            <a:r>
              <a:rPr lang="en-GB" dirty="0" smtClean="0">
                <a:solidFill>
                  <a:srgbClr val="00B050"/>
                </a:solidFill>
                <a:latin typeface="Timesd"/>
              </a:rPr>
              <a:t> team player, team skills, team building</a:t>
            </a:r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r>
              <a:rPr lang="cs-CZ" dirty="0" err="1" smtClean="0">
                <a:solidFill>
                  <a:srgbClr val="00B050"/>
                </a:solidFill>
                <a:latin typeface="Timesd"/>
              </a:rPr>
              <a:t>Goal</a:t>
            </a:r>
            <a:r>
              <a:rPr lang="cs-CZ" dirty="0" smtClean="0">
                <a:solidFill>
                  <a:srgbClr val="00B050"/>
                </a:solidFill>
                <a:latin typeface="Timesd"/>
              </a:rPr>
              <a:t> - </a:t>
            </a:r>
            <a:r>
              <a:rPr lang="en-GB" dirty="0" smtClean="0">
                <a:solidFill>
                  <a:srgbClr val="00B050"/>
                </a:solidFill>
                <a:latin typeface="Timesd"/>
              </a:rPr>
              <a:t> accomplishing professional projects</a:t>
            </a:r>
            <a:endParaRPr lang="cs-CZ" dirty="0" smtClean="0">
              <a:solidFill>
                <a:srgbClr val="00B050"/>
              </a:solidFill>
              <a:latin typeface="Timesd"/>
            </a:endParaRPr>
          </a:p>
          <a:p>
            <a:pPr algn="just"/>
            <a:r>
              <a:rPr lang="cs-CZ" dirty="0" err="1" smtClean="0">
                <a:solidFill>
                  <a:srgbClr val="00682F"/>
                </a:solidFill>
                <a:latin typeface="Timesd"/>
              </a:rPr>
              <a:t>ef</a:t>
            </a:r>
            <a:r>
              <a:rPr lang="en-GB" dirty="0" err="1" smtClean="0">
                <a:solidFill>
                  <a:srgbClr val="00682F"/>
                </a:solidFill>
                <a:latin typeface="Timesd"/>
              </a:rPr>
              <a:t>fective</a:t>
            </a:r>
            <a:r>
              <a:rPr lang="en-GB" dirty="0" smtClean="0">
                <a:solidFill>
                  <a:srgbClr val="00682F"/>
                </a:solidFill>
                <a:latin typeface="Timesd"/>
              </a:rPr>
              <a:t> communication within multicultural teams is a skill </a:t>
            </a:r>
            <a:endParaRPr lang="cs-CZ" dirty="0">
              <a:solidFill>
                <a:srgbClr val="00682F"/>
              </a:solidFill>
              <a:latin typeface="Times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Personal</a:t>
            </a:r>
            <a:r>
              <a:rPr lang="cs-CZ" dirty="0" smtClean="0"/>
              <a:t>  </a:t>
            </a:r>
            <a:r>
              <a:rPr lang="cs-CZ" dirty="0" err="1" smtClean="0"/>
              <a:t>experience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397F2D"/>
                </a:solidFill>
              </a:rPr>
              <a:t>International </a:t>
            </a:r>
            <a:r>
              <a:rPr lang="cs-CZ" dirty="0" err="1">
                <a:solidFill>
                  <a:srgbClr val="397F2D"/>
                </a:solidFill>
              </a:rPr>
              <a:t>project</a:t>
            </a:r>
            <a:r>
              <a:rPr lang="cs-CZ" dirty="0">
                <a:solidFill>
                  <a:srgbClr val="397F2D"/>
                </a:solidFill>
              </a:rPr>
              <a:t> Erasmus </a:t>
            </a:r>
            <a:r>
              <a:rPr lang="cs-CZ" dirty="0" err="1">
                <a:solidFill>
                  <a:srgbClr val="397F2D"/>
                </a:solidFill>
              </a:rPr>
              <a:t>Intensive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Programme</a:t>
            </a:r>
            <a:r>
              <a:rPr lang="cs-CZ" dirty="0" smtClean="0">
                <a:solidFill>
                  <a:srgbClr val="397F2D"/>
                </a:solidFill>
              </a:rPr>
              <a:t> – 2012-2016</a:t>
            </a:r>
            <a:endParaRPr lang="cs-CZ" dirty="0">
              <a:solidFill>
                <a:srgbClr val="397F2D"/>
              </a:solidFill>
            </a:endParaRPr>
          </a:p>
          <a:p>
            <a:r>
              <a:rPr lang="cs-CZ" dirty="0">
                <a:solidFill>
                  <a:srgbClr val="397F2D"/>
                </a:solidFill>
              </a:rPr>
              <a:t>6 </a:t>
            </a:r>
            <a:r>
              <a:rPr lang="cs-CZ" dirty="0" err="1">
                <a:solidFill>
                  <a:srgbClr val="397F2D"/>
                </a:solidFill>
              </a:rPr>
              <a:t>countries</a:t>
            </a:r>
            <a:r>
              <a:rPr lang="cs-CZ" dirty="0">
                <a:solidFill>
                  <a:srgbClr val="397F2D"/>
                </a:solidFill>
              </a:rPr>
              <a:t>: </a:t>
            </a:r>
          </a:p>
          <a:p>
            <a:r>
              <a:rPr lang="en-GB" dirty="0" err="1">
                <a:solidFill>
                  <a:srgbClr val="397F2D"/>
                </a:solidFill>
              </a:rPr>
              <a:t>Université</a:t>
            </a:r>
            <a:r>
              <a:rPr lang="en-GB" dirty="0">
                <a:solidFill>
                  <a:srgbClr val="397F2D"/>
                </a:solidFill>
              </a:rPr>
              <a:t> Jean Monnet de Saint-Etienne in France </a:t>
            </a:r>
            <a:r>
              <a:rPr lang="en-GB" dirty="0" err="1">
                <a:solidFill>
                  <a:srgbClr val="397F2D"/>
                </a:solidFill>
              </a:rPr>
              <a:t>Technische</a:t>
            </a:r>
            <a:r>
              <a:rPr lang="en-GB" dirty="0">
                <a:solidFill>
                  <a:srgbClr val="397F2D"/>
                </a:solidFill>
              </a:rPr>
              <a:t> </a:t>
            </a:r>
            <a:r>
              <a:rPr lang="en-GB" dirty="0" err="1">
                <a:solidFill>
                  <a:srgbClr val="397F2D"/>
                </a:solidFill>
              </a:rPr>
              <a:t>Hochschule</a:t>
            </a:r>
            <a:r>
              <a:rPr lang="en-GB" dirty="0">
                <a:solidFill>
                  <a:srgbClr val="397F2D"/>
                </a:solidFill>
              </a:rPr>
              <a:t> </a:t>
            </a:r>
            <a:r>
              <a:rPr lang="en-GB" dirty="0" err="1">
                <a:solidFill>
                  <a:srgbClr val="397F2D"/>
                </a:solidFill>
              </a:rPr>
              <a:t>Wildau</a:t>
            </a:r>
            <a:r>
              <a:rPr lang="en-GB" dirty="0">
                <a:solidFill>
                  <a:srgbClr val="397F2D"/>
                </a:solidFill>
              </a:rPr>
              <a:t> in Germany, </a:t>
            </a:r>
            <a:r>
              <a:rPr lang="en-GB" dirty="0" err="1">
                <a:solidFill>
                  <a:srgbClr val="397F2D"/>
                </a:solidFill>
              </a:rPr>
              <a:t>Fachhochschule</a:t>
            </a:r>
            <a:r>
              <a:rPr lang="en-GB" dirty="0">
                <a:solidFill>
                  <a:srgbClr val="397F2D"/>
                </a:solidFill>
              </a:rPr>
              <a:t> Salzburg GmbH in Austria, University of Joensuu in Finland, The University of Tartu in Estonia, </a:t>
            </a:r>
            <a:endParaRPr lang="cs-CZ" dirty="0">
              <a:solidFill>
                <a:srgbClr val="397F2D"/>
              </a:solidFill>
            </a:endParaRPr>
          </a:p>
          <a:p>
            <a:r>
              <a:rPr lang="en-GB" dirty="0">
                <a:solidFill>
                  <a:srgbClr val="397F2D"/>
                </a:solidFill>
              </a:rPr>
              <a:t> School of Business Administration in </a:t>
            </a:r>
            <a:r>
              <a:rPr lang="en-GB" dirty="0" err="1">
                <a:solidFill>
                  <a:srgbClr val="397F2D"/>
                </a:solidFill>
              </a:rPr>
              <a:t>Karviná</a:t>
            </a:r>
            <a:r>
              <a:rPr lang="en-GB" dirty="0">
                <a:solidFill>
                  <a:srgbClr val="397F2D"/>
                </a:solidFill>
              </a:rPr>
              <a:t>, Silesian University in </a:t>
            </a:r>
            <a:r>
              <a:rPr lang="en-GB" dirty="0" err="1">
                <a:solidFill>
                  <a:srgbClr val="397F2D"/>
                </a:solidFill>
              </a:rPr>
              <a:t>Opava</a:t>
            </a:r>
            <a:r>
              <a:rPr lang="en-GB" dirty="0">
                <a:solidFill>
                  <a:srgbClr val="397F2D"/>
                </a:solidFill>
              </a:rPr>
              <a:t>, in the Czech Republic. </a:t>
            </a:r>
            <a:endParaRPr lang="cs-CZ" dirty="0">
              <a:solidFill>
                <a:srgbClr val="397F2D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60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397F2D"/>
                </a:solidFill>
              </a:rPr>
              <a:t>2 </a:t>
            </a:r>
            <a:r>
              <a:rPr lang="cs-CZ" dirty="0" err="1">
                <a:solidFill>
                  <a:srgbClr val="397F2D"/>
                </a:solidFill>
              </a:rPr>
              <a:t>weeks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>
                <a:solidFill>
                  <a:srgbClr val="397F2D"/>
                </a:solidFill>
              </a:rPr>
              <a:t>of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>
                <a:solidFill>
                  <a:srgbClr val="397F2D"/>
                </a:solidFill>
              </a:rPr>
              <a:t>working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>
                <a:solidFill>
                  <a:srgbClr val="397F2D"/>
                </a:solidFill>
              </a:rPr>
              <a:t>together</a:t>
            </a:r>
            <a:r>
              <a:rPr lang="cs-CZ" dirty="0">
                <a:solidFill>
                  <a:srgbClr val="397F2D"/>
                </a:solidFill>
              </a:rPr>
              <a:t> – in </a:t>
            </a:r>
            <a:r>
              <a:rPr lang="cs-CZ" dirty="0" err="1">
                <a:solidFill>
                  <a:srgbClr val="397F2D"/>
                </a:solidFill>
              </a:rPr>
              <a:t>multicultural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>
                <a:solidFill>
                  <a:srgbClr val="397F2D"/>
                </a:solidFill>
              </a:rPr>
              <a:t>teams</a:t>
            </a:r>
            <a:r>
              <a:rPr lang="cs-CZ" dirty="0">
                <a:solidFill>
                  <a:srgbClr val="397F2D"/>
                </a:solidFill>
              </a:rPr>
              <a:t> – </a:t>
            </a:r>
            <a:r>
              <a:rPr lang="cs-CZ" dirty="0" err="1">
                <a:solidFill>
                  <a:srgbClr val="397F2D"/>
                </a:solidFill>
              </a:rPr>
              <a:t>working</a:t>
            </a:r>
            <a:r>
              <a:rPr lang="cs-CZ" dirty="0">
                <a:solidFill>
                  <a:srgbClr val="397F2D"/>
                </a:solidFill>
              </a:rPr>
              <a:t> on </a:t>
            </a:r>
            <a:r>
              <a:rPr lang="cs-CZ" dirty="0" err="1">
                <a:solidFill>
                  <a:srgbClr val="397F2D"/>
                </a:solidFill>
              </a:rPr>
              <a:t>project</a:t>
            </a:r>
            <a:endParaRPr lang="cs-CZ" dirty="0">
              <a:solidFill>
                <a:srgbClr val="397F2D"/>
              </a:solidFill>
            </a:endParaRPr>
          </a:p>
          <a:p>
            <a:endParaRPr lang="cs-CZ" dirty="0">
              <a:solidFill>
                <a:srgbClr val="397F2D"/>
              </a:solidFill>
            </a:endParaRPr>
          </a:p>
          <a:p>
            <a:r>
              <a:rPr lang="cs-CZ" dirty="0" err="1">
                <a:solidFill>
                  <a:srgbClr val="397F2D"/>
                </a:solidFill>
              </a:rPr>
              <a:t>Each</a:t>
            </a:r>
            <a:r>
              <a:rPr lang="cs-CZ" dirty="0">
                <a:solidFill>
                  <a:srgbClr val="397F2D"/>
                </a:solidFill>
              </a:rPr>
              <a:t> university – 6 </a:t>
            </a:r>
            <a:r>
              <a:rPr lang="cs-CZ" dirty="0" err="1">
                <a:solidFill>
                  <a:srgbClr val="397F2D"/>
                </a:solidFill>
              </a:rPr>
              <a:t>students</a:t>
            </a:r>
            <a:endParaRPr lang="cs-CZ" dirty="0">
              <a:solidFill>
                <a:srgbClr val="397F2D"/>
              </a:solidFill>
            </a:endParaRPr>
          </a:p>
          <a:p>
            <a:endParaRPr lang="cs-CZ" dirty="0">
              <a:solidFill>
                <a:srgbClr val="397F2D"/>
              </a:solidFill>
            </a:endParaRPr>
          </a:p>
          <a:p>
            <a:r>
              <a:rPr lang="cs-CZ" dirty="0" err="1">
                <a:solidFill>
                  <a:srgbClr val="397F2D"/>
                </a:solidFill>
              </a:rPr>
              <a:t>Lectures</a:t>
            </a:r>
            <a:r>
              <a:rPr lang="cs-CZ" dirty="0">
                <a:solidFill>
                  <a:srgbClr val="397F2D"/>
                </a:solidFill>
              </a:rPr>
              <a:t> and </a:t>
            </a:r>
            <a:r>
              <a:rPr lang="cs-CZ" dirty="0" err="1">
                <a:solidFill>
                  <a:srgbClr val="397F2D"/>
                </a:solidFill>
              </a:rPr>
              <a:t>seminars</a:t>
            </a:r>
            <a:r>
              <a:rPr lang="cs-CZ" dirty="0">
                <a:solidFill>
                  <a:srgbClr val="397F2D"/>
                </a:solidFill>
              </a:rPr>
              <a:t> – </a:t>
            </a:r>
            <a:r>
              <a:rPr lang="cs-CZ" dirty="0" err="1">
                <a:solidFill>
                  <a:srgbClr val="397F2D"/>
                </a:solidFill>
              </a:rPr>
              <a:t>intercultural</a:t>
            </a:r>
            <a:r>
              <a:rPr lang="cs-CZ" dirty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communication</a:t>
            </a:r>
            <a:endParaRPr lang="cs-CZ" dirty="0" smtClean="0">
              <a:solidFill>
                <a:srgbClr val="397F2D"/>
              </a:solidFill>
            </a:endParaRPr>
          </a:p>
          <a:p>
            <a:r>
              <a:rPr lang="cs-CZ" dirty="0" err="1" smtClean="0">
                <a:solidFill>
                  <a:srgbClr val="397F2D"/>
                </a:solidFill>
              </a:rPr>
              <a:t>Visiting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local</a:t>
            </a:r>
            <a:r>
              <a:rPr lang="cs-CZ" dirty="0" smtClean="0">
                <a:solidFill>
                  <a:srgbClr val="397F2D"/>
                </a:solidFill>
              </a:rPr>
              <a:t> </a:t>
            </a:r>
            <a:r>
              <a:rPr lang="cs-CZ" dirty="0" err="1" smtClean="0">
                <a:solidFill>
                  <a:srgbClr val="397F2D"/>
                </a:solidFill>
              </a:rPr>
              <a:t>companies</a:t>
            </a:r>
            <a:endParaRPr lang="cs-CZ" dirty="0">
              <a:solidFill>
                <a:srgbClr val="397F2D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10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Losing</a:t>
            </a:r>
            <a:r>
              <a:rPr lang="cs-CZ" dirty="0" smtClean="0"/>
              <a:t> face – </a:t>
            </a:r>
            <a:r>
              <a:rPr lang="cs-CZ" smtClean="0"/>
              <a:t>Japanese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04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Austria</a:t>
            </a:r>
            <a:r>
              <a:rPr lang="cs-CZ" dirty="0" smtClean="0"/>
              <a:t> – </a:t>
            </a:r>
            <a:r>
              <a:rPr lang="cs-CZ" dirty="0" err="1" smtClean="0"/>
              <a:t>international</a:t>
            </a:r>
            <a:r>
              <a:rPr lang="cs-CZ" dirty="0" smtClean="0"/>
              <a:t> team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200" y="1702594"/>
            <a:ext cx="63500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721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Groups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and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teams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4C22"/>
                </a:solidFill>
              </a:rPr>
              <a:t> </a:t>
            </a:r>
            <a:r>
              <a:rPr lang="cs-CZ" b="1" dirty="0" smtClean="0">
                <a:solidFill>
                  <a:srgbClr val="004C22"/>
                </a:solidFill>
              </a:rPr>
              <a:t>G</a:t>
            </a:r>
            <a:r>
              <a:rPr lang="en-GB" b="1" dirty="0" err="1" smtClean="0">
                <a:solidFill>
                  <a:srgbClr val="004C22"/>
                </a:solidFill>
              </a:rPr>
              <a:t>roup</a:t>
            </a:r>
            <a:r>
              <a:rPr lang="en-GB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00682F"/>
                </a:solidFill>
              </a:rPr>
              <a:t>- </a:t>
            </a:r>
            <a:r>
              <a:rPr lang="en-GB" dirty="0" smtClean="0">
                <a:solidFill>
                  <a:srgbClr val="00B050"/>
                </a:solidFill>
              </a:rPr>
              <a:t> three or more individuals who are working on a common goal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00B050"/>
                </a:solidFill>
              </a:rPr>
              <a:t>the result is reflected in relationships and interactions</a:t>
            </a:r>
            <a:endParaRPr lang="cs-CZ" dirty="0" smtClean="0">
              <a:solidFill>
                <a:srgbClr val="00B050"/>
              </a:solidFill>
            </a:endParaRPr>
          </a:p>
          <a:p>
            <a:pPr algn="just"/>
            <a:r>
              <a:rPr lang="cs-CZ" b="1" dirty="0" smtClean="0">
                <a:solidFill>
                  <a:srgbClr val="004C22"/>
                </a:solidFill>
              </a:rPr>
              <a:t>Team</a:t>
            </a:r>
            <a:r>
              <a:rPr lang="cs-CZ" dirty="0" smtClean="0">
                <a:solidFill>
                  <a:srgbClr val="00682F"/>
                </a:solidFill>
              </a:rPr>
              <a:t> - </a:t>
            </a:r>
            <a:r>
              <a:rPr lang="en-GB" dirty="0" smtClean="0">
                <a:solidFill>
                  <a:srgbClr val="00B050"/>
                </a:solidFill>
              </a:rPr>
              <a:t>common goals and purposes, </a:t>
            </a:r>
            <a:r>
              <a:rPr lang="cs-CZ" dirty="0" err="1" smtClean="0">
                <a:solidFill>
                  <a:srgbClr val="00B050"/>
                </a:solidFill>
              </a:rPr>
              <a:t>but</a:t>
            </a:r>
            <a:r>
              <a:rPr lang="en-GB" dirty="0" smtClean="0">
                <a:solidFill>
                  <a:srgbClr val="00B050"/>
                </a:solidFill>
              </a:rPr>
              <a:t> members of a team share </a:t>
            </a:r>
            <a:r>
              <a:rPr lang="en-GB" dirty="0" smtClean="0">
                <a:solidFill>
                  <a:srgbClr val="00682F"/>
                </a:solidFill>
              </a:rPr>
              <a:t>leadership responsibility </a:t>
            </a:r>
            <a:r>
              <a:rPr lang="cs-CZ" dirty="0" smtClean="0">
                <a:solidFill>
                  <a:srgbClr val="00682F"/>
                </a:solidFill>
              </a:rPr>
              <a:t>- </a:t>
            </a:r>
            <a:r>
              <a:rPr lang="en-GB" dirty="0" smtClean="0">
                <a:solidFill>
                  <a:srgbClr val="00682F"/>
                </a:solidFill>
              </a:rPr>
              <a:t>creating a team identity</a:t>
            </a:r>
            <a:endParaRPr lang="cs-CZ" dirty="0" smtClean="0">
              <a:solidFill>
                <a:srgbClr val="00682F"/>
              </a:solidFill>
            </a:endParaRPr>
          </a:p>
          <a:p>
            <a:pPr algn="just"/>
            <a:endParaRPr lang="cs-CZ" dirty="0" smtClean="0">
              <a:solidFill>
                <a:srgbClr val="397F2D"/>
              </a:solidFill>
            </a:endParaRPr>
          </a:p>
          <a:p>
            <a:pPr algn="just"/>
            <a:r>
              <a:rPr lang="en-GB" dirty="0" smtClean="0">
                <a:solidFill>
                  <a:srgbClr val="00682F"/>
                </a:solidFill>
              </a:rPr>
              <a:t>implementing innovative thinking </a:t>
            </a:r>
            <a:endParaRPr lang="cs-CZ" dirty="0">
              <a:solidFill>
                <a:srgbClr val="00682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Culture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dimensions</a:t>
            </a:r>
            <a:r>
              <a:rPr lang="cs-CZ" dirty="0" smtClean="0">
                <a:solidFill>
                  <a:srgbClr val="00682F"/>
                </a:solidFill>
              </a:rPr>
              <a:t> in Team </a:t>
            </a:r>
            <a:r>
              <a:rPr lang="cs-CZ" dirty="0" err="1" smtClean="0">
                <a:solidFill>
                  <a:srgbClr val="00682F"/>
                </a:solidFill>
              </a:rPr>
              <a:t>working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rgbClr val="004C22"/>
                </a:solidFill>
              </a:rPr>
              <a:t>Equality</a:t>
            </a:r>
            <a:r>
              <a:rPr lang="cs-CZ" b="1" dirty="0" smtClean="0">
                <a:solidFill>
                  <a:srgbClr val="004C22"/>
                </a:solidFill>
              </a:rPr>
              <a:t> – </a:t>
            </a:r>
            <a:r>
              <a:rPr lang="cs-CZ" dirty="0" err="1" smtClean="0">
                <a:solidFill>
                  <a:srgbClr val="92D050"/>
                </a:solidFill>
              </a:rPr>
              <a:t>participative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leadeship</a:t>
            </a:r>
            <a:r>
              <a:rPr lang="cs-CZ" dirty="0" smtClean="0">
                <a:solidFill>
                  <a:srgbClr val="92D050"/>
                </a:solidFill>
              </a:rPr>
              <a:t> style</a:t>
            </a:r>
          </a:p>
          <a:p>
            <a:r>
              <a:rPr lang="cs-CZ" b="1" dirty="0" err="1" smtClean="0">
                <a:solidFill>
                  <a:srgbClr val="004C22"/>
                </a:solidFill>
              </a:rPr>
              <a:t>Individual</a:t>
            </a:r>
            <a:r>
              <a:rPr lang="cs-CZ" b="1" dirty="0" smtClean="0">
                <a:solidFill>
                  <a:srgbClr val="004C22"/>
                </a:solidFill>
              </a:rPr>
              <a:t> – </a:t>
            </a:r>
            <a:r>
              <a:rPr lang="cs-CZ" dirty="0" smtClean="0">
                <a:solidFill>
                  <a:srgbClr val="92D050"/>
                </a:solidFill>
              </a:rPr>
              <a:t>coach </a:t>
            </a:r>
            <a:r>
              <a:rPr lang="cs-CZ" dirty="0" err="1" smtClean="0">
                <a:solidFill>
                  <a:srgbClr val="92D050"/>
                </a:solidFill>
              </a:rPr>
              <a:t>leadership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>
              <a:solidFill>
                <a:srgbClr val="397F2D"/>
              </a:solidFill>
            </a:endParaRPr>
          </a:p>
          <a:p>
            <a:r>
              <a:rPr lang="cs-CZ" b="1" dirty="0" err="1" smtClean="0">
                <a:solidFill>
                  <a:srgbClr val="004C22"/>
                </a:solidFill>
              </a:rPr>
              <a:t>Conflict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397F2D"/>
                </a:solidFill>
              </a:rPr>
              <a:t>– </a:t>
            </a:r>
            <a:r>
              <a:rPr lang="cs-CZ" dirty="0" smtClean="0">
                <a:solidFill>
                  <a:srgbClr val="92D050"/>
                </a:solidFill>
              </a:rPr>
              <a:t>brainstorming </a:t>
            </a:r>
            <a:r>
              <a:rPr lang="cs-CZ" dirty="0" err="1" smtClean="0">
                <a:solidFill>
                  <a:srgbClr val="92D050"/>
                </a:solidFill>
              </a:rPr>
              <a:t>and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discussions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>
              <a:solidFill>
                <a:srgbClr val="397F2D"/>
              </a:solidFill>
            </a:endParaRPr>
          </a:p>
          <a:p>
            <a:r>
              <a:rPr lang="cs-CZ" b="1" dirty="0" err="1" smtClean="0">
                <a:solidFill>
                  <a:srgbClr val="004C22"/>
                </a:solidFill>
              </a:rPr>
              <a:t>Task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397F2D"/>
                </a:solidFill>
              </a:rPr>
              <a:t>– </a:t>
            </a:r>
            <a:r>
              <a:rPr lang="cs-CZ" dirty="0" smtClean="0">
                <a:solidFill>
                  <a:srgbClr val="92D050"/>
                </a:solidFill>
              </a:rPr>
              <a:t>team </a:t>
            </a:r>
            <a:r>
              <a:rPr lang="cs-CZ" dirty="0" err="1" smtClean="0">
                <a:solidFill>
                  <a:srgbClr val="92D050"/>
                </a:solidFill>
              </a:rPr>
              <a:t>is</a:t>
            </a:r>
            <a:r>
              <a:rPr lang="cs-CZ" dirty="0" smtClean="0">
                <a:solidFill>
                  <a:srgbClr val="92D050"/>
                </a:solidFill>
              </a:rPr>
              <a:t> a </a:t>
            </a:r>
            <a:r>
              <a:rPr lang="cs-CZ" dirty="0" err="1" smtClean="0">
                <a:solidFill>
                  <a:srgbClr val="92D050"/>
                </a:solidFill>
              </a:rPr>
              <a:t>temporary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organization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>
              <a:solidFill>
                <a:srgbClr val="397F2D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4C22"/>
                </a:solidFill>
              </a:rPr>
              <a:t>Hierarchy </a:t>
            </a:r>
            <a:r>
              <a:rPr lang="cs-CZ" dirty="0" smtClean="0">
                <a:solidFill>
                  <a:srgbClr val="397F2D"/>
                </a:solidFill>
              </a:rPr>
              <a:t>–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authority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and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decision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making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power</a:t>
            </a:r>
            <a:endParaRPr lang="cs-CZ" dirty="0" smtClean="0">
              <a:solidFill>
                <a:srgbClr val="397F2D"/>
              </a:solidFill>
            </a:endParaRPr>
          </a:p>
          <a:p>
            <a:r>
              <a:rPr lang="cs-CZ" b="1" dirty="0" err="1" smtClean="0">
                <a:solidFill>
                  <a:srgbClr val="004C22"/>
                </a:solidFill>
              </a:rPr>
              <a:t>Group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397F2D"/>
                </a:solidFill>
              </a:rPr>
              <a:t>– </a:t>
            </a:r>
            <a:r>
              <a:rPr lang="cs-CZ" dirty="0" err="1" smtClean="0">
                <a:solidFill>
                  <a:srgbClr val="92D050"/>
                </a:solidFill>
              </a:rPr>
              <a:t>patriarchatic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leadership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styles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>
              <a:solidFill>
                <a:srgbClr val="397F2D"/>
              </a:solidFill>
            </a:endParaRPr>
          </a:p>
          <a:p>
            <a:r>
              <a:rPr lang="cs-CZ" b="1" dirty="0" err="1" smtClean="0">
                <a:solidFill>
                  <a:srgbClr val="004C22"/>
                </a:solidFill>
              </a:rPr>
              <a:t>Consensus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92D050"/>
                </a:solidFill>
              </a:rPr>
              <a:t>– </a:t>
            </a:r>
            <a:r>
              <a:rPr lang="cs-CZ" dirty="0" err="1" smtClean="0">
                <a:solidFill>
                  <a:srgbClr val="92D050"/>
                </a:solidFill>
              </a:rPr>
              <a:t>reaching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compromises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>
              <a:solidFill>
                <a:srgbClr val="397F2D"/>
              </a:solidFill>
            </a:endParaRPr>
          </a:p>
          <a:p>
            <a:r>
              <a:rPr lang="cs-CZ" b="1" dirty="0" err="1" smtClean="0">
                <a:solidFill>
                  <a:srgbClr val="004C22"/>
                </a:solidFill>
              </a:rPr>
              <a:t>Relationship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>
                <a:solidFill>
                  <a:srgbClr val="92D050"/>
                </a:solidFill>
              </a:rPr>
              <a:t>– </a:t>
            </a:r>
            <a:r>
              <a:rPr lang="cs-CZ" dirty="0" err="1" smtClean="0">
                <a:solidFill>
                  <a:srgbClr val="92D050"/>
                </a:solidFill>
              </a:rPr>
              <a:t>good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morale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and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close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relationship</a:t>
            </a:r>
            <a:endParaRPr lang="cs-CZ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682F"/>
                </a:solidFill>
              </a:rPr>
              <a:t>Team </a:t>
            </a:r>
            <a:r>
              <a:rPr lang="cs-CZ" dirty="0" err="1" smtClean="0">
                <a:solidFill>
                  <a:srgbClr val="00682F"/>
                </a:solidFill>
              </a:rPr>
              <a:t>roles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i="1" dirty="0" smtClean="0">
                <a:solidFill>
                  <a:srgbClr val="00682F"/>
                </a:solidFill>
              </a:rPr>
              <a:t>Initiator</a:t>
            </a:r>
            <a:r>
              <a:rPr lang="cs-CZ" b="1" i="1" dirty="0" smtClean="0">
                <a:solidFill>
                  <a:srgbClr val="00682F"/>
                </a:solidFill>
              </a:rPr>
              <a:t> - </a:t>
            </a:r>
            <a:r>
              <a:rPr lang="en-GB" b="1" dirty="0" smtClean="0"/>
              <a:t> </a:t>
            </a:r>
            <a:r>
              <a:rPr lang="en-GB" dirty="0" smtClean="0">
                <a:solidFill>
                  <a:srgbClr val="92D050"/>
                </a:solidFill>
              </a:rPr>
              <a:t>who suggest</a:t>
            </a:r>
            <a:r>
              <a:rPr lang="cs-CZ" dirty="0" smtClean="0">
                <a:solidFill>
                  <a:srgbClr val="92D050"/>
                </a:solidFill>
              </a:rPr>
              <a:t>s</a:t>
            </a:r>
            <a:r>
              <a:rPr lang="en-GB" dirty="0" smtClean="0">
                <a:solidFill>
                  <a:srgbClr val="92D050"/>
                </a:solidFill>
              </a:rPr>
              <a:t> ideas and introduces new approaches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i="1" dirty="0" smtClean="0">
              <a:solidFill>
                <a:srgbClr val="00682F"/>
              </a:solidFill>
            </a:endParaRPr>
          </a:p>
          <a:p>
            <a:r>
              <a:rPr lang="cs-CZ" b="1" i="1" dirty="0" smtClean="0">
                <a:solidFill>
                  <a:srgbClr val="00682F"/>
                </a:solidFill>
              </a:rPr>
              <a:t>I</a:t>
            </a:r>
            <a:r>
              <a:rPr lang="en-GB" b="1" i="1" dirty="0" err="1" smtClean="0">
                <a:solidFill>
                  <a:srgbClr val="00682F"/>
                </a:solidFill>
              </a:rPr>
              <a:t>nformation</a:t>
            </a:r>
            <a:r>
              <a:rPr lang="en-GB" b="1" i="1" dirty="0" smtClean="0">
                <a:solidFill>
                  <a:srgbClr val="00682F"/>
                </a:solidFill>
              </a:rPr>
              <a:t> seeker </a:t>
            </a:r>
            <a:r>
              <a:rPr lang="cs-CZ" b="1" i="1" dirty="0" smtClean="0">
                <a:solidFill>
                  <a:srgbClr val="00682F"/>
                </a:solidFill>
              </a:rPr>
              <a:t>- </a:t>
            </a:r>
            <a:r>
              <a:rPr lang="en-GB" dirty="0" smtClean="0">
                <a:solidFill>
                  <a:srgbClr val="92D050"/>
                </a:solidFill>
              </a:rPr>
              <a:t>ask</a:t>
            </a:r>
            <a:r>
              <a:rPr lang="cs-CZ" dirty="0" smtClean="0">
                <a:solidFill>
                  <a:srgbClr val="92D050"/>
                </a:solidFill>
              </a:rPr>
              <a:t>s</a:t>
            </a:r>
            <a:r>
              <a:rPr lang="en-GB" dirty="0" smtClean="0">
                <a:solidFill>
                  <a:srgbClr val="92D050"/>
                </a:solidFill>
              </a:rPr>
              <a:t> for clarification and additional information</a:t>
            </a:r>
            <a:endParaRPr lang="cs-CZ" dirty="0" smtClean="0"/>
          </a:p>
          <a:p>
            <a:endParaRPr lang="cs-CZ" i="1" dirty="0" smtClean="0"/>
          </a:p>
          <a:p>
            <a:r>
              <a:rPr lang="en-GB" b="1" i="1" dirty="0" smtClean="0">
                <a:solidFill>
                  <a:srgbClr val="00682F"/>
                </a:solidFill>
              </a:rPr>
              <a:t>Coordinator </a:t>
            </a:r>
            <a:r>
              <a:rPr lang="cs-CZ" b="1" i="1" dirty="0" smtClean="0">
                <a:solidFill>
                  <a:srgbClr val="00682F"/>
                </a:solidFill>
              </a:rPr>
              <a:t> - </a:t>
            </a:r>
            <a:r>
              <a:rPr lang="en-GB" b="1" dirty="0" smtClean="0"/>
              <a:t> </a:t>
            </a:r>
            <a:r>
              <a:rPr lang="en-GB" dirty="0" smtClean="0">
                <a:solidFill>
                  <a:srgbClr val="92D050"/>
                </a:solidFill>
              </a:rPr>
              <a:t>shows relationships among various ideas and suggestions</a:t>
            </a:r>
            <a:endParaRPr lang="cs-CZ" dirty="0" smtClean="0"/>
          </a:p>
          <a:p>
            <a:endParaRPr lang="cs-CZ" dirty="0" smtClean="0"/>
          </a:p>
          <a:p>
            <a:r>
              <a:rPr lang="en-GB" b="1" i="1" dirty="0" smtClean="0">
                <a:solidFill>
                  <a:srgbClr val="004C22"/>
                </a:solidFill>
              </a:rPr>
              <a:t>Evaluator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dirty="0" smtClean="0"/>
              <a:t>- </a:t>
            </a:r>
            <a:r>
              <a:rPr lang="en-GB" dirty="0" smtClean="0">
                <a:solidFill>
                  <a:srgbClr val="92D050"/>
                </a:solidFill>
              </a:rPr>
              <a:t>a person restating ideas and describing relationships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682F"/>
                </a:solidFill>
              </a:rPr>
              <a:t>Team </a:t>
            </a:r>
            <a:r>
              <a:rPr lang="cs-CZ" dirty="0" err="1" smtClean="0">
                <a:solidFill>
                  <a:srgbClr val="00682F"/>
                </a:solidFill>
              </a:rPr>
              <a:t>roles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00682F"/>
                </a:solidFill>
              </a:rPr>
              <a:t>Supporter</a:t>
            </a:r>
            <a:r>
              <a:rPr lang="cs-CZ" b="1" i="1" dirty="0" smtClean="0">
                <a:solidFill>
                  <a:srgbClr val="00682F"/>
                </a:solidFill>
              </a:rPr>
              <a:t> - </a:t>
            </a:r>
            <a:r>
              <a:rPr lang="en-GB" b="1" i="1" dirty="0" smtClean="0">
                <a:solidFill>
                  <a:srgbClr val="00682F"/>
                </a:solidFill>
              </a:rPr>
              <a:t> </a:t>
            </a:r>
            <a:r>
              <a:rPr lang="en-GB" dirty="0" err="1" smtClean="0">
                <a:solidFill>
                  <a:srgbClr val="92D050"/>
                </a:solidFill>
              </a:rPr>
              <a:t>encour</a:t>
            </a:r>
            <a:r>
              <a:rPr lang="cs-CZ" dirty="0" err="1" smtClean="0">
                <a:solidFill>
                  <a:srgbClr val="92D050"/>
                </a:solidFill>
              </a:rPr>
              <a:t>ages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en-GB" dirty="0" smtClean="0">
                <a:solidFill>
                  <a:srgbClr val="92D050"/>
                </a:solidFill>
              </a:rPr>
              <a:t>others, </a:t>
            </a:r>
            <a:r>
              <a:rPr lang="en-GB" dirty="0" err="1" smtClean="0">
                <a:solidFill>
                  <a:srgbClr val="92D050"/>
                </a:solidFill>
              </a:rPr>
              <a:t>prais</a:t>
            </a:r>
            <a:r>
              <a:rPr lang="cs-CZ" dirty="0" smtClean="0">
                <a:solidFill>
                  <a:srgbClr val="92D050"/>
                </a:solidFill>
              </a:rPr>
              <a:t>es </a:t>
            </a:r>
            <a:r>
              <a:rPr lang="en-GB" dirty="0" smtClean="0">
                <a:solidFill>
                  <a:srgbClr val="92D050"/>
                </a:solidFill>
              </a:rPr>
              <a:t>and suggest</a:t>
            </a:r>
            <a:r>
              <a:rPr lang="cs-CZ" dirty="0" smtClean="0">
                <a:solidFill>
                  <a:srgbClr val="92D050"/>
                </a:solidFill>
              </a:rPr>
              <a:t>s</a:t>
            </a:r>
            <a:r>
              <a:rPr lang="en-GB" dirty="0" smtClean="0">
                <a:solidFill>
                  <a:srgbClr val="92D050"/>
                </a:solidFill>
              </a:rPr>
              <a:t> solidarity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/>
          </a:p>
          <a:p>
            <a:r>
              <a:rPr lang="en-GB" b="1" i="1" dirty="0" smtClean="0">
                <a:solidFill>
                  <a:srgbClr val="00682F"/>
                </a:solidFill>
              </a:rPr>
              <a:t>Harmonizer</a:t>
            </a:r>
            <a:r>
              <a:rPr lang="cs-CZ" b="1" i="1" dirty="0" smtClean="0">
                <a:solidFill>
                  <a:srgbClr val="00682F"/>
                </a:solidFill>
              </a:rPr>
              <a:t> - </a:t>
            </a:r>
            <a:r>
              <a:rPr lang="en-GB" b="1" i="1" dirty="0" smtClean="0">
                <a:solidFill>
                  <a:srgbClr val="00682F"/>
                </a:solidFill>
              </a:rPr>
              <a:t> </a:t>
            </a:r>
            <a:r>
              <a:rPr lang="en-GB" dirty="0" err="1" smtClean="0">
                <a:solidFill>
                  <a:srgbClr val="92D050"/>
                </a:solidFill>
              </a:rPr>
              <a:t>mediat</a:t>
            </a:r>
            <a:r>
              <a:rPr lang="cs-CZ" dirty="0" smtClean="0">
                <a:solidFill>
                  <a:srgbClr val="92D050"/>
                </a:solidFill>
              </a:rPr>
              <a:t>es</a:t>
            </a:r>
            <a:r>
              <a:rPr lang="en-GB" dirty="0" smtClean="0">
                <a:solidFill>
                  <a:srgbClr val="92D050"/>
                </a:solidFill>
              </a:rPr>
              <a:t> differences and suggest</a:t>
            </a:r>
            <a:r>
              <a:rPr lang="cs-CZ" dirty="0" smtClean="0">
                <a:solidFill>
                  <a:srgbClr val="92D050"/>
                </a:solidFill>
              </a:rPr>
              <a:t>s</a:t>
            </a:r>
            <a:r>
              <a:rPr lang="en-GB" dirty="0" smtClean="0">
                <a:solidFill>
                  <a:srgbClr val="92D050"/>
                </a:solidFill>
              </a:rPr>
              <a:t> areas of agreement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/>
          </a:p>
          <a:p>
            <a:r>
              <a:rPr lang="cs-CZ" b="1" i="1" dirty="0" smtClean="0">
                <a:solidFill>
                  <a:srgbClr val="00682F"/>
                </a:solidFill>
              </a:rPr>
              <a:t>G</a:t>
            </a:r>
            <a:r>
              <a:rPr lang="en-GB" b="1" i="1" dirty="0" err="1" smtClean="0">
                <a:solidFill>
                  <a:srgbClr val="00682F"/>
                </a:solidFill>
              </a:rPr>
              <a:t>atekeeper</a:t>
            </a:r>
            <a:r>
              <a:rPr lang="cs-CZ" b="1" i="1" dirty="0" smtClean="0">
                <a:solidFill>
                  <a:srgbClr val="00682F"/>
                </a:solidFill>
              </a:rPr>
              <a:t> - </a:t>
            </a:r>
            <a:r>
              <a:rPr lang="en-GB" b="1" i="1" dirty="0" smtClean="0">
                <a:solidFill>
                  <a:srgbClr val="00682F"/>
                </a:solidFill>
              </a:rPr>
              <a:t> </a:t>
            </a:r>
            <a:r>
              <a:rPr lang="en-GB" dirty="0" smtClean="0">
                <a:solidFill>
                  <a:srgbClr val="92D050"/>
                </a:solidFill>
              </a:rPr>
              <a:t>prevents dominance by others and facilitates interaction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682F"/>
                </a:solidFill>
              </a:rPr>
              <a:t>dysfunctional roles 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>
                <a:solidFill>
                  <a:srgbClr val="004C22"/>
                </a:solidFill>
              </a:rPr>
              <a:t>or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en-GB" b="1" dirty="0" smtClean="0">
                <a:solidFill>
                  <a:srgbClr val="004C22"/>
                </a:solidFill>
              </a:rPr>
              <a:t>self-</a:t>
            </a:r>
            <a:r>
              <a:rPr lang="en-GB" b="1" dirty="0" err="1" smtClean="0">
                <a:solidFill>
                  <a:srgbClr val="004C22"/>
                </a:solidFill>
              </a:rPr>
              <a:t>centered</a:t>
            </a:r>
            <a:r>
              <a:rPr lang="en-GB" b="1" dirty="0" smtClean="0">
                <a:solidFill>
                  <a:srgbClr val="004C22"/>
                </a:solidFill>
              </a:rPr>
              <a:t> roles</a:t>
            </a:r>
            <a:r>
              <a:rPr lang="cs-CZ" b="1" dirty="0" smtClean="0">
                <a:solidFill>
                  <a:srgbClr val="004C22"/>
                </a:solidFill>
              </a:rPr>
              <a:t> </a:t>
            </a:r>
            <a:r>
              <a:rPr lang="cs-CZ" b="1" dirty="0" smtClean="0"/>
              <a:t>- </a:t>
            </a:r>
            <a:r>
              <a:rPr lang="en-GB" b="1" dirty="0" smtClean="0"/>
              <a:t> </a:t>
            </a:r>
            <a:r>
              <a:rPr lang="en-GB" dirty="0" smtClean="0">
                <a:solidFill>
                  <a:srgbClr val="92D050"/>
                </a:solidFill>
              </a:rPr>
              <a:t>should be limited within the team </a:t>
            </a:r>
            <a:endParaRPr lang="cs-CZ" dirty="0" smtClean="0">
              <a:solidFill>
                <a:srgbClr val="92D050"/>
              </a:solidFill>
            </a:endParaRPr>
          </a:p>
          <a:p>
            <a:r>
              <a:rPr lang="en-GB" b="1" i="1" dirty="0" smtClean="0">
                <a:solidFill>
                  <a:srgbClr val="004C22"/>
                </a:solidFill>
              </a:rPr>
              <a:t>Blocker</a:t>
            </a:r>
            <a:r>
              <a:rPr lang="cs-CZ" b="1" i="1" dirty="0" smtClean="0">
                <a:solidFill>
                  <a:srgbClr val="004C22"/>
                </a:solidFill>
              </a:rPr>
              <a:t> - </a:t>
            </a:r>
            <a:r>
              <a:rPr lang="en-GB" dirty="0" smtClean="0">
                <a:solidFill>
                  <a:srgbClr val="92D050"/>
                </a:solidFill>
              </a:rPr>
              <a:t>has negative responses to most ideas </a:t>
            </a:r>
            <a:endParaRPr lang="cs-CZ" dirty="0" smtClean="0">
              <a:solidFill>
                <a:srgbClr val="92D050"/>
              </a:solidFill>
            </a:endParaRPr>
          </a:p>
          <a:p>
            <a:endParaRPr lang="cs-CZ" i="1" dirty="0" smtClean="0">
              <a:solidFill>
                <a:srgbClr val="92D050"/>
              </a:solidFill>
            </a:endParaRPr>
          </a:p>
          <a:p>
            <a:r>
              <a:rPr lang="cs-CZ" b="1" i="1" dirty="0" smtClean="0">
                <a:solidFill>
                  <a:srgbClr val="004C22"/>
                </a:solidFill>
              </a:rPr>
              <a:t>A</a:t>
            </a:r>
            <a:r>
              <a:rPr lang="en-GB" b="1" i="1" dirty="0" err="1" smtClean="0">
                <a:solidFill>
                  <a:srgbClr val="004C22"/>
                </a:solidFill>
              </a:rPr>
              <a:t>ttacker</a:t>
            </a:r>
            <a:r>
              <a:rPr lang="en-GB" b="1" dirty="0" smtClean="0">
                <a:solidFill>
                  <a:srgbClr val="004C22"/>
                </a:solidFill>
              </a:rPr>
              <a:t> </a:t>
            </a:r>
            <a:r>
              <a:rPr lang="cs-CZ" b="1" dirty="0" smtClean="0">
                <a:solidFill>
                  <a:srgbClr val="004C22"/>
                </a:solidFill>
              </a:rPr>
              <a:t>- </a:t>
            </a:r>
            <a:r>
              <a:rPr lang="en-GB" dirty="0" smtClean="0">
                <a:solidFill>
                  <a:srgbClr val="92D050"/>
                </a:solidFill>
              </a:rPr>
              <a:t>is aggressive to achieve personal status</a:t>
            </a:r>
            <a:endParaRPr lang="cs-CZ" dirty="0" smtClean="0"/>
          </a:p>
          <a:p>
            <a:endParaRPr lang="cs-CZ" dirty="0" smtClean="0"/>
          </a:p>
          <a:p>
            <a:r>
              <a:rPr lang="cs-CZ" b="1" i="1" dirty="0" smtClean="0">
                <a:solidFill>
                  <a:srgbClr val="004C22"/>
                </a:solidFill>
              </a:rPr>
              <a:t>C</a:t>
            </a:r>
            <a:r>
              <a:rPr lang="en-GB" b="1" i="1" dirty="0" err="1" smtClean="0">
                <a:solidFill>
                  <a:srgbClr val="004C22"/>
                </a:solidFill>
              </a:rPr>
              <a:t>lown</a:t>
            </a:r>
            <a:r>
              <a:rPr lang="en-GB" b="1" i="1" dirty="0" smtClean="0">
                <a:solidFill>
                  <a:srgbClr val="004C22"/>
                </a:solidFill>
              </a:rPr>
              <a:t> </a:t>
            </a:r>
            <a:r>
              <a:rPr lang="cs-CZ" b="1" i="1" dirty="0" smtClean="0">
                <a:solidFill>
                  <a:srgbClr val="004C22"/>
                </a:solidFill>
              </a:rPr>
              <a:t> </a:t>
            </a:r>
            <a:r>
              <a:rPr lang="cs-CZ" i="1" dirty="0" smtClean="0"/>
              <a:t>- </a:t>
            </a:r>
            <a:r>
              <a:rPr lang="en-GB" dirty="0" err="1" smtClean="0">
                <a:solidFill>
                  <a:srgbClr val="92D050"/>
                </a:solidFill>
              </a:rPr>
              <a:t>refus</a:t>
            </a:r>
            <a:r>
              <a:rPr lang="cs-CZ" dirty="0" smtClean="0">
                <a:solidFill>
                  <a:srgbClr val="92D050"/>
                </a:solidFill>
              </a:rPr>
              <a:t>es</a:t>
            </a:r>
            <a:r>
              <a:rPr lang="en-GB" dirty="0" smtClean="0">
                <a:solidFill>
                  <a:srgbClr val="92D050"/>
                </a:solidFill>
              </a:rPr>
              <a:t> to take ideas seriously and disrupt</a:t>
            </a:r>
            <a:r>
              <a:rPr lang="cs-CZ" dirty="0" smtClean="0">
                <a:solidFill>
                  <a:srgbClr val="92D050"/>
                </a:solidFill>
              </a:rPr>
              <a:t>s</a:t>
            </a:r>
            <a:r>
              <a:rPr lang="en-GB" dirty="0" smtClean="0">
                <a:solidFill>
                  <a:srgbClr val="92D050"/>
                </a:solidFill>
              </a:rPr>
              <a:t> with jokes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Tuckman</a:t>
            </a:r>
            <a:r>
              <a:rPr lang="cs-CZ" dirty="0" smtClean="0">
                <a:solidFill>
                  <a:srgbClr val="00682F"/>
                </a:solidFill>
              </a:rPr>
              <a:t> ´s model – </a:t>
            </a:r>
            <a:r>
              <a:rPr lang="cs-CZ" dirty="0" err="1" smtClean="0">
                <a:solidFill>
                  <a:srgbClr val="00682F"/>
                </a:solidFill>
              </a:rPr>
              <a:t>teams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dynamics</a:t>
            </a:r>
            <a:endParaRPr lang="cs-CZ" dirty="0">
              <a:solidFill>
                <a:srgbClr val="00682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stages</a:t>
            </a:r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dirty="0" smtClean="0">
                <a:solidFill>
                  <a:srgbClr val="00682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identifying  the boundaries of both interpersonal and task </a:t>
            </a:r>
            <a:r>
              <a:rPr lang="en-GB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behavio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GB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GB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establishment of relationships with leaders</a:t>
            </a:r>
            <a:endParaRPr lang="cs-CZ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="1" i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conflict</a:t>
            </a:r>
            <a:r>
              <a:rPr lang="en-US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and polarization around interpersonal issues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resistance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influence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team</a:t>
            </a:r>
            <a:endParaRPr lang="cs-CZ" dirty="0">
              <a:solidFill>
                <a:srgbClr val="397F2D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682F"/>
                </a:solidFill>
              </a:rPr>
              <a:t>Tuckman</a:t>
            </a:r>
            <a:r>
              <a:rPr lang="cs-CZ" dirty="0" smtClean="0">
                <a:solidFill>
                  <a:srgbClr val="00682F"/>
                </a:solidFill>
              </a:rPr>
              <a:t> ´s model – </a:t>
            </a:r>
            <a:r>
              <a:rPr lang="cs-CZ" dirty="0" err="1" smtClean="0">
                <a:solidFill>
                  <a:srgbClr val="00682F"/>
                </a:solidFill>
              </a:rPr>
              <a:t>teams</a:t>
            </a:r>
            <a:r>
              <a:rPr lang="cs-CZ" dirty="0" smtClean="0">
                <a:solidFill>
                  <a:srgbClr val="00682F"/>
                </a:solidFill>
              </a:rPr>
              <a:t> </a:t>
            </a:r>
            <a:r>
              <a:rPr lang="cs-CZ" dirty="0" err="1" smtClean="0">
                <a:solidFill>
                  <a:srgbClr val="00682F"/>
                </a:solidFill>
              </a:rPr>
              <a:t>dynamics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b="1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Norming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cs-CZ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esistance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is overcome</a:t>
            </a:r>
            <a:r>
              <a:rPr lang="cs-CZ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in-group feeling and cohesiveness develop, new standards evolve, new roles are adopted</a:t>
            </a:r>
            <a:b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3600" dirty="0" smtClean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Performing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cs-CZ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oles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become flexible and functional, and group energy is </a:t>
            </a:r>
            <a:r>
              <a:rPr lang="cs-CZ" sz="3600" dirty="0" err="1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focused</a:t>
            </a:r>
            <a:r>
              <a:rPr lang="cs-CZ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3600" dirty="0" smtClean="0">
                <a:solidFill>
                  <a:srgbClr val="397F2D"/>
                </a:solidFill>
                <a:latin typeface="Times New Roman" pitchFamily="18" charset="0"/>
                <a:cs typeface="Times New Roman" pitchFamily="18" charset="0"/>
              </a:rPr>
              <a:t>the task</a:t>
            </a:r>
            <a:endParaRPr lang="cs-CZ" sz="3600" dirty="0">
              <a:solidFill>
                <a:srgbClr val="397F2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365</TotalTime>
  <Words>925</Words>
  <Application>Microsoft Office PowerPoint</Application>
  <PresentationFormat>Předvádění na obrazovce (4:3)</PresentationFormat>
  <Paragraphs>131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Franklin Gothic Book</vt:lpstr>
      <vt:lpstr>Franklin Gothic Medium</vt:lpstr>
      <vt:lpstr>Times New Roman</vt:lpstr>
      <vt:lpstr>Timesd</vt:lpstr>
      <vt:lpstr>Wingdings 2</vt:lpstr>
      <vt:lpstr>Cesta</vt:lpstr>
      <vt:lpstr>Leadership and team roles</vt:lpstr>
      <vt:lpstr>Team working</vt:lpstr>
      <vt:lpstr>Groups and teams</vt:lpstr>
      <vt:lpstr>Culture dimensions in Team working</vt:lpstr>
      <vt:lpstr>Team roles</vt:lpstr>
      <vt:lpstr>Team roles</vt:lpstr>
      <vt:lpstr>dysfunctional roles </vt:lpstr>
      <vt:lpstr>Tuckman ´s model – teams dynamics</vt:lpstr>
      <vt:lpstr>Tuckman ´s model – teams dynamics</vt:lpstr>
      <vt:lpstr>Tuckman ´s model – teams dynamics</vt:lpstr>
      <vt:lpstr>Tuckman ´s model – teams dynamics</vt:lpstr>
      <vt:lpstr>Culture specifics</vt:lpstr>
      <vt:lpstr>End of negotiating</vt:lpstr>
      <vt:lpstr>Kalil´s  Colour theory</vt:lpstr>
      <vt:lpstr>Main tasks of the team leader</vt:lpstr>
      <vt:lpstr>Main tasks of the team leader</vt:lpstr>
      <vt:lpstr>A mini case study – culture related problems</vt:lpstr>
      <vt:lpstr>A mini case study – cont.</vt:lpstr>
      <vt:lpstr>Task</vt:lpstr>
      <vt:lpstr>Personal  experience</vt:lpstr>
      <vt:lpstr>Prezentace aplikace PowerPoint</vt:lpstr>
      <vt:lpstr>Prezentace aplikace PowerPoint</vt:lpstr>
      <vt:lpstr>Austria – international team of teachers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and team roles</dc:title>
  <cp:lastModifiedBy>Heinz</cp:lastModifiedBy>
  <cp:revision>34</cp:revision>
  <dcterms:modified xsi:type="dcterms:W3CDTF">2019-03-12T08:23:46Z</dcterms:modified>
</cp:coreProperties>
</file>