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534" r:id="rId2"/>
    <p:sldId id="256" r:id="rId3"/>
    <p:sldId id="536" r:id="rId4"/>
    <p:sldId id="537" r:id="rId5"/>
    <p:sldId id="499" r:id="rId6"/>
    <p:sldId id="517" r:id="rId7"/>
    <p:sldId id="518" r:id="rId8"/>
    <p:sldId id="519" r:id="rId9"/>
    <p:sldId id="520" r:id="rId10"/>
    <p:sldId id="521" r:id="rId11"/>
    <p:sldId id="514" r:id="rId12"/>
    <p:sldId id="524" r:id="rId13"/>
    <p:sldId id="525" r:id="rId14"/>
    <p:sldId id="526" r:id="rId15"/>
    <p:sldId id="523" r:id="rId16"/>
    <p:sldId id="527" r:id="rId17"/>
    <p:sldId id="528" r:id="rId18"/>
    <p:sldId id="529" r:id="rId19"/>
    <p:sldId id="530" r:id="rId20"/>
    <p:sldId id="531" r:id="rId21"/>
    <p:sldId id="515" r:id="rId22"/>
    <p:sldId id="535" r:id="rId23"/>
    <p:sldId id="516" r:id="rId24"/>
    <p:sldId id="533" r:id="rId25"/>
    <p:sldId id="538" r:id="rId26"/>
    <p:sldId id="293" r:id="rId27"/>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97" autoAdjust="0"/>
    <p:restoredTop sz="79533" autoAdjust="0"/>
  </p:normalViewPr>
  <p:slideViewPr>
    <p:cSldViewPr>
      <p:cViewPr varScale="1">
        <p:scale>
          <a:sx n="133" d="100"/>
          <a:sy n="133" d="100"/>
        </p:scale>
        <p:origin x="1026" y="11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23.04.2019</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a:t>
            </a:fld>
            <a:endParaRPr lang="cs-CZ"/>
          </a:p>
        </p:txBody>
      </p:sp>
    </p:spTree>
    <p:extLst>
      <p:ext uri="{BB962C8B-B14F-4D97-AF65-F5344CB8AC3E}">
        <p14:creationId xmlns:p14="http://schemas.microsoft.com/office/powerpoint/2010/main" val="300086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a:t>
            </a:fld>
            <a:endParaRPr lang="cs-CZ"/>
          </a:p>
        </p:txBody>
      </p:sp>
    </p:spTree>
    <p:extLst>
      <p:ext uri="{BB962C8B-B14F-4D97-AF65-F5344CB8AC3E}">
        <p14:creationId xmlns:p14="http://schemas.microsoft.com/office/powerpoint/2010/main" val="38063461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11</a:t>
            </a:fld>
            <a:endParaRPr lang="cs-CZ"/>
          </a:p>
        </p:txBody>
      </p:sp>
    </p:spTree>
    <p:extLst>
      <p:ext uri="{BB962C8B-B14F-4D97-AF65-F5344CB8AC3E}">
        <p14:creationId xmlns:p14="http://schemas.microsoft.com/office/powerpoint/2010/main" val="5672500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21</a:t>
            </a:fld>
            <a:endParaRPr lang="cs-CZ"/>
          </a:p>
        </p:txBody>
      </p:sp>
    </p:spTree>
    <p:extLst>
      <p:ext uri="{BB962C8B-B14F-4D97-AF65-F5344CB8AC3E}">
        <p14:creationId xmlns:p14="http://schemas.microsoft.com/office/powerpoint/2010/main" val="22619750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22</a:t>
            </a:fld>
            <a:endParaRPr lang="cs-CZ"/>
          </a:p>
        </p:txBody>
      </p:sp>
    </p:spTree>
    <p:extLst>
      <p:ext uri="{BB962C8B-B14F-4D97-AF65-F5344CB8AC3E}">
        <p14:creationId xmlns:p14="http://schemas.microsoft.com/office/powerpoint/2010/main" val="5291310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23</a:t>
            </a:fld>
            <a:endParaRPr lang="cs-CZ"/>
          </a:p>
        </p:txBody>
      </p:sp>
    </p:spTree>
    <p:extLst>
      <p:ext uri="{BB962C8B-B14F-4D97-AF65-F5344CB8AC3E}">
        <p14:creationId xmlns:p14="http://schemas.microsoft.com/office/powerpoint/2010/main" val="6789933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13242220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26</a:t>
            </a:fld>
            <a:endParaRPr lang="cs-CZ"/>
          </a:p>
        </p:txBody>
      </p:sp>
    </p:spTree>
    <p:extLst>
      <p:ext uri="{BB962C8B-B14F-4D97-AF65-F5344CB8AC3E}">
        <p14:creationId xmlns:p14="http://schemas.microsoft.com/office/powerpoint/2010/main" val="8142484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p:spPr>
        <p:txBody>
          <a:bodyPr anchor="b"/>
          <a:lstStyle>
            <a:lvl1pPr algn="ctr">
              <a:defRPr sz="4500"/>
            </a:lvl1pPr>
          </a:lstStyle>
          <a:p>
            <a:r>
              <a:rPr lang="cs-CZ" smtClean="0"/>
              <a:t>Kliknutím lze upravit styl.</a:t>
            </a:r>
            <a:endParaRPr lang="cs-CZ"/>
          </a:p>
        </p:txBody>
      </p:sp>
      <p:sp>
        <p:nvSpPr>
          <p:cNvPr id="3" name="Podnadpis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23.04.2019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8649832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err="1">
                <a:ln w="0"/>
                <a:solidFill>
                  <a:schemeClr val="bg1"/>
                </a:solidFill>
                <a:effectLst>
                  <a:outerShdw blurRad="38100" dist="19050" dir="2700000" algn="tl" rotWithShape="0">
                    <a:schemeClr val="dk1">
                      <a:alpha val="40000"/>
                    </a:schemeClr>
                  </a:outerShdw>
                </a:effectLst>
              </a:rPr>
              <a:t>Intercultural</a:t>
            </a:r>
            <a:r>
              <a:rPr lang="cs-CZ" b="1" dirty="0">
                <a:ln w="0"/>
                <a:solidFill>
                  <a:schemeClr val="bg1"/>
                </a:solidFill>
                <a:effectLst>
                  <a:outerShdw blurRad="38100" dist="19050" dir="2700000" algn="tl" rotWithShape="0">
                    <a:schemeClr val="dk1">
                      <a:alpha val="40000"/>
                    </a:schemeClr>
                  </a:outerShdw>
                </a:effectLst>
              </a:rPr>
              <a:t> </a:t>
            </a:r>
            <a:r>
              <a:rPr lang="cs-CZ" b="1" smtClean="0">
                <a:ln w="0"/>
                <a:solidFill>
                  <a:schemeClr val="bg1"/>
                </a:solidFill>
                <a:effectLst>
                  <a:outerShdw blurRad="38100" dist="19050" dir="2700000" algn="tl" rotWithShape="0">
                    <a:schemeClr val="dk1">
                      <a:alpha val="40000"/>
                    </a:schemeClr>
                  </a:outerShdw>
                </a:effectLst>
              </a:rPr>
              <a:t>Communication</a:t>
            </a:r>
            <a:endParaRPr lang="cs-CZ" dirty="0">
              <a:ln w="0"/>
              <a:solidFill>
                <a:schemeClr val="bg1"/>
              </a:solidFill>
              <a:effectLst>
                <a:outerShdw blurRad="38100" dist="19050" dir="2700000" algn="tl" rotWithShape="0">
                  <a:schemeClr val="dk1">
                    <a:alpha val="40000"/>
                  </a:schemeClr>
                </a:outerShdw>
              </a:effectLst>
            </a:endParaRPr>
          </a:p>
          <a:p>
            <a:pPr algn="ctr"/>
            <a:r>
              <a:rPr lang="cs-CZ" dirty="0" smtClean="0">
                <a:ln w="0"/>
                <a:solidFill>
                  <a:schemeClr val="bg1"/>
                </a:solidFill>
                <a:effectLst>
                  <a:outerShdw blurRad="38100" dist="19050" dir="2700000" algn="tl" rotWithShape="0">
                    <a:schemeClr val="dk1">
                      <a:alpha val="40000"/>
                    </a:schemeClr>
                  </a:outerShdw>
                </a:effectLst>
              </a:rPr>
              <a:t>Lecturer:</a:t>
            </a:r>
          </a:p>
          <a:p>
            <a:pPr lvl="0" algn="ctr"/>
            <a:r>
              <a:rPr lang="cs-CZ" b="1" dirty="0" smtClean="0">
                <a:ln w="0"/>
                <a:solidFill>
                  <a:prstClr val="white"/>
                </a:solidFill>
                <a:effectLst>
                  <a:outerShdw blurRad="38100" dist="19050" dir="2700000" algn="tl" rotWithShape="0">
                    <a:srgbClr val="307871">
                      <a:alpha val="40000"/>
                    </a:srgbClr>
                  </a:outerShdw>
                </a:effectLst>
              </a:rPr>
              <a:t>Ing</a:t>
            </a:r>
            <a:r>
              <a:rPr lang="cs-CZ" b="1" dirty="0">
                <a:ln w="0"/>
                <a:solidFill>
                  <a:prstClr val="white"/>
                </a:solidFill>
                <a:effectLst>
                  <a:outerShdw blurRad="38100" dist="19050" dir="2700000" algn="tl" rotWithShape="0">
                    <a:srgbClr val="307871">
                      <a:alpha val="40000"/>
                    </a:srgbClr>
                  </a:outerShdw>
                </a:effectLst>
              </a:rPr>
              <a:t>. Patrik </a:t>
            </a:r>
            <a:r>
              <a:rPr lang="cs-CZ" b="1" dirty="0" err="1">
                <a:ln w="0"/>
                <a:solidFill>
                  <a:prstClr val="white"/>
                </a:solidFill>
                <a:effectLst>
                  <a:outerShdw blurRad="38100" dist="19050" dir="2700000" algn="tl" rotWithShape="0">
                    <a:srgbClr val="307871">
                      <a:alpha val="40000"/>
                    </a:srgbClr>
                  </a:outerShdw>
                </a:effectLst>
              </a:rPr>
              <a:t>Kajzar</a:t>
            </a:r>
            <a:r>
              <a:rPr lang="cs-CZ" b="1" dirty="0">
                <a:ln w="0"/>
                <a:solidFill>
                  <a:prstClr val="white"/>
                </a:solidFill>
                <a:effectLst>
                  <a:outerShdw blurRad="38100" dist="19050" dir="2700000" algn="tl" rotWithShape="0">
                    <a:srgbClr val="307871">
                      <a:alpha val="40000"/>
                    </a:srgbClr>
                  </a:outerShdw>
                </a:effectLst>
              </a:rPr>
              <a:t>, Ph.D</a:t>
            </a:r>
            <a:r>
              <a:rPr lang="cs-CZ" b="1" dirty="0" smtClean="0">
                <a:ln w="0"/>
                <a:solidFill>
                  <a:prstClr val="white"/>
                </a:solidFill>
                <a:effectLst>
                  <a:outerShdw blurRad="38100" dist="19050" dir="2700000" algn="tl" rotWithShape="0">
                    <a:srgbClr val="307871">
                      <a:alpha val="40000"/>
                    </a:srgbClr>
                  </a:outerShdw>
                </a:effectLst>
              </a:rPr>
              <a:t>.</a:t>
            </a:r>
          </a:p>
          <a:p>
            <a:pPr lvl="0" algn="ctr"/>
            <a:r>
              <a:rPr lang="cs-CZ" b="1" dirty="0">
                <a:ln w="0"/>
                <a:solidFill>
                  <a:prstClr val="white"/>
                </a:solidFill>
                <a:effectLst>
                  <a:outerShdw blurRad="38100" dist="19050" dir="2700000" algn="tl" rotWithShape="0">
                    <a:srgbClr val="307871">
                      <a:alpha val="40000"/>
                    </a:srgbClr>
                  </a:outerShdw>
                </a:effectLst>
              </a:rPr>
              <a:t>Mgr. Martina </a:t>
            </a:r>
            <a:r>
              <a:rPr lang="cs-CZ" b="1" dirty="0" err="1">
                <a:ln w="0"/>
                <a:solidFill>
                  <a:prstClr val="white"/>
                </a:solidFill>
                <a:effectLst>
                  <a:outerShdw blurRad="38100" dist="19050" dir="2700000" algn="tl" rotWithShape="0">
                    <a:srgbClr val="307871">
                      <a:alpha val="40000"/>
                    </a:srgbClr>
                  </a:outerShdw>
                </a:effectLst>
              </a:rPr>
              <a:t>Chylková</a:t>
            </a:r>
            <a:endParaRPr lang="cs-CZ" b="1" dirty="0">
              <a:ln w="0"/>
              <a:solidFill>
                <a:prstClr val="white"/>
              </a:solidFill>
              <a:effectLst>
                <a:outerShdw blurRad="38100" dist="19050" dir="2700000" algn="tl" rotWithShape="0">
                  <a:srgbClr val="307871">
                    <a:alpha val="40000"/>
                  </a:srgbClr>
                </a:outerShdw>
              </a:effectLst>
            </a:endParaRPr>
          </a:p>
          <a:p>
            <a:pPr algn="ctr"/>
            <a:endParaRPr lang="cs-CZ" b="1" dirty="0">
              <a:ln w="0"/>
              <a:solidFill>
                <a:schemeClr val="bg1"/>
              </a:solidFill>
              <a:effectLst>
                <a:outerShdw blurRad="38100" dist="19050" dir="2700000" algn="tl" rotWithShape="0">
                  <a:schemeClr val="dk1">
                    <a:alpha val="40000"/>
                  </a:schemeClr>
                </a:outerShdw>
              </a:effectLst>
            </a:endParaRP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Název</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prezentace</a:t>
            </a:r>
            <a:endParaRPr lang="cs-CZ" sz="40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1927082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Cultural</a:t>
            </a:r>
            <a:r>
              <a:rPr lang="sk-SK" dirty="0" smtClean="0"/>
              <a:t> </a:t>
            </a:r>
            <a:r>
              <a:rPr lang="sk-SK" dirty="0" err="1" smtClean="0"/>
              <a:t>Intelligence</a:t>
            </a:r>
            <a:endParaRPr lang="sk-SK" dirty="0"/>
          </a:p>
        </p:txBody>
      </p:sp>
      <p:sp>
        <p:nvSpPr>
          <p:cNvPr id="3" name="TextovéPole 2"/>
          <p:cNvSpPr txBox="1"/>
          <p:nvPr/>
        </p:nvSpPr>
        <p:spPr>
          <a:xfrm>
            <a:off x="0" y="1071552"/>
            <a:ext cx="8820472" cy="3046988"/>
          </a:xfrm>
          <a:prstGeom prst="rect">
            <a:avLst/>
          </a:prstGeom>
          <a:noFill/>
        </p:spPr>
        <p:txBody>
          <a:bodyPr wrap="square" rtlCol="0">
            <a:spAutoFit/>
          </a:bodyPr>
          <a:lstStyle/>
          <a:p>
            <a:pPr marL="342900" indent="-342900" algn="just">
              <a:buFont typeface="Wingdings" panose="05000000000000000000" pitchFamily="2" charset="2"/>
              <a:buChar char="q"/>
            </a:pPr>
            <a:r>
              <a:rPr lang="en-US" sz="2400" dirty="0" smtClean="0"/>
              <a:t>Developing high cultural intelligence increases one’s </a:t>
            </a:r>
            <a:r>
              <a:rPr lang="sk-SK" sz="2400" dirty="0" smtClean="0"/>
              <a:t>  </a:t>
            </a:r>
            <a:r>
              <a:rPr lang="en-US" sz="2400" dirty="0" smtClean="0"/>
              <a:t>openness and hardiness when dealing with major differences in culture. </a:t>
            </a:r>
            <a:endParaRPr lang="cs-CZ" sz="2400" dirty="0" smtClean="0"/>
          </a:p>
          <a:p>
            <a:pPr marL="342900" indent="-342900" algn="just">
              <a:buFont typeface="Wingdings" panose="05000000000000000000" pitchFamily="2" charset="2"/>
              <a:buChar char="q"/>
            </a:pPr>
            <a:r>
              <a:rPr lang="en-US" sz="2400" dirty="0" smtClean="0"/>
              <a:t>Improving one’s openness requires both humility when learning from others and inquisitiveness in actively pursuing opportunities to develop one’s cultural awareness. </a:t>
            </a:r>
            <a:endParaRPr lang="cs-CZ" sz="2400" dirty="0" smtClean="0"/>
          </a:p>
          <a:p>
            <a:pPr marL="342900" indent="-342900" algn="just">
              <a:buFont typeface="Wingdings" panose="05000000000000000000" pitchFamily="2" charset="2"/>
              <a:buChar char="q"/>
            </a:pPr>
            <a:r>
              <a:rPr lang="en-US" sz="2400" dirty="0" smtClean="0"/>
              <a:t>Strong hardiness allows one to deal better with stress, cultural shocks and tension when interacting with others in a foreign context.</a:t>
            </a:r>
            <a:endParaRPr lang="sk-SK"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en-US" dirty="0" smtClean="0"/>
              <a:t>Division </a:t>
            </a:r>
            <a:r>
              <a:rPr lang="en-US" dirty="0"/>
              <a:t>according to </a:t>
            </a:r>
            <a:r>
              <a:rPr lang="en-US" dirty="0" smtClean="0"/>
              <a:t>Hofstede</a:t>
            </a:r>
            <a:r>
              <a:rPr lang="cs-CZ" dirty="0"/>
              <a:t/>
            </a:r>
            <a:br>
              <a:rPr lang="cs-CZ" dirty="0"/>
            </a:br>
            <a:endParaRPr lang="cs-CZ" dirty="0"/>
          </a:p>
        </p:txBody>
      </p:sp>
      <p:sp>
        <p:nvSpPr>
          <p:cNvPr id="2" name="Obdélník 1"/>
          <p:cNvSpPr/>
          <p:nvPr/>
        </p:nvSpPr>
        <p:spPr>
          <a:xfrm>
            <a:off x="107504" y="1203598"/>
            <a:ext cx="8928992" cy="3170099"/>
          </a:xfrm>
          <a:prstGeom prst="rect">
            <a:avLst/>
          </a:prstGeom>
        </p:spPr>
        <p:txBody>
          <a:bodyPr wrap="square">
            <a:spAutoFit/>
          </a:bodyPr>
          <a:lstStyle/>
          <a:p>
            <a:pPr marL="285750" indent="-285750" algn="just">
              <a:buFont typeface="Wingdings" panose="05000000000000000000" pitchFamily="2" charset="2"/>
              <a:buChar char="q"/>
            </a:pPr>
            <a:r>
              <a:rPr lang="en-US" sz="2000" dirty="0"/>
              <a:t>Hofstede developed his original model as a result of using factor analysis to examine the results of a worldwide survey of employee values by IBM between 1967 and 1973. It has been refined since. </a:t>
            </a:r>
            <a:endParaRPr lang="cs-CZ" sz="2000" dirty="0" smtClean="0"/>
          </a:p>
          <a:p>
            <a:pPr marL="285750" indent="-285750" algn="just">
              <a:buFont typeface="Wingdings" panose="05000000000000000000" pitchFamily="2" charset="2"/>
              <a:buChar char="q"/>
            </a:pPr>
            <a:r>
              <a:rPr lang="en-US" sz="2000" dirty="0" smtClean="0"/>
              <a:t>The </a:t>
            </a:r>
            <a:r>
              <a:rPr lang="en-US" sz="2000" dirty="0"/>
              <a:t>original theory proposed four dimensions along which cultural values could be analyzed: individualism-collectivism; uncertainty avoidance; power distance (strength of social hierarchy) and masculinity-femininity (task orientation versus person-orientation). </a:t>
            </a:r>
            <a:endParaRPr lang="cs-CZ" sz="2000" dirty="0" smtClean="0"/>
          </a:p>
          <a:p>
            <a:pPr marL="285750" indent="-285750" algn="just">
              <a:buFont typeface="Wingdings" panose="05000000000000000000" pitchFamily="2" charset="2"/>
              <a:buChar char="q"/>
            </a:pPr>
            <a:r>
              <a:rPr lang="en-US" sz="2000" dirty="0" smtClean="0"/>
              <a:t>Independent </a:t>
            </a:r>
            <a:r>
              <a:rPr lang="en-US" sz="2000" dirty="0"/>
              <a:t>research in Hong Kong led Hofstede to add a fifth dimension, long-term orientation, to cover aspects of values not discussed in the original </a:t>
            </a:r>
            <a:r>
              <a:rPr lang="en-US" sz="2000" dirty="0" smtClean="0"/>
              <a:t>paradigm.</a:t>
            </a:r>
            <a:endParaRPr lang="cs-CZ" sz="2000" dirty="0" smtClean="0"/>
          </a:p>
          <a:p>
            <a:pPr marL="285750" indent="-285750" algn="just">
              <a:buFont typeface="Wingdings" panose="05000000000000000000" pitchFamily="2" charset="2"/>
              <a:buChar char="q"/>
            </a:pPr>
            <a:r>
              <a:rPr lang="en-US" sz="2000" dirty="0" smtClean="0"/>
              <a:t>In </a:t>
            </a:r>
            <a:r>
              <a:rPr lang="en-US" sz="2000" dirty="0"/>
              <a:t>2010, Hofstede added a sixth dimension, indulgence versus self-restraint.</a:t>
            </a:r>
          </a:p>
        </p:txBody>
      </p:sp>
    </p:spTree>
    <p:extLst>
      <p:ext uri="{BB962C8B-B14F-4D97-AF65-F5344CB8AC3E}">
        <p14:creationId xmlns:p14="http://schemas.microsoft.com/office/powerpoint/2010/main" val="18181041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5749240" cy="507703"/>
          </a:xfrm>
        </p:spPr>
        <p:txBody>
          <a:bodyPr/>
          <a:lstStyle/>
          <a:p>
            <a:r>
              <a:rPr lang="sk-SK" dirty="0" err="1" smtClean="0"/>
              <a:t>Hoftede´s</a:t>
            </a:r>
            <a:r>
              <a:rPr lang="sk-SK" dirty="0" smtClean="0"/>
              <a:t> </a:t>
            </a:r>
            <a:r>
              <a:rPr lang="sk-SK" dirty="0" err="1" smtClean="0"/>
              <a:t>cultural</a:t>
            </a:r>
            <a:r>
              <a:rPr lang="sk-SK" dirty="0" smtClean="0"/>
              <a:t> </a:t>
            </a:r>
            <a:r>
              <a:rPr lang="sk-SK" dirty="0" err="1" smtClean="0"/>
              <a:t>dimensions</a:t>
            </a:r>
            <a:r>
              <a:rPr lang="sk-SK" dirty="0" smtClean="0"/>
              <a:t> </a:t>
            </a:r>
            <a:r>
              <a:rPr lang="sk-SK" dirty="0" err="1" smtClean="0"/>
              <a:t>theory</a:t>
            </a:r>
            <a:endParaRPr lang="sk-SK" dirty="0"/>
          </a:p>
        </p:txBody>
      </p:sp>
      <p:sp>
        <p:nvSpPr>
          <p:cNvPr id="3" name="TextovéPole 2"/>
          <p:cNvSpPr txBox="1"/>
          <p:nvPr/>
        </p:nvSpPr>
        <p:spPr>
          <a:xfrm>
            <a:off x="107504" y="987574"/>
            <a:ext cx="8928992" cy="3477875"/>
          </a:xfrm>
          <a:prstGeom prst="rect">
            <a:avLst/>
          </a:prstGeom>
          <a:noFill/>
        </p:spPr>
        <p:txBody>
          <a:bodyPr wrap="square" rtlCol="0">
            <a:spAutoFit/>
          </a:bodyPr>
          <a:lstStyle/>
          <a:p>
            <a:pPr marL="285750" indent="-285750" algn="just">
              <a:buFont typeface="Wingdings" panose="05000000000000000000" pitchFamily="2" charset="2"/>
              <a:buChar char="q"/>
            </a:pPr>
            <a:r>
              <a:rPr lang="en-US" sz="2000" b="1" i="1" dirty="0" smtClean="0"/>
              <a:t>The original theory proposed four dimensions along which cultural values could be analyzed: </a:t>
            </a:r>
            <a:endParaRPr lang="sk-SK" sz="2000" b="1" i="1" dirty="0" smtClean="0"/>
          </a:p>
          <a:p>
            <a:pPr marL="285750" indent="-285750" algn="just">
              <a:buFont typeface="Wingdings" panose="05000000000000000000" pitchFamily="2" charset="2"/>
              <a:buChar char="ü"/>
            </a:pPr>
            <a:r>
              <a:rPr lang="en-US" sz="2000" dirty="0" smtClean="0"/>
              <a:t> </a:t>
            </a:r>
            <a:r>
              <a:rPr lang="cs-CZ" sz="2000" dirty="0" smtClean="0"/>
              <a:t>i</a:t>
            </a:r>
            <a:r>
              <a:rPr lang="en-US" sz="2000" dirty="0" err="1" smtClean="0"/>
              <a:t>ndividualism</a:t>
            </a:r>
            <a:r>
              <a:rPr lang="en-US" sz="2000" dirty="0" smtClean="0"/>
              <a:t>-collectivism</a:t>
            </a:r>
            <a:endParaRPr lang="sk-SK" sz="2000" dirty="0" smtClean="0"/>
          </a:p>
          <a:p>
            <a:pPr marL="285750" indent="-285750" algn="just">
              <a:buFont typeface="Wingdings" panose="05000000000000000000" pitchFamily="2" charset="2"/>
              <a:buChar char="ü"/>
            </a:pPr>
            <a:r>
              <a:rPr lang="sk-SK" sz="2000" dirty="0" smtClean="0"/>
              <a:t> </a:t>
            </a:r>
            <a:r>
              <a:rPr lang="en-US" sz="2000" dirty="0" smtClean="0"/>
              <a:t>uncertainty avoidance</a:t>
            </a:r>
            <a:endParaRPr lang="sk-SK" sz="2000" dirty="0" smtClean="0"/>
          </a:p>
          <a:p>
            <a:pPr marL="285750" indent="-285750" algn="just">
              <a:buFont typeface="Wingdings" panose="05000000000000000000" pitchFamily="2" charset="2"/>
              <a:buChar char="ü"/>
            </a:pPr>
            <a:r>
              <a:rPr lang="sk-SK" sz="2000" dirty="0" smtClean="0"/>
              <a:t> </a:t>
            </a:r>
            <a:r>
              <a:rPr lang="en-US" sz="2000" dirty="0" smtClean="0"/>
              <a:t>power distance (strength of social hierarchy)</a:t>
            </a:r>
            <a:r>
              <a:rPr lang="sk-SK" sz="2000" dirty="0" smtClean="0"/>
              <a:t> </a:t>
            </a:r>
          </a:p>
          <a:p>
            <a:pPr marL="285750" indent="-285750" algn="just">
              <a:buFont typeface="Wingdings" panose="05000000000000000000" pitchFamily="2" charset="2"/>
              <a:buChar char="ü"/>
            </a:pPr>
            <a:r>
              <a:rPr lang="sk-SK" sz="2000" dirty="0" smtClean="0"/>
              <a:t> </a:t>
            </a:r>
            <a:r>
              <a:rPr lang="en-US" sz="2000" dirty="0" smtClean="0"/>
              <a:t>masculinity-femininity (task orientation versus person-orientation)</a:t>
            </a:r>
            <a:endParaRPr lang="sk-SK" sz="2000" dirty="0" smtClean="0"/>
          </a:p>
          <a:p>
            <a:pPr marL="285750" indent="-285750" algn="just">
              <a:buFont typeface="Wingdings" panose="05000000000000000000" pitchFamily="2" charset="2"/>
              <a:buChar char="q"/>
            </a:pPr>
            <a:r>
              <a:rPr lang="en-US" sz="2000" dirty="0" smtClean="0"/>
              <a:t>Independent research in Hong Kong led Hofstede to add a fifth dimension</a:t>
            </a:r>
            <a:r>
              <a:rPr lang="sk-SK" sz="2000" dirty="0" smtClean="0"/>
              <a:t>,</a:t>
            </a:r>
          </a:p>
          <a:p>
            <a:pPr marL="285750" indent="-285750" algn="just">
              <a:buFont typeface="Wingdings" panose="05000000000000000000" pitchFamily="2" charset="2"/>
              <a:buChar char="q"/>
            </a:pPr>
            <a:r>
              <a:rPr lang="cs-CZ" sz="2000" dirty="0"/>
              <a:t>L</a:t>
            </a:r>
            <a:r>
              <a:rPr lang="en-US" sz="2000" dirty="0" err="1" smtClean="0"/>
              <a:t>ong</a:t>
            </a:r>
            <a:r>
              <a:rPr lang="en-US" sz="2000" dirty="0" smtClean="0"/>
              <a:t>-term orientation, to cover aspects of values not discussed in the original paradigm. </a:t>
            </a:r>
            <a:endParaRPr lang="sk-SK" sz="2000" dirty="0" smtClean="0"/>
          </a:p>
          <a:p>
            <a:pPr algn="just"/>
            <a:r>
              <a:rPr lang="sk-SK" sz="2000" dirty="0" smtClean="0"/>
              <a:t>I</a:t>
            </a:r>
            <a:r>
              <a:rPr lang="en-US" sz="2000" dirty="0" smtClean="0"/>
              <a:t>n 2010, </a:t>
            </a:r>
            <a:r>
              <a:rPr lang="en-US" sz="2000" dirty="0" err="1" smtClean="0"/>
              <a:t>Hofstede</a:t>
            </a:r>
            <a:r>
              <a:rPr lang="en-US" sz="2000" dirty="0" smtClean="0"/>
              <a:t> added a sixth dimension, </a:t>
            </a:r>
            <a:endParaRPr lang="sk-SK" sz="2000" dirty="0" smtClean="0"/>
          </a:p>
          <a:p>
            <a:pPr marL="285750" indent="-285750" algn="just">
              <a:buFont typeface="Wingdings" panose="05000000000000000000" pitchFamily="2" charset="2"/>
              <a:buChar char="ü"/>
            </a:pPr>
            <a:r>
              <a:rPr lang="sk-SK" sz="2000" dirty="0" smtClean="0"/>
              <a:t> </a:t>
            </a:r>
            <a:r>
              <a:rPr lang="en-US" sz="2000" dirty="0" smtClean="0"/>
              <a:t>indulgence versus self-restraint.</a:t>
            </a:r>
            <a:endParaRPr lang="sk-SK"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Practical</a:t>
            </a:r>
            <a:r>
              <a:rPr lang="sk-SK" dirty="0" smtClean="0"/>
              <a:t> </a:t>
            </a:r>
            <a:r>
              <a:rPr lang="sk-SK" dirty="0" err="1" smtClean="0"/>
              <a:t>applications</a:t>
            </a:r>
            <a:r>
              <a:rPr lang="sk-SK" dirty="0" smtClean="0"/>
              <a:t> </a:t>
            </a:r>
            <a:r>
              <a:rPr lang="sk-SK" dirty="0" err="1" smtClean="0"/>
              <a:t>of</a:t>
            </a:r>
            <a:r>
              <a:rPr lang="sk-SK" dirty="0" smtClean="0"/>
              <a:t> </a:t>
            </a:r>
            <a:r>
              <a:rPr lang="sk-SK" dirty="0" err="1" smtClean="0"/>
              <a:t>theory</a:t>
            </a:r>
            <a:endParaRPr lang="sk-SK" dirty="0"/>
          </a:p>
        </p:txBody>
      </p:sp>
      <p:sp>
        <p:nvSpPr>
          <p:cNvPr id="3" name="TextovéPole 2"/>
          <p:cNvSpPr txBox="1"/>
          <p:nvPr/>
        </p:nvSpPr>
        <p:spPr>
          <a:xfrm>
            <a:off x="357158" y="857238"/>
            <a:ext cx="8319298" cy="2862322"/>
          </a:xfrm>
          <a:prstGeom prst="rect">
            <a:avLst/>
          </a:prstGeom>
          <a:noFill/>
        </p:spPr>
        <p:txBody>
          <a:bodyPr wrap="square" rtlCol="0">
            <a:spAutoFit/>
          </a:bodyPr>
          <a:lstStyle/>
          <a:p>
            <a:pPr algn="just"/>
            <a:r>
              <a:rPr lang="sk-SK" sz="2000" b="1" i="1" dirty="0" err="1" smtClean="0"/>
              <a:t>International</a:t>
            </a:r>
            <a:r>
              <a:rPr lang="sk-SK" sz="2000" b="1" i="1" dirty="0" smtClean="0"/>
              <a:t> marketing</a:t>
            </a:r>
          </a:p>
          <a:p>
            <a:pPr algn="just"/>
            <a:endParaRPr lang="sk-SK" sz="2000" dirty="0" smtClean="0"/>
          </a:p>
          <a:p>
            <a:pPr marL="342900" indent="-342900" algn="just">
              <a:buFont typeface="Wingdings" panose="05000000000000000000" pitchFamily="2" charset="2"/>
              <a:buChar char="q"/>
            </a:pPr>
            <a:r>
              <a:rPr lang="en-US" sz="2000" dirty="0" smtClean="0"/>
              <a:t>The six-dimension model is very useful in international marketing because it defines national values not only in business context but in general.</a:t>
            </a:r>
            <a:endParaRPr lang="sk-SK" sz="2000" dirty="0" smtClean="0"/>
          </a:p>
          <a:p>
            <a:pPr algn="just"/>
            <a:r>
              <a:rPr lang="en-US" sz="2000" dirty="0" smtClean="0"/>
              <a:t> </a:t>
            </a:r>
            <a:endParaRPr lang="sk-SK" sz="2000" dirty="0" smtClean="0"/>
          </a:p>
          <a:p>
            <a:pPr marL="342900" indent="-342900" algn="just">
              <a:buFont typeface="Wingdings" panose="05000000000000000000" pitchFamily="2" charset="2"/>
              <a:buChar char="q"/>
            </a:pPr>
            <a:r>
              <a:rPr lang="en-US" sz="2000" dirty="0" smtClean="0"/>
              <a:t>Marieke de </a:t>
            </a:r>
            <a:r>
              <a:rPr lang="en-US" sz="2000" dirty="0" err="1" smtClean="0"/>
              <a:t>Mooij</a:t>
            </a:r>
            <a:r>
              <a:rPr lang="en-US" sz="2000" dirty="0" smtClean="0"/>
              <a:t> has studied the application of Hofstede's findings in the field of global branding, advertising strategy and consumer behavior. As companies try to adapt their products and services to local habits and preferences they have to understand the specificity of their market.</a:t>
            </a:r>
            <a:endParaRPr lang="sk-SK"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Practical</a:t>
            </a:r>
            <a:r>
              <a:rPr lang="sk-SK" dirty="0" smtClean="0"/>
              <a:t> </a:t>
            </a:r>
            <a:r>
              <a:rPr lang="sk-SK" dirty="0" err="1" smtClean="0"/>
              <a:t>applications</a:t>
            </a:r>
            <a:r>
              <a:rPr lang="sk-SK" dirty="0" smtClean="0"/>
              <a:t> </a:t>
            </a:r>
            <a:r>
              <a:rPr lang="sk-SK" dirty="0" err="1" smtClean="0"/>
              <a:t>of</a:t>
            </a:r>
            <a:r>
              <a:rPr lang="sk-SK" dirty="0" smtClean="0"/>
              <a:t> </a:t>
            </a:r>
            <a:r>
              <a:rPr lang="sk-SK" dirty="0" err="1" smtClean="0"/>
              <a:t>theory</a:t>
            </a:r>
            <a:endParaRPr lang="sk-SK" dirty="0"/>
          </a:p>
        </p:txBody>
      </p:sp>
      <p:sp>
        <p:nvSpPr>
          <p:cNvPr id="3" name="TextovéPole 2"/>
          <p:cNvSpPr txBox="1"/>
          <p:nvPr/>
        </p:nvSpPr>
        <p:spPr>
          <a:xfrm flipH="1">
            <a:off x="214282" y="785800"/>
            <a:ext cx="8318158" cy="2862322"/>
          </a:xfrm>
          <a:prstGeom prst="rect">
            <a:avLst/>
          </a:prstGeom>
          <a:noFill/>
        </p:spPr>
        <p:txBody>
          <a:bodyPr wrap="square" rtlCol="0">
            <a:spAutoFit/>
          </a:bodyPr>
          <a:lstStyle/>
          <a:p>
            <a:pPr algn="just"/>
            <a:r>
              <a:rPr lang="sk-SK" sz="2000" b="1" i="1" dirty="0" err="1" smtClean="0"/>
              <a:t>For</a:t>
            </a:r>
            <a:r>
              <a:rPr lang="sk-SK" sz="2000" b="1" i="1" dirty="0" smtClean="0"/>
              <a:t> </a:t>
            </a:r>
            <a:r>
              <a:rPr lang="sk-SK" sz="2000" b="1" i="1" dirty="0" err="1" smtClean="0"/>
              <a:t>example</a:t>
            </a:r>
            <a:r>
              <a:rPr lang="sk-SK" sz="2000" b="1" i="1" dirty="0" smtClean="0"/>
              <a:t>:</a:t>
            </a:r>
          </a:p>
          <a:p>
            <a:pPr algn="just"/>
            <a:endParaRPr lang="sk-SK" sz="2000" dirty="0" smtClean="0"/>
          </a:p>
          <a:p>
            <a:pPr marL="342900" indent="-342900" algn="just">
              <a:buFont typeface="Wingdings" panose="05000000000000000000" pitchFamily="2" charset="2"/>
              <a:buChar char="q"/>
            </a:pPr>
            <a:r>
              <a:rPr lang="sk-SK" sz="2000" dirty="0" smtClean="0"/>
              <a:t>I</a:t>
            </a:r>
            <a:r>
              <a:rPr lang="en-US" sz="2000" dirty="0" smtClean="0"/>
              <a:t>f you want to market cars in a country where the uncertainty avoidance is high, you should emphasize their safety, whereas in other countries you may base your advertisement on the social image they give you.</a:t>
            </a:r>
            <a:endParaRPr lang="sk-SK" sz="2000" dirty="0" smtClean="0"/>
          </a:p>
          <a:p>
            <a:pPr algn="just"/>
            <a:endParaRPr lang="sk-SK" sz="2000" dirty="0" smtClean="0"/>
          </a:p>
          <a:p>
            <a:pPr marL="342900" indent="-342900" algn="just">
              <a:buFont typeface="Wingdings" panose="05000000000000000000" pitchFamily="2" charset="2"/>
              <a:buChar char="q"/>
            </a:pPr>
            <a:r>
              <a:rPr lang="sk-SK" sz="2000" dirty="0" smtClean="0"/>
              <a:t>I</a:t>
            </a:r>
            <a:r>
              <a:rPr lang="en-US" sz="2000" dirty="0" smtClean="0"/>
              <a:t>f you want to advertise cell phones in China, you may show a collective experience whereas in the United States you may show how an individual uses it to save time and money.</a:t>
            </a:r>
            <a:endParaRPr lang="sk-SK"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Dimensions</a:t>
            </a:r>
            <a:r>
              <a:rPr lang="sk-SK" dirty="0" smtClean="0"/>
              <a:t> </a:t>
            </a:r>
            <a:r>
              <a:rPr lang="sk-SK" dirty="0" err="1" smtClean="0"/>
              <a:t>of</a:t>
            </a:r>
            <a:r>
              <a:rPr lang="sk-SK" dirty="0" smtClean="0"/>
              <a:t> </a:t>
            </a:r>
            <a:r>
              <a:rPr lang="sk-SK" dirty="0" err="1" smtClean="0"/>
              <a:t>national</a:t>
            </a:r>
            <a:r>
              <a:rPr lang="sk-SK" dirty="0" smtClean="0"/>
              <a:t> </a:t>
            </a:r>
            <a:r>
              <a:rPr lang="sk-SK" dirty="0" err="1" smtClean="0"/>
              <a:t>cultures</a:t>
            </a:r>
            <a:endParaRPr lang="sk-SK" dirty="0"/>
          </a:p>
        </p:txBody>
      </p:sp>
      <p:sp>
        <p:nvSpPr>
          <p:cNvPr id="3" name="TextovéPole 2"/>
          <p:cNvSpPr txBox="1"/>
          <p:nvPr/>
        </p:nvSpPr>
        <p:spPr>
          <a:xfrm>
            <a:off x="285720" y="785800"/>
            <a:ext cx="8318728" cy="3477875"/>
          </a:xfrm>
          <a:prstGeom prst="rect">
            <a:avLst/>
          </a:prstGeom>
          <a:noFill/>
        </p:spPr>
        <p:txBody>
          <a:bodyPr wrap="square" rtlCol="0">
            <a:spAutoFit/>
          </a:bodyPr>
          <a:lstStyle/>
          <a:p>
            <a:pPr algn="just"/>
            <a:r>
              <a:rPr lang="sk-SK" sz="2000" b="1" i="1" dirty="0" err="1" smtClean="0"/>
              <a:t>Power</a:t>
            </a:r>
            <a:r>
              <a:rPr lang="sk-SK" sz="2000" b="1" i="1" dirty="0" smtClean="0"/>
              <a:t> </a:t>
            </a:r>
            <a:r>
              <a:rPr lang="sk-SK" sz="2000" b="1" i="1" dirty="0" err="1" smtClean="0"/>
              <a:t>distance</a:t>
            </a:r>
            <a:r>
              <a:rPr lang="sk-SK" sz="2000" b="1" i="1" dirty="0" smtClean="0"/>
              <a:t> index (PDI)</a:t>
            </a:r>
          </a:p>
          <a:p>
            <a:pPr algn="just"/>
            <a:endParaRPr lang="sk-SK" sz="2000" dirty="0" smtClean="0"/>
          </a:p>
          <a:p>
            <a:pPr marL="342900" indent="-342900" algn="just">
              <a:buFont typeface="Wingdings" panose="05000000000000000000" pitchFamily="2" charset="2"/>
              <a:buChar char="q"/>
            </a:pPr>
            <a:r>
              <a:rPr lang="en-US" sz="2000" dirty="0" smtClean="0"/>
              <a:t>This dimension expresses the degree to which the less powerful members of a society accept and expect that power is distributed unequally. The fundamental issue here is how a society handles inequalities among people.</a:t>
            </a:r>
            <a:endParaRPr lang="sk-SK" sz="2000" dirty="0" smtClean="0"/>
          </a:p>
          <a:p>
            <a:pPr algn="just"/>
            <a:endParaRPr lang="en-US" sz="2000" dirty="0" smtClean="0"/>
          </a:p>
          <a:p>
            <a:pPr marL="342900" indent="-342900" algn="just">
              <a:buFont typeface="Wingdings" panose="05000000000000000000" pitchFamily="2" charset="2"/>
              <a:buChar char="q"/>
            </a:pPr>
            <a:r>
              <a:rPr lang="en-US" sz="2000" dirty="0" smtClean="0"/>
              <a:t>People in societies exhibiting a large degree of Power Distance accept a hierarchical order in which everybody has a place and which needs no further justification. In societies with low Power Distance, people strive to </a:t>
            </a:r>
            <a:r>
              <a:rPr lang="en-US" sz="2000" dirty="0" err="1" smtClean="0"/>
              <a:t>equalise</a:t>
            </a:r>
            <a:r>
              <a:rPr lang="en-US" sz="2000" dirty="0" smtClean="0"/>
              <a:t> the distribution of power and demand justification for inequalities of power.</a:t>
            </a:r>
            <a:endParaRPr lang="en-US"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Dimensions</a:t>
            </a:r>
            <a:r>
              <a:rPr lang="sk-SK" dirty="0" smtClean="0"/>
              <a:t> </a:t>
            </a:r>
            <a:r>
              <a:rPr lang="sk-SK" dirty="0" err="1" smtClean="0"/>
              <a:t>of</a:t>
            </a:r>
            <a:r>
              <a:rPr lang="sk-SK" dirty="0" smtClean="0"/>
              <a:t>  </a:t>
            </a:r>
            <a:r>
              <a:rPr lang="sk-SK" dirty="0" err="1" smtClean="0"/>
              <a:t>national</a:t>
            </a:r>
            <a:r>
              <a:rPr lang="sk-SK" dirty="0" smtClean="0"/>
              <a:t> </a:t>
            </a:r>
            <a:r>
              <a:rPr lang="sk-SK" dirty="0" err="1" smtClean="0"/>
              <a:t>cultures</a:t>
            </a:r>
            <a:endParaRPr lang="sk-SK" dirty="0"/>
          </a:p>
        </p:txBody>
      </p:sp>
      <p:sp>
        <p:nvSpPr>
          <p:cNvPr id="4" name="TextovéPole 3"/>
          <p:cNvSpPr txBox="1"/>
          <p:nvPr/>
        </p:nvSpPr>
        <p:spPr>
          <a:xfrm>
            <a:off x="723872" y="1366828"/>
            <a:ext cx="7000924" cy="369332"/>
          </a:xfrm>
          <a:prstGeom prst="rect">
            <a:avLst/>
          </a:prstGeom>
          <a:noFill/>
        </p:spPr>
        <p:txBody>
          <a:bodyPr wrap="square" rtlCol="0">
            <a:spAutoFit/>
          </a:bodyPr>
          <a:lstStyle/>
          <a:p>
            <a:endParaRPr lang="sk-SK" dirty="0"/>
          </a:p>
        </p:txBody>
      </p:sp>
      <p:sp>
        <p:nvSpPr>
          <p:cNvPr id="5" name="TextovéPole 4"/>
          <p:cNvSpPr txBox="1"/>
          <p:nvPr/>
        </p:nvSpPr>
        <p:spPr>
          <a:xfrm>
            <a:off x="357158" y="928676"/>
            <a:ext cx="8103274" cy="3477875"/>
          </a:xfrm>
          <a:prstGeom prst="rect">
            <a:avLst/>
          </a:prstGeom>
          <a:noFill/>
        </p:spPr>
        <p:txBody>
          <a:bodyPr wrap="square" rtlCol="0">
            <a:spAutoFit/>
          </a:bodyPr>
          <a:lstStyle/>
          <a:p>
            <a:pPr algn="just"/>
            <a:r>
              <a:rPr lang="en-US" sz="2000" b="1" i="1" dirty="0" smtClean="0"/>
              <a:t>Individualism versus collectivism (</a:t>
            </a:r>
            <a:r>
              <a:rPr lang="en-US" sz="2000" b="1" i="1" dirty="0" err="1" smtClean="0"/>
              <a:t>idv</a:t>
            </a:r>
            <a:r>
              <a:rPr lang="en-US" sz="2000" b="1" i="1" dirty="0" smtClean="0"/>
              <a:t>)</a:t>
            </a:r>
            <a:endParaRPr lang="sk-SK" sz="2000" b="1" i="1" dirty="0" smtClean="0"/>
          </a:p>
          <a:p>
            <a:pPr algn="just"/>
            <a:endParaRPr lang="en-US" sz="2000" b="1" i="1" dirty="0" smtClean="0"/>
          </a:p>
          <a:p>
            <a:pPr marL="342900" indent="-342900" algn="just">
              <a:buFont typeface="Wingdings" panose="05000000000000000000" pitchFamily="2" charset="2"/>
              <a:buChar char="q"/>
            </a:pPr>
            <a:r>
              <a:rPr lang="en-US" sz="2000" dirty="0" smtClean="0"/>
              <a:t>The high side of this dimension, called Individualism, can be defined as a preference for a loosely-knit social framework in which individuals are expected to take care of only themselves and their immediate families.</a:t>
            </a:r>
            <a:endParaRPr lang="cs-CZ" sz="2000" dirty="0"/>
          </a:p>
          <a:p>
            <a:pPr marL="342900" indent="-342900" algn="just">
              <a:buFont typeface="Wingdings" panose="05000000000000000000" pitchFamily="2" charset="2"/>
              <a:buChar char="q"/>
            </a:pPr>
            <a:r>
              <a:rPr lang="en-US" sz="2000" dirty="0" smtClean="0"/>
              <a:t>Its opposite, Collectivism, represents a preference for a tightly-knit framework in society in which individuals can expect their relatives or members of a particular in</a:t>
            </a:r>
            <a:r>
              <a:rPr lang="sk-SK" sz="2000" dirty="0" smtClean="0"/>
              <a:t> </a:t>
            </a:r>
            <a:r>
              <a:rPr lang="en-US" sz="2000" dirty="0" smtClean="0"/>
              <a:t>group to look after them in exchange for unquestioning loyalty. </a:t>
            </a:r>
            <a:endParaRPr lang="cs-CZ" sz="2000" dirty="0" smtClean="0"/>
          </a:p>
          <a:p>
            <a:pPr marL="342900" indent="-342900" algn="just">
              <a:buFont typeface="Wingdings" panose="05000000000000000000" pitchFamily="2" charset="2"/>
              <a:buChar char="q"/>
            </a:pPr>
            <a:r>
              <a:rPr lang="en-US" sz="2000" dirty="0" smtClean="0"/>
              <a:t>A society’s position on this dimension is reflected in whether people’s self-image is defined in terms of “I” or “we.”</a:t>
            </a:r>
            <a:endParaRPr lang="en-US"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Dimensions</a:t>
            </a:r>
            <a:r>
              <a:rPr lang="sk-SK" dirty="0" smtClean="0"/>
              <a:t> </a:t>
            </a:r>
            <a:r>
              <a:rPr lang="sk-SK" dirty="0" err="1" smtClean="0"/>
              <a:t>of</a:t>
            </a:r>
            <a:r>
              <a:rPr lang="sk-SK" dirty="0" smtClean="0"/>
              <a:t> </a:t>
            </a:r>
            <a:r>
              <a:rPr lang="sk-SK" dirty="0" err="1" smtClean="0"/>
              <a:t>national</a:t>
            </a:r>
            <a:r>
              <a:rPr lang="sk-SK" dirty="0" smtClean="0"/>
              <a:t> </a:t>
            </a:r>
            <a:r>
              <a:rPr lang="sk-SK" dirty="0" err="1" smtClean="0"/>
              <a:t>cultures</a:t>
            </a:r>
            <a:endParaRPr lang="sk-SK" dirty="0"/>
          </a:p>
        </p:txBody>
      </p:sp>
      <p:sp>
        <p:nvSpPr>
          <p:cNvPr id="3" name="TextovéPole 2"/>
          <p:cNvSpPr txBox="1"/>
          <p:nvPr/>
        </p:nvSpPr>
        <p:spPr>
          <a:xfrm>
            <a:off x="357158" y="928676"/>
            <a:ext cx="8463314" cy="3477875"/>
          </a:xfrm>
          <a:prstGeom prst="rect">
            <a:avLst/>
          </a:prstGeom>
          <a:noFill/>
        </p:spPr>
        <p:txBody>
          <a:bodyPr wrap="square" rtlCol="0">
            <a:spAutoFit/>
          </a:bodyPr>
          <a:lstStyle/>
          <a:p>
            <a:pPr algn="just"/>
            <a:r>
              <a:rPr lang="en-US" sz="2000" b="1" i="1" dirty="0" smtClean="0"/>
              <a:t>Uncertainty avoidance</a:t>
            </a:r>
            <a:r>
              <a:rPr lang="en-US" sz="2000" i="1" dirty="0" smtClean="0"/>
              <a:t> (</a:t>
            </a:r>
            <a:r>
              <a:rPr lang="en-US" sz="2000" b="1" i="1" dirty="0" smtClean="0"/>
              <a:t>UAI</a:t>
            </a:r>
            <a:r>
              <a:rPr lang="en-US" sz="2000" i="1" dirty="0" smtClean="0"/>
              <a:t>): </a:t>
            </a:r>
            <a:endParaRPr lang="sk-SK" sz="2000" i="1" dirty="0" smtClean="0"/>
          </a:p>
          <a:p>
            <a:pPr algn="just"/>
            <a:endParaRPr lang="sk-SK" sz="2000" i="1" dirty="0" smtClean="0"/>
          </a:p>
          <a:p>
            <a:pPr marL="342900" indent="-342900" algn="just">
              <a:buFont typeface="Wingdings" panose="05000000000000000000" pitchFamily="2" charset="2"/>
              <a:buChar char="q"/>
            </a:pPr>
            <a:r>
              <a:rPr lang="en-US" sz="2000" dirty="0" smtClean="0"/>
              <a:t>The Uncertainty Avoidance dimension expresses the degree to which the members of a society feel uncomfortable with uncertainty and ambiguity. The fundamental issue here is how a society deals with the fact that the future can never be known: should we try to control the future or just let it happen?</a:t>
            </a:r>
            <a:endParaRPr lang="sk-SK" sz="2000" dirty="0" smtClean="0"/>
          </a:p>
          <a:p>
            <a:pPr algn="just"/>
            <a:endParaRPr lang="en-US" sz="2000" dirty="0" smtClean="0"/>
          </a:p>
          <a:p>
            <a:pPr marL="342900" indent="-342900" algn="just">
              <a:buFont typeface="Wingdings" panose="05000000000000000000" pitchFamily="2" charset="2"/>
              <a:buChar char="q"/>
            </a:pPr>
            <a:r>
              <a:rPr lang="en-US" sz="2000" dirty="0" smtClean="0"/>
              <a:t>Countries exhibiting strong UAI maintain rigid codes of belief and behavior, and are intolerant of unorthodox behavior and ideas. Weak UAI societies maintain a more relaxed attitude in which practice counts more than principles.</a:t>
            </a:r>
            <a:endParaRPr lang="en-US"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Dimensions</a:t>
            </a:r>
            <a:r>
              <a:rPr lang="sk-SK" dirty="0" smtClean="0"/>
              <a:t> </a:t>
            </a:r>
            <a:r>
              <a:rPr lang="sk-SK" dirty="0" err="1" smtClean="0"/>
              <a:t>of</a:t>
            </a:r>
            <a:r>
              <a:rPr lang="sk-SK" dirty="0" smtClean="0"/>
              <a:t> </a:t>
            </a:r>
            <a:r>
              <a:rPr lang="sk-SK" dirty="0" err="1" smtClean="0"/>
              <a:t>national</a:t>
            </a:r>
            <a:r>
              <a:rPr lang="sk-SK" dirty="0" smtClean="0"/>
              <a:t> </a:t>
            </a:r>
            <a:r>
              <a:rPr lang="sk-SK" dirty="0" err="1" smtClean="0"/>
              <a:t>cultures</a:t>
            </a:r>
            <a:endParaRPr lang="sk-SK" dirty="0"/>
          </a:p>
        </p:txBody>
      </p:sp>
      <p:sp>
        <p:nvSpPr>
          <p:cNvPr id="3" name="TextovéPole 2"/>
          <p:cNvSpPr txBox="1"/>
          <p:nvPr/>
        </p:nvSpPr>
        <p:spPr>
          <a:xfrm>
            <a:off x="285720" y="857238"/>
            <a:ext cx="8174712" cy="2862322"/>
          </a:xfrm>
          <a:prstGeom prst="rect">
            <a:avLst/>
          </a:prstGeom>
          <a:noFill/>
        </p:spPr>
        <p:txBody>
          <a:bodyPr wrap="square" rtlCol="0">
            <a:spAutoFit/>
          </a:bodyPr>
          <a:lstStyle/>
          <a:p>
            <a:pPr algn="just"/>
            <a:r>
              <a:rPr lang="en-US" sz="2000" b="1" i="1" dirty="0" smtClean="0"/>
              <a:t>Masculinity vs. femininity</a:t>
            </a:r>
            <a:r>
              <a:rPr lang="en-US" sz="2000" i="1" dirty="0" smtClean="0"/>
              <a:t> (</a:t>
            </a:r>
            <a:r>
              <a:rPr lang="en-US" sz="2000" b="1" i="1" dirty="0" smtClean="0"/>
              <a:t>MAS</a:t>
            </a:r>
            <a:r>
              <a:rPr lang="en-US" sz="2000" i="1" dirty="0" smtClean="0"/>
              <a:t>):</a:t>
            </a:r>
            <a:endParaRPr lang="sk-SK" sz="2000" i="1" dirty="0" smtClean="0"/>
          </a:p>
          <a:p>
            <a:pPr algn="just"/>
            <a:endParaRPr lang="sk-SK" sz="2000" dirty="0" smtClean="0"/>
          </a:p>
          <a:p>
            <a:pPr marL="342900" indent="-342900" algn="just">
              <a:buFont typeface="Wingdings" panose="05000000000000000000" pitchFamily="2" charset="2"/>
              <a:buChar char="q"/>
            </a:pPr>
            <a:r>
              <a:rPr lang="en-US" sz="2000" dirty="0" smtClean="0"/>
              <a:t> The Masculinity side of this dimension represents a preference in society for achievement, heroism, assertiveness, and material rewards for success. </a:t>
            </a:r>
            <a:endParaRPr lang="cs-CZ" sz="2000" dirty="0" smtClean="0"/>
          </a:p>
          <a:p>
            <a:pPr marL="342900" indent="-342900" algn="just">
              <a:buFont typeface="Wingdings" panose="05000000000000000000" pitchFamily="2" charset="2"/>
              <a:buChar char="q"/>
            </a:pPr>
            <a:r>
              <a:rPr lang="en-US" sz="2000" dirty="0" smtClean="0"/>
              <a:t>Society at large is more competitive. Its opposite, Femininity, stands for a preference for cooperation, modesty, caring for the weak and quality of life. Society at large is more consensus-oriented.</a:t>
            </a:r>
          </a:p>
          <a:p>
            <a:pPr marL="342900" indent="-342900" algn="just">
              <a:buFont typeface="Wingdings" panose="05000000000000000000" pitchFamily="2" charset="2"/>
              <a:buChar char="q"/>
            </a:pPr>
            <a:r>
              <a:rPr lang="en-US" sz="2000" dirty="0" smtClean="0"/>
              <a:t>In the business context Masculinity versus Femininity is sometimes also related to as “tough versus tender” cultures.</a:t>
            </a:r>
            <a:endParaRPr lang="en-US"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Dimensions</a:t>
            </a:r>
            <a:r>
              <a:rPr lang="sk-SK" dirty="0" smtClean="0"/>
              <a:t> </a:t>
            </a:r>
            <a:r>
              <a:rPr lang="sk-SK" dirty="0" err="1" smtClean="0"/>
              <a:t>of</a:t>
            </a:r>
            <a:r>
              <a:rPr lang="sk-SK" dirty="0" smtClean="0"/>
              <a:t> </a:t>
            </a:r>
            <a:r>
              <a:rPr lang="sk-SK" dirty="0" err="1" smtClean="0"/>
              <a:t>national</a:t>
            </a:r>
            <a:r>
              <a:rPr lang="sk-SK" dirty="0" smtClean="0"/>
              <a:t> </a:t>
            </a:r>
            <a:r>
              <a:rPr lang="sk-SK" dirty="0" err="1" smtClean="0"/>
              <a:t>culture</a:t>
            </a:r>
            <a:endParaRPr lang="sk-SK" dirty="0"/>
          </a:p>
        </p:txBody>
      </p:sp>
      <p:sp>
        <p:nvSpPr>
          <p:cNvPr id="3" name="TextovéPole 2"/>
          <p:cNvSpPr txBox="1"/>
          <p:nvPr/>
        </p:nvSpPr>
        <p:spPr>
          <a:xfrm>
            <a:off x="357158" y="714362"/>
            <a:ext cx="8391306" cy="4093428"/>
          </a:xfrm>
          <a:prstGeom prst="rect">
            <a:avLst/>
          </a:prstGeom>
          <a:noFill/>
        </p:spPr>
        <p:txBody>
          <a:bodyPr wrap="square" rtlCol="0">
            <a:spAutoFit/>
          </a:bodyPr>
          <a:lstStyle/>
          <a:p>
            <a:pPr algn="just"/>
            <a:r>
              <a:rPr lang="en-US" sz="2000" b="1" i="1" dirty="0" smtClean="0"/>
              <a:t>Long-term orientation vs. short-term orientation</a:t>
            </a:r>
            <a:r>
              <a:rPr lang="en-US" sz="2000" i="1" dirty="0" smtClean="0"/>
              <a:t> (</a:t>
            </a:r>
            <a:r>
              <a:rPr lang="en-US" sz="2000" b="1" i="1" dirty="0" smtClean="0"/>
              <a:t>LTO</a:t>
            </a:r>
            <a:r>
              <a:rPr lang="en-US" sz="2000" i="1" dirty="0" smtClean="0"/>
              <a:t>): </a:t>
            </a:r>
            <a:endParaRPr lang="sk-SK" sz="2000" i="1" dirty="0" smtClean="0"/>
          </a:p>
          <a:p>
            <a:pPr algn="just"/>
            <a:endParaRPr lang="sk-SK" sz="2000" i="1" dirty="0" smtClean="0"/>
          </a:p>
          <a:p>
            <a:pPr marL="342900" indent="-342900" algn="just">
              <a:buFont typeface="Wingdings" panose="05000000000000000000" pitchFamily="2" charset="2"/>
              <a:buChar char="q"/>
            </a:pPr>
            <a:r>
              <a:rPr lang="en-US" sz="2000" dirty="0" smtClean="0"/>
              <a:t>Every society has to maintain some links with its own past while dealing with the challenges of the present and the future. Societies prioritize these two existential goals differently.</a:t>
            </a:r>
            <a:endParaRPr lang="sk-SK" sz="2000" dirty="0" smtClean="0"/>
          </a:p>
          <a:p>
            <a:pPr algn="just"/>
            <a:endParaRPr lang="en-US" sz="2000" dirty="0" smtClean="0"/>
          </a:p>
          <a:p>
            <a:pPr marL="342900" indent="-342900" algn="just">
              <a:buFont typeface="Wingdings" panose="05000000000000000000" pitchFamily="2" charset="2"/>
              <a:buChar char="q"/>
            </a:pPr>
            <a:r>
              <a:rPr lang="en-US" sz="2000" dirty="0" smtClean="0"/>
              <a:t>Societies who score low on this dimension, for example, prefer to maintain time-honored traditions and norms while viewing societal change with suspicion.</a:t>
            </a:r>
            <a:endParaRPr lang="sk-SK" sz="2000" dirty="0" smtClean="0"/>
          </a:p>
          <a:p>
            <a:pPr algn="just"/>
            <a:endParaRPr lang="en-US" sz="2000" dirty="0" smtClean="0"/>
          </a:p>
          <a:p>
            <a:pPr marL="342900" indent="-342900" algn="just">
              <a:buFont typeface="Wingdings" panose="05000000000000000000" pitchFamily="2" charset="2"/>
              <a:buChar char="q"/>
            </a:pPr>
            <a:r>
              <a:rPr lang="en-US" sz="2000" dirty="0" smtClean="0"/>
              <a:t>Those with a culture which scores high, on the other hand, take a more pragmatic approach: they encourage thrift and efforts in modern education as a way to prepare for the future.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délník 6"/>
          <p:cNvSpPr/>
          <p:nvPr/>
        </p:nvSpPr>
        <p:spPr>
          <a:xfrm>
            <a:off x="259990" y="195486"/>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331460" y="1273553"/>
            <a:ext cx="5400600" cy="2160240"/>
          </a:xfrm>
          <a:prstGeom prst="rect">
            <a:avLst/>
          </a:prstGeom>
        </p:spPr>
        <p:txBody>
          <a:bodyPr anchor="t">
            <a:normAutofit fontScale="90000"/>
          </a:bodyPr>
          <a:lstStyle/>
          <a:p>
            <a:r>
              <a:rPr lang="en-US" sz="4000" b="1" dirty="0" smtClean="0">
                <a:solidFill>
                  <a:schemeClr val="bg1"/>
                </a:solidFill>
                <a:latin typeface="Times New Roman" panose="02020603050405020304" pitchFamily="18" charset="0"/>
                <a:cs typeface="Times New Roman" panose="02020603050405020304" pitchFamily="18" charset="0"/>
              </a:rPr>
              <a:t>4</a:t>
            </a:r>
            <a:r>
              <a:rPr lang="en-US" sz="4000" b="1" dirty="0">
                <a:solidFill>
                  <a:schemeClr val="bg1"/>
                </a:solidFill>
                <a:latin typeface="Times New Roman" panose="02020603050405020304" pitchFamily="18" charset="0"/>
                <a:cs typeface="Times New Roman" panose="02020603050405020304" pitchFamily="18" charset="0"/>
              </a:rPr>
              <a:t>.	Division of cultures	</a:t>
            </a:r>
            <a:r>
              <a:rPr lang="cs-CZ" sz="4000" b="1" dirty="0" smtClean="0">
                <a:solidFill>
                  <a:schemeClr val="bg1"/>
                </a:solidFill>
                <a:latin typeface="Times New Roman" panose="02020603050405020304" pitchFamily="18" charset="0"/>
                <a:cs typeface="Times New Roman" panose="02020603050405020304" pitchFamily="18" charset="0"/>
              </a:rPr>
              <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847256" y="2651800"/>
            <a:ext cx="3117231" cy="11521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dirty="0" smtClean="0">
                <a:solidFill>
                  <a:srgbClr val="307871"/>
                </a:solidFill>
                <a:latin typeface="Times New Roman" panose="02020603050405020304" pitchFamily="18" charset="0"/>
                <a:cs typeface="Times New Roman" panose="02020603050405020304" pitchFamily="18" charset="0"/>
              </a:rPr>
              <a:t>Předmět:</a:t>
            </a:r>
          </a:p>
          <a:p>
            <a:pPr algn="r"/>
            <a:r>
              <a:rPr lang="cs-CZ" altLang="cs-CZ" sz="1800" b="1" dirty="0" err="1">
                <a:solidFill>
                  <a:srgbClr val="307871"/>
                </a:solidFill>
                <a:latin typeface="Times New Roman" panose="02020603050405020304" pitchFamily="18" charset="0"/>
                <a:cs typeface="Times New Roman" panose="02020603050405020304" pitchFamily="18" charset="0"/>
              </a:rPr>
              <a:t>Intercultural</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smtClean="0">
                <a:solidFill>
                  <a:srgbClr val="307871"/>
                </a:solidFill>
                <a:latin typeface="Times New Roman" panose="02020603050405020304" pitchFamily="18" charset="0"/>
                <a:cs typeface="Times New Roman" panose="02020603050405020304" pitchFamily="18" charset="0"/>
              </a:rPr>
              <a:t>Communication</a:t>
            </a:r>
            <a:endParaRPr lang="cs-CZ" altLang="cs-CZ" sz="1800" dirty="0" smtClean="0">
              <a:solidFill>
                <a:srgbClr val="307871"/>
              </a:solidFill>
              <a:latin typeface="Times New Roman" panose="02020603050405020304" pitchFamily="18" charset="0"/>
              <a:cs typeface="Times New Roman" panose="02020603050405020304" pitchFamily="18" charset="0"/>
            </a:endParaRPr>
          </a:p>
        </p:txBody>
      </p:sp>
      <p:sp>
        <p:nvSpPr>
          <p:cNvPr id="11" name="Nadpis 1"/>
          <p:cNvSpPr txBox="1">
            <a:spLocks/>
          </p:cNvSpPr>
          <p:nvPr/>
        </p:nvSpPr>
        <p:spPr>
          <a:xfrm>
            <a:off x="259990" y="707925"/>
            <a:ext cx="5599684" cy="2160240"/>
          </a:xfrm>
          <a:prstGeom prst="rect">
            <a:avLst/>
          </a:prstGeom>
        </p:spPr>
        <p:txBody>
          <a:bodyPr anchor="t">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3" name="Obdélník 2"/>
          <p:cNvSpPr/>
          <p:nvPr/>
        </p:nvSpPr>
        <p:spPr>
          <a:xfrm>
            <a:off x="259990" y="4062493"/>
            <a:ext cx="5608154" cy="646331"/>
          </a:xfrm>
          <a:prstGeom prst="rect">
            <a:avLst/>
          </a:prstGeom>
        </p:spPr>
        <p:txBody>
          <a:bodyPr wrap="square">
            <a:spAutoFit/>
          </a:bodyPr>
          <a:lstStyle/>
          <a:p>
            <a:pPr algn="ctr"/>
            <a:r>
              <a:rPr lang="pl-PL" dirty="0">
                <a:solidFill>
                  <a:schemeClr val="bg1"/>
                </a:solidFill>
              </a:rPr>
              <a:t>Tato </a:t>
            </a:r>
            <a:r>
              <a:rPr lang="pl-PL" dirty="0" smtClean="0">
                <a:solidFill>
                  <a:schemeClr val="bg1"/>
                </a:solidFill>
              </a:rPr>
              <a:t>přednáška </a:t>
            </a:r>
            <a:r>
              <a:rPr lang="pl-PL" dirty="0">
                <a:solidFill>
                  <a:schemeClr val="bg1"/>
                </a:solidFill>
              </a:rPr>
              <a:t>byla vytvořena pro </a:t>
            </a:r>
            <a:r>
              <a:rPr lang="pl-PL" dirty="0" smtClean="0">
                <a:solidFill>
                  <a:schemeClr val="bg1"/>
                </a:solidFill>
              </a:rPr>
              <a:t>projekt „</a:t>
            </a:r>
            <a:r>
              <a:rPr lang="cs-CZ" dirty="0" smtClean="0">
                <a:solidFill>
                  <a:schemeClr val="bg1"/>
                </a:solidFill>
              </a:rPr>
              <a:t>Rozvoj vzdělávání na Slezské univerzitě v Opavě“ </a:t>
            </a:r>
            <a:r>
              <a:rPr lang="cs-CZ" dirty="0"/>
              <a:t>Opavě</a:t>
            </a:r>
          </a:p>
        </p:txBody>
      </p:sp>
      <p:sp>
        <p:nvSpPr>
          <p:cNvPr id="12" name="Obdélník 11"/>
          <p:cNvSpPr/>
          <p:nvPr/>
        </p:nvSpPr>
        <p:spPr>
          <a:xfrm>
            <a:off x="259990" y="761114"/>
            <a:ext cx="5608154" cy="646331"/>
          </a:xfrm>
          <a:prstGeom prst="rect">
            <a:avLst/>
          </a:prstGeom>
        </p:spPr>
        <p:txBody>
          <a:bodyPr wrap="square">
            <a:spAutoFit/>
          </a:bodyPr>
          <a:lstStyle/>
          <a:p>
            <a:pPr algn="ctr"/>
            <a:r>
              <a:rPr lang="pl-PL" sz="3600" b="1" dirty="0" smtClean="0">
                <a:solidFill>
                  <a:schemeClr val="bg1"/>
                </a:solidFill>
              </a:rPr>
              <a:t> </a:t>
            </a:r>
            <a:endParaRPr lang="cs-CZ" sz="3600" b="1" dirty="0"/>
          </a:p>
        </p:txBody>
      </p:sp>
      <p:pic>
        <p:nvPicPr>
          <p:cNvPr id="4" name="Obrázek 3"/>
          <p:cNvPicPr>
            <a:picLocks noChangeAspect="1"/>
          </p:cNvPicPr>
          <p:nvPr/>
        </p:nvPicPr>
        <p:blipFill>
          <a:blip r:embed="rId3"/>
          <a:stretch>
            <a:fillRect/>
          </a:stretch>
        </p:blipFill>
        <p:spPr>
          <a:xfrm>
            <a:off x="7092280" y="627534"/>
            <a:ext cx="1463167" cy="1127858"/>
          </a:xfrm>
          <a:prstGeom prst="rect">
            <a:avLst/>
          </a:prstGeom>
        </p:spPr>
      </p:pic>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Dimensions</a:t>
            </a:r>
            <a:r>
              <a:rPr lang="sk-SK" dirty="0" smtClean="0"/>
              <a:t> </a:t>
            </a:r>
            <a:r>
              <a:rPr lang="sk-SK" dirty="0" err="1" smtClean="0"/>
              <a:t>of</a:t>
            </a:r>
            <a:r>
              <a:rPr lang="sk-SK" dirty="0" smtClean="0"/>
              <a:t> </a:t>
            </a:r>
            <a:r>
              <a:rPr lang="sk-SK" dirty="0" err="1" smtClean="0"/>
              <a:t>national</a:t>
            </a:r>
            <a:r>
              <a:rPr lang="sk-SK" dirty="0" smtClean="0"/>
              <a:t> </a:t>
            </a:r>
            <a:r>
              <a:rPr lang="sk-SK" dirty="0" err="1" smtClean="0"/>
              <a:t>cultures</a:t>
            </a:r>
            <a:endParaRPr lang="sk-SK" dirty="0"/>
          </a:p>
        </p:txBody>
      </p:sp>
      <p:sp>
        <p:nvSpPr>
          <p:cNvPr id="4" name="TextovéPole 3"/>
          <p:cNvSpPr txBox="1"/>
          <p:nvPr/>
        </p:nvSpPr>
        <p:spPr>
          <a:xfrm>
            <a:off x="285720" y="928676"/>
            <a:ext cx="7572428" cy="2246769"/>
          </a:xfrm>
          <a:prstGeom prst="rect">
            <a:avLst/>
          </a:prstGeom>
          <a:noFill/>
        </p:spPr>
        <p:txBody>
          <a:bodyPr wrap="square" rtlCol="0">
            <a:spAutoFit/>
          </a:bodyPr>
          <a:lstStyle/>
          <a:p>
            <a:pPr algn="just"/>
            <a:r>
              <a:rPr lang="en-US" sz="2000" b="1" i="1" dirty="0" smtClean="0"/>
              <a:t>Indulgence vs. restraint</a:t>
            </a:r>
            <a:r>
              <a:rPr lang="en-US" sz="2000" i="1" dirty="0" smtClean="0"/>
              <a:t> (</a:t>
            </a:r>
            <a:r>
              <a:rPr lang="en-US" sz="2000" b="1" i="1" dirty="0" smtClean="0"/>
              <a:t>IND</a:t>
            </a:r>
            <a:r>
              <a:rPr lang="en-US" sz="2000" i="1" dirty="0" smtClean="0"/>
              <a:t>):</a:t>
            </a:r>
            <a:endParaRPr lang="sk-SK" sz="2000" i="1" dirty="0" smtClean="0"/>
          </a:p>
          <a:p>
            <a:pPr algn="just"/>
            <a:endParaRPr lang="sk-SK" sz="2000" i="1" dirty="0" smtClean="0"/>
          </a:p>
          <a:p>
            <a:pPr marL="342900" indent="-342900" algn="just">
              <a:buFont typeface="Wingdings" panose="05000000000000000000" pitchFamily="2" charset="2"/>
              <a:buChar char="q"/>
            </a:pPr>
            <a:r>
              <a:rPr lang="en-US" sz="2000" dirty="0" smtClean="0"/>
              <a:t>Indulgence stands for a society that allows relatively free gratification of basic and natural human drives related to enjoying life and having fun. </a:t>
            </a:r>
            <a:endParaRPr lang="cs-CZ" sz="2000" dirty="0" smtClean="0"/>
          </a:p>
          <a:p>
            <a:pPr marL="342900" indent="-342900" algn="just">
              <a:buFont typeface="Wingdings" panose="05000000000000000000" pitchFamily="2" charset="2"/>
              <a:buChar char="q"/>
            </a:pPr>
            <a:r>
              <a:rPr lang="en-US" sz="2000" dirty="0" smtClean="0"/>
              <a:t>Restraint stands for a society that suppresses gratification of needs and regulates it by means of strict social norms.</a:t>
            </a:r>
            <a:endParaRPr lang="en-US" sz="2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en-US" dirty="0" smtClean="0"/>
              <a:t>Division </a:t>
            </a:r>
            <a:r>
              <a:rPr lang="en-US" dirty="0"/>
              <a:t>according </a:t>
            </a:r>
            <a:r>
              <a:rPr lang="en-US" dirty="0" err="1" smtClean="0"/>
              <a:t>Trompenaars</a:t>
            </a:r>
            <a:r>
              <a:rPr lang="cs-CZ" dirty="0"/>
              <a:t/>
            </a:r>
            <a:br>
              <a:rPr lang="cs-CZ" dirty="0"/>
            </a:br>
            <a:endParaRPr lang="cs-CZ" dirty="0"/>
          </a:p>
        </p:txBody>
      </p:sp>
      <p:sp>
        <p:nvSpPr>
          <p:cNvPr id="2" name="Obdélník 1"/>
          <p:cNvSpPr/>
          <p:nvPr/>
        </p:nvSpPr>
        <p:spPr>
          <a:xfrm>
            <a:off x="20389" y="987574"/>
            <a:ext cx="8172400" cy="3785652"/>
          </a:xfrm>
          <a:prstGeom prst="rect">
            <a:avLst/>
          </a:prstGeom>
        </p:spPr>
        <p:txBody>
          <a:bodyPr wrap="square">
            <a:spAutoFit/>
          </a:bodyPr>
          <a:lstStyle/>
          <a:p>
            <a:pPr marL="342900" indent="-342900" algn="just">
              <a:buFont typeface="Wingdings" panose="05000000000000000000" pitchFamily="2" charset="2"/>
              <a:buChar char="q"/>
            </a:pPr>
            <a:r>
              <a:rPr lang="en-US" sz="2000" b="1" dirty="0" err="1" smtClean="0"/>
              <a:t>Alfonsus</a:t>
            </a:r>
            <a:r>
              <a:rPr lang="en-US" sz="2000" b="1" dirty="0" smtClean="0"/>
              <a:t> (</a:t>
            </a:r>
            <a:r>
              <a:rPr lang="en-US" sz="2000" b="1" dirty="0" err="1" smtClean="0"/>
              <a:t>Fons</a:t>
            </a:r>
            <a:r>
              <a:rPr lang="en-US" sz="2000" b="1" dirty="0" smtClean="0"/>
              <a:t>) </a:t>
            </a:r>
            <a:r>
              <a:rPr lang="en-US" sz="2000" b="1" dirty="0" err="1" smtClean="0"/>
              <a:t>Trompenaars</a:t>
            </a:r>
            <a:r>
              <a:rPr lang="sk-SK" sz="2000" b="1" dirty="0"/>
              <a:t> </a:t>
            </a:r>
            <a:r>
              <a:rPr lang="sk-SK" sz="2000" b="1" dirty="0" smtClean="0"/>
              <a:t>- </a:t>
            </a:r>
            <a:r>
              <a:rPr lang="en-US" sz="2000" dirty="0" smtClean="0"/>
              <a:t>(born 1953, Amsterdam) is a Dutch organizational theorist, management consultant, and author in the field of cross-cultural communication</a:t>
            </a:r>
            <a:r>
              <a:rPr lang="sk-SK" sz="2000" dirty="0" smtClean="0"/>
              <a:t> </a:t>
            </a:r>
            <a:r>
              <a:rPr lang="en-US" sz="2000" dirty="0" smtClean="0"/>
              <a:t>known for the development of </a:t>
            </a:r>
            <a:r>
              <a:rPr lang="en-US" sz="2000" dirty="0" err="1" smtClean="0"/>
              <a:t>Trompenaars</a:t>
            </a:r>
            <a:r>
              <a:rPr lang="en-US" sz="2000" dirty="0" smtClean="0"/>
              <a:t>' model of national culture differences</a:t>
            </a:r>
            <a:r>
              <a:rPr lang="sk-SK" sz="2000" dirty="0" smtClean="0"/>
              <a:t>.</a:t>
            </a:r>
          </a:p>
          <a:p>
            <a:pPr algn="just"/>
            <a:endParaRPr lang="sk-SK" sz="2000" dirty="0" smtClean="0"/>
          </a:p>
          <a:p>
            <a:pPr marL="342900" indent="-342900" algn="just">
              <a:buFont typeface="Wingdings" panose="05000000000000000000" pitchFamily="2" charset="2"/>
              <a:buChar char="ü"/>
            </a:pPr>
            <a:r>
              <a:rPr lang="cs-CZ" sz="2000" dirty="0" err="1"/>
              <a:t>Universalism</a:t>
            </a:r>
            <a:r>
              <a:rPr lang="cs-CZ" sz="2000" dirty="0"/>
              <a:t> versus </a:t>
            </a:r>
            <a:r>
              <a:rPr lang="cs-CZ" sz="2000" dirty="0" err="1"/>
              <a:t>particularism</a:t>
            </a:r>
            <a:r>
              <a:rPr lang="cs-CZ" sz="2000" dirty="0"/>
              <a:t>.</a:t>
            </a:r>
          </a:p>
          <a:p>
            <a:pPr marL="342900" indent="-342900" algn="just">
              <a:buFont typeface="Wingdings" panose="05000000000000000000" pitchFamily="2" charset="2"/>
              <a:buChar char="ü"/>
            </a:pPr>
            <a:r>
              <a:rPr lang="cs-CZ" sz="2000" dirty="0" err="1"/>
              <a:t>Individualism</a:t>
            </a:r>
            <a:r>
              <a:rPr lang="cs-CZ" sz="2000" dirty="0"/>
              <a:t> versus </a:t>
            </a:r>
            <a:r>
              <a:rPr lang="cs-CZ" sz="2000" dirty="0" err="1"/>
              <a:t>communitarianism</a:t>
            </a:r>
            <a:r>
              <a:rPr lang="cs-CZ" sz="2000" dirty="0"/>
              <a:t>.</a:t>
            </a:r>
          </a:p>
          <a:p>
            <a:pPr marL="342900" indent="-342900" algn="just">
              <a:buFont typeface="Wingdings" panose="05000000000000000000" pitchFamily="2" charset="2"/>
              <a:buChar char="ü"/>
            </a:pPr>
            <a:r>
              <a:rPr lang="cs-CZ" sz="2000" dirty="0" err="1"/>
              <a:t>Specific</a:t>
            </a:r>
            <a:r>
              <a:rPr lang="cs-CZ" sz="2000" dirty="0"/>
              <a:t> versus </a:t>
            </a:r>
            <a:r>
              <a:rPr lang="cs-CZ" sz="2000" dirty="0" err="1"/>
              <a:t>diffuse</a:t>
            </a:r>
            <a:r>
              <a:rPr lang="cs-CZ" sz="2000" dirty="0"/>
              <a:t>.</a:t>
            </a:r>
          </a:p>
          <a:p>
            <a:pPr marL="342900" indent="-342900" algn="just">
              <a:buFont typeface="Wingdings" panose="05000000000000000000" pitchFamily="2" charset="2"/>
              <a:buChar char="ü"/>
            </a:pPr>
            <a:r>
              <a:rPr lang="cs-CZ" sz="2000" dirty="0" err="1"/>
              <a:t>Neutral</a:t>
            </a:r>
            <a:r>
              <a:rPr lang="cs-CZ" sz="2000" dirty="0"/>
              <a:t> versus </a:t>
            </a:r>
            <a:r>
              <a:rPr lang="cs-CZ" sz="2000" dirty="0" err="1"/>
              <a:t>emotional</a:t>
            </a:r>
            <a:r>
              <a:rPr lang="cs-CZ" sz="2000" dirty="0"/>
              <a:t>.</a:t>
            </a:r>
          </a:p>
          <a:p>
            <a:pPr marL="342900" indent="-342900" algn="just">
              <a:buFont typeface="Wingdings" panose="05000000000000000000" pitchFamily="2" charset="2"/>
              <a:buChar char="ü"/>
            </a:pPr>
            <a:r>
              <a:rPr lang="cs-CZ" sz="2000" dirty="0" err="1"/>
              <a:t>Achievement</a:t>
            </a:r>
            <a:r>
              <a:rPr lang="cs-CZ" sz="2000" dirty="0"/>
              <a:t> versus </a:t>
            </a:r>
            <a:r>
              <a:rPr lang="cs-CZ" sz="2000" dirty="0" err="1"/>
              <a:t>ascription</a:t>
            </a:r>
            <a:r>
              <a:rPr lang="cs-CZ" sz="2000" dirty="0"/>
              <a:t>.</a:t>
            </a:r>
          </a:p>
          <a:p>
            <a:pPr marL="342900" indent="-342900" algn="just">
              <a:buFont typeface="Wingdings" panose="05000000000000000000" pitchFamily="2" charset="2"/>
              <a:buChar char="ü"/>
            </a:pPr>
            <a:r>
              <a:rPr lang="cs-CZ" sz="2000" dirty="0" err="1"/>
              <a:t>Sequential</a:t>
            </a:r>
            <a:r>
              <a:rPr lang="cs-CZ" sz="2000" dirty="0"/>
              <a:t> </a:t>
            </a:r>
            <a:r>
              <a:rPr lang="cs-CZ" sz="2000" dirty="0" err="1"/>
              <a:t>time</a:t>
            </a:r>
            <a:r>
              <a:rPr lang="cs-CZ" sz="2000" dirty="0"/>
              <a:t> versus </a:t>
            </a:r>
            <a:r>
              <a:rPr lang="cs-CZ" sz="2000" dirty="0" err="1"/>
              <a:t>synchronous</a:t>
            </a:r>
            <a:r>
              <a:rPr lang="cs-CZ" sz="2000" dirty="0"/>
              <a:t> </a:t>
            </a:r>
            <a:r>
              <a:rPr lang="cs-CZ" sz="2000" dirty="0" err="1"/>
              <a:t>time</a:t>
            </a:r>
            <a:r>
              <a:rPr lang="cs-CZ" sz="2000" dirty="0"/>
              <a:t>.</a:t>
            </a:r>
          </a:p>
          <a:p>
            <a:pPr marL="342900" indent="-342900" algn="just">
              <a:buFont typeface="Wingdings" panose="05000000000000000000" pitchFamily="2" charset="2"/>
              <a:buChar char="ü"/>
            </a:pPr>
            <a:r>
              <a:rPr lang="cs-CZ" sz="2000" dirty="0" err="1"/>
              <a:t>Internal</a:t>
            </a:r>
            <a:r>
              <a:rPr lang="cs-CZ" sz="2000" dirty="0"/>
              <a:t> </a:t>
            </a:r>
            <a:r>
              <a:rPr lang="cs-CZ" sz="2000" dirty="0" err="1"/>
              <a:t>direction</a:t>
            </a:r>
            <a:r>
              <a:rPr lang="cs-CZ" sz="2000" dirty="0"/>
              <a:t> versus </a:t>
            </a:r>
            <a:r>
              <a:rPr lang="cs-CZ" sz="2000" dirty="0" err="1"/>
              <a:t>outer</a:t>
            </a:r>
            <a:r>
              <a:rPr lang="cs-CZ" sz="2000" dirty="0"/>
              <a:t> </a:t>
            </a:r>
            <a:r>
              <a:rPr lang="cs-CZ" sz="2000" dirty="0" err="1"/>
              <a:t>direction</a:t>
            </a:r>
            <a:r>
              <a:rPr lang="cs-CZ" sz="2000" dirty="0"/>
              <a:t>.</a:t>
            </a:r>
            <a:endParaRPr lang="cs-CZ" sz="2000" dirty="0" smtClean="0"/>
          </a:p>
        </p:txBody>
      </p:sp>
    </p:spTree>
    <p:extLst>
      <p:ext uri="{BB962C8B-B14F-4D97-AF65-F5344CB8AC3E}">
        <p14:creationId xmlns:p14="http://schemas.microsoft.com/office/powerpoint/2010/main" val="394756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95486"/>
            <a:ext cx="7704856" cy="507703"/>
          </a:xfrm>
        </p:spPr>
        <p:txBody>
          <a:bodyPr/>
          <a:lstStyle/>
          <a:p>
            <a:r>
              <a:rPr lang="en-US" dirty="0" smtClean="0"/>
              <a:t>Division </a:t>
            </a:r>
            <a:r>
              <a:rPr lang="en-US" dirty="0"/>
              <a:t>according </a:t>
            </a:r>
            <a:r>
              <a:rPr lang="en-US" dirty="0" err="1" smtClean="0"/>
              <a:t>Trompenaars</a:t>
            </a:r>
            <a:r>
              <a:rPr lang="cs-CZ" dirty="0"/>
              <a:t/>
            </a:r>
            <a:br>
              <a:rPr lang="cs-CZ" dirty="0"/>
            </a:br>
            <a:endParaRPr lang="cs-CZ" dirty="0"/>
          </a:p>
        </p:txBody>
      </p:sp>
      <p:sp>
        <p:nvSpPr>
          <p:cNvPr id="2" name="Obdélník 1"/>
          <p:cNvSpPr/>
          <p:nvPr/>
        </p:nvSpPr>
        <p:spPr>
          <a:xfrm>
            <a:off x="6458" y="615291"/>
            <a:ext cx="9008096" cy="4508927"/>
          </a:xfrm>
          <a:prstGeom prst="rect">
            <a:avLst/>
          </a:prstGeom>
        </p:spPr>
        <p:txBody>
          <a:bodyPr wrap="square">
            <a:spAutoFit/>
          </a:bodyPr>
          <a:lstStyle/>
          <a:p>
            <a:pPr marL="342900" indent="-342900" algn="just"/>
            <a:endParaRPr lang="sk-SK" sz="2000" b="1" dirty="0" smtClean="0"/>
          </a:p>
          <a:p>
            <a:pPr marL="342900" indent="-342900" algn="just">
              <a:buFont typeface="Wingdings" panose="05000000000000000000" pitchFamily="2" charset="2"/>
              <a:buChar char="q"/>
            </a:pPr>
            <a:r>
              <a:rPr lang="en-US" sz="1900" dirty="0" err="1" smtClean="0"/>
              <a:t>Trompenaars</a:t>
            </a:r>
            <a:r>
              <a:rPr lang="en-US" sz="1900" dirty="0" smtClean="0"/>
              <a:t> </a:t>
            </a:r>
            <a:r>
              <a:rPr lang="en-US" sz="1900" dirty="0"/>
              <a:t>and Hampden-Turner concluded that what distinguishes people from one culture compared with another is where these preferences fall in one of the following seven </a:t>
            </a:r>
            <a:r>
              <a:rPr lang="en-US" sz="1900" dirty="0" smtClean="0"/>
              <a:t>dimensions</a:t>
            </a:r>
            <a:r>
              <a:rPr lang="cs-CZ" sz="1900" dirty="0" smtClean="0"/>
              <a:t>.</a:t>
            </a:r>
          </a:p>
          <a:p>
            <a:pPr marL="342900" indent="-342900" algn="just">
              <a:buFont typeface="Wingdings" panose="05000000000000000000" pitchFamily="2" charset="2"/>
              <a:buChar char="q"/>
            </a:pPr>
            <a:r>
              <a:rPr lang="en-US" sz="1900" dirty="0"/>
              <a:t>You can use the model to understand people from different cultural backgrounds better, so that you can prevent misunderstandings and enjoy a better working relationship with them. </a:t>
            </a:r>
            <a:endParaRPr lang="cs-CZ" sz="1900" dirty="0" smtClean="0"/>
          </a:p>
          <a:p>
            <a:pPr marL="342900" indent="-342900" algn="just">
              <a:buFont typeface="Wingdings" panose="05000000000000000000" pitchFamily="2" charset="2"/>
              <a:buChar char="q"/>
            </a:pPr>
            <a:r>
              <a:rPr lang="en-US" sz="1900" dirty="0" smtClean="0"/>
              <a:t>This </a:t>
            </a:r>
            <a:r>
              <a:rPr lang="en-US" sz="1900" dirty="0"/>
              <a:t>is especially useful if you do business with people from around the world, or if you manage a diverse group of people</a:t>
            </a:r>
            <a:r>
              <a:rPr lang="en-US" sz="1900" dirty="0" smtClean="0"/>
              <a:t>.</a:t>
            </a:r>
            <a:endParaRPr lang="cs-CZ" sz="1900" dirty="0" smtClean="0"/>
          </a:p>
          <a:p>
            <a:pPr marL="342900" indent="-342900" algn="just">
              <a:buFont typeface="Wingdings" panose="05000000000000000000" pitchFamily="2" charset="2"/>
              <a:buChar char="q"/>
            </a:pPr>
            <a:r>
              <a:rPr lang="en-US" sz="1900" dirty="0"/>
              <a:t>The model also highlights that one culture is not necessarily better or worse than another; people from different cultural backgrounds simply make different choices</a:t>
            </a:r>
            <a:r>
              <a:rPr lang="en-US" sz="1900" dirty="0" smtClean="0"/>
              <a:t>.</a:t>
            </a:r>
            <a:endParaRPr lang="en-US" sz="1900" dirty="0"/>
          </a:p>
          <a:p>
            <a:pPr marL="342900" indent="-342900" algn="just">
              <a:buFont typeface="Wingdings" panose="05000000000000000000" pitchFamily="2" charset="2"/>
              <a:buChar char="q"/>
            </a:pPr>
            <a:r>
              <a:rPr lang="en-US" sz="1900" dirty="0"/>
              <a:t>However, the model doesn't tell you how to measure people's preferences on each dimension. Therefore, it's best to use it as a general guide when dealing with people from different cultures.</a:t>
            </a:r>
            <a:endParaRPr lang="cs-CZ" sz="1900" dirty="0" smtClean="0"/>
          </a:p>
          <a:p>
            <a:pPr marL="342900" indent="-342900" algn="just">
              <a:buFont typeface="Wingdings" panose="05000000000000000000" pitchFamily="2" charset="2"/>
              <a:buChar char="q"/>
            </a:pPr>
            <a:endParaRPr lang="cs-CZ" sz="2000" dirty="0" smtClean="0"/>
          </a:p>
        </p:txBody>
      </p:sp>
    </p:spTree>
    <p:extLst>
      <p:ext uri="{BB962C8B-B14F-4D97-AF65-F5344CB8AC3E}">
        <p14:creationId xmlns:p14="http://schemas.microsoft.com/office/powerpoint/2010/main" val="2606893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en-US" dirty="0" smtClean="0"/>
              <a:t>Division </a:t>
            </a:r>
            <a:r>
              <a:rPr lang="en-US" dirty="0"/>
              <a:t>according to </a:t>
            </a:r>
            <a:r>
              <a:rPr lang="en-US" dirty="0" smtClean="0"/>
              <a:t>Lewis</a:t>
            </a:r>
            <a:r>
              <a:rPr lang="en-US" dirty="0"/>
              <a:t>.</a:t>
            </a:r>
            <a:r>
              <a:rPr lang="cs-CZ" dirty="0"/>
              <a:t/>
            </a:r>
            <a:br>
              <a:rPr lang="cs-CZ" dirty="0"/>
            </a:br>
            <a:endParaRPr lang="cs-CZ" dirty="0"/>
          </a:p>
        </p:txBody>
      </p:sp>
      <p:sp>
        <p:nvSpPr>
          <p:cNvPr id="2" name="Obdélník 1"/>
          <p:cNvSpPr/>
          <p:nvPr/>
        </p:nvSpPr>
        <p:spPr>
          <a:xfrm>
            <a:off x="0" y="1059582"/>
            <a:ext cx="9036496" cy="3170099"/>
          </a:xfrm>
          <a:prstGeom prst="rect">
            <a:avLst/>
          </a:prstGeom>
        </p:spPr>
        <p:txBody>
          <a:bodyPr wrap="square">
            <a:spAutoFit/>
          </a:bodyPr>
          <a:lstStyle/>
          <a:p>
            <a:pPr marL="342900" indent="-342900" algn="just">
              <a:buFont typeface="Wingdings" panose="05000000000000000000" pitchFamily="2" charset="2"/>
              <a:buChar char="q"/>
            </a:pPr>
            <a:r>
              <a:rPr lang="en-US" sz="2000" b="1" dirty="0" smtClean="0"/>
              <a:t>The Lewis Model</a:t>
            </a:r>
            <a:r>
              <a:rPr lang="sk-SK" sz="2000" b="1" dirty="0"/>
              <a:t> </a:t>
            </a:r>
            <a:r>
              <a:rPr lang="sk-SK" sz="2000" b="1" dirty="0" smtClean="0"/>
              <a:t>- </a:t>
            </a:r>
            <a:r>
              <a:rPr lang="en-US" sz="2000" dirty="0" smtClean="0"/>
              <a:t>is the latest to gain world-wide recognition, being developed in the 1990s and articulated in Richard Lewis’s blockbuster, </a:t>
            </a:r>
            <a:r>
              <a:rPr lang="en-US" sz="2000" i="1" dirty="0" smtClean="0"/>
              <a:t>When Cultures Collide</a:t>
            </a:r>
            <a:r>
              <a:rPr lang="en-US" sz="2000" dirty="0" smtClean="0"/>
              <a:t> (1996), which won the US Book of the Month Award in 1997. </a:t>
            </a:r>
            <a:endParaRPr lang="cs-CZ" sz="2000" dirty="0" smtClean="0"/>
          </a:p>
          <a:p>
            <a:pPr marL="342900" indent="-342900" algn="just">
              <a:buFont typeface="Wingdings" panose="05000000000000000000" pitchFamily="2" charset="2"/>
              <a:buChar char="q"/>
            </a:pPr>
            <a:r>
              <a:rPr lang="en-US" sz="2000" dirty="0" smtClean="0"/>
              <a:t>Lewis, after visiting 135 countries and working in more than 20 of them, came to the conclusion that humans can be divided into 3 clear categories, based not on nationality or religion but on BEHAVIOUR. </a:t>
            </a:r>
            <a:endParaRPr lang="sk-SK" sz="2000" dirty="0" smtClean="0"/>
          </a:p>
          <a:p>
            <a:pPr marL="342900" indent="-342900" algn="just"/>
            <a:r>
              <a:rPr lang="sk-SK" sz="2000" dirty="0" smtClean="0"/>
              <a:t>     </a:t>
            </a:r>
            <a:r>
              <a:rPr lang="en-US" sz="2000" dirty="0" smtClean="0"/>
              <a:t>He named his typologies</a:t>
            </a:r>
            <a:r>
              <a:rPr lang="cs-CZ" sz="2000" dirty="0" smtClean="0"/>
              <a:t>:</a:t>
            </a:r>
            <a:endParaRPr lang="sk-SK" sz="2000" dirty="0" smtClean="0"/>
          </a:p>
          <a:p>
            <a:pPr marL="342900" indent="-342900" algn="just">
              <a:buFont typeface="Wingdings" panose="05000000000000000000" pitchFamily="2" charset="2"/>
              <a:buChar char="ü"/>
            </a:pPr>
            <a:r>
              <a:rPr lang="sk-SK" sz="2000" dirty="0" smtClean="0"/>
              <a:t>    </a:t>
            </a:r>
            <a:r>
              <a:rPr lang="en-US" sz="2000" dirty="0" smtClean="0"/>
              <a:t> </a:t>
            </a:r>
            <a:r>
              <a:rPr lang="en-US" sz="2000" i="1" dirty="0" smtClean="0"/>
              <a:t>Linear-active, </a:t>
            </a:r>
            <a:endParaRPr lang="sk-SK" sz="2000" i="1" dirty="0" smtClean="0"/>
          </a:p>
          <a:p>
            <a:pPr marL="342900" indent="-342900" algn="just">
              <a:buFont typeface="Wingdings" panose="05000000000000000000" pitchFamily="2" charset="2"/>
              <a:buChar char="ü"/>
            </a:pPr>
            <a:r>
              <a:rPr lang="sk-SK" sz="2000" i="1" dirty="0" smtClean="0"/>
              <a:t>     </a:t>
            </a:r>
            <a:r>
              <a:rPr lang="en-US" sz="2000" i="1" dirty="0" smtClean="0"/>
              <a:t>Multi-active</a:t>
            </a:r>
            <a:r>
              <a:rPr lang="en-US" sz="2000" dirty="0" smtClean="0"/>
              <a:t> </a:t>
            </a:r>
            <a:endParaRPr lang="sk-SK" sz="2000" dirty="0" smtClean="0"/>
          </a:p>
          <a:p>
            <a:pPr marL="342900" indent="-342900" algn="just">
              <a:buFont typeface="Wingdings" panose="05000000000000000000" pitchFamily="2" charset="2"/>
              <a:buChar char="ü"/>
            </a:pPr>
            <a:r>
              <a:rPr lang="sk-SK" sz="2000" dirty="0" smtClean="0"/>
              <a:t>    </a:t>
            </a:r>
            <a:r>
              <a:rPr lang="en-US" sz="2000" dirty="0" smtClean="0"/>
              <a:t> </a:t>
            </a:r>
            <a:r>
              <a:rPr lang="en-US" sz="2000" i="1" dirty="0" smtClean="0"/>
              <a:t>Reactive</a:t>
            </a:r>
            <a:endParaRPr lang="cs-CZ" sz="2000" dirty="0" smtClean="0"/>
          </a:p>
        </p:txBody>
      </p:sp>
    </p:spTree>
    <p:extLst>
      <p:ext uri="{BB962C8B-B14F-4D97-AF65-F5344CB8AC3E}">
        <p14:creationId xmlns:p14="http://schemas.microsoft.com/office/powerpoint/2010/main" val="1503149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characteristics"/>
          <p:cNvPicPr>
            <a:picLocks noChangeAspect="1" noChangeArrowheads="1"/>
          </p:cNvPicPr>
          <p:nvPr/>
        </p:nvPicPr>
        <p:blipFill>
          <a:blip r:embed="rId2"/>
          <a:srcRect/>
          <a:stretch>
            <a:fillRect/>
          </a:stretch>
        </p:blipFill>
        <p:spPr bwMode="auto">
          <a:xfrm>
            <a:off x="1043608" y="1203597"/>
            <a:ext cx="5929354" cy="3240361"/>
          </a:xfrm>
          <a:prstGeom prst="rect">
            <a:avLst/>
          </a:prstGeom>
          <a:noFill/>
        </p:spPr>
      </p:pic>
      <p:sp>
        <p:nvSpPr>
          <p:cNvPr id="5" name="TextovéPole 4"/>
          <p:cNvSpPr txBox="1"/>
          <p:nvPr/>
        </p:nvSpPr>
        <p:spPr>
          <a:xfrm>
            <a:off x="285720" y="214296"/>
            <a:ext cx="3677610" cy="461665"/>
          </a:xfrm>
          <a:prstGeom prst="rect">
            <a:avLst/>
          </a:prstGeom>
          <a:noFill/>
        </p:spPr>
        <p:txBody>
          <a:bodyPr wrap="none" rtlCol="0">
            <a:spAutoFit/>
          </a:bodyPr>
          <a:lstStyle/>
          <a:p>
            <a:r>
              <a:rPr lang="sk-SK" sz="2400" dirty="0" err="1" smtClean="0"/>
              <a:t>Division</a:t>
            </a:r>
            <a:r>
              <a:rPr lang="sk-SK" sz="2400" dirty="0" smtClean="0"/>
              <a:t> </a:t>
            </a:r>
            <a:r>
              <a:rPr lang="sk-SK" sz="2400" dirty="0" err="1" smtClean="0"/>
              <a:t>according</a:t>
            </a:r>
            <a:r>
              <a:rPr lang="sk-SK" sz="2400" dirty="0" smtClean="0"/>
              <a:t> to </a:t>
            </a:r>
            <a:r>
              <a:rPr lang="sk-SK" sz="2400" dirty="0" err="1" smtClean="0"/>
              <a:t>Lewis</a:t>
            </a:r>
            <a:endParaRPr lang="sk-SK" sz="2400" dirty="0"/>
          </a:p>
        </p:txBody>
      </p:sp>
      <p:sp>
        <p:nvSpPr>
          <p:cNvPr id="4" name="TextovéPole 3"/>
          <p:cNvSpPr txBox="1"/>
          <p:nvPr/>
        </p:nvSpPr>
        <p:spPr>
          <a:xfrm>
            <a:off x="1043184" y="827633"/>
            <a:ext cx="5929778" cy="307777"/>
          </a:xfrm>
          <a:prstGeom prst="rect">
            <a:avLst/>
          </a:prstGeom>
          <a:noFill/>
        </p:spPr>
        <p:txBody>
          <a:bodyPr wrap="square" rtlCol="0">
            <a:spAutoFit/>
          </a:bodyPr>
          <a:lstStyle/>
          <a:p>
            <a:r>
              <a:rPr lang="sk-SK" sz="1400" dirty="0" err="1" smtClean="0"/>
              <a:t>Fig</a:t>
            </a:r>
            <a:r>
              <a:rPr lang="sk-SK" sz="1400" dirty="0" smtClean="0"/>
              <a:t>. 1: </a:t>
            </a:r>
            <a:r>
              <a:rPr lang="sk-SK" sz="1400" dirty="0" err="1" smtClean="0"/>
              <a:t>The</a:t>
            </a:r>
            <a:r>
              <a:rPr lang="sk-SK" sz="1400" dirty="0" smtClean="0"/>
              <a:t> </a:t>
            </a:r>
            <a:r>
              <a:rPr lang="sk-SK" sz="1400" dirty="0" err="1" smtClean="0"/>
              <a:t>Lewis</a:t>
            </a:r>
            <a:r>
              <a:rPr lang="sk-SK" sz="1400" dirty="0" smtClean="0"/>
              <a:t> Model – </a:t>
            </a:r>
            <a:r>
              <a:rPr lang="sk-SK" sz="1400" dirty="0" err="1" smtClean="0"/>
              <a:t>Dimension</a:t>
            </a:r>
            <a:r>
              <a:rPr lang="sk-SK" sz="1400" dirty="0" smtClean="0"/>
              <a:t> of  </a:t>
            </a:r>
            <a:r>
              <a:rPr lang="sk-SK" sz="1400" dirty="0" err="1" smtClean="0"/>
              <a:t>Behaviour</a:t>
            </a:r>
            <a:r>
              <a:rPr lang="sk-SK" sz="1400" dirty="0" smtClean="0"/>
              <a:t> </a:t>
            </a:r>
            <a:endParaRPr lang="sk-SK" sz="1400" dirty="0"/>
          </a:p>
        </p:txBody>
      </p:sp>
      <p:sp>
        <p:nvSpPr>
          <p:cNvPr id="2" name="Obdélník 1"/>
          <p:cNvSpPr/>
          <p:nvPr/>
        </p:nvSpPr>
        <p:spPr>
          <a:xfrm>
            <a:off x="971600" y="4371950"/>
            <a:ext cx="7200800" cy="307777"/>
          </a:xfrm>
          <a:prstGeom prst="rect">
            <a:avLst/>
          </a:prstGeom>
        </p:spPr>
        <p:txBody>
          <a:bodyPr wrap="square">
            <a:spAutoFit/>
          </a:bodyPr>
          <a:lstStyle/>
          <a:p>
            <a:pPr algn="just"/>
            <a:r>
              <a:rPr lang="cs-CZ" sz="1400" dirty="0" smtClean="0"/>
              <a:t>Source: https</a:t>
            </a:r>
            <a:r>
              <a:rPr lang="cs-CZ" sz="1400" dirty="0"/>
              <a:t>://www.crossculture.com/the-lewis-model-dimensions-of-behaviour/</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sp>
        <p:nvSpPr>
          <p:cNvPr id="5" name="Obdélník 4"/>
          <p:cNvSpPr/>
          <p:nvPr/>
        </p:nvSpPr>
        <p:spPr>
          <a:xfrm>
            <a:off x="3260417" y="146615"/>
            <a:ext cx="1646605" cy="507831"/>
          </a:xfrm>
          <a:prstGeom prst="rect">
            <a:avLst/>
          </a:prstGeom>
        </p:spPr>
        <p:txBody>
          <a:bodyPr wrap="none">
            <a:spAutoFit/>
          </a:bodyPr>
          <a:lstStyle/>
          <a:p>
            <a:pPr algn="ctr" defTabSz="685800">
              <a:defRPr/>
            </a:pPr>
            <a:r>
              <a:rPr lang="cs-CZ" sz="2700" b="1" kern="0" dirty="0" err="1" smtClean="0">
                <a:solidFill>
                  <a:srgbClr val="307871"/>
                </a:solidFill>
                <a:latin typeface="Times New Roman"/>
                <a:ea typeface="+mj-ea"/>
                <a:cs typeface="+mj-cs"/>
              </a:rPr>
              <a:t>Summary</a:t>
            </a:r>
            <a:endParaRPr lang="en-GB" sz="2700" b="1" kern="0" dirty="0">
              <a:solidFill>
                <a:sysClr val="windowText" lastClr="000000"/>
              </a:solidFill>
            </a:endParaRPr>
          </a:p>
        </p:txBody>
      </p:sp>
      <p:sp>
        <p:nvSpPr>
          <p:cNvPr id="2" name="TextovéPole 1"/>
          <p:cNvSpPr txBox="1"/>
          <p:nvPr/>
        </p:nvSpPr>
        <p:spPr>
          <a:xfrm>
            <a:off x="323528" y="988516"/>
            <a:ext cx="8712968" cy="4093428"/>
          </a:xfrm>
          <a:prstGeom prst="rect">
            <a:avLst/>
          </a:prstGeom>
          <a:solidFill>
            <a:schemeClr val="accent6">
              <a:lumMod val="40000"/>
              <a:lumOff val="60000"/>
            </a:schemeClr>
          </a:solidFill>
        </p:spPr>
        <p:txBody>
          <a:bodyPr wrap="square" rtlCol="0">
            <a:spAutoFit/>
          </a:bodyPr>
          <a:lstStyle/>
          <a:p>
            <a:pPr marL="342900" indent="-342900" algn="just">
              <a:buFont typeface="Arial" panose="020B0604020202020204" pitchFamily="34" charset="0"/>
              <a:buChar char="•"/>
            </a:pPr>
            <a:r>
              <a:rPr lang="en-US" sz="2000" dirty="0">
                <a:solidFill>
                  <a:srgbClr val="008080"/>
                </a:solidFill>
                <a:cs typeface="Arial" panose="020B0604020202020204" pitchFamily="34" charset="0"/>
              </a:rPr>
              <a:t>Culture is a universal human phenomenon, specifically human activity, which is not owned by other biological forms of life and on the other hand is culture perceived and studied as a special way of life different groups of </a:t>
            </a:r>
            <a:r>
              <a:rPr lang="en-US" sz="2000" dirty="0" smtClean="0">
                <a:solidFill>
                  <a:srgbClr val="008080"/>
                </a:solidFill>
                <a:cs typeface="Arial" panose="020B0604020202020204" pitchFamily="34" charset="0"/>
              </a:rPr>
              <a:t>people</a:t>
            </a:r>
            <a:r>
              <a:rPr lang="cs-CZ" sz="2000" dirty="0" smtClean="0">
                <a:solidFill>
                  <a:srgbClr val="008080"/>
                </a:solidFill>
                <a:cs typeface="Arial" panose="020B0604020202020204" pitchFamily="34" charset="0"/>
              </a:rPr>
              <a:t>.</a:t>
            </a:r>
          </a:p>
          <a:p>
            <a:pPr marL="342900" indent="-342900" algn="just">
              <a:buFont typeface="Arial" panose="020B0604020202020204" pitchFamily="34" charset="0"/>
              <a:buChar char="•"/>
            </a:pPr>
            <a:r>
              <a:rPr lang="en-US" sz="2000" dirty="0">
                <a:solidFill>
                  <a:srgbClr val="008080"/>
                </a:solidFill>
                <a:cs typeface="Arial" panose="020B0604020202020204" pitchFamily="34" charset="0"/>
              </a:rPr>
              <a:t>Cultural intelligence is the ability to adapt to interact with people from different cultures and it consists of four factors. </a:t>
            </a:r>
            <a:endParaRPr lang="cs-CZ" sz="2000" dirty="0" smtClean="0">
              <a:solidFill>
                <a:srgbClr val="008080"/>
              </a:solidFill>
              <a:cs typeface="Arial" panose="020B0604020202020204" pitchFamily="34" charset="0"/>
            </a:endParaRPr>
          </a:p>
          <a:p>
            <a:pPr marL="342900" indent="-342900" algn="just">
              <a:buFont typeface="Arial" panose="020B0604020202020204" pitchFamily="34" charset="0"/>
              <a:buChar char="•"/>
            </a:pPr>
            <a:r>
              <a:rPr lang="en-US" sz="2000" dirty="0">
                <a:solidFill>
                  <a:srgbClr val="008080"/>
                </a:solidFill>
                <a:cs typeface="Arial" panose="020B0604020202020204" pitchFamily="34" charset="0"/>
              </a:rPr>
              <a:t>Hofstede explained six different culture of </a:t>
            </a:r>
            <a:r>
              <a:rPr lang="en-US" sz="2000" dirty="0" smtClean="0">
                <a:solidFill>
                  <a:srgbClr val="008080"/>
                </a:solidFill>
                <a:cs typeface="Arial" panose="020B0604020202020204" pitchFamily="34" charset="0"/>
              </a:rPr>
              <a:t>dimension</a:t>
            </a:r>
            <a:r>
              <a:rPr lang="cs-CZ" sz="2000" dirty="0" smtClean="0">
                <a:solidFill>
                  <a:srgbClr val="008080"/>
                </a:solidFill>
                <a:cs typeface="Arial" panose="020B0604020202020204" pitchFamily="34" charset="0"/>
              </a:rPr>
              <a:t>.</a:t>
            </a:r>
          </a:p>
          <a:p>
            <a:pPr marL="342900" indent="-342900" algn="just">
              <a:buFont typeface="Arial" panose="020B0604020202020204" pitchFamily="34" charset="0"/>
              <a:buChar char="•"/>
            </a:pPr>
            <a:r>
              <a:rPr lang="en-US" sz="2000" dirty="0">
                <a:solidFill>
                  <a:srgbClr val="008080"/>
                </a:solidFill>
                <a:cs typeface="Arial" panose="020B0604020202020204" pitchFamily="34" charset="0"/>
              </a:rPr>
              <a:t>The Dutch </a:t>
            </a:r>
            <a:r>
              <a:rPr lang="en-US" sz="2000" dirty="0" err="1">
                <a:solidFill>
                  <a:srgbClr val="008080"/>
                </a:solidFill>
                <a:cs typeface="Arial" panose="020B0604020202020204" pitchFamily="34" charset="0"/>
              </a:rPr>
              <a:t>Fons</a:t>
            </a:r>
            <a:r>
              <a:rPr lang="en-US" sz="2000" dirty="0">
                <a:solidFill>
                  <a:srgbClr val="008080"/>
                </a:solidFill>
                <a:cs typeface="Arial" panose="020B0604020202020204" pitchFamily="34" charset="0"/>
              </a:rPr>
              <a:t> </a:t>
            </a:r>
            <a:r>
              <a:rPr lang="en-US" sz="2000" dirty="0" err="1">
                <a:solidFill>
                  <a:srgbClr val="008080"/>
                </a:solidFill>
                <a:cs typeface="Arial" panose="020B0604020202020204" pitchFamily="34" charset="0"/>
              </a:rPr>
              <a:t>Trompenaars</a:t>
            </a:r>
            <a:r>
              <a:rPr lang="en-US" sz="2000" dirty="0">
                <a:solidFill>
                  <a:srgbClr val="008080"/>
                </a:solidFill>
                <a:cs typeface="Arial" panose="020B0604020202020204" pitchFamily="34" charset="0"/>
              </a:rPr>
              <a:t> </a:t>
            </a:r>
            <a:r>
              <a:rPr lang="en-US" sz="2000" dirty="0" smtClean="0">
                <a:solidFill>
                  <a:srgbClr val="008080"/>
                </a:solidFill>
                <a:cs typeface="Arial" panose="020B0604020202020204" pitchFamily="34" charset="0"/>
              </a:rPr>
              <a:t>simplified </a:t>
            </a:r>
            <a:r>
              <a:rPr lang="en-US" sz="2000" dirty="0" err="1">
                <a:solidFill>
                  <a:srgbClr val="008080"/>
                </a:solidFill>
                <a:cs typeface="Arial" panose="020B0604020202020204" pitchFamily="34" charset="0"/>
              </a:rPr>
              <a:t>Kluckhohna</a:t>
            </a:r>
            <a:r>
              <a:rPr lang="en-US" sz="2000" dirty="0">
                <a:solidFill>
                  <a:srgbClr val="008080"/>
                </a:solidFill>
                <a:cs typeface="Arial" panose="020B0604020202020204" pitchFamily="34" charset="0"/>
              </a:rPr>
              <a:t> and </a:t>
            </a:r>
            <a:r>
              <a:rPr lang="en-US" sz="2000" dirty="0" err="1">
                <a:solidFill>
                  <a:srgbClr val="008080"/>
                </a:solidFill>
                <a:cs typeface="Arial" panose="020B0604020202020204" pitchFamily="34" charset="0"/>
              </a:rPr>
              <a:t>Strodtbeck's</a:t>
            </a:r>
            <a:r>
              <a:rPr lang="en-US" sz="2000" dirty="0">
                <a:solidFill>
                  <a:srgbClr val="008080"/>
                </a:solidFill>
                <a:cs typeface="Arial" panose="020B0604020202020204" pitchFamily="34" charset="0"/>
              </a:rPr>
              <a:t> breakdowns into three sets of problems: the relationship to humans, the relationship to nature, and the relation to </a:t>
            </a:r>
            <a:r>
              <a:rPr lang="en-US" sz="2000" dirty="0" smtClean="0">
                <a:solidFill>
                  <a:srgbClr val="008080"/>
                </a:solidFill>
                <a:cs typeface="Arial" panose="020B0604020202020204" pitchFamily="34" charset="0"/>
              </a:rPr>
              <a:t>time</a:t>
            </a:r>
            <a:r>
              <a:rPr lang="cs-CZ" sz="2000" dirty="0" smtClean="0">
                <a:solidFill>
                  <a:srgbClr val="008080"/>
                </a:solidFill>
                <a:cs typeface="Arial" panose="020B0604020202020204" pitchFamily="34" charset="0"/>
              </a:rPr>
              <a:t>.</a:t>
            </a:r>
          </a:p>
          <a:p>
            <a:pPr marL="342900" indent="-342900" algn="just">
              <a:buFont typeface="Arial" panose="020B0604020202020204" pitchFamily="34" charset="0"/>
              <a:buChar char="•"/>
            </a:pPr>
            <a:r>
              <a:rPr lang="en-US" sz="2000" dirty="0">
                <a:solidFill>
                  <a:srgbClr val="008080"/>
                </a:solidFill>
                <a:cs typeface="Arial" panose="020B0604020202020204" pitchFamily="34" charset="0"/>
              </a:rPr>
              <a:t>The Lewis </a:t>
            </a:r>
            <a:r>
              <a:rPr lang="en-US" sz="2000" dirty="0" smtClean="0">
                <a:solidFill>
                  <a:srgbClr val="008080"/>
                </a:solidFill>
                <a:cs typeface="Arial" panose="020B0604020202020204" pitchFamily="34" charset="0"/>
              </a:rPr>
              <a:t>Model</a:t>
            </a:r>
            <a:r>
              <a:rPr lang="cs-CZ" sz="2000" dirty="0" smtClean="0">
                <a:solidFill>
                  <a:srgbClr val="008080"/>
                </a:solidFill>
                <a:cs typeface="Arial" panose="020B0604020202020204" pitchFamily="34" charset="0"/>
              </a:rPr>
              <a:t> </a:t>
            </a:r>
            <a:r>
              <a:rPr lang="en-US" sz="2000" dirty="0" smtClean="0">
                <a:solidFill>
                  <a:srgbClr val="008080"/>
                </a:solidFill>
                <a:cs typeface="Arial" panose="020B0604020202020204" pitchFamily="34" charset="0"/>
              </a:rPr>
              <a:t>being </a:t>
            </a:r>
            <a:r>
              <a:rPr lang="en-US" sz="2000" dirty="0">
                <a:solidFill>
                  <a:srgbClr val="008080"/>
                </a:solidFill>
                <a:cs typeface="Arial" panose="020B0604020202020204" pitchFamily="34" charset="0"/>
              </a:rPr>
              <a:t>developed in the </a:t>
            </a:r>
            <a:r>
              <a:rPr lang="en-US" sz="2000" dirty="0" smtClean="0">
                <a:solidFill>
                  <a:srgbClr val="008080"/>
                </a:solidFill>
                <a:cs typeface="Arial" panose="020B0604020202020204" pitchFamily="34" charset="0"/>
              </a:rPr>
              <a:t>1990s</a:t>
            </a:r>
            <a:r>
              <a:rPr lang="cs-CZ" sz="2000" dirty="0" smtClean="0">
                <a:solidFill>
                  <a:srgbClr val="008080"/>
                </a:solidFill>
                <a:cs typeface="Arial" panose="020B0604020202020204" pitchFamily="34" charset="0"/>
              </a:rPr>
              <a:t>.</a:t>
            </a:r>
          </a:p>
          <a:p>
            <a:pPr marL="342900" indent="-342900" algn="just">
              <a:buFont typeface="Arial" panose="020B0604020202020204" pitchFamily="34" charset="0"/>
              <a:buChar char="•"/>
            </a:pPr>
            <a:r>
              <a:rPr lang="en-US" sz="2000" dirty="0">
                <a:solidFill>
                  <a:srgbClr val="008080"/>
                </a:solidFill>
                <a:cs typeface="Arial" panose="020B0604020202020204" pitchFamily="34" charset="0"/>
              </a:rPr>
              <a:t>Lewis, after visiting 135 countries and working in more than 20 of them, came to the conclusion that humans can be divided into 3 clear </a:t>
            </a:r>
            <a:r>
              <a:rPr lang="en-US" sz="2000" dirty="0" smtClean="0">
                <a:solidFill>
                  <a:srgbClr val="008080"/>
                </a:solidFill>
                <a:cs typeface="Arial" panose="020B0604020202020204" pitchFamily="34" charset="0"/>
              </a:rPr>
              <a:t>categories</a:t>
            </a:r>
            <a:r>
              <a:rPr lang="cs-CZ" sz="2000" dirty="0" smtClean="0">
                <a:solidFill>
                  <a:srgbClr val="008080"/>
                </a:solidFill>
                <a:cs typeface="Arial" panose="020B0604020202020204" pitchFamily="34" charset="0"/>
              </a:rPr>
              <a:t>: </a:t>
            </a:r>
            <a:r>
              <a:rPr lang="cs-CZ" sz="2000" dirty="0" err="1" smtClean="0">
                <a:solidFill>
                  <a:srgbClr val="008080"/>
                </a:solidFill>
                <a:cs typeface="Arial" panose="020B0604020202020204" pitchFamily="34" charset="0"/>
              </a:rPr>
              <a:t>Linear-active</a:t>
            </a:r>
            <a:r>
              <a:rPr lang="cs-CZ" sz="2000" dirty="0">
                <a:solidFill>
                  <a:srgbClr val="008080"/>
                </a:solidFill>
                <a:cs typeface="Arial" panose="020B0604020202020204" pitchFamily="34" charset="0"/>
              </a:rPr>
              <a:t>, </a:t>
            </a:r>
            <a:r>
              <a:rPr lang="cs-CZ" sz="2000" dirty="0" err="1" smtClean="0">
                <a:solidFill>
                  <a:srgbClr val="008080"/>
                </a:solidFill>
                <a:cs typeface="Arial" panose="020B0604020202020204" pitchFamily="34" charset="0"/>
              </a:rPr>
              <a:t>Multi-active</a:t>
            </a:r>
            <a:r>
              <a:rPr lang="cs-CZ" sz="2000" dirty="0" smtClean="0">
                <a:solidFill>
                  <a:srgbClr val="008080"/>
                </a:solidFill>
                <a:cs typeface="Arial" panose="020B0604020202020204" pitchFamily="34" charset="0"/>
              </a:rPr>
              <a:t>, </a:t>
            </a:r>
            <a:r>
              <a:rPr lang="cs-CZ" sz="2000" dirty="0" err="1" smtClean="0">
                <a:solidFill>
                  <a:srgbClr val="008080"/>
                </a:solidFill>
                <a:cs typeface="Arial" panose="020B0604020202020204" pitchFamily="34" charset="0"/>
              </a:rPr>
              <a:t>Reactive</a:t>
            </a:r>
            <a:r>
              <a:rPr lang="cs-CZ" sz="2000" dirty="0" smtClean="0">
                <a:solidFill>
                  <a:srgbClr val="008080"/>
                </a:solidFill>
                <a:cs typeface="Arial" panose="020B0604020202020204" pitchFamily="34" charset="0"/>
              </a:rPr>
              <a:t>.</a:t>
            </a:r>
            <a:endParaRPr lang="cs-CZ" sz="2000" dirty="0">
              <a:solidFill>
                <a:srgbClr val="008080"/>
              </a:solidFill>
              <a:cs typeface="Arial" panose="020B0604020202020204" pitchFamily="34" charset="0"/>
            </a:endParaRPr>
          </a:p>
        </p:txBody>
      </p:sp>
      <p:pic>
        <p:nvPicPr>
          <p:cNvPr id="6" name="Obráze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55968" y="71221"/>
            <a:ext cx="1098625" cy="845920"/>
          </a:xfrm>
          <a:prstGeom prst="rect">
            <a:avLst/>
          </a:prstGeom>
        </p:spPr>
      </p:pic>
    </p:spTree>
    <p:extLst>
      <p:ext uri="{BB962C8B-B14F-4D97-AF65-F5344CB8AC3E}">
        <p14:creationId xmlns:p14="http://schemas.microsoft.com/office/powerpoint/2010/main" val="29690947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128792" cy="507703"/>
          </a:xfrm>
        </p:spPr>
        <p:txBody>
          <a:bodyPr/>
          <a:lstStyle/>
          <a:p>
            <a:endParaRPr lang="cs-CZ" dirty="0"/>
          </a:p>
        </p:txBody>
      </p:sp>
      <p:sp>
        <p:nvSpPr>
          <p:cNvPr id="3" name="Obdélník 2"/>
          <p:cNvSpPr/>
          <p:nvPr/>
        </p:nvSpPr>
        <p:spPr>
          <a:xfrm>
            <a:off x="179512" y="703189"/>
            <a:ext cx="7704856" cy="646331"/>
          </a:xfrm>
          <a:prstGeom prst="rect">
            <a:avLst/>
          </a:prstGeom>
        </p:spPr>
        <p:txBody>
          <a:bodyPr wrap="square">
            <a:spAutoFit/>
          </a:bodyPr>
          <a:lstStyle/>
          <a:p>
            <a:endParaRPr lang="cs-CZ" dirty="0"/>
          </a:p>
          <a:p>
            <a:endParaRPr lang="cs-CZ" dirty="0"/>
          </a:p>
        </p:txBody>
      </p:sp>
      <p:sp>
        <p:nvSpPr>
          <p:cNvPr id="7" name="Obdélník 6"/>
          <p:cNvSpPr/>
          <p:nvPr/>
        </p:nvSpPr>
        <p:spPr>
          <a:xfrm>
            <a:off x="1605214" y="2283718"/>
            <a:ext cx="5634876" cy="646331"/>
          </a:xfrm>
          <a:prstGeom prst="rect">
            <a:avLst/>
          </a:prstGeom>
        </p:spPr>
        <p:txBody>
          <a:bodyPr wrap="none">
            <a:spAutoFit/>
          </a:bodyPr>
          <a:lstStyle/>
          <a:p>
            <a:r>
              <a:rPr lang="cs-CZ" sz="3600" dirty="0" smtClean="0"/>
              <a:t>T</a:t>
            </a:r>
            <a:r>
              <a:rPr lang="en-US" sz="3600" dirty="0" smtClean="0"/>
              <a:t>hank </a:t>
            </a:r>
            <a:r>
              <a:rPr lang="en-US" sz="3600" dirty="0"/>
              <a:t>you for your attention </a:t>
            </a:r>
            <a:endParaRPr lang="cs-CZ" sz="3600" dirty="0"/>
          </a:p>
        </p:txBody>
      </p:sp>
    </p:spTree>
    <p:extLst>
      <p:ext uri="{BB962C8B-B14F-4D97-AF65-F5344CB8AC3E}">
        <p14:creationId xmlns:p14="http://schemas.microsoft.com/office/powerpoint/2010/main" val="25524461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sp>
        <p:nvSpPr>
          <p:cNvPr id="6" name="Obdélník 5"/>
          <p:cNvSpPr/>
          <p:nvPr/>
        </p:nvSpPr>
        <p:spPr>
          <a:xfrm>
            <a:off x="297632" y="328070"/>
            <a:ext cx="3789526"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9" name="Nadpis 1"/>
          <p:cNvSpPr txBox="1">
            <a:spLocks/>
          </p:cNvSpPr>
          <p:nvPr/>
        </p:nvSpPr>
        <p:spPr>
          <a:xfrm>
            <a:off x="297632" y="527392"/>
            <a:ext cx="3627756" cy="2545646"/>
          </a:xfrm>
          <a:prstGeom prst="rect">
            <a:avLst/>
          </a:prstGeom>
        </p:spPr>
        <p:txBody>
          <a:bodyPr vert="horz" lIns="68580" tIns="34290" rIns="68580" bIns="3429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p>
          <a:p>
            <a:pPr lvl="0"/>
            <a:r>
              <a:rPr lang="cs-CZ" sz="3000" b="1" cap="all" dirty="0" err="1">
                <a:solidFill>
                  <a:schemeClr val="bg1"/>
                </a:solidFill>
              </a:rPr>
              <a:t>Division</a:t>
            </a:r>
            <a:r>
              <a:rPr lang="cs-CZ" sz="3000" b="1" cap="all" dirty="0">
                <a:solidFill>
                  <a:schemeClr val="bg1"/>
                </a:solidFill>
              </a:rPr>
              <a:t> </a:t>
            </a:r>
            <a:r>
              <a:rPr lang="cs-CZ" sz="3000" b="1" cap="all" dirty="0" err="1">
                <a:solidFill>
                  <a:schemeClr val="bg1"/>
                </a:solidFill>
              </a:rPr>
              <a:t>of</a:t>
            </a:r>
            <a:r>
              <a:rPr lang="cs-CZ" sz="3000" b="1" cap="all" dirty="0">
                <a:solidFill>
                  <a:schemeClr val="bg1"/>
                </a:solidFill>
              </a:rPr>
              <a:t> </a:t>
            </a:r>
            <a:r>
              <a:rPr lang="cs-CZ" sz="3000" b="1" cap="all" dirty="0" err="1">
                <a:solidFill>
                  <a:schemeClr val="bg1"/>
                </a:solidFill>
              </a:rPr>
              <a:t>cultures</a:t>
            </a:r>
            <a:endParaRPr lang="cs-CZ" sz="3000" b="1" cap="all" dirty="0" smtClean="0">
              <a:solidFill>
                <a:schemeClr val="bg1"/>
              </a:solidFill>
            </a:endParaRPr>
          </a:p>
          <a:p>
            <a:pPr lvl="0"/>
            <a:endParaRPr lang="cs-CZ" sz="3000" b="1" cap="all" dirty="0">
              <a:solidFill>
                <a:schemeClr val="bg1"/>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952789"/>
            <a:ext cx="3604568" cy="162707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2100" b="1" i="1" dirty="0" err="1" smtClean="0">
                <a:solidFill>
                  <a:srgbClr val="008080"/>
                </a:solidFill>
              </a:rPr>
              <a:t>The</a:t>
            </a:r>
            <a:r>
              <a:rPr lang="cs-CZ" sz="2100" b="1" i="1" dirty="0" smtClean="0">
                <a:solidFill>
                  <a:srgbClr val="008080"/>
                </a:solidFill>
              </a:rPr>
              <a:t> </a:t>
            </a:r>
            <a:r>
              <a:rPr lang="cs-CZ" sz="2100" b="1" i="1" dirty="0" err="1">
                <a:solidFill>
                  <a:srgbClr val="008080"/>
                </a:solidFill>
              </a:rPr>
              <a:t>a</a:t>
            </a:r>
            <a:r>
              <a:rPr lang="cs-CZ" sz="2100" b="1" i="1" dirty="0" err="1" smtClean="0">
                <a:solidFill>
                  <a:srgbClr val="008080"/>
                </a:solidFill>
              </a:rPr>
              <a:t>im</a:t>
            </a:r>
            <a:r>
              <a:rPr lang="cs-CZ" sz="2100" b="1" i="1" dirty="0" smtClean="0">
                <a:solidFill>
                  <a:srgbClr val="008080"/>
                </a:solidFill>
              </a:rPr>
              <a:t> </a:t>
            </a:r>
            <a:r>
              <a:rPr lang="cs-CZ" sz="2100" b="1" i="1" dirty="0" err="1" smtClean="0">
                <a:solidFill>
                  <a:srgbClr val="008080"/>
                </a:solidFill>
              </a:rPr>
              <a:t>of</a:t>
            </a:r>
            <a:r>
              <a:rPr lang="cs-CZ" sz="2100" b="1" i="1" dirty="0" smtClean="0">
                <a:solidFill>
                  <a:srgbClr val="008080"/>
                </a:solidFill>
              </a:rPr>
              <a:t> </a:t>
            </a:r>
            <a:r>
              <a:rPr lang="cs-CZ" sz="2100" b="1" i="1" dirty="0" err="1" smtClean="0">
                <a:solidFill>
                  <a:srgbClr val="008080"/>
                </a:solidFill>
              </a:rPr>
              <a:t>the</a:t>
            </a:r>
            <a:r>
              <a:rPr lang="cs-CZ" sz="2100" b="1" i="1" dirty="0" smtClean="0">
                <a:solidFill>
                  <a:srgbClr val="008080"/>
                </a:solidFill>
              </a:rPr>
              <a:t> </a:t>
            </a:r>
            <a:r>
              <a:rPr lang="cs-CZ" sz="2100" b="1" i="1" dirty="0" err="1" smtClean="0">
                <a:solidFill>
                  <a:srgbClr val="008080"/>
                </a:solidFill>
              </a:rPr>
              <a:t>lecture</a:t>
            </a:r>
            <a:r>
              <a:rPr lang="cs-CZ" sz="2100" b="1" i="1" dirty="0" smtClean="0">
                <a:solidFill>
                  <a:srgbClr val="008080"/>
                </a:solidFill>
              </a:rPr>
              <a:t> </a:t>
            </a:r>
            <a:r>
              <a:rPr lang="cs-CZ" sz="2100" b="1" i="1" dirty="0" err="1" smtClean="0">
                <a:solidFill>
                  <a:srgbClr val="008080"/>
                </a:solidFill>
              </a:rPr>
              <a:t>is</a:t>
            </a:r>
            <a:r>
              <a:rPr lang="cs-CZ" sz="2100" b="1" i="1" dirty="0" smtClean="0">
                <a:solidFill>
                  <a:srgbClr val="008080"/>
                </a:solidFill>
              </a:rPr>
              <a:t> </a:t>
            </a:r>
            <a:r>
              <a:rPr lang="cs-CZ" sz="2100" b="1" i="1" dirty="0" smtClean="0">
                <a:solidFill>
                  <a:srgbClr val="008080"/>
                </a:solidFill>
              </a:rPr>
              <a:t>to </a:t>
            </a:r>
            <a:r>
              <a:rPr lang="en-US" sz="2100" b="1" i="1" dirty="0">
                <a:solidFill>
                  <a:srgbClr val="008080"/>
                </a:solidFill>
              </a:rPr>
              <a:t>introduces students the division of cultures and cultural </a:t>
            </a:r>
            <a:r>
              <a:rPr lang="en-US" sz="2100" b="1" i="1" dirty="0" smtClean="0">
                <a:solidFill>
                  <a:srgbClr val="008080"/>
                </a:solidFill>
              </a:rPr>
              <a:t>intelligence</a:t>
            </a:r>
            <a:r>
              <a:rPr lang="cs-CZ" sz="2100" b="1" i="1" dirty="0" smtClean="0">
                <a:solidFill>
                  <a:srgbClr val="008080"/>
                </a:solidFill>
              </a:rPr>
              <a:t>.</a:t>
            </a:r>
            <a:endParaRPr lang="en-GB" sz="1800" dirty="0">
              <a:solidFill>
                <a:schemeClr val="bg1"/>
              </a:solidFill>
              <a:cs typeface="Times New Roman" panose="02020603050405020304" pitchFamily="18" charset="0"/>
            </a:endParaRPr>
          </a:p>
        </p:txBody>
      </p:sp>
    </p:spTree>
    <p:extLst>
      <p:ext uri="{BB962C8B-B14F-4D97-AF65-F5344CB8AC3E}">
        <p14:creationId xmlns:p14="http://schemas.microsoft.com/office/powerpoint/2010/main" val="4276982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sp>
        <p:nvSpPr>
          <p:cNvPr id="6" name="Obdélník 5"/>
          <p:cNvSpPr/>
          <p:nvPr/>
        </p:nvSpPr>
        <p:spPr>
          <a:xfrm>
            <a:off x="393883" y="385667"/>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9" name="Nadpis 1"/>
          <p:cNvSpPr txBox="1">
            <a:spLocks/>
          </p:cNvSpPr>
          <p:nvPr/>
        </p:nvSpPr>
        <p:spPr>
          <a:xfrm>
            <a:off x="500104" y="873903"/>
            <a:ext cx="3351815" cy="2135429"/>
          </a:xfrm>
          <a:prstGeom prst="rect">
            <a:avLst/>
          </a:prstGeom>
        </p:spPr>
        <p:txBody>
          <a:bodyPr vert="horz" lIns="68580" tIns="34290" rIns="68580" bIns="3429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p>
          <a:p>
            <a:pPr lvl="0"/>
            <a:r>
              <a:rPr lang="cs-CZ" sz="3225" b="1" cap="all" dirty="0" err="1" smtClean="0">
                <a:solidFill>
                  <a:schemeClr val="bg1"/>
                </a:solidFill>
              </a:rPr>
              <a:t>Division</a:t>
            </a:r>
            <a:r>
              <a:rPr lang="cs-CZ" sz="3225" b="1" cap="all" dirty="0" smtClean="0">
                <a:solidFill>
                  <a:schemeClr val="bg1"/>
                </a:solidFill>
              </a:rPr>
              <a:t> </a:t>
            </a:r>
            <a:r>
              <a:rPr lang="cs-CZ" sz="3225" b="1" cap="all" dirty="0" err="1">
                <a:solidFill>
                  <a:schemeClr val="bg1"/>
                </a:solidFill>
              </a:rPr>
              <a:t>of</a:t>
            </a:r>
            <a:r>
              <a:rPr lang="cs-CZ" sz="3225" b="1" cap="all" dirty="0">
                <a:solidFill>
                  <a:schemeClr val="bg1"/>
                </a:solidFill>
              </a:rPr>
              <a:t> </a:t>
            </a:r>
            <a:r>
              <a:rPr lang="cs-CZ" sz="3225" b="1" cap="all" dirty="0" err="1">
                <a:solidFill>
                  <a:schemeClr val="bg1"/>
                </a:solidFill>
              </a:rPr>
              <a:t>cultures</a:t>
            </a:r>
            <a:endParaRPr lang="cs-CZ" sz="3225" b="1" cap="all" dirty="0">
              <a:solidFill>
                <a:schemeClr val="bg1"/>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187694" y="1798543"/>
            <a:ext cx="4704786" cy="1853328"/>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400" b="1" dirty="0" err="1">
                <a:solidFill>
                  <a:srgbClr val="008080"/>
                </a:solidFill>
                <a:cs typeface="Arial" panose="020B0604020202020204" pitchFamily="34" charset="0"/>
              </a:rPr>
              <a:t>Division</a:t>
            </a:r>
            <a:r>
              <a:rPr lang="cs-CZ" sz="2400" b="1" dirty="0">
                <a:solidFill>
                  <a:srgbClr val="008080"/>
                </a:solidFill>
                <a:cs typeface="Arial" panose="020B0604020202020204" pitchFamily="34" charset="0"/>
              </a:rPr>
              <a:t> </a:t>
            </a:r>
            <a:r>
              <a:rPr lang="cs-CZ" sz="2400" b="1" dirty="0" err="1">
                <a:solidFill>
                  <a:srgbClr val="008080"/>
                </a:solidFill>
                <a:cs typeface="Arial" panose="020B0604020202020204" pitchFamily="34" charset="0"/>
              </a:rPr>
              <a:t>of</a:t>
            </a:r>
            <a:r>
              <a:rPr lang="cs-CZ" sz="2400" b="1" dirty="0">
                <a:solidFill>
                  <a:srgbClr val="008080"/>
                </a:solidFill>
                <a:cs typeface="Arial" panose="020B0604020202020204" pitchFamily="34" charset="0"/>
              </a:rPr>
              <a:t> </a:t>
            </a:r>
            <a:r>
              <a:rPr lang="cs-CZ" sz="2400" b="1" dirty="0" err="1" smtClean="0">
                <a:solidFill>
                  <a:srgbClr val="008080"/>
                </a:solidFill>
                <a:cs typeface="Arial" panose="020B0604020202020204" pitchFamily="34" charset="0"/>
              </a:rPr>
              <a:t>cultures</a:t>
            </a:r>
            <a:endParaRPr lang="cs-CZ" sz="2400" b="1" dirty="0" smtClean="0">
              <a:solidFill>
                <a:srgbClr val="008080"/>
              </a:solidFill>
              <a:cs typeface="Arial" panose="020B0604020202020204" pitchFamily="34" charset="0"/>
            </a:endParaRPr>
          </a:p>
          <a:p>
            <a:pPr marL="0" indent="0">
              <a:buNone/>
            </a:pPr>
            <a:r>
              <a:rPr lang="cs-CZ" sz="2400" b="1" dirty="0" err="1">
                <a:solidFill>
                  <a:srgbClr val="008080"/>
                </a:solidFill>
                <a:cs typeface="Arial" panose="020B0604020202020204" pitchFamily="34" charset="0"/>
              </a:rPr>
              <a:t>C</a:t>
            </a:r>
            <a:r>
              <a:rPr lang="cs-CZ" sz="2400" b="1" dirty="0" err="1" smtClean="0">
                <a:solidFill>
                  <a:srgbClr val="008080"/>
                </a:solidFill>
                <a:cs typeface="Arial" panose="020B0604020202020204" pitchFamily="34" charset="0"/>
              </a:rPr>
              <a:t>ultural</a:t>
            </a:r>
            <a:r>
              <a:rPr lang="cs-CZ" sz="2400" b="1" dirty="0" smtClean="0">
                <a:solidFill>
                  <a:srgbClr val="008080"/>
                </a:solidFill>
                <a:cs typeface="Arial" panose="020B0604020202020204" pitchFamily="34" charset="0"/>
              </a:rPr>
              <a:t> </a:t>
            </a:r>
            <a:r>
              <a:rPr lang="cs-CZ" sz="2400" b="1" dirty="0" err="1" smtClean="0">
                <a:solidFill>
                  <a:srgbClr val="008080"/>
                </a:solidFill>
                <a:cs typeface="Arial" panose="020B0604020202020204" pitchFamily="34" charset="0"/>
              </a:rPr>
              <a:t>intelligence</a:t>
            </a:r>
            <a:endParaRPr lang="cs-CZ" sz="2400" b="1" dirty="0" smtClean="0">
              <a:solidFill>
                <a:srgbClr val="008080"/>
              </a:solidFill>
              <a:cs typeface="Arial" panose="020B0604020202020204" pitchFamily="34" charset="0"/>
            </a:endParaRPr>
          </a:p>
          <a:p>
            <a:pPr marL="0" indent="0">
              <a:buNone/>
            </a:pPr>
            <a:r>
              <a:rPr lang="cs-CZ" sz="2400" b="1" dirty="0" smtClean="0">
                <a:solidFill>
                  <a:srgbClr val="008080"/>
                </a:solidFill>
                <a:cs typeface="Arial" panose="020B0604020202020204" pitchFamily="34" charset="0"/>
              </a:rPr>
              <a:t>D</a:t>
            </a:r>
            <a:r>
              <a:rPr lang="en-US" sz="2400" b="1" dirty="0" err="1" smtClean="0">
                <a:solidFill>
                  <a:srgbClr val="008080"/>
                </a:solidFill>
                <a:cs typeface="Arial" panose="020B0604020202020204" pitchFamily="34" charset="0"/>
              </a:rPr>
              <a:t>ivision</a:t>
            </a:r>
            <a:r>
              <a:rPr lang="en-US" sz="2400" b="1" dirty="0" smtClean="0">
                <a:solidFill>
                  <a:srgbClr val="008080"/>
                </a:solidFill>
                <a:cs typeface="Arial" panose="020B0604020202020204" pitchFamily="34" charset="0"/>
              </a:rPr>
              <a:t> </a:t>
            </a:r>
            <a:r>
              <a:rPr lang="en-US" sz="2400" b="1" dirty="0">
                <a:solidFill>
                  <a:srgbClr val="008080"/>
                </a:solidFill>
                <a:cs typeface="Arial" panose="020B0604020202020204" pitchFamily="34" charset="0"/>
              </a:rPr>
              <a:t>of cultures according to Hofstede, </a:t>
            </a:r>
            <a:r>
              <a:rPr lang="en-US" sz="2400" b="1" dirty="0" err="1">
                <a:solidFill>
                  <a:srgbClr val="008080"/>
                </a:solidFill>
                <a:cs typeface="Arial" panose="020B0604020202020204" pitchFamily="34" charset="0"/>
              </a:rPr>
              <a:t>Trompenaars</a:t>
            </a:r>
            <a:r>
              <a:rPr lang="en-US" sz="2400" b="1" dirty="0">
                <a:solidFill>
                  <a:srgbClr val="008080"/>
                </a:solidFill>
                <a:cs typeface="Arial" panose="020B0604020202020204" pitchFamily="34" charset="0"/>
              </a:rPr>
              <a:t> and Lewis</a:t>
            </a:r>
            <a:endParaRPr lang="cs-CZ" sz="2400" b="1" dirty="0">
              <a:solidFill>
                <a:srgbClr val="008080"/>
              </a:solidFill>
              <a:cs typeface="Arial" panose="020B0604020202020204" pitchFamily="34" charset="0"/>
            </a:endParaRPr>
          </a:p>
        </p:txBody>
      </p:sp>
      <p:sp>
        <p:nvSpPr>
          <p:cNvPr id="3" name="TextovéPole 2"/>
          <p:cNvSpPr txBox="1"/>
          <p:nvPr/>
        </p:nvSpPr>
        <p:spPr>
          <a:xfrm>
            <a:off x="676166" y="3314301"/>
            <a:ext cx="2702859" cy="461665"/>
          </a:xfrm>
          <a:prstGeom prst="rect">
            <a:avLst/>
          </a:prstGeom>
          <a:noFill/>
        </p:spPr>
        <p:txBody>
          <a:bodyPr wrap="square" rtlCol="0">
            <a:spAutoFit/>
          </a:bodyPr>
          <a:lstStyle/>
          <a:p>
            <a:pPr algn="ctr"/>
            <a:r>
              <a:rPr lang="cs-CZ" sz="2400" dirty="0" err="1" smtClean="0">
                <a:solidFill>
                  <a:schemeClr val="bg1"/>
                </a:solidFill>
              </a:rPr>
              <a:t>Overview</a:t>
            </a:r>
            <a:endParaRPr lang="cs-CZ" sz="2400" dirty="0">
              <a:solidFill>
                <a:schemeClr val="bg1"/>
              </a:solidFill>
            </a:endParaRPr>
          </a:p>
        </p:txBody>
      </p:sp>
    </p:spTree>
    <p:extLst>
      <p:ext uri="{BB962C8B-B14F-4D97-AF65-F5344CB8AC3E}">
        <p14:creationId xmlns:p14="http://schemas.microsoft.com/office/powerpoint/2010/main" val="2532002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Division</a:t>
            </a:r>
            <a:r>
              <a:rPr lang="cs-CZ" dirty="0" smtClean="0"/>
              <a:t> </a:t>
            </a:r>
            <a:r>
              <a:rPr lang="cs-CZ" dirty="0" err="1"/>
              <a:t>of</a:t>
            </a:r>
            <a:r>
              <a:rPr lang="cs-CZ" dirty="0"/>
              <a:t> </a:t>
            </a:r>
            <a:r>
              <a:rPr lang="cs-CZ" dirty="0" err="1"/>
              <a:t>Cultures</a:t>
            </a:r>
            <a:r>
              <a:rPr lang="cs-CZ" dirty="0"/>
              <a:t/>
            </a:r>
            <a:br>
              <a:rPr lang="cs-CZ" dirty="0"/>
            </a:br>
            <a:endParaRPr lang="cs-CZ" dirty="0"/>
          </a:p>
        </p:txBody>
      </p:sp>
      <p:sp>
        <p:nvSpPr>
          <p:cNvPr id="2" name="Obdélník 1"/>
          <p:cNvSpPr/>
          <p:nvPr/>
        </p:nvSpPr>
        <p:spPr>
          <a:xfrm>
            <a:off x="0" y="1142990"/>
            <a:ext cx="8748464" cy="3662541"/>
          </a:xfrm>
          <a:prstGeom prst="rect">
            <a:avLst/>
          </a:prstGeom>
        </p:spPr>
        <p:txBody>
          <a:bodyPr wrap="square">
            <a:spAutoFit/>
          </a:bodyPr>
          <a:lstStyle/>
          <a:p>
            <a:pPr marL="342900" indent="-342900" algn="just">
              <a:buFont typeface="Wingdings" panose="05000000000000000000" pitchFamily="2" charset="2"/>
              <a:buChar char="q"/>
            </a:pPr>
            <a:r>
              <a:rPr lang="en-US" sz="2400" dirty="0" smtClean="0"/>
              <a:t>A cultural divide is the virtual barrier caused by cultural differences</a:t>
            </a:r>
            <a:r>
              <a:rPr lang="sk-SK" sz="2400" dirty="0" smtClean="0"/>
              <a:t>.</a:t>
            </a:r>
          </a:p>
          <a:p>
            <a:pPr marL="342900" indent="-342900" algn="just">
              <a:buFont typeface="Wingdings" panose="05000000000000000000" pitchFamily="2" charset="2"/>
              <a:buChar char="q"/>
            </a:pPr>
            <a:r>
              <a:rPr lang="sk-SK" sz="2400" dirty="0" smtClean="0"/>
              <a:t> </a:t>
            </a:r>
            <a:r>
              <a:rPr lang="sk-SK" sz="2400" dirty="0" err="1" smtClean="0"/>
              <a:t>For</a:t>
            </a:r>
            <a:r>
              <a:rPr lang="sk-SK" sz="2400" dirty="0" smtClean="0"/>
              <a:t> </a:t>
            </a:r>
            <a:r>
              <a:rPr lang="sk-SK" sz="2400" dirty="0" err="1" smtClean="0"/>
              <a:t>example</a:t>
            </a:r>
            <a:r>
              <a:rPr lang="sk-SK" sz="2400" dirty="0" smtClean="0"/>
              <a:t>: </a:t>
            </a:r>
            <a:r>
              <a:rPr lang="en-US" sz="2400" dirty="0" smtClean="0"/>
              <a:t>avoiding eye contact with a superior shows deference and respect in East Asian cultures, but can be interpreted as suspicious behavior in Western cultures</a:t>
            </a:r>
            <a:r>
              <a:rPr lang="sk-SK" sz="2400" dirty="0" smtClean="0"/>
              <a:t>.</a:t>
            </a:r>
          </a:p>
          <a:p>
            <a:pPr marL="342900" indent="-342900" algn="just">
              <a:buFont typeface="Wingdings" panose="05000000000000000000" pitchFamily="2" charset="2"/>
              <a:buChar char="q"/>
            </a:pPr>
            <a:endParaRPr lang="sk-SK" sz="2400" dirty="0" smtClean="0"/>
          </a:p>
          <a:p>
            <a:pPr marL="342900" indent="-342900" algn="just">
              <a:buFont typeface="Wingdings" panose="05000000000000000000" pitchFamily="2" charset="2"/>
              <a:buChar char="q"/>
            </a:pPr>
            <a:r>
              <a:rPr lang="en-US" sz="2400" dirty="0" smtClean="0"/>
              <a:t>Studies on cultural divide usually focus on identifying and bridging the cultural divide at different levels of society.</a:t>
            </a:r>
            <a:endParaRPr lang="sk-SK" sz="2400" dirty="0" smtClean="0"/>
          </a:p>
          <a:p>
            <a:pPr marL="342900" indent="-342900" algn="just">
              <a:buFont typeface="Wingdings" panose="05000000000000000000" pitchFamily="2" charset="2"/>
              <a:buChar char="q"/>
            </a:pPr>
            <a:endParaRPr lang="sk-SK" sz="2000" dirty="0" smtClean="0"/>
          </a:p>
          <a:p>
            <a:pPr marL="342900" indent="-342900" algn="just">
              <a:buFont typeface="Wingdings" panose="05000000000000000000" pitchFamily="2" charset="2"/>
              <a:buChar char="q"/>
            </a:pPr>
            <a:endParaRPr lang="cs-CZ" sz="2000" dirty="0" smtClean="0"/>
          </a:p>
        </p:txBody>
      </p:sp>
    </p:spTree>
    <p:extLst>
      <p:ext uri="{BB962C8B-B14F-4D97-AF65-F5344CB8AC3E}">
        <p14:creationId xmlns:p14="http://schemas.microsoft.com/office/powerpoint/2010/main" val="13058509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Significance</a:t>
            </a:r>
            <a:endParaRPr lang="sk-SK" dirty="0"/>
          </a:p>
        </p:txBody>
      </p:sp>
      <p:sp>
        <p:nvSpPr>
          <p:cNvPr id="3" name="TextovéPole 2"/>
          <p:cNvSpPr txBox="1"/>
          <p:nvPr/>
        </p:nvSpPr>
        <p:spPr>
          <a:xfrm>
            <a:off x="285720" y="1285866"/>
            <a:ext cx="8246720" cy="2677656"/>
          </a:xfrm>
          <a:prstGeom prst="rect">
            <a:avLst/>
          </a:prstGeom>
          <a:noFill/>
        </p:spPr>
        <p:txBody>
          <a:bodyPr wrap="square" rtlCol="0">
            <a:spAutoFit/>
          </a:bodyPr>
          <a:lstStyle/>
          <a:p>
            <a:pPr marL="342900" indent="-342900" algn="just">
              <a:buFont typeface="Wingdings" panose="05000000000000000000" pitchFamily="2" charset="2"/>
              <a:buChar char="q"/>
            </a:pPr>
            <a:r>
              <a:rPr lang="en-US" sz="2400" dirty="0" smtClean="0"/>
              <a:t>A cultural divide can have significant impact on </a:t>
            </a:r>
            <a:r>
              <a:rPr lang="sk-SK" sz="2400" dirty="0" smtClean="0"/>
              <a:t>   </a:t>
            </a:r>
            <a:r>
              <a:rPr lang="en-US" sz="2400" dirty="0" smtClean="0"/>
              <a:t>international operations on global organizations that require communication between people from different cultures. </a:t>
            </a:r>
            <a:endParaRPr lang="cs-CZ" sz="2400" dirty="0" smtClean="0"/>
          </a:p>
          <a:p>
            <a:pPr algn="just"/>
            <a:endParaRPr lang="cs-CZ" sz="2400" dirty="0" smtClean="0"/>
          </a:p>
          <a:p>
            <a:pPr marL="342900" indent="-342900" algn="just">
              <a:buFont typeface="Wingdings" panose="05000000000000000000" pitchFamily="2" charset="2"/>
              <a:buChar char="q"/>
            </a:pPr>
            <a:r>
              <a:rPr lang="en-US" sz="2400" dirty="0" smtClean="0"/>
              <a:t>Commonly, ignorance of the cultural differences such as social norms and taboos may lead to communication failure within the organization.</a:t>
            </a:r>
            <a:endParaRPr lang="sk-SK"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Facts</a:t>
            </a:r>
            <a:r>
              <a:rPr lang="sk-SK" dirty="0" smtClean="0"/>
              <a:t> and </a:t>
            </a:r>
            <a:r>
              <a:rPr lang="sk-SK" dirty="0" err="1" smtClean="0"/>
              <a:t>causes</a:t>
            </a:r>
            <a:endParaRPr lang="sk-SK" dirty="0"/>
          </a:p>
        </p:txBody>
      </p:sp>
      <p:sp>
        <p:nvSpPr>
          <p:cNvPr id="3" name="TextovéPole 2"/>
          <p:cNvSpPr txBox="1"/>
          <p:nvPr/>
        </p:nvSpPr>
        <p:spPr>
          <a:xfrm>
            <a:off x="285720" y="928676"/>
            <a:ext cx="7429552" cy="2677656"/>
          </a:xfrm>
          <a:prstGeom prst="rect">
            <a:avLst/>
          </a:prstGeom>
          <a:noFill/>
        </p:spPr>
        <p:txBody>
          <a:bodyPr wrap="square" rtlCol="0">
            <a:spAutoFit/>
          </a:bodyPr>
          <a:lstStyle/>
          <a:p>
            <a:r>
              <a:rPr lang="sk-SK" sz="2400" b="1" i="1" dirty="0" smtClean="0"/>
              <a:t>INTERNAL</a:t>
            </a:r>
          </a:p>
          <a:p>
            <a:endParaRPr lang="sk-SK" sz="2400" b="1" i="1" dirty="0" smtClean="0"/>
          </a:p>
          <a:p>
            <a:pPr marL="342900" indent="-342900" algn="just">
              <a:buFont typeface="Wingdings" panose="05000000000000000000" pitchFamily="2" charset="2"/>
              <a:buChar char="q"/>
            </a:pPr>
            <a:r>
              <a:rPr lang="en-US" sz="2400" dirty="0" smtClean="0"/>
              <a:t>Internal causes of Cultural Divide refer to causes based on innate or personal characteristics of an individual, such as a personal way of thinking, an internal mental structure or habit that influences how a person acts.</a:t>
            </a:r>
            <a:endParaRPr lang="sk-SK" sz="2400" b="1" i="1" dirty="0" smtClean="0"/>
          </a:p>
          <a:p>
            <a:endParaRPr lang="sk-SK" sz="2400" b="1" i="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Facts</a:t>
            </a:r>
            <a:r>
              <a:rPr lang="sk-SK" dirty="0" smtClean="0"/>
              <a:t> and </a:t>
            </a:r>
            <a:r>
              <a:rPr lang="sk-SK" dirty="0" err="1" smtClean="0"/>
              <a:t>causes</a:t>
            </a:r>
            <a:endParaRPr lang="sk-SK" dirty="0"/>
          </a:p>
        </p:txBody>
      </p:sp>
      <p:sp>
        <p:nvSpPr>
          <p:cNvPr id="3" name="TextovéPole 2"/>
          <p:cNvSpPr txBox="1"/>
          <p:nvPr/>
        </p:nvSpPr>
        <p:spPr>
          <a:xfrm>
            <a:off x="357158" y="928676"/>
            <a:ext cx="6715204" cy="3785652"/>
          </a:xfrm>
          <a:prstGeom prst="rect">
            <a:avLst/>
          </a:prstGeom>
          <a:noFill/>
        </p:spPr>
        <p:txBody>
          <a:bodyPr wrap="square" rtlCol="0">
            <a:spAutoFit/>
          </a:bodyPr>
          <a:lstStyle/>
          <a:p>
            <a:r>
              <a:rPr lang="sk-SK" sz="2000" i="1" dirty="0" err="1" smtClean="0"/>
              <a:t>Internal</a:t>
            </a:r>
            <a:endParaRPr lang="sk-SK" sz="2000" i="1" dirty="0" smtClean="0"/>
          </a:p>
          <a:p>
            <a:endParaRPr lang="sk-SK" sz="2000" i="1" dirty="0" smtClean="0"/>
          </a:p>
          <a:p>
            <a:pPr marL="342900" indent="-342900">
              <a:buFont typeface="Wingdings" panose="05000000000000000000" pitchFamily="2" charset="2"/>
              <a:buChar char="q"/>
            </a:pPr>
            <a:r>
              <a:rPr lang="sk-SK" sz="2000" b="1" i="1" dirty="0" err="1" smtClean="0"/>
              <a:t>Ideological</a:t>
            </a:r>
            <a:r>
              <a:rPr lang="sk-SK" sz="2000" b="1" i="1" dirty="0" smtClean="0"/>
              <a:t> </a:t>
            </a:r>
            <a:r>
              <a:rPr lang="sk-SK" sz="2000" b="1" i="1" dirty="0" err="1" smtClean="0"/>
              <a:t>diferences</a:t>
            </a:r>
            <a:endParaRPr lang="sk-SK" sz="2000" b="1" i="1" dirty="0" smtClean="0"/>
          </a:p>
          <a:p>
            <a:r>
              <a:rPr lang="en-US" sz="2000" dirty="0" smtClean="0"/>
              <a:t>Rules, norms and way of thinking are often inculcated since young and these help to shape a person’s mindset and their thinking style, which will explain how two different cultural groups can view the same thing very differently.</a:t>
            </a:r>
            <a:r>
              <a:rPr lang="sk-SK" sz="2000" dirty="0" smtClean="0"/>
              <a:t> </a:t>
            </a:r>
          </a:p>
          <a:p>
            <a:pPr marL="342900" indent="-342900">
              <a:buFont typeface="Wingdings" panose="05000000000000000000" pitchFamily="2" charset="2"/>
              <a:buChar char="q"/>
            </a:pPr>
            <a:endParaRPr lang="sk-SK" sz="2000" i="1" dirty="0" smtClean="0"/>
          </a:p>
          <a:p>
            <a:pPr marL="342900" indent="-342900">
              <a:buFont typeface="Wingdings" panose="05000000000000000000" pitchFamily="2" charset="2"/>
              <a:buChar char="q"/>
            </a:pPr>
            <a:r>
              <a:rPr lang="sk-SK" sz="2000" b="1" i="1" dirty="0" err="1" smtClean="0"/>
              <a:t>Stereotypes</a:t>
            </a:r>
            <a:endParaRPr lang="sk-SK" sz="2000" b="1" i="1" dirty="0" smtClean="0"/>
          </a:p>
          <a:p>
            <a:r>
              <a:rPr lang="en-US" sz="2000" dirty="0" smtClean="0"/>
              <a:t>Perceptions about an out-group or of a different culture may tend to be perpetuated and reinforced by the media or long-standing notions of stereotypes.</a:t>
            </a:r>
            <a:endParaRPr lang="sk-SK"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Facts</a:t>
            </a:r>
            <a:r>
              <a:rPr lang="sk-SK" dirty="0" smtClean="0"/>
              <a:t> and </a:t>
            </a:r>
            <a:r>
              <a:rPr lang="sk-SK" dirty="0" err="1" smtClean="0"/>
              <a:t>causes</a:t>
            </a:r>
            <a:endParaRPr lang="sk-SK" dirty="0"/>
          </a:p>
        </p:txBody>
      </p:sp>
      <p:sp>
        <p:nvSpPr>
          <p:cNvPr id="3" name="TextovéPole 2"/>
          <p:cNvSpPr txBox="1"/>
          <p:nvPr/>
        </p:nvSpPr>
        <p:spPr>
          <a:xfrm>
            <a:off x="285720" y="857238"/>
            <a:ext cx="7500990" cy="3477875"/>
          </a:xfrm>
          <a:prstGeom prst="rect">
            <a:avLst/>
          </a:prstGeom>
          <a:noFill/>
        </p:spPr>
        <p:txBody>
          <a:bodyPr wrap="square" rtlCol="0">
            <a:spAutoFit/>
          </a:bodyPr>
          <a:lstStyle/>
          <a:p>
            <a:pPr algn="just"/>
            <a:r>
              <a:rPr lang="sk-SK" sz="2000" b="1" i="1" dirty="0" err="1" smtClean="0"/>
              <a:t>Extrenal</a:t>
            </a:r>
            <a:endParaRPr lang="sk-SK" sz="2000" b="1" i="1" dirty="0" smtClean="0"/>
          </a:p>
          <a:p>
            <a:pPr algn="just"/>
            <a:endParaRPr lang="sk-SK" sz="2000" b="1" i="1" dirty="0" smtClean="0"/>
          </a:p>
          <a:p>
            <a:pPr marL="285750" indent="-285750" algn="just">
              <a:buFont typeface="Wingdings" panose="05000000000000000000" pitchFamily="2" charset="2"/>
              <a:buChar char="q"/>
            </a:pPr>
            <a:r>
              <a:rPr lang="en-US" sz="2000" dirty="0" smtClean="0"/>
              <a:t>Cultural divide can also be caused by external influences that shape the way an individual thinks about people from other cultures</a:t>
            </a:r>
            <a:endParaRPr lang="sk-SK" sz="2000" dirty="0" smtClean="0"/>
          </a:p>
          <a:p>
            <a:pPr algn="just"/>
            <a:endParaRPr lang="sk-SK" sz="2000" dirty="0" smtClean="0"/>
          </a:p>
          <a:p>
            <a:pPr algn="just"/>
            <a:r>
              <a:rPr lang="en-US" sz="2000" b="1" i="1" dirty="0" smtClean="0"/>
              <a:t>Some examples of external sources that influence views on other cultures include:</a:t>
            </a:r>
            <a:endParaRPr lang="sk-SK" sz="2000" b="1" i="1" dirty="0" smtClean="0"/>
          </a:p>
          <a:p>
            <a:pPr algn="just"/>
            <a:endParaRPr lang="sk-SK" sz="2000" b="1" i="1" dirty="0" smtClean="0"/>
          </a:p>
          <a:p>
            <a:pPr marL="285750" indent="-285750" algn="just">
              <a:buFont typeface="Wingdings" panose="05000000000000000000" pitchFamily="2" charset="2"/>
              <a:buChar char="ü"/>
            </a:pPr>
            <a:r>
              <a:rPr lang="sk-SK" sz="2000" dirty="0" err="1" smtClean="0"/>
              <a:t>Official</a:t>
            </a:r>
            <a:r>
              <a:rPr lang="sk-SK" sz="2000" dirty="0" smtClean="0"/>
              <a:t> </a:t>
            </a:r>
            <a:r>
              <a:rPr lang="sk-SK" sz="2000" dirty="0" err="1" smtClean="0"/>
              <a:t>govermetn</a:t>
            </a:r>
            <a:r>
              <a:rPr lang="sk-SK" sz="2000" dirty="0" smtClean="0"/>
              <a:t> </a:t>
            </a:r>
            <a:r>
              <a:rPr lang="sk-SK" sz="2000" dirty="0" err="1" smtClean="0"/>
              <a:t>policies</a:t>
            </a:r>
            <a:endParaRPr lang="sk-SK" sz="2000" dirty="0" smtClean="0"/>
          </a:p>
          <a:p>
            <a:pPr marL="285750" indent="-285750" algn="just">
              <a:buFont typeface="Wingdings" panose="05000000000000000000" pitchFamily="2" charset="2"/>
              <a:buChar char="ü"/>
            </a:pPr>
            <a:r>
              <a:rPr lang="sk-SK" sz="2000" dirty="0" smtClean="0"/>
              <a:t>News and </a:t>
            </a:r>
            <a:r>
              <a:rPr lang="sk-SK" sz="2000" dirty="0" err="1" smtClean="0"/>
              <a:t>media</a:t>
            </a:r>
            <a:r>
              <a:rPr lang="sk-SK" sz="2000" dirty="0" smtClean="0"/>
              <a:t> </a:t>
            </a:r>
            <a:r>
              <a:rPr lang="sk-SK" sz="2000" dirty="0" err="1" smtClean="0"/>
              <a:t>reports</a:t>
            </a:r>
            <a:endParaRPr lang="sk-SK" sz="2000" dirty="0" smtClean="0"/>
          </a:p>
          <a:p>
            <a:pPr marL="285750" indent="-285750" algn="just">
              <a:buFont typeface="Wingdings" panose="05000000000000000000" pitchFamily="2" charset="2"/>
              <a:buChar char="ü"/>
            </a:pPr>
            <a:r>
              <a:rPr lang="sk-SK" sz="2000" dirty="0" err="1" smtClean="0"/>
              <a:t>Social</a:t>
            </a:r>
            <a:r>
              <a:rPr lang="sk-SK" sz="2000" dirty="0" smtClean="0"/>
              <a:t> </a:t>
            </a:r>
            <a:r>
              <a:rPr lang="sk-SK" sz="2000" dirty="0" err="1" smtClean="0"/>
              <a:t>pressure</a:t>
            </a:r>
            <a:endParaRPr lang="sk-SK" sz="2000" dirty="0"/>
          </a:p>
        </p:txBody>
      </p:sp>
    </p:spTree>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4700</TotalTime>
  <Words>1209</Words>
  <Application>Microsoft Office PowerPoint</Application>
  <PresentationFormat>Předvádění na obrazovce (16:9)</PresentationFormat>
  <Paragraphs>171</Paragraphs>
  <Slides>26</Slides>
  <Notes>8</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26</vt:i4>
      </vt:variant>
    </vt:vector>
  </HeadingPairs>
  <TitlesOfParts>
    <vt:vector size="31" baseType="lpstr">
      <vt:lpstr>Arial</vt:lpstr>
      <vt:lpstr>Calibri</vt:lpstr>
      <vt:lpstr>Times New Roman</vt:lpstr>
      <vt:lpstr>Wingdings</vt:lpstr>
      <vt:lpstr>SLU</vt:lpstr>
      <vt:lpstr>Název prezentace</vt:lpstr>
      <vt:lpstr>4. Division of cultures      </vt:lpstr>
      <vt:lpstr>Prezentace aplikace PowerPoint</vt:lpstr>
      <vt:lpstr>Prezentace aplikace PowerPoint</vt:lpstr>
      <vt:lpstr>Division of Cultures </vt:lpstr>
      <vt:lpstr>Significance</vt:lpstr>
      <vt:lpstr>Facts and causes</vt:lpstr>
      <vt:lpstr>Facts and causes</vt:lpstr>
      <vt:lpstr>Facts and causes</vt:lpstr>
      <vt:lpstr>Cultural Intelligence</vt:lpstr>
      <vt:lpstr>Division according to Hofstede </vt:lpstr>
      <vt:lpstr>Hoftede´s cultural dimensions theory</vt:lpstr>
      <vt:lpstr>Practical applications of theory</vt:lpstr>
      <vt:lpstr>Practical applications of theory</vt:lpstr>
      <vt:lpstr>Dimensions of national cultures</vt:lpstr>
      <vt:lpstr>Dimensions of  national cultures</vt:lpstr>
      <vt:lpstr>Dimensions of national cultures</vt:lpstr>
      <vt:lpstr>Dimensions of national cultures</vt:lpstr>
      <vt:lpstr>Dimensions of national culture</vt:lpstr>
      <vt:lpstr>Dimensions of national cultures</vt:lpstr>
      <vt:lpstr>Division according Trompenaars </vt:lpstr>
      <vt:lpstr>Division according Trompenaars </vt:lpstr>
      <vt:lpstr>Division according to Lewis. </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kaj0001</cp:lastModifiedBy>
  <cp:revision>223</cp:revision>
  <dcterms:created xsi:type="dcterms:W3CDTF">2016-07-06T15:42:34Z</dcterms:created>
  <dcterms:modified xsi:type="dcterms:W3CDTF">2019-04-23T07:10:47Z</dcterms:modified>
</cp:coreProperties>
</file>