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544" r:id="rId2"/>
    <p:sldId id="256" r:id="rId3"/>
    <p:sldId id="545" r:id="rId4"/>
    <p:sldId id="546" r:id="rId5"/>
    <p:sldId id="499" r:id="rId6"/>
    <p:sldId id="516" r:id="rId7"/>
    <p:sldId id="523" r:id="rId8"/>
    <p:sldId id="524" r:id="rId9"/>
    <p:sldId id="525" r:id="rId10"/>
    <p:sldId id="527" r:id="rId11"/>
    <p:sldId id="528" r:id="rId12"/>
    <p:sldId id="529" r:id="rId13"/>
    <p:sldId id="517" r:id="rId14"/>
    <p:sldId id="518" r:id="rId15"/>
    <p:sldId id="530" r:id="rId16"/>
    <p:sldId id="531" r:id="rId17"/>
    <p:sldId id="532" r:id="rId18"/>
    <p:sldId id="533" r:id="rId19"/>
    <p:sldId id="519" r:id="rId20"/>
    <p:sldId id="535" r:id="rId21"/>
    <p:sldId id="514" r:id="rId22"/>
    <p:sldId id="515" r:id="rId23"/>
    <p:sldId id="536" r:id="rId24"/>
    <p:sldId id="537" r:id="rId25"/>
    <p:sldId id="520" r:id="rId26"/>
    <p:sldId id="543" r:id="rId27"/>
    <p:sldId id="538" r:id="rId28"/>
    <p:sldId id="521" r:id="rId29"/>
    <p:sldId id="522" r:id="rId30"/>
    <p:sldId id="547" r:id="rId31"/>
    <p:sldId id="293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981E3A"/>
    <a:srgbClr val="000000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133" d="100"/>
          <a:sy n="133" d="100"/>
        </p:scale>
        <p:origin x="312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23.04.2019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6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8994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8513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8378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8378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8378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8378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8378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9414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9414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928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0004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4998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4998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4998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0186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0186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0186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6741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7737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44371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346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899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899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899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899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899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899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59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Intercultural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Communication</a:t>
            </a:r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Lecturer:</a:t>
            </a:r>
          </a:p>
          <a:p>
            <a:pPr lvl="0" algn="ctr"/>
            <a:r>
              <a:rPr lang="cs-CZ" b="1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</a:rPr>
              <a:t>Ing</a:t>
            </a:r>
            <a:r>
              <a:rPr lang="cs-CZ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</a:rPr>
              <a:t>. Patrik </a:t>
            </a:r>
            <a:r>
              <a:rPr lang="cs-CZ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</a:rPr>
              <a:t>Kajzar</a:t>
            </a:r>
            <a:r>
              <a:rPr lang="cs-CZ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</a:rPr>
              <a:t>, Ph.D</a:t>
            </a:r>
            <a:r>
              <a:rPr lang="cs-CZ" b="1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</a:rPr>
              <a:t>.</a:t>
            </a:r>
          </a:p>
          <a:p>
            <a:pPr lvl="0" algn="ctr"/>
            <a:r>
              <a:rPr lang="cs-CZ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</a:rPr>
              <a:t>Mgr. Martina </a:t>
            </a:r>
            <a:r>
              <a:rPr lang="cs-CZ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</a:rPr>
              <a:t>Chylková</a:t>
            </a:r>
            <a:endParaRPr lang="cs-CZ" b="1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srgbClr val="307871">
                    <a:alpha val="40000"/>
                  </a:srgbClr>
                </a:outerShdw>
              </a:effectLst>
            </a:endParaRP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32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listening</a:t>
            </a:r>
            <a:r>
              <a:rPr lang="cs-CZ" dirty="0" smtClean="0"/>
              <a:t> </a:t>
            </a:r>
            <a:r>
              <a:rPr lang="cs-CZ" dirty="0" err="1" smtClean="0"/>
              <a:t>techniques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71552"/>
            <a:ext cx="735808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 smtClean="0"/>
              <a:t>Building</a:t>
            </a:r>
            <a:r>
              <a:rPr lang="sk-SK" sz="2000" b="1" dirty="0" smtClean="0"/>
              <a:t> Trust</a:t>
            </a:r>
            <a:r>
              <a:rPr lang="en-US" sz="2000" b="1" dirty="0" smtClean="0"/>
              <a:t>:</a:t>
            </a:r>
            <a:r>
              <a:rPr lang="en-US" sz="2000" dirty="0" smtClean="0"/>
              <a:t> “Tell me what I can do to help.”</a:t>
            </a:r>
            <a:endParaRPr lang="sk-SK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 smtClean="0"/>
              <a:t>Demonstrating Concern</a:t>
            </a:r>
            <a:r>
              <a:rPr lang="en-US" sz="2000" dirty="0" smtClean="0"/>
              <a:t>: “I am eager to help you; I know you are going through some tough challenges.” </a:t>
            </a:r>
            <a:endParaRPr lang="sk-SK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 smtClean="0"/>
              <a:t>Paraphrasing</a:t>
            </a:r>
            <a:r>
              <a:rPr lang="en-US" sz="2000" dirty="0" smtClean="0"/>
              <a:t>: “So, you think that we need to build up our social media marketing efforts.” </a:t>
            </a:r>
            <a:endParaRPr lang="sk-SK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 smtClean="0"/>
              <a:t>Brief Verbal Affirmation</a:t>
            </a:r>
            <a:r>
              <a:rPr lang="en-US" sz="2000" dirty="0" smtClean="0"/>
              <a:t>: “Thank you. I appreciate your time in speaking to me.”</a:t>
            </a:r>
            <a:endParaRPr lang="sk-SK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 smtClean="0"/>
              <a:t>Asking Open-Ended Questions:</a:t>
            </a:r>
            <a:r>
              <a:rPr lang="en-US" sz="2000" dirty="0" smtClean="0"/>
              <a:t>“It’s clear that the current situation is intolerable for you. What changes would you like to see?”</a:t>
            </a:r>
            <a:endParaRPr lang="sk-SK" sz="2000" dirty="0" smtClean="0"/>
          </a:p>
        </p:txBody>
      </p:sp>
    </p:spTree>
    <p:extLst>
      <p:ext uri="{BB962C8B-B14F-4D97-AF65-F5344CB8AC3E}">
        <p14:creationId xmlns:p14="http://schemas.microsoft.com/office/powerpoint/2010/main" val="363902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listening</a:t>
            </a:r>
            <a:r>
              <a:rPr lang="cs-CZ" dirty="0" smtClean="0"/>
              <a:t> </a:t>
            </a:r>
            <a:r>
              <a:rPr lang="cs-CZ" dirty="0" err="1" smtClean="0"/>
              <a:t>techniques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3580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smtClean="0"/>
              <a:t> </a:t>
            </a:r>
            <a:r>
              <a:rPr lang="en-US" sz="2000" b="1" dirty="0" smtClean="0"/>
              <a:t>Asking Specific Questions</a:t>
            </a:r>
            <a:r>
              <a:rPr lang="en-US" sz="2000" dirty="0" smtClean="0"/>
              <a:t>: “What is your average rate of staff turnover?”</a:t>
            </a:r>
            <a:endParaRPr lang="sk-SK" sz="20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b="1" dirty="0" smtClean="0"/>
              <a:t>Waiting to Disclose Your Opinion</a:t>
            </a:r>
            <a:r>
              <a:rPr lang="en-US" sz="2000" dirty="0" smtClean="0"/>
              <a:t>: “Tell me more about your proposal to reorganize the department.” “Can you please provide some history for me regarding your relationship with your former business partner?” 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b="1" dirty="0" smtClean="0"/>
              <a:t>Disclosing Similar Situations:</a:t>
            </a:r>
            <a:r>
              <a:rPr lang="en-US" sz="2000" dirty="0" smtClean="0"/>
              <a:t> “I was also very conflicted about returning to work after the birth of my son.”</a:t>
            </a:r>
            <a:endParaRPr lang="sk-SK" sz="2000" dirty="0" smtClean="0"/>
          </a:p>
        </p:txBody>
      </p:sp>
    </p:spTree>
    <p:extLst>
      <p:ext uri="{BB962C8B-B14F-4D97-AF65-F5344CB8AC3E}">
        <p14:creationId xmlns:p14="http://schemas.microsoft.com/office/powerpoint/2010/main" val="363902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listening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35808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 smtClean="0"/>
              <a:t>     </a:t>
            </a:r>
            <a:r>
              <a:rPr lang="sk-SK" sz="2000" dirty="0" err="1" smtClean="0">
                <a:solidFill>
                  <a:srgbClr val="981E3A"/>
                </a:solidFill>
              </a:rPr>
              <a:t>Active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listening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presumes</a:t>
            </a:r>
            <a:r>
              <a:rPr lang="sk-SK" sz="2000" dirty="0" smtClean="0">
                <a:solidFill>
                  <a:srgbClr val="981E3A"/>
                </a:solidFill>
              </a:rPr>
              <a:t>:</a:t>
            </a:r>
          </a:p>
          <a:p>
            <a:pPr marL="342900" indent="-342900" algn="just"/>
            <a:endParaRPr lang="sk-SK" sz="2000" dirty="0" smtClean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Focus</a:t>
            </a:r>
            <a:r>
              <a:rPr lang="sk-SK" sz="2000" dirty="0" smtClean="0"/>
              <a:t> on </a:t>
            </a:r>
            <a:r>
              <a:rPr lang="sk-SK" sz="2000" dirty="0" err="1" smtClean="0"/>
              <a:t>yourself</a:t>
            </a:r>
            <a:r>
              <a:rPr lang="sk-SK" sz="2000" dirty="0" smtClean="0"/>
              <a:t> (Are </a:t>
            </a:r>
            <a:r>
              <a:rPr lang="sk-SK" sz="2000" dirty="0" err="1" smtClean="0"/>
              <a:t>you</a:t>
            </a:r>
            <a:r>
              <a:rPr lang="sk-SK" sz="2000" dirty="0" smtClean="0"/>
              <a:t> </a:t>
            </a:r>
            <a:r>
              <a:rPr lang="sk-SK" sz="2000" dirty="0" err="1" smtClean="0"/>
              <a:t>ready</a:t>
            </a:r>
            <a:r>
              <a:rPr lang="sk-SK" sz="2000" dirty="0" smtClean="0"/>
              <a:t> to </a:t>
            </a:r>
            <a:r>
              <a:rPr lang="sk-SK" sz="2000" dirty="0" err="1" smtClean="0"/>
              <a:t>listen</a:t>
            </a:r>
            <a:r>
              <a:rPr lang="sk-SK" sz="2000" dirty="0" smtClean="0"/>
              <a:t>?)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Listen</a:t>
            </a:r>
            <a:r>
              <a:rPr lang="sk-SK" sz="2000" dirty="0" smtClean="0"/>
              <a:t> to </a:t>
            </a:r>
            <a:r>
              <a:rPr lang="sk-SK" sz="2000" dirty="0" err="1" smtClean="0"/>
              <a:t>yourself</a:t>
            </a:r>
            <a:r>
              <a:rPr lang="sk-SK" sz="2000" dirty="0" smtClean="0"/>
              <a:t> (</a:t>
            </a:r>
            <a:r>
              <a:rPr lang="sk-SK" sz="2000" dirty="0" err="1" smtClean="0"/>
              <a:t>Where</a:t>
            </a:r>
            <a:r>
              <a:rPr lang="sk-SK" sz="2000" dirty="0" smtClean="0"/>
              <a:t> </a:t>
            </a:r>
            <a:r>
              <a:rPr lang="sk-SK" sz="2000" dirty="0" err="1" smtClean="0"/>
              <a:t>is</a:t>
            </a:r>
            <a:r>
              <a:rPr lang="sk-SK" sz="2000" dirty="0" smtClean="0"/>
              <a:t> </a:t>
            </a:r>
            <a:r>
              <a:rPr lang="sk-SK" sz="2000" dirty="0" err="1" smtClean="0"/>
              <a:t>your</a:t>
            </a:r>
            <a:r>
              <a:rPr lang="sk-SK" sz="2000" dirty="0" smtClean="0"/>
              <a:t> </a:t>
            </a:r>
            <a:r>
              <a:rPr lang="sk-SK" sz="2000" dirty="0" err="1" smtClean="0"/>
              <a:t>mind</a:t>
            </a:r>
            <a:r>
              <a:rPr lang="sk-SK" sz="2000" dirty="0" smtClean="0"/>
              <a:t> </a:t>
            </a:r>
            <a:r>
              <a:rPr lang="sk-SK" sz="2000" dirty="0" err="1" smtClean="0"/>
              <a:t>today</a:t>
            </a:r>
            <a:r>
              <a:rPr lang="sk-SK" sz="2000" dirty="0" smtClean="0"/>
              <a:t>?)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Make</a:t>
            </a:r>
            <a:r>
              <a:rPr lang="sk-SK" sz="2000" dirty="0" smtClean="0"/>
              <a:t> </a:t>
            </a:r>
            <a:r>
              <a:rPr lang="sk-SK" sz="2000" dirty="0" err="1" smtClean="0"/>
              <a:t>sure</a:t>
            </a:r>
            <a:r>
              <a:rPr lang="sk-SK" sz="2000" dirty="0" smtClean="0"/>
              <a:t> </a:t>
            </a:r>
            <a:r>
              <a:rPr lang="sk-SK" sz="2000" dirty="0" err="1" smtClean="0"/>
              <a:t>that</a:t>
            </a:r>
            <a:r>
              <a:rPr lang="sk-SK" sz="2000" dirty="0" smtClean="0"/>
              <a:t> </a:t>
            </a:r>
            <a:r>
              <a:rPr lang="sk-SK" sz="2000" dirty="0" err="1" smtClean="0"/>
              <a:t>you</a:t>
            </a:r>
            <a:r>
              <a:rPr lang="sk-SK" sz="2000" dirty="0" smtClean="0"/>
              <a:t> are JUST LISTENING!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 smtClean="0"/>
          </a:p>
          <a:p>
            <a:pPr marL="342900" indent="-342900" algn="just"/>
            <a:r>
              <a:rPr lang="sk-SK" sz="2000" dirty="0" smtClean="0"/>
              <a:t>     </a:t>
            </a:r>
            <a:r>
              <a:rPr lang="sk-SK" sz="2000" dirty="0" err="1" smtClean="0">
                <a:solidFill>
                  <a:srgbClr val="981E3A"/>
                </a:solidFill>
              </a:rPr>
              <a:t>Barriers</a:t>
            </a:r>
            <a:r>
              <a:rPr lang="sk-SK" sz="2000" dirty="0" smtClean="0">
                <a:solidFill>
                  <a:srgbClr val="981E3A"/>
                </a:solidFill>
              </a:rPr>
              <a:t> to </a:t>
            </a:r>
            <a:r>
              <a:rPr lang="sk-SK" sz="2000" dirty="0" err="1" smtClean="0">
                <a:solidFill>
                  <a:srgbClr val="981E3A"/>
                </a:solidFill>
              </a:rPr>
              <a:t>active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listening</a:t>
            </a:r>
            <a:r>
              <a:rPr lang="sk-SK" sz="2000" dirty="0" smtClean="0">
                <a:solidFill>
                  <a:srgbClr val="981E3A"/>
                </a:solidFill>
              </a:rPr>
              <a:t>:</a:t>
            </a:r>
          </a:p>
          <a:p>
            <a:pPr marL="342900" indent="-342900" algn="just"/>
            <a:endParaRPr lang="sk-SK" sz="2000" dirty="0" smtClean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Talker</a:t>
            </a:r>
            <a:r>
              <a:rPr lang="sk-SK" sz="2000" dirty="0" smtClean="0"/>
              <a:t> </a:t>
            </a:r>
            <a:r>
              <a:rPr lang="sk-SK" sz="2000" dirty="0" err="1" smtClean="0"/>
              <a:t>not</a:t>
            </a:r>
            <a:r>
              <a:rPr lang="sk-SK" sz="2000" dirty="0" smtClean="0"/>
              <a:t> </a:t>
            </a:r>
            <a:r>
              <a:rPr lang="sk-SK" sz="2000" dirty="0" err="1" smtClean="0"/>
              <a:t>speaking</a:t>
            </a:r>
            <a:r>
              <a:rPr lang="sk-SK" sz="2000" dirty="0" smtClean="0"/>
              <a:t> </a:t>
            </a:r>
            <a:r>
              <a:rPr lang="sk-SK" sz="2000" dirty="0" err="1" smtClean="0"/>
              <a:t>loudly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Room</a:t>
            </a:r>
            <a:r>
              <a:rPr lang="sk-SK" sz="2000" dirty="0" smtClean="0"/>
              <a:t> </a:t>
            </a:r>
            <a:r>
              <a:rPr lang="sk-SK" sz="2000" dirty="0" err="1" smtClean="0"/>
              <a:t>temperature</a:t>
            </a:r>
            <a:r>
              <a:rPr lang="sk-SK" sz="2000" dirty="0" smtClean="0"/>
              <a:t> (hot or </a:t>
            </a:r>
            <a:r>
              <a:rPr lang="sk-SK" sz="2000" dirty="0" err="1" smtClean="0"/>
              <a:t>cold</a:t>
            </a:r>
            <a:r>
              <a:rPr lang="sk-SK" sz="2000" dirty="0" smtClean="0"/>
              <a:t>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Clock</a:t>
            </a:r>
            <a:r>
              <a:rPr lang="sk-SK" sz="2000" dirty="0" smtClean="0"/>
              <a:t> </a:t>
            </a:r>
            <a:r>
              <a:rPr lang="sk-SK" sz="2000" dirty="0" err="1" smtClean="0"/>
              <a:t>watching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Loud</a:t>
            </a:r>
            <a:r>
              <a:rPr lang="sk-SK" sz="2000" dirty="0" smtClean="0"/>
              <a:t> </a:t>
            </a:r>
            <a:r>
              <a:rPr lang="sk-SK" sz="2000" dirty="0" err="1" smtClean="0"/>
              <a:t>noises</a:t>
            </a:r>
            <a:r>
              <a:rPr lang="sk-SK" sz="2000" dirty="0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63902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Oral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35808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 smtClean="0">
                <a:solidFill>
                  <a:srgbClr val="981E3A"/>
                </a:solidFill>
              </a:rPr>
              <a:t>     Oral </a:t>
            </a:r>
            <a:r>
              <a:rPr lang="sk-SK" sz="2000" dirty="0" err="1" smtClean="0">
                <a:solidFill>
                  <a:srgbClr val="981E3A"/>
                </a:solidFill>
              </a:rPr>
              <a:t>communication</a:t>
            </a:r>
            <a:endParaRPr lang="sk-SK" sz="2000" dirty="0" smtClean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Verbaly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transmiting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information</a:t>
            </a:r>
            <a:r>
              <a:rPr lang="sk-SK" sz="2000" dirty="0" smtClean="0">
                <a:solidFill>
                  <a:srgbClr val="307871"/>
                </a:solidFill>
              </a:rPr>
              <a:t> and </a:t>
            </a:r>
            <a:r>
              <a:rPr lang="sk-SK" sz="2000" dirty="0" err="1" smtClean="0">
                <a:solidFill>
                  <a:srgbClr val="307871"/>
                </a:solidFill>
              </a:rPr>
              <a:t>ideas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from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one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individual</a:t>
            </a:r>
            <a:r>
              <a:rPr lang="sk-SK" sz="2000" dirty="0" smtClean="0">
                <a:solidFill>
                  <a:srgbClr val="307871"/>
                </a:solidFill>
              </a:rPr>
              <a:t> on </a:t>
            </a:r>
            <a:r>
              <a:rPr lang="sk-SK" sz="2000" dirty="0" err="1" smtClean="0">
                <a:solidFill>
                  <a:srgbClr val="307871"/>
                </a:solidFill>
              </a:rPr>
              <a:t>group</a:t>
            </a:r>
            <a:r>
              <a:rPr lang="sk-SK" sz="2000" dirty="0" smtClean="0">
                <a:solidFill>
                  <a:srgbClr val="307871"/>
                </a:solidFill>
              </a:rPr>
              <a:t> to </a:t>
            </a:r>
            <a:r>
              <a:rPr lang="sk-SK" sz="2000" dirty="0" err="1" smtClean="0">
                <a:solidFill>
                  <a:srgbClr val="307871"/>
                </a:solidFill>
              </a:rPr>
              <a:t>another</a:t>
            </a:r>
            <a:endParaRPr lang="sk-SK" sz="2000" dirty="0" smtClean="0">
              <a:solidFill>
                <a:srgbClr val="307871"/>
              </a:solidFill>
            </a:endParaRPr>
          </a:p>
          <a:p>
            <a:pPr marL="342900" indent="-342900" algn="just"/>
            <a:r>
              <a:rPr lang="sk-SK" sz="2000" dirty="0" smtClean="0">
                <a:solidFill>
                  <a:srgbClr val="981E3A"/>
                </a:solidFill>
              </a:rPr>
              <a:t>     </a:t>
            </a:r>
            <a:r>
              <a:rPr lang="sk-SK" sz="2000" dirty="0" err="1" smtClean="0">
                <a:solidFill>
                  <a:srgbClr val="981E3A"/>
                </a:solidFill>
              </a:rPr>
              <a:t>Types</a:t>
            </a:r>
            <a:endParaRPr lang="sk-SK" sz="2000" dirty="0" smtClean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Informal</a:t>
            </a:r>
            <a:r>
              <a:rPr lang="sk-SK" sz="2000" dirty="0" smtClean="0">
                <a:solidFill>
                  <a:srgbClr val="307871"/>
                </a:solidFill>
              </a:rPr>
              <a:t> –  </a:t>
            </a:r>
            <a:r>
              <a:rPr lang="sk-SK" sz="2000" dirty="0" err="1" smtClean="0">
                <a:solidFill>
                  <a:srgbClr val="307871"/>
                </a:solidFill>
              </a:rPr>
              <a:t>face-to-face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conversation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telephone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conversation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discussion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that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take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place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at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business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meeting</a:t>
            </a:r>
            <a:endParaRPr lang="sk-SK" sz="2000" dirty="0" smtClean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Formal</a:t>
            </a:r>
            <a:r>
              <a:rPr lang="sk-SK" sz="2000" dirty="0" smtClean="0">
                <a:solidFill>
                  <a:srgbClr val="307871"/>
                </a:solidFill>
              </a:rPr>
              <a:t> – </a:t>
            </a:r>
            <a:r>
              <a:rPr lang="sk-SK" sz="2000" dirty="0" err="1" smtClean="0">
                <a:solidFill>
                  <a:srgbClr val="307871"/>
                </a:solidFill>
              </a:rPr>
              <a:t>pressentations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at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business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meetings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classroom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lectures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speech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given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at</a:t>
            </a:r>
            <a:r>
              <a:rPr lang="sk-SK" sz="2000" dirty="0" smtClean="0">
                <a:solidFill>
                  <a:srgbClr val="307871"/>
                </a:solidFill>
              </a:rPr>
              <a:t> a </a:t>
            </a:r>
            <a:r>
              <a:rPr lang="sk-SK" sz="2000" dirty="0" err="1" smtClean="0">
                <a:solidFill>
                  <a:srgbClr val="307871"/>
                </a:solidFill>
              </a:rPr>
              <a:t>graduation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ceremony</a:t>
            </a:r>
            <a:endParaRPr lang="sk-SK" sz="2000" dirty="0" smtClean="0">
              <a:solidFill>
                <a:srgbClr val="307871"/>
              </a:solidFill>
            </a:endParaRPr>
          </a:p>
          <a:p>
            <a:pPr marL="342900" indent="-342900" algn="just"/>
            <a:r>
              <a:rPr lang="sk-SK" sz="2000" dirty="0" smtClean="0">
                <a:solidFill>
                  <a:srgbClr val="307871"/>
                </a:solidFill>
              </a:rPr>
              <a:t>     </a:t>
            </a:r>
            <a:r>
              <a:rPr lang="sk-SK" sz="2000" dirty="0" err="1" smtClean="0">
                <a:solidFill>
                  <a:srgbClr val="981E3A"/>
                </a:solidFill>
              </a:rPr>
              <a:t>Modern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types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of</a:t>
            </a:r>
            <a:r>
              <a:rPr lang="sk-SK" sz="2000" dirty="0" smtClean="0">
                <a:solidFill>
                  <a:srgbClr val="981E3A"/>
                </a:solidFill>
              </a:rPr>
              <a:t> oral </a:t>
            </a:r>
            <a:r>
              <a:rPr lang="sk-SK" sz="2000" dirty="0" err="1" smtClean="0">
                <a:solidFill>
                  <a:srgbClr val="981E3A"/>
                </a:solidFill>
              </a:rPr>
              <a:t>communication</a:t>
            </a:r>
            <a:endParaRPr lang="sk-SK" sz="2000" dirty="0" smtClean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smtClean="0">
                <a:solidFill>
                  <a:srgbClr val="307871"/>
                </a:solidFill>
              </a:rPr>
              <a:t>Video </a:t>
            </a:r>
            <a:r>
              <a:rPr lang="sk-SK" sz="2000" dirty="0" err="1" smtClean="0">
                <a:solidFill>
                  <a:srgbClr val="307871"/>
                </a:solidFill>
              </a:rPr>
              <a:t>phones</a:t>
            </a:r>
            <a:r>
              <a:rPr lang="sk-SK" sz="2000" dirty="0" smtClean="0">
                <a:solidFill>
                  <a:srgbClr val="307871"/>
                </a:solidFill>
              </a:rPr>
              <a:t> and video </a:t>
            </a:r>
            <a:r>
              <a:rPr lang="sk-SK" sz="2000" dirty="0" err="1" smtClean="0">
                <a:solidFill>
                  <a:srgbClr val="307871"/>
                </a:solidFill>
              </a:rPr>
              <a:t>conferences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podcast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voice</a:t>
            </a:r>
            <a:r>
              <a:rPr lang="sk-SK" sz="2000" dirty="0" smtClean="0">
                <a:solidFill>
                  <a:srgbClr val="307871"/>
                </a:solidFill>
              </a:rPr>
              <a:t> over </a:t>
            </a:r>
            <a:r>
              <a:rPr lang="sk-SK" sz="2000" dirty="0" err="1" smtClean="0">
                <a:solidFill>
                  <a:srgbClr val="307871"/>
                </a:solidFill>
              </a:rPr>
              <a:t>the</a:t>
            </a:r>
            <a:r>
              <a:rPr lang="sk-SK" sz="2000" dirty="0" smtClean="0">
                <a:solidFill>
                  <a:srgbClr val="307871"/>
                </a:solidFill>
              </a:rPr>
              <a:t> internet </a:t>
            </a:r>
            <a:r>
              <a:rPr lang="sk-SK" sz="2000" dirty="0" err="1" smtClean="0">
                <a:solidFill>
                  <a:srgbClr val="307871"/>
                </a:solidFill>
              </a:rPr>
              <a:t>protocol</a:t>
            </a:r>
            <a:r>
              <a:rPr lang="sk-SK" sz="2000" dirty="0" smtClean="0">
                <a:solidFill>
                  <a:srgbClr val="307871"/>
                </a:solidFill>
              </a:rPr>
              <a:t> (</a:t>
            </a:r>
            <a:r>
              <a:rPr lang="sk-SK" sz="2000" dirty="0" err="1" smtClean="0">
                <a:solidFill>
                  <a:srgbClr val="307871"/>
                </a:solidFill>
              </a:rPr>
              <a:t>skype</a:t>
            </a:r>
            <a:r>
              <a:rPr lang="sk-SK" sz="2000" dirty="0" smtClean="0">
                <a:solidFill>
                  <a:srgbClr val="307871"/>
                </a:solidFill>
              </a:rPr>
              <a:t>). </a:t>
            </a:r>
            <a:endParaRPr lang="cs-CZ" sz="2000" dirty="0" smtClean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28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Oral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7152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Pronouncing</a:t>
            </a:r>
            <a:r>
              <a:rPr lang="sk-SK" sz="2000" dirty="0" smtClean="0"/>
              <a:t> </a:t>
            </a:r>
            <a:r>
              <a:rPr lang="sk-SK" sz="2000" dirty="0" err="1" smtClean="0"/>
              <a:t>the</a:t>
            </a:r>
            <a:r>
              <a:rPr lang="sk-SK" sz="2000" dirty="0" smtClean="0"/>
              <a:t> </a:t>
            </a:r>
            <a:r>
              <a:rPr lang="sk-SK" sz="2000" dirty="0" err="1" smtClean="0"/>
              <a:t>words</a:t>
            </a:r>
            <a:r>
              <a:rPr lang="sk-SK" sz="2000" dirty="0" smtClean="0"/>
              <a:t> </a:t>
            </a:r>
            <a:r>
              <a:rPr lang="sk-SK" sz="2000" dirty="0" err="1" smtClean="0"/>
              <a:t>clearly</a:t>
            </a:r>
            <a:r>
              <a:rPr lang="sk-SK" sz="2000" dirty="0" smtClean="0"/>
              <a:t> </a:t>
            </a:r>
            <a:r>
              <a:rPr lang="sk-SK" sz="2000" dirty="0" err="1" smtClean="0"/>
              <a:t>is</a:t>
            </a:r>
            <a:r>
              <a:rPr lang="sk-SK" sz="2000" dirty="0" smtClean="0"/>
              <a:t> </a:t>
            </a:r>
            <a:r>
              <a:rPr lang="sk-SK" sz="2000" dirty="0" err="1" smtClean="0"/>
              <a:t>an</a:t>
            </a:r>
            <a:r>
              <a:rPr lang="sk-SK" sz="2000" dirty="0" smtClean="0"/>
              <a:t> </a:t>
            </a:r>
            <a:r>
              <a:rPr lang="sk-SK" sz="2000" dirty="0" err="1" smtClean="0"/>
              <a:t>important</a:t>
            </a:r>
            <a:r>
              <a:rPr lang="sk-SK" sz="2000" dirty="0" smtClean="0"/>
              <a:t> </a:t>
            </a:r>
            <a:r>
              <a:rPr lang="sk-SK" sz="2000" dirty="0" err="1" smtClean="0"/>
              <a:t>thing</a:t>
            </a:r>
            <a:r>
              <a:rPr lang="sk-SK" sz="2000" dirty="0" smtClean="0"/>
              <a:t> to </a:t>
            </a:r>
            <a:r>
              <a:rPr lang="sk-SK" sz="2000" dirty="0" err="1" smtClean="0"/>
              <a:t>be</a:t>
            </a:r>
            <a:r>
              <a:rPr lang="sk-SK" sz="2000" dirty="0" smtClean="0"/>
              <a:t> </a:t>
            </a:r>
            <a:r>
              <a:rPr lang="sk-SK" sz="2000" dirty="0" err="1" smtClean="0"/>
              <a:t>remembered</a:t>
            </a:r>
            <a:r>
              <a:rPr lang="sk-SK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Words</a:t>
            </a:r>
            <a:r>
              <a:rPr lang="sk-SK" sz="2000" dirty="0" smtClean="0"/>
              <a:t> </a:t>
            </a:r>
            <a:r>
              <a:rPr lang="sk-SK" sz="2000" dirty="0" err="1" smtClean="0"/>
              <a:t>have</a:t>
            </a:r>
            <a:r>
              <a:rPr lang="sk-SK" sz="2000" dirty="0" smtClean="0"/>
              <a:t> to </a:t>
            </a:r>
            <a:r>
              <a:rPr lang="sk-SK" sz="2000" dirty="0" err="1" smtClean="0"/>
              <a:t>be</a:t>
            </a:r>
            <a:r>
              <a:rPr lang="sk-SK" sz="2000" dirty="0" smtClean="0"/>
              <a:t> </a:t>
            </a:r>
            <a:r>
              <a:rPr lang="sk-SK" sz="2000" dirty="0" err="1" smtClean="0"/>
              <a:t>pronounced</a:t>
            </a:r>
            <a:r>
              <a:rPr lang="sk-SK" sz="2000" dirty="0" smtClean="0"/>
              <a:t> by </a:t>
            </a:r>
            <a:r>
              <a:rPr lang="sk-SK" sz="2000" dirty="0" err="1" smtClean="0"/>
              <a:t>changing</a:t>
            </a:r>
            <a:r>
              <a:rPr lang="sk-SK" sz="2000" dirty="0" smtClean="0"/>
              <a:t> </a:t>
            </a:r>
            <a:r>
              <a:rPr lang="sk-SK" sz="2000" dirty="0" err="1" smtClean="0"/>
              <a:t>their</a:t>
            </a:r>
            <a:r>
              <a:rPr lang="sk-SK" sz="2000" dirty="0" smtClean="0"/>
              <a:t> </a:t>
            </a:r>
            <a:r>
              <a:rPr lang="sk-SK" sz="2000" dirty="0" err="1" smtClean="0"/>
              <a:t>tones</a:t>
            </a:r>
            <a:r>
              <a:rPr lang="sk-SK" sz="2000" dirty="0" smtClean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Avoiding</a:t>
            </a:r>
            <a:r>
              <a:rPr lang="sk-SK" sz="2000" dirty="0" smtClean="0"/>
              <a:t> </a:t>
            </a:r>
            <a:r>
              <a:rPr lang="sk-SK" sz="2000" dirty="0" err="1" smtClean="0"/>
              <a:t>fillers</a:t>
            </a:r>
            <a:r>
              <a:rPr lang="sk-SK" sz="2000" dirty="0" smtClean="0"/>
              <a:t> (,,um, ah, </a:t>
            </a:r>
            <a:r>
              <a:rPr lang="sk-SK" sz="2000" dirty="0" err="1" smtClean="0"/>
              <a:t>hmm</a:t>
            </a:r>
            <a:r>
              <a:rPr lang="sk-SK" sz="2000" dirty="0" smtClean="0"/>
              <a:t>, </a:t>
            </a:r>
            <a:r>
              <a:rPr lang="sk-SK" sz="2000" dirty="0" err="1" smtClean="0"/>
              <a:t>etc</a:t>
            </a:r>
            <a:r>
              <a:rPr lang="sk-SK" sz="2000" dirty="0" smtClean="0"/>
              <a:t>. ,,) </a:t>
            </a:r>
            <a:r>
              <a:rPr lang="sk-SK" sz="2000" dirty="0" err="1" smtClean="0"/>
              <a:t>could</a:t>
            </a:r>
            <a:r>
              <a:rPr lang="sk-SK" sz="2000" dirty="0" smtClean="0"/>
              <a:t> </a:t>
            </a:r>
            <a:r>
              <a:rPr lang="sk-SK" sz="2000" dirty="0" err="1" smtClean="0"/>
              <a:t>be</a:t>
            </a:r>
            <a:r>
              <a:rPr lang="sk-SK" sz="2000" dirty="0" smtClean="0"/>
              <a:t> </a:t>
            </a:r>
            <a:r>
              <a:rPr lang="sk-SK" sz="2000" dirty="0" err="1" smtClean="0"/>
              <a:t>irritating</a:t>
            </a:r>
            <a:r>
              <a:rPr lang="sk-SK" sz="2000" dirty="0" smtClean="0"/>
              <a:t> </a:t>
            </a:r>
            <a:r>
              <a:rPr lang="sk-SK" sz="2000" dirty="0" err="1" smtClean="0"/>
              <a:t>for</a:t>
            </a:r>
            <a:r>
              <a:rPr lang="sk-SK" sz="2000" dirty="0" smtClean="0"/>
              <a:t> </a:t>
            </a:r>
            <a:r>
              <a:rPr lang="sk-SK" sz="2000" dirty="0" err="1" smtClean="0"/>
              <a:t>listeners</a:t>
            </a:r>
            <a:r>
              <a:rPr lang="sk-SK" sz="2000" dirty="0" smtClean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Interrupting</a:t>
            </a:r>
            <a:r>
              <a:rPr lang="sk-SK" sz="2000" dirty="0" smtClean="0"/>
              <a:t> </a:t>
            </a:r>
            <a:r>
              <a:rPr lang="sk-SK" sz="2000" dirty="0" err="1" smtClean="0"/>
              <a:t>the</a:t>
            </a:r>
            <a:r>
              <a:rPr lang="sk-SK" sz="2000" dirty="0" smtClean="0"/>
              <a:t> speaker </a:t>
            </a:r>
            <a:r>
              <a:rPr lang="sk-SK" sz="2000" dirty="0" err="1" smtClean="0"/>
              <a:t>is</a:t>
            </a:r>
            <a:r>
              <a:rPr lang="sk-SK" sz="2000" dirty="0" smtClean="0"/>
              <a:t> </a:t>
            </a:r>
            <a:r>
              <a:rPr lang="sk-SK" sz="2000" dirty="0" err="1" smtClean="0"/>
              <a:t>considered</a:t>
            </a:r>
            <a:r>
              <a:rPr lang="sk-SK" sz="2000" dirty="0" smtClean="0"/>
              <a:t> a </a:t>
            </a:r>
            <a:r>
              <a:rPr lang="sk-SK" sz="2000" dirty="0" err="1" smtClean="0"/>
              <a:t>sing</a:t>
            </a:r>
            <a:r>
              <a:rPr lang="sk-SK" sz="2000" dirty="0" smtClean="0"/>
              <a:t> </a:t>
            </a:r>
            <a:r>
              <a:rPr lang="sk-SK" sz="2000" dirty="0" err="1" smtClean="0"/>
              <a:t>of</a:t>
            </a:r>
            <a:r>
              <a:rPr lang="sk-SK" sz="2000" dirty="0" smtClean="0"/>
              <a:t> poor </a:t>
            </a:r>
            <a:r>
              <a:rPr lang="sk-SK" sz="2000" dirty="0" err="1" smtClean="0"/>
              <a:t>communication</a:t>
            </a:r>
            <a:r>
              <a:rPr lang="sk-SK" sz="2000" dirty="0" smtClean="0"/>
              <a:t> in a </a:t>
            </a:r>
            <a:r>
              <a:rPr lang="sk-SK" sz="2000" dirty="0" err="1" smtClean="0"/>
              <a:t>face-to-face</a:t>
            </a:r>
            <a:r>
              <a:rPr lang="sk-SK" sz="2000" dirty="0" smtClean="0"/>
              <a:t> </a:t>
            </a:r>
            <a:r>
              <a:rPr lang="sk-SK" sz="2000" dirty="0" err="1" smtClean="0"/>
              <a:t>conversation</a:t>
            </a:r>
            <a:r>
              <a:rPr lang="sk-SK" sz="2000" dirty="0" smtClean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Careful</a:t>
            </a:r>
            <a:r>
              <a:rPr lang="sk-SK" sz="2000" dirty="0" smtClean="0"/>
              <a:t> </a:t>
            </a:r>
            <a:r>
              <a:rPr lang="sk-SK" sz="2000" dirty="0" err="1" smtClean="0"/>
              <a:t>listening</a:t>
            </a:r>
            <a:r>
              <a:rPr lang="sk-SK" sz="2000" dirty="0" smtClean="0"/>
              <a:t> and </a:t>
            </a:r>
            <a:r>
              <a:rPr lang="sk-SK" sz="2000" dirty="0" err="1" smtClean="0"/>
              <a:t>speaking</a:t>
            </a:r>
            <a:r>
              <a:rPr lang="sk-SK" sz="2000" dirty="0" smtClean="0"/>
              <a:t> </a:t>
            </a:r>
            <a:r>
              <a:rPr lang="sk-SK" sz="2000" dirty="0" err="1" smtClean="0"/>
              <a:t>clearly</a:t>
            </a:r>
            <a:r>
              <a:rPr lang="sk-SK" sz="2000" dirty="0" smtClean="0"/>
              <a:t> si </a:t>
            </a:r>
            <a:r>
              <a:rPr lang="sk-SK" sz="2000" dirty="0" err="1" smtClean="0"/>
              <a:t>important</a:t>
            </a:r>
            <a:r>
              <a:rPr lang="sk-SK" sz="2000" dirty="0" smtClean="0"/>
              <a:t> and </a:t>
            </a:r>
            <a:r>
              <a:rPr lang="sk-SK" sz="2000" dirty="0" err="1" smtClean="0"/>
              <a:t>it</a:t>
            </a:r>
            <a:r>
              <a:rPr lang="sk-SK" sz="2000" dirty="0" smtClean="0"/>
              <a:t> </a:t>
            </a:r>
            <a:r>
              <a:rPr lang="sk-SK" sz="2000" dirty="0" err="1" smtClean="0"/>
              <a:t>helps</a:t>
            </a:r>
            <a:r>
              <a:rPr lang="sk-SK" sz="2000" dirty="0" smtClean="0"/>
              <a:t> </a:t>
            </a:r>
            <a:r>
              <a:rPr lang="sk-SK" sz="2000" dirty="0" err="1" smtClean="0"/>
              <a:t>respond</a:t>
            </a:r>
            <a:r>
              <a:rPr lang="sk-SK" sz="2000" dirty="0" smtClean="0"/>
              <a:t> in a </a:t>
            </a:r>
            <a:r>
              <a:rPr lang="sk-SK" sz="2000" dirty="0" err="1" smtClean="0"/>
              <a:t>proper</a:t>
            </a:r>
            <a:r>
              <a:rPr lang="sk-SK" sz="2000" dirty="0" smtClean="0"/>
              <a:t> </a:t>
            </a:r>
            <a:r>
              <a:rPr lang="sk-SK" sz="2000" dirty="0" err="1" smtClean="0"/>
              <a:t>manner</a:t>
            </a:r>
            <a:r>
              <a:rPr lang="sk-SK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Always</a:t>
            </a:r>
            <a:r>
              <a:rPr lang="sk-SK" sz="2000" dirty="0" smtClean="0"/>
              <a:t> </a:t>
            </a:r>
            <a:r>
              <a:rPr lang="sk-SK" sz="2000" dirty="0" err="1" smtClean="0"/>
              <a:t>make</a:t>
            </a:r>
            <a:r>
              <a:rPr lang="sk-SK" sz="2000" dirty="0" smtClean="0"/>
              <a:t> </a:t>
            </a:r>
            <a:r>
              <a:rPr lang="sk-SK" sz="2000" dirty="0" err="1" smtClean="0"/>
              <a:t>an</a:t>
            </a:r>
            <a:r>
              <a:rPr lang="sk-SK" sz="2000" dirty="0" smtClean="0"/>
              <a:t> </a:t>
            </a:r>
            <a:r>
              <a:rPr lang="sk-SK" sz="2000" dirty="0" err="1" smtClean="0"/>
              <a:t>eye</a:t>
            </a:r>
            <a:r>
              <a:rPr lang="sk-SK" sz="2000" dirty="0" smtClean="0"/>
              <a:t> </a:t>
            </a:r>
            <a:r>
              <a:rPr lang="sk-SK" sz="2000" dirty="0" err="1" smtClean="0"/>
              <a:t>contact</a:t>
            </a:r>
            <a:r>
              <a:rPr lang="sk-SK" sz="2000" dirty="0" smtClean="0"/>
              <a:t> </a:t>
            </a:r>
            <a:r>
              <a:rPr lang="sk-SK" sz="2000" dirty="0" err="1" smtClean="0"/>
              <a:t>with</a:t>
            </a:r>
            <a:r>
              <a:rPr lang="sk-SK" sz="2000" dirty="0" smtClean="0"/>
              <a:t> </a:t>
            </a:r>
            <a:r>
              <a:rPr lang="sk-SK" sz="2000" dirty="0" err="1" smtClean="0"/>
              <a:t>the</a:t>
            </a:r>
            <a:r>
              <a:rPr lang="sk-SK" sz="2000" dirty="0" smtClean="0"/>
              <a:t> </a:t>
            </a:r>
            <a:r>
              <a:rPr lang="sk-SK" sz="2000" dirty="0" err="1" smtClean="0"/>
              <a:t>listeners</a:t>
            </a:r>
            <a:r>
              <a:rPr lang="sk-SK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Asking</a:t>
            </a:r>
            <a:r>
              <a:rPr lang="sk-SK" sz="2000" dirty="0" smtClean="0"/>
              <a:t> </a:t>
            </a:r>
            <a:r>
              <a:rPr lang="sk-SK" sz="2000" dirty="0" err="1" smtClean="0"/>
              <a:t>questions</a:t>
            </a:r>
            <a:r>
              <a:rPr lang="sk-SK" sz="2000" dirty="0" smtClean="0"/>
              <a:t> and </a:t>
            </a:r>
            <a:r>
              <a:rPr lang="sk-SK" sz="2000" dirty="0" err="1" smtClean="0"/>
              <a:t>answering</a:t>
            </a:r>
            <a:r>
              <a:rPr lang="sk-SK" sz="2000" dirty="0" smtClean="0"/>
              <a:t> </a:t>
            </a:r>
            <a:r>
              <a:rPr lang="sk-SK" sz="2000" dirty="0" err="1" smtClean="0"/>
              <a:t>the</a:t>
            </a:r>
            <a:r>
              <a:rPr lang="sk-SK" sz="2000" dirty="0" smtClean="0"/>
              <a:t> </a:t>
            </a:r>
            <a:r>
              <a:rPr lang="sk-SK" sz="2000" dirty="0" err="1" smtClean="0"/>
              <a:t>question</a:t>
            </a:r>
            <a:r>
              <a:rPr lang="sk-SK" sz="2000" dirty="0" smtClean="0"/>
              <a:t> </a:t>
            </a:r>
            <a:r>
              <a:rPr lang="sk-SK" sz="2000" dirty="0" err="1" smtClean="0"/>
              <a:t>with</a:t>
            </a:r>
            <a:r>
              <a:rPr lang="sk-SK" sz="2000" dirty="0" smtClean="0"/>
              <a:t> </a:t>
            </a:r>
            <a:r>
              <a:rPr lang="sk-SK" sz="2000" dirty="0" err="1" smtClean="0"/>
              <a:t>correct</a:t>
            </a:r>
            <a:r>
              <a:rPr lang="sk-SK" sz="2000" dirty="0" smtClean="0"/>
              <a:t> </a:t>
            </a:r>
            <a:r>
              <a:rPr lang="sk-SK" sz="2000" dirty="0" err="1" smtClean="0"/>
              <a:t>details</a:t>
            </a:r>
            <a:r>
              <a:rPr lang="sk-SK" sz="2000" dirty="0" smtClean="0"/>
              <a:t>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5267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Oral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3"/>
            <a:ext cx="77152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It is not advisable to carry on the communication process without understanding a particular point.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In a communication process, body language of a person is considered as important as the spoken words. 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 smtClean="0"/>
          </a:p>
          <a:p>
            <a:pPr marL="342900" indent="-342900" algn="just"/>
            <a:r>
              <a:rPr lang="sk-SK" sz="2000" dirty="0" smtClean="0">
                <a:solidFill>
                  <a:srgbClr val="FF0000"/>
                </a:solidFill>
              </a:rPr>
              <a:t>     Oral </a:t>
            </a:r>
            <a:r>
              <a:rPr lang="sk-SK" sz="2000" dirty="0" err="1" smtClean="0">
                <a:solidFill>
                  <a:srgbClr val="FF0000"/>
                </a:solidFill>
              </a:rPr>
              <a:t>communication</a:t>
            </a:r>
            <a:r>
              <a:rPr lang="sk-SK" sz="2000" dirty="0" smtClean="0">
                <a:solidFill>
                  <a:srgbClr val="FF0000"/>
                </a:solidFill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</a:rPr>
              <a:t>skills</a:t>
            </a:r>
            <a:r>
              <a:rPr lang="sk-SK" sz="2000" dirty="0" smtClean="0">
                <a:solidFill>
                  <a:srgbClr val="FF0000"/>
                </a:solidFill>
              </a:rPr>
              <a:t> are </a:t>
            </a:r>
            <a:r>
              <a:rPr lang="sk-SK" sz="2000" dirty="0" err="1" smtClean="0">
                <a:solidFill>
                  <a:srgbClr val="FF0000"/>
                </a:solidFill>
              </a:rPr>
              <a:t>important</a:t>
            </a:r>
            <a:r>
              <a:rPr lang="sk-SK" sz="2000" dirty="0" smtClean="0">
                <a:solidFill>
                  <a:srgbClr val="FF0000"/>
                </a:solidFill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</a:rPr>
              <a:t>for</a:t>
            </a:r>
            <a:endParaRPr lang="sk-SK" sz="2000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Managerial</a:t>
            </a:r>
            <a:r>
              <a:rPr lang="sk-SK" sz="2000" dirty="0" smtClean="0">
                <a:solidFill>
                  <a:srgbClr val="307871"/>
                </a:solidFill>
              </a:rPr>
              <a:t> role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Work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place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success</a:t>
            </a:r>
            <a:endParaRPr lang="sk-SK" sz="2000" dirty="0" smtClean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Secure</a:t>
            </a:r>
            <a:r>
              <a:rPr lang="sk-SK" sz="2000" dirty="0" smtClean="0">
                <a:solidFill>
                  <a:srgbClr val="307871"/>
                </a:solidFill>
              </a:rPr>
              <a:t> a new </a:t>
            </a:r>
            <a:r>
              <a:rPr lang="sk-SK" sz="2000" dirty="0" err="1" smtClean="0">
                <a:solidFill>
                  <a:srgbClr val="307871"/>
                </a:solidFill>
              </a:rPr>
              <a:t>job</a:t>
            </a:r>
            <a:endParaRPr lang="sk-SK" sz="2000" dirty="0" smtClean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Advance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your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career</a:t>
            </a:r>
            <a:endParaRPr lang="en-US" sz="2000" dirty="0" smtClean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5267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err="1"/>
              <a:t>Reading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3"/>
            <a:ext cx="785814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 smtClean="0">
                <a:solidFill>
                  <a:srgbClr val="981E3A"/>
                </a:solidFill>
              </a:rPr>
              <a:t>      </a:t>
            </a:r>
            <a:r>
              <a:rPr lang="sk-SK" sz="2000" dirty="0" err="1" smtClean="0">
                <a:solidFill>
                  <a:srgbClr val="981E3A"/>
                </a:solidFill>
              </a:rPr>
              <a:t>Readers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use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strategies</a:t>
            </a:r>
            <a:r>
              <a:rPr lang="sk-SK" sz="2000" dirty="0" smtClean="0">
                <a:solidFill>
                  <a:srgbClr val="981E3A"/>
                </a:solidFill>
              </a:rPr>
              <a:t> to </a:t>
            </a:r>
            <a:r>
              <a:rPr lang="sk-SK" sz="2000" dirty="0" err="1" smtClean="0">
                <a:solidFill>
                  <a:srgbClr val="981E3A"/>
                </a:solidFill>
              </a:rPr>
              <a:t>understand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what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they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read</a:t>
            </a:r>
            <a:endParaRPr lang="sk-SK" sz="2000" dirty="0" smtClean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 smtClean="0">
              <a:solidFill>
                <a:srgbClr val="981E3A"/>
              </a:solidFill>
            </a:endParaRPr>
          </a:p>
          <a:p>
            <a:pPr marL="342900" indent="-342900" algn="just"/>
            <a:r>
              <a:rPr lang="sk-SK" sz="2000" dirty="0" smtClean="0">
                <a:solidFill>
                  <a:srgbClr val="981E3A"/>
                </a:solidFill>
              </a:rPr>
              <a:t>      </a:t>
            </a:r>
            <a:r>
              <a:rPr lang="sk-SK" sz="2000" dirty="0" err="1" smtClean="0">
                <a:solidFill>
                  <a:srgbClr val="981E3A"/>
                </a:solidFill>
              </a:rPr>
              <a:t>Reading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strategy</a:t>
            </a:r>
            <a:r>
              <a:rPr lang="sk-SK" sz="2000" dirty="0" smtClean="0">
                <a:solidFill>
                  <a:srgbClr val="981E3A"/>
                </a:solidFill>
              </a:rPr>
              <a:t> 1. – </a:t>
            </a:r>
            <a:r>
              <a:rPr lang="sk-SK" sz="2000" dirty="0" err="1" smtClean="0">
                <a:solidFill>
                  <a:srgbClr val="981E3A"/>
                </a:solidFill>
              </a:rPr>
              <a:t>purposeful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reading</a:t>
            </a:r>
            <a:endParaRPr lang="sk-SK" sz="2000" dirty="0" smtClean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If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you</a:t>
            </a:r>
            <a:r>
              <a:rPr lang="sk-SK" sz="2000" dirty="0" smtClean="0">
                <a:solidFill>
                  <a:srgbClr val="307871"/>
                </a:solidFill>
              </a:rPr>
              <a:t> are </a:t>
            </a:r>
            <a:r>
              <a:rPr lang="sk-SK" sz="2000" dirty="0" err="1" smtClean="0">
                <a:solidFill>
                  <a:srgbClr val="307871"/>
                </a:solidFill>
              </a:rPr>
              <a:t>looking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for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answers</a:t>
            </a:r>
            <a:r>
              <a:rPr lang="sk-SK" sz="2000" dirty="0" smtClean="0">
                <a:solidFill>
                  <a:srgbClr val="307871"/>
                </a:solidFill>
              </a:rPr>
              <a:t> to </a:t>
            </a:r>
            <a:r>
              <a:rPr lang="sk-SK" sz="2000" dirty="0" err="1" smtClean="0">
                <a:solidFill>
                  <a:srgbClr val="307871"/>
                </a:solidFill>
              </a:rPr>
              <a:t>questions</a:t>
            </a:r>
            <a:endParaRPr lang="sk-SK" sz="2000" dirty="0" smtClean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General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understanding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of</a:t>
            </a:r>
            <a:r>
              <a:rPr lang="sk-SK" sz="2000" dirty="0" smtClean="0">
                <a:solidFill>
                  <a:srgbClr val="307871"/>
                </a:solidFill>
              </a:rPr>
              <a:t> a </a:t>
            </a:r>
            <a:r>
              <a:rPr lang="sk-SK" sz="2000" dirty="0" err="1" smtClean="0">
                <a:solidFill>
                  <a:srgbClr val="307871"/>
                </a:solidFill>
              </a:rPr>
              <a:t>topic</a:t>
            </a:r>
            <a:r>
              <a:rPr lang="sk-SK" sz="2000" dirty="0" smtClean="0">
                <a:solidFill>
                  <a:srgbClr val="307871"/>
                </a:solidFill>
              </a:rPr>
              <a:t> or </a:t>
            </a:r>
            <a:r>
              <a:rPr lang="sk-SK" sz="2000" dirty="0" err="1" smtClean="0">
                <a:solidFill>
                  <a:srgbClr val="307871"/>
                </a:solidFill>
              </a:rPr>
              <a:t>issue</a:t>
            </a:r>
            <a:endParaRPr lang="cs-CZ" sz="2000" dirty="0" smtClean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err="1" smtClean="0">
                <a:solidFill>
                  <a:srgbClr val="307871"/>
                </a:solidFill>
              </a:rPr>
              <a:t>You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can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create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this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purpose</a:t>
            </a:r>
            <a:r>
              <a:rPr lang="cs-CZ" sz="2000" dirty="0" smtClean="0">
                <a:solidFill>
                  <a:srgbClr val="307871"/>
                </a:solidFill>
              </a:rPr>
              <a:t>: - REFER TO (</a:t>
            </a:r>
            <a:r>
              <a:rPr lang="cs-CZ" sz="2000" dirty="0" err="1" smtClean="0">
                <a:solidFill>
                  <a:srgbClr val="307871"/>
                </a:solidFill>
              </a:rPr>
              <a:t>assessment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tasks</a:t>
            </a:r>
            <a:r>
              <a:rPr lang="cs-CZ" sz="2000" dirty="0" smtClean="0">
                <a:solidFill>
                  <a:srgbClr val="307871"/>
                </a:solidFill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</a:rPr>
              <a:t>lecture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slides</a:t>
            </a:r>
            <a:r>
              <a:rPr lang="cs-CZ" sz="2000" dirty="0" smtClean="0">
                <a:solidFill>
                  <a:srgbClr val="307871"/>
                </a:solidFill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</a:rPr>
              <a:t>tutorial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questions</a:t>
            </a:r>
            <a:r>
              <a:rPr lang="cs-CZ" sz="2000" dirty="0" smtClean="0">
                <a:solidFill>
                  <a:srgbClr val="307871"/>
                </a:solidFill>
              </a:rPr>
              <a:t>,, </a:t>
            </a:r>
            <a:r>
              <a:rPr lang="cs-CZ" sz="2000" dirty="0" err="1" smtClean="0">
                <a:solidFill>
                  <a:srgbClr val="307871"/>
                </a:solidFill>
              </a:rPr>
              <a:t>textbook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questions</a:t>
            </a:r>
            <a:r>
              <a:rPr lang="cs-CZ" sz="2000" dirty="0" smtClean="0">
                <a:solidFill>
                  <a:srgbClr val="307871"/>
                </a:solidFill>
              </a:rPr>
              <a:t>)</a:t>
            </a:r>
          </a:p>
          <a:p>
            <a:pPr marL="342900" indent="-342900" algn="just"/>
            <a:r>
              <a:rPr lang="cs-CZ" sz="2000" dirty="0" smtClean="0">
                <a:solidFill>
                  <a:srgbClr val="307871"/>
                </a:solidFill>
              </a:rPr>
              <a:t>                                                       -  CREATE (</a:t>
            </a:r>
            <a:r>
              <a:rPr lang="cs-CZ" sz="2000" dirty="0" err="1" smtClean="0">
                <a:solidFill>
                  <a:srgbClr val="307871"/>
                </a:solidFill>
              </a:rPr>
              <a:t>questions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based</a:t>
            </a:r>
            <a:r>
              <a:rPr lang="cs-CZ" sz="2000" dirty="0" smtClean="0">
                <a:solidFill>
                  <a:srgbClr val="307871"/>
                </a:solidFill>
              </a:rPr>
              <a:t> on </a:t>
            </a:r>
            <a:r>
              <a:rPr lang="cs-CZ" sz="2000" dirty="0" err="1" smtClean="0">
                <a:solidFill>
                  <a:srgbClr val="307871"/>
                </a:solidFill>
              </a:rPr>
              <a:t>lacture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slides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or</a:t>
            </a:r>
            <a:r>
              <a:rPr lang="cs-CZ" sz="2000" dirty="0" smtClean="0">
                <a:solidFill>
                  <a:srgbClr val="307871"/>
                </a:solidFill>
              </a:rPr>
              <a:t> on </a:t>
            </a:r>
            <a:r>
              <a:rPr lang="cs-CZ" sz="2000" dirty="0" err="1" smtClean="0">
                <a:solidFill>
                  <a:srgbClr val="307871"/>
                </a:solidFill>
              </a:rPr>
              <a:t>the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skim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of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the</a:t>
            </a:r>
            <a:r>
              <a:rPr lang="cs-CZ" sz="2000" dirty="0" smtClean="0">
                <a:solidFill>
                  <a:srgbClr val="307871"/>
                </a:solidFill>
              </a:rPr>
              <a:t>  text..)</a:t>
            </a:r>
          </a:p>
          <a:p>
            <a:pPr marL="342900" indent="-342900" algn="just"/>
            <a:r>
              <a:rPr lang="cs-CZ" sz="2000" dirty="0" smtClean="0">
                <a:solidFill>
                  <a:srgbClr val="307871"/>
                </a:solidFill>
              </a:rPr>
              <a:t>                                                       -  CONSIDER (</a:t>
            </a:r>
            <a:r>
              <a:rPr lang="cs-CZ" sz="2000" dirty="0" err="1" smtClean="0">
                <a:solidFill>
                  <a:srgbClr val="307871"/>
                </a:solidFill>
              </a:rPr>
              <a:t>what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you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already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know</a:t>
            </a:r>
            <a:r>
              <a:rPr lang="cs-CZ" sz="2000" dirty="0" smtClean="0">
                <a:solidFill>
                  <a:srgbClr val="307871"/>
                </a:solidFill>
              </a:rPr>
              <a:t>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err="1" smtClean="0">
                <a:solidFill>
                  <a:srgbClr val="307871"/>
                </a:solidFill>
              </a:rPr>
              <a:t>Purposeful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reading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can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halp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you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read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faster</a:t>
            </a:r>
            <a:r>
              <a:rPr lang="cs-CZ" sz="2000" dirty="0" smtClean="0">
                <a:solidFill>
                  <a:srgbClr val="307871"/>
                </a:solidFill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</a:rPr>
              <a:t>and</a:t>
            </a:r>
            <a:r>
              <a:rPr lang="cs-CZ" sz="2000" dirty="0" smtClean="0">
                <a:solidFill>
                  <a:srgbClr val="307871"/>
                </a:solidFill>
              </a:rPr>
              <a:t> more </a:t>
            </a:r>
            <a:r>
              <a:rPr lang="cs-CZ" sz="2000" dirty="0" err="1" smtClean="0">
                <a:solidFill>
                  <a:srgbClr val="307871"/>
                </a:solidFill>
              </a:rPr>
              <a:t>selectively</a:t>
            </a:r>
            <a:r>
              <a:rPr lang="cs-CZ" sz="2000" dirty="0" smtClean="0">
                <a:solidFill>
                  <a:srgbClr val="307871"/>
                </a:solidFill>
              </a:rPr>
              <a:t>.</a:t>
            </a:r>
            <a:endParaRPr lang="sk-SK" sz="2000" dirty="0" smtClean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7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err="1"/>
              <a:t>Reading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857238"/>
            <a:ext cx="778671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 smtClean="0">
                <a:solidFill>
                  <a:srgbClr val="981E3A"/>
                </a:solidFill>
              </a:rPr>
              <a:t>     </a:t>
            </a:r>
            <a:r>
              <a:rPr lang="sk-SK" sz="2000" dirty="0" err="1" smtClean="0">
                <a:solidFill>
                  <a:srgbClr val="981E3A"/>
                </a:solidFill>
              </a:rPr>
              <a:t>Reading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strategy</a:t>
            </a:r>
            <a:r>
              <a:rPr lang="sk-SK" sz="2000" dirty="0" smtClean="0">
                <a:solidFill>
                  <a:srgbClr val="981E3A"/>
                </a:solidFill>
              </a:rPr>
              <a:t> 2. – </a:t>
            </a:r>
            <a:r>
              <a:rPr lang="sk-SK" sz="2000" dirty="0" err="1" smtClean="0">
                <a:solidFill>
                  <a:srgbClr val="981E3A"/>
                </a:solidFill>
              </a:rPr>
              <a:t>scanning</a:t>
            </a:r>
            <a:endParaRPr lang="sk-SK" sz="2000" dirty="0" smtClean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Reading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quickly</a:t>
            </a:r>
            <a:r>
              <a:rPr lang="sk-SK" sz="2000" dirty="0" smtClean="0">
                <a:solidFill>
                  <a:srgbClr val="307871"/>
                </a:solidFill>
              </a:rPr>
              <a:t> to </a:t>
            </a:r>
            <a:r>
              <a:rPr lang="sk-SK" sz="2000" dirty="0" err="1" smtClean="0">
                <a:solidFill>
                  <a:srgbClr val="307871"/>
                </a:solidFill>
              </a:rPr>
              <a:t>search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for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specific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information</a:t>
            </a:r>
            <a:endParaRPr lang="sk-SK" sz="2000" dirty="0" smtClean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Scanning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allow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you</a:t>
            </a:r>
            <a:r>
              <a:rPr lang="sk-SK" sz="2000" dirty="0" smtClean="0">
                <a:solidFill>
                  <a:srgbClr val="307871"/>
                </a:solidFill>
              </a:rPr>
              <a:t> to „</a:t>
            </a:r>
            <a:r>
              <a:rPr lang="sk-SK" sz="2000" dirty="0" err="1" smtClean="0">
                <a:solidFill>
                  <a:srgbClr val="307871"/>
                </a:solidFill>
              </a:rPr>
              <a:t>read</a:t>
            </a:r>
            <a:r>
              <a:rPr lang="sk-SK" sz="2000" dirty="0" smtClean="0">
                <a:solidFill>
                  <a:srgbClr val="307871"/>
                </a:solidFill>
              </a:rPr>
              <a:t>“  </a:t>
            </a:r>
            <a:r>
              <a:rPr lang="sk-SK" sz="2000" dirty="0" err="1" smtClean="0">
                <a:solidFill>
                  <a:srgbClr val="307871"/>
                </a:solidFill>
              </a:rPr>
              <a:t>up</a:t>
            </a:r>
            <a:r>
              <a:rPr lang="sk-SK" sz="2000" dirty="0" smtClean="0">
                <a:solidFill>
                  <a:srgbClr val="307871"/>
                </a:solidFill>
              </a:rPr>
              <a:t> to 1,500 </a:t>
            </a:r>
            <a:r>
              <a:rPr lang="sk-SK" sz="2000" dirty="0" err="1" smtClean="0">
                <a:solidFill>
                  <a:srgbClr val="307871"/>
                </a:solidFill>
              </a:rPr>
              <a:t>words</a:t>
            </a:r>
            <a:r>
              <a:rPr lang="sk-SK" sz="2000" dirty="0" smtClean="0">
                <a:solidFill>
                  <a:srgbClr val="307871"/>
                </a:solidFill>
              </a:rPr>
              <a:t> a </a:t>
            </a:r>
            <a:r>
              <a:rPr lang="sk-SK" sz="2000" dirty="0" err="1" smtClean="0">
                <a:solidFill>
                  <a:srgbClr val="307871"/>
                </a:solidFill>
              </a:rPr>
              <a:t>minute</a:t>
            </a:r>
            <a:endParaRPr lang="sk-SK" sz="2000" dirty="0" smtClean="0">
              <a:solidFill>
                <a:srgbClr val="307871"/>
              </a:solidFill>
            </a:endParaRPr>
          </a:p>
          <a:p>
            <a:pPr marL="342900" indent="-342900" algn="just"/>
            <a:r>
              <a:rPr lang="sk-SK" sz="2000" dirty="0" smtClean="0">
                <a:solidFill>
                  <a:srgbClr val="981E3A"/>
                </a:solidFill>
              </a:rPr>
              <a:t>     </a:t>
            </a:r>
            <a:r>
              <a:rPr lang="sk-SK" sz="2000" dirty="0" err="1" smtClean="0">
                <a:solidFill>
                  <a:srgbClr val="981E3A"/>
                </a:solidFill>
              </a:rPr>
              <a:t>Reading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strategy</a:t>
            </a:r>
            <a:r>
              <a:rPr lang="sk-SK" sz="2000" dirty="0" smtClean="0">
                <a:solidFill>
                  <a:srgbClr val="981E3A"/>
                </a:solidFill>
              </a:rPr>
              <a:t> 3. – </a:t>
            </a:r>
            <a:r>
              <a:rPr lang="sk-SK" sz="2000" dirty="0" err="1" smtClean="0">
                <a:solidFill>
                  <a:srgbClr val="981E3A"/>
                </a:solidFill>
              </a:rPr>
              <a:t>skimming</a:t>
            </a:r>
            <a:endParaRPr lang="sk-SK" sz="2000" dirty="0" smtClean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As with scanning, skimming does not involve reading every word. Instead, you may skim by reading:</a:t>
            </a:r>
            <a:endParaRPr lang="sk-SK" sz="2000" dirty="0" smtClean="0"/>
          </a:p>
          <a:p>
            <a:pPr marL="342900" indent="-342900" algn="just"/>
            <a:r>
              <a:rPr lang="sk-SK" sz="2000" dirty="0" smtClean="0"/>
              <a:t>    </a:t>
            </a:r>
            <a:r>
              <a:rPr lang="en-US" sz="2000" dirty="0" smtClean="0"/>
              <a:t> • titles</a:t>
            </a:r>
            <a:endParaRPr lang="sk-SK" sz="2000" dirty="0" smtClean="0"/>
          </a:p>
          <a:p>
            <a:pPr marL="342900" indent="-342900" algn="just"/>
            <a:r>
              <a:rPr lang="sk-SK" sz="2000" dirty="0" smtClean="0"/>
              <a:t>    </a:t>
            </a:r>
            <a:r>
              <a:rPr lang="en-US" sz="2000" dirty="0" smtClean="0"/>
              <a:t> • subheadings </a:t>
            </a:r>
            <a:endParaRPr lang="sk-SK" sz="2000" dirty="0" smtClean="0"/>
          </a:p>
          <a:p>
            <a:pPr marL="342900" indent="-342900" algn="just"/>
            <a:r>
              <a:rPr lang="sk-SK" sz="2000" dirty="0" smtClean="0"/>
              <a:t>     </a:t>
            </a:r>
            <a:r>
              <a:rPr lang="en-US" sz="2000" dirty="0" smtClean="0"/>
              <a:t>• words in that are in bold, in italics or underlined</a:t>
            </a:r>
            <a:endParaRPr lang="sk-SK" sz="2000" dirty="0" smtClean="0"/>
          </a:p>
          <a:p>
            <a:pPr marL="342900" indent="-342900" algn="just"/>
            <a:r>
              <a:rPr lang="sk-SK" sz="2000" dirty="0" smtClean="0"/>
              <a:t>    </a:t>
            </a:r>
            <a:r>
              <a:rPr lang="en-US" sz="2000" dirty="0" smtClean="0"/>
              <a:t> • diagrams</a:t>
            </a:r>
            <a:endParaRPr lang="sk-SK" sz="2000" dirty="0" smtClean="0"/>
          </a:p>
          <a:p>
            <a:pPr marL="342900" indent="-342900" algn="just"/>
            <a:r>
              <a:rPr lang="sk-SK" sz="2000" dirty="0" smtClean="0"/>
              <a:t>     </a:t>
            </a:r>
            <a:r>
              <a:rPr lang="en-US" sz="2000" dirty="0" smtClean="0"/>
              <a:t>• chapter objectives </a:t>
            </a:r>
            <a:endParaRPr lang="sk-SK" sz="2000" dirty="0" smtClean="0"/>
          </a:p>
          <a:p>
            <a:pPr marL="342900" indent="-342900" algn="just"/>
            <a:r>
              <a:rPr lang="sk-SK" sz="2000" dirty="0" smtClean="0"/>
              <a:t>     </a:t>
            </a:r>
            <a:r>
              <a:rPr lang="en-US" sz="2000" dirty="0" smtClean="0"/>
              <a:t>• chapter summaries</a:t>
            </a:r>
            <a:endParaRPr lang="cs-CZ" sz="2000" dirty="0" smtClean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7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err="1"/>
              <a:t>Reading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7867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 smtClean="0">
                <a:solidFill>
                  <a:srgbClr val="981E3A"/>
                </a:solidFill>
              </a:rPr>
              <a:t>     </a:t>
            </a:r>
            <a:r>
              <a:rPr lang="sk-SK" sz="2000" dirty="0" err="1" smtClean="0">
                <a:solidFill>
                  <a:srgbClr val="981E3A"/>
                </a:solidFill>
              </a:rPr>
              <a:t>Reading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strategy</a:t>
            </a:r>
            <a:r>
              <a:rPr lang="sk-SK" sz="2000" dirty="0" smtClean="0">
                <a:solidFill>
                  <a:srgbClr val="981E3A"/>
                </a:solidFill>
              </a:rPr>
              <a:t> 4.- </a:t>
            </a:r>
            <a:r>
              <a:rPr lang="sk-SK" sz="2000" dirty="0" err="1" smtClean="0">
                <a:solidFill>
                  <a:srgbClr val="981E3A"/>
                </a:solidFill>
              </a:rPr>
              <a:t>information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words</a:t>
            </a:r>
            <a:endParaRPr lang="sk-SK" sz="2000" dirty="0" smtClean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 smtClean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This may require ability to conduct “surface reading”.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It is worth remembering that no more than 50% of the words in an average textbook are “information” words. 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If you concentrate on information words, you can read faster and with better comprehension. 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Look for the message, and the information words will emerge naturally.</a:t>
            </a:r>
            <a:endParaRPr lang="cs-CZ" sz="2000" dirty="0" smtClean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7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Effective </a:t>
            </a:r>
            <a:r>
              <a:rPr lang="cs-CZ" dirty="0" err="1"/>
              <a:t>writing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15566"/>
            <a:ext cx="8892480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1900" dirty="0" err="1" smtClean="0"/>
              <a:t>Good</a:t>
            </a:r>
            <a:r>
              <a:rPr lang="sk-SK" sz="1900" dirty="0" smtClean="0"/>
              <a:t> </a:t>
            </a:r>
            <a:r>
              <a:rPr lang="sk-SK" sz="1900" dirty="0" err="1" smtClean="0"/>
              <a:t>writing</a:t>
            </a:r>
            <a:r>
              <a:rPr lang="sk-SK" sz="1900" dirty="0" smtClean="0"/>
              <a:t> </a:t>
            </a:r>
            <a:r>
              <a:rPr lang="sk-SK" sz="1900" dirty="0" err="1" smtClean="0"/>
              <a:t>skills</a:t>
            </a:r>
            <a:r>
              <a:rPr lang="sk-SK" sz="1900" dirty="0" smtClean="0"/>
              <a:t> are </a:t>
            </a:r>
            <a:r>
              <a:rPr lang="sk-SK" sz="1900" dirty="0" err="1" smtClean="0"/>
              <a:t>bedrock</a:t>
            </a:r>
            <a:r>
              <a:rPr lang="sk-SK" sz="1900" dirty="0" smtClean="0"/>
              <a:t> </a:t>
            </a:r>
            <a:r>
              <a:rPr lang="sk-SK" sz="1900" dirty="0" err="1" smtClean="0"/>
              <a:t>of</a:t>
            </a:r>
            <a:r>
              <a:rPr lang="sk-SK" sz="1900" dirty="0" smtClean="0"/>
              <a:t> </a:t>
            </a:r>
            <a:r>
              <a:rPr lang="sk-SK" sz="1900" dirty="0" err="1" smtClean="0"/>
              <a:t>good</a:t>
            </a:r>
            <a:r>
              <a:rPr lang="sk-SK" sz="1900" dirty="0" smtClean="0"/>
              <a:t> </a:t>
            </a:r>
            <a:r>
              <a:rPr lang="sk-SK" sz="1900" dirty="0" err="1" smtClean="0"/>
              <a:t>commnication</a:t>
            </a:r>
            <a:r>
              <a:rPr lang="sk-SK" sz="1900" dirty="0" smtClean="0"/>
              <a:t> and </a:t>
            </a:r>
            <a:r>
              <a:rPr lang="sk-SK" sz="1900" dirty="0" err="1" smtClean="0"/>
              <a:t>could</a:t>
            </a:r>
            <a:r>
              <a:rPr lang="sk-SK" sz="1900" dirty="0" smtClean="0"/>
              <a:t> </a:t>
            </a:r>
            <a:r>
              <a:rPr lang="sk-SK" sz="1900" dirty="0" err="1" smtClean="0"/>
              <a:t>help</a:t>
            </a:r>
            <a:r>
              <a:rPr lang="sk-SK" sz="1900" dirty="0" smtClean="0"/>
              <a:t> </a:t>
            </a:r>
            <a:r>
              <a:rPr lang="sk-SK" sz="1900" dirty="0" err="1" smtClean="0"/>
              <a:t>you</a:t>
            </a:r>
            <a:r>
              <a:rPr lang="sk-SK" sz="1900" dirty="0" smtClean="0"/>
              <a:t>  to </a:t>
            </a:r>
            <a:r>
              <a:rPr lang="sk-SK" sz="1900" dirty="0" err="1" smtClean="0"/>
              <a:t>connect</a:t>
            </a:r>
            <a:r>
              <a:rPr lang="sk-SK" sz="1900" dirty="0" smtClean="0"/>
              <a:t> </a:t>
            </a:r>
            <a:r>
              <a:rPr lang="sk-SK" sz="1900" dirty="0" err="1" smtClean="0"/>
              <a:t>with</a:t>
            </a:r>
            <a:r>
              <a:rPr lang="sk-SK" sz="1900" dirty="0" smtClean="0"/>
              <a:t> </a:t>
            </a:r>
            <a:r>
              <a:rPr lang="sk-SK" sz="1900" dirty="0" err="1" smtClean="0"/>
              <a:t>people</a:t>
            </a:r>
            <a:r>
              <a:rPr lang="sk-SK" sz="1900" dirty="0" smtClean="0"/>
              <a:t>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1900" dirty="0" err="1" smtClean="0"/>
              <a:t>You</a:t>
            </a:r>
            <a:r>
              <a:rPr lang="sk-SK" sz="1900" dirty="0" smtClean="0"/>
              <a:t> are </a:t>
            </a:r>
            <a:r>
              <a:rPr lang="sk-SK" sz="1900" dirty="0" err="1" smtClean="0"/>
              <a:t>able</a:t>
            </a:r>
            <a:r>
              <a:rPr lang="sk-SK" sz="1900" dirty="0" smtClean="0"/>
              <a:t> to </a:t>
            </a:r>
            <a:r>
              <a:rPr lang="sk-SK" sz="1900" dirty="0" err="1" smtClean="0"/>
              <a:t>write</a:t>
            </a:r>
            <a:r>
              <a:rPr lang="sk-SK" sz="1900" dirty="0" smtClean="0"/>
              <a:t> </a:t>
            </a:r>
            <a:r>
              <a:rPr lang="sk-SK" sz="1900" dirty="0" err="1" smtClean="0"/>
              <a:t>cleary</a:t>
            </a:r>
            <a:r>
              <a:rPr lang="sk-SK" sz="1900" dirty="0" smtClean="0"/>
              <a:t>, </a:t>
            </a:r>
            <a:r>
              <a:rPr lang="sk-SK" sz="1900" dirty="0" err="1" smtClean="0"/>
              <a:t>concisely</a:t>
            </a:r>
            <a:r>
              <a:rPr lang="sk-SK" sz="1900" dirty="0" smtClean="0"/>
              <a:t> and </a:t>
            </a:r>
            <a:r>
              <a:rPr lang="sk-SK" sz="1900" dirty="0" err="1" smtClean="0"/>
              <a:t>correctly</a:t>
            </a:r>
            <a:endParaRPr lang="sk-SK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1900" dirty="0" err="1" smtClean="0"/>
              <a:t>Bad</a:t>
            </a:r>
            <a:r>
              <a:rPr lang="sk-SK" sz="1900" dirty="0" smtClean="0"/>
              <a:t> </a:t>
            </a:r>
            <a:r>
              <a:rPr lang="sk-SK" sz="1900" dirty="0" err="1" smtClean="0"/>
              <a:t>writing</a:t>
            </a:r>
            <a:r>
              <a:rPr lang="sk-SK" sz="1900" dirty="0" smtClean="0"/>
              <a:t> </a:t>
            </a:r>
            <a:r>
              <a:rPr lang="sk-SK" sz="1900" dirty="0" err="1" smtClean="0"/>
              <a:t>creates</a:t>
            </a:r>
            <a:r>
              <a:rPr lang="sk-SK" sz="1900" dirty="0" smtClean="0"/>
              <a:t> a </a:t>
            </a:r>
            <a:r>
              <a:rPr lang="sk-SK" sz="1900" dirty="0" err="1" smtClean="0"/>
              <a:t>terrible</a:t>
            </a:r>
            <a:r>
              <a:rPr lang="sk-SK" sz="1900" dirty="0" smtClean="0"/>
              <a:t> </a:t>
            </a:r>
            <a:r>
              <a:rPr lang="sk-SK" sz="1900" dirty="0" err="1" smtClean="0"/>
              <a:t>impression</a:t>
            </a:r>
            <a:r>
              <a:rPr lang="sk-SK" sz="1900" dirty="0" smtClean="0"/>
              <a:t> </a:t>
            </a:r>
          </a:p>
          <a:p>
            <a:pPr algn="just"/>
            <a:r>
              <a:rPr lang="en-US" sz="1900" dirty="0" smtClean="0">
                <a:solidFill>
                  <a:srgbClr val="FF0000"/>
                </a:solidFill>
              </a:rPr>
              <a:t>Common </a:t>
            </a:r>
            <a:r>
              <a:rPr lang="en-US" sz="1900" dirty="0">
                <a:solidFill>
                  <a:srgbClr val="FF0000"/>
                </a:solidFill>
              </a:rPr>
              <a:t>methods at communication in </a:t>
            </a:r>
            <a:r>
              <a:rPr lang="en-US" sz="1900" dirty="0" smtClean="0">
                <a:solidFill>
                  <a:srgbClr val="FF0000"/>
                </a:solidFill>
              </a:rPr>
              <a:t>workplace</a:t>
            </a:r>
            <a:endParaRPr lang="en-US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1900" dirty="0" smtClean="0"/>
              <a:t>Email</a:t>
            </a:r>
            <a:endParaRPr lang="en-US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1900" dirty="0"/>
              <a:t>Remember, there is a crucial element missing in this form of communication – tone of voice and facial expressions – and this cannot be fixed by using smiley faced emoticons!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1900" dirty="0"/>
              <a:t>To warm up the conversation, start on a personal note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1900" dirty="0"/>
              <a:t>Avoid using words with strong emotional connotations;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1900" dirty="0"/>
              <a:t>Keep it short and use simple sentences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1900" dirty="0"/>
              <a:t>Read your email twice to correct errors or rephrase parts of it</a:t>
            </a:r>
            <a:endParaRPr lang="sk-SK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9502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9990" y="195486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1460" y="1273553"/>
            <a:ext cx="540060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	Verbal and non-verbal communication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6" y="2651800"/>
            <a:ext cx="3117231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</a:t>
            </a:r>
          </a:p>
          <a:p>
            <a:pPr algn="r"/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Intercultural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9990" y="4062493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Tato </a:t>
            </a:r>
            <a:r>
              <a:rPr lang="pl-PL" dirty="0" smtClean="0">
                <a:solidFill>
                  <a:schemeClr val="bg1"/>
                </a:solidFill>
              </a:rPr>
              <a:t>přednáška </a:t>
            </a:r>
            <a:r>
              <a:rPr lang="pl-PL" dirty="0">
                <a:solidFill>
                  <a:schemeClr val="bg1"/>
                </a:solidFill>
              </a:rPr>
              <a:t>byla vytvořena pro </a:t>
            </a:r>
            <a:r>
              <a:rPr lang="pl-PL" dirty="0" smtClean="0">
                <a:solidFill>
                  <a:schemeClr val="bg1"/>
                </a:solidFill>
              </a:rPr>
              <a:t>projekt „</a:t>
            </a:r>
            <a:r>
              <a:rPr lang="cs-CZ" dirty="0" smtClean="0">
                <a:solidFill>
                  <a:schemeClr val="bg1"/>
                </a:solidFill>
              </a:rPr>
              <a:t>Rozvoj vzdělávání na Slezské univerzitě v Opavě“ </a:t>
            </a:r>
            <a:r>
              <a:rPr lang="cs-CZ" dirty="0"/>
              <a:t>Opavě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59990" y="761114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dirty="0" smtClean="0">
                <a:solidFill>
                  <a:schemeClr val="bg1"/>
                </a:solidFill>
              </a:rPr>
              <a:t> </a:t>
            </a:r>
            <a:endParaRPr lang="cs-CZ" sz="36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288" y="503558"/>
            <a:ext cx="1463167" cy="112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Effective </a:t>
            </a:r>
            <a:r>
              <a:rPr lang="cs-CZ" dirty="0" err="1"/>
              <a:t>writing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64383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 smtClean="0"/>
              <a:t>     </a:t>
            </a:r>
            <a:r>
              <a:rPr lang="en-US" sz="2000" b="1" dirty="0" smtClean="0"/>
              <a:t>Report Writing</a:t>
            </a:r>
            <a:endParaRPr lang="sk-SK" sz="2000" b="1" dirty="0" smtClean="0"/>
          </a:p>
          <a:p>
            <a:pPr marL="342900" indent="-342900" algn="just"/>
            <a:endParaRPr lang="sk-SK" sz="20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It analyses a problem, discusses it, and makes recommendations for action.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smtClean="0"/>
              <a:t>F</a:t>
            </a:r>
            <a:r>
              <a:rPr lang="en-US" sz="2000" dirty="0" err="1" smtClean="0"/>
              <a:t>ollow</a:t>
            </a:r>
            <a:r>
              <a:rPr lang="en-US" sz="2000" dirty="0" smtClean="0"/>
              <a:t> a formal structure and break it down into headers and sub-headers.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Start with an introduction, follow that with the main body of the report, and end with a conclusion.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Also, prepare a page-long or even shorter summary or extract of your report.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smtClean="0"/>
              <a:t>N</a:t>
            </a:r>
            <a:r>
              <a:rPr lang="en-US" sz="2000" dirty="0" smtClean="0"/>
              <a:t>ever use too much jargon</a:t>
            </a:r>
            <a:r>
              <a:rPr lang="sk-SK" sz="2000" dirty="0" smtClean="0"/>
              <a:t>.</a:t>
            </a:r>
            <a:endParaRPr lang="en-US" sz="2000" dirty="0" smtClean="0"/>
          </a:p>
          <a:p>
            <a:r>
              <a:rPr lang="en-US" sz="2000" dirty="0" smtClean="0"/>
              <a:t/>
            </a:r>
            <a:br>
              <a:rPr lang="en-US" sz="2000" dirty="0" smtClean="0"/>
            </a:b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9502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Effective </a:t>
            </a:r>
            <a:r>
              <a:rPr lang="cs-CZ" dirty="0" err="1" smtClean="0"/>
              <a:t>writing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5723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 smtClean="0"/>
              <a:t>     </a:t>
            </a:r>
            <a:r>
              <a:rPr lang="en-US" sz="2000" b="1" dirty="0" smtClean="0"/>
              <a:t>Technical Writing</a:t>
            </a:r>
            <a:endParaRPr lang="sk-SK" sz="2000" b="1" dirty="0" smtClean="0"/>
          </a:p>
          <a:p>
            <a:pPr marL="342900" indent="-342900" algn="just"/>
            <a:endParaRPr lang="sk-SK" sz="20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smtClean="0"/>
              <a:t>C</a:t>
            </a:r>
            <a:r>
              <a:rPr lang="en-US" sz="2000" dirty="0" smtClean="0"/>
              <a:t>raft and write documents such as product and service manuals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smtClean="0"/>
              <a:t>T</a:t>
            </a:r>
            <a:r>
              <a:rPr lang="en-US" sz="2000" dirty="0" err="1" smtClean="0"/>
              <a:t>echnical</a:t>
            </a:r>
            <a:r>
              <a:rPr lang="en-US" sz="2000" dirty="0" smtClean="0"/>
              <a:t> writer must do that while guiding a reader through a product or service that the latter is already having a problem with or attempting to become proficient in.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Technical writing skills include the ability to be crisp and crystal clear</a:t>
            </a:r>
            <a:r>
              <a:rPr lang="sk-SK" sz="2000" dirty="0" smtClean="0"/>
              <a:t>.</a:t>
            </a:r>
            <a:endParaRPr lang="en-US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18390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sk-SK" dirty="0" smtClean="0"/>
              <a:t>Introduction to </a:t>
            </a:r>
            <a:r>
              <a:rPr lang="sk-SK" dirty="0" err="1" smtClean="0"/>
              <a:t>Non-Verbal</a:t>
            </a:r>
            <a:r>
              <a:rPr lang="sk-SK" dirty="0" smtClean="0"/>
              <a:t> </a:t>
            </a:r>
            <a:r>
              <a:rPr lang="sk-SK" dirty="0" err="1" smtClean="0"/>
              <a:t>Communication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785800"/>
            <a:ext cx="785814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People</a:t>
            </a:r>
            <a:r>
              <a:rPr lang="sk-SK" sz="2000" dirty="0" smtClean="0"/>
              <a:t> </a:t>
            </a:r>
            <a:r>
              <a:rPr lang="sk-SK" sz="2000" dirty="0" err="1" smtClean="0"/>
              <a:t>speaks</a:t>
            </a:r>
            <a:r>
              <a:rPr lang="sk-SK" sz="2000" dirty="0" smtClean="0"/>
              <a:t> by </a:t>
            </a:r>
            <a:r>
              <a:rPr lang="sk-SK" sz="2000" dirty="0" err="1" smtClean="0"/>
              <a:t>using</a:t>
            </a:r>
            <a:r>
              <a:rPr lang="sk-SK" sz="2000" dirty="0" smtClean="0"/>
              <a:t> </a:t>
            </a:r>
            <a:r>
              <a:rPr lang="sk-SK" sz="2000" dirty="0" err="1" smtClean="0"/>
              <a:t>their</a:t>
            </a:r>
            <a:r>
              <a:rPr lang="sk-SK" sz="2000" dirty="0" smtClean="0"/>
              <a:t> </a:t>
            </a:r>
            <a:r>
              <a:rPr lang="sk-SK" sz="2000" dirty="0" err="1" smtClean="0"/>
              <a:t>vocal</a:t>
            </a:r>
            <a:r>
              <a:rPr lang="sk-SK" sz="2000" dirty="0" smtClean="0"/>
              <a:t> </a:t>
            </a:r>
            <a:r>
              <a:rPr lang="sk-SK" sz="2000" dirty="0" err="1" smtClean="0"/>
              <a:t>chords</a:t>
            </a:r>
            <a:r>
              <a:rPr lang="sk-SK" sz="2000" dirty="0" smtClean="0"/>
              <a:t>, </a:t>
            </a:r>
            <a:r>
              <a:rPr lang="sk-SK" sz="2000" dirty="0" err="1" smtClean="0"/>
              <a:t>but</a:t>
            </a:r>
            <a:r>
              <a:rPr lang="sk-SK" sz="2000" dirty="0" smtClean="0"/>
              <a:t> </a:t>
            </a:r>
            <a:r>
              <a:rPr lang="sk-SK" sz="2000" dirty="0" err="1" smtClean="0"/>
              <a:t>they</a:t>
            </a:r>
            <a:r>
              <a:rPr lang="sk-SK" sz="2000" dirty="0" smtClean="0"/>
              <a:t> </a:t>
            </a:r>
            <a:r>
              <a:rPr lang="sk-SK" sz="2000" dirty="0" err="1" smtClean="0"/>
              <a:t>converse</a:t>
            </a:r>
            <a:r>
              <a:rPr lang="sk-SK" sz="2000" dirty="0" smtClean="0"/>
              <a:t> </a:t>
            </a:r>
            <a:r>
              <a:rPr lang="sk-SK" sz="2000" dirty="0" err="1" smtClean="0"/>
              <a:t>using</a:t>
            </a:r>
            <a:r>
              <a:rPr lang="sk-SK" sz="2000" dirty="0" smtClean="0"/>
              <a:t> </a:t>
            </a:r>
            <a:r>
              <a:rPr lang="sk-SK" sz="2000" dirty="0" err="1" smtClean="0"/>
              <a:t>their</a:t>
            </a:r>
            <a:r>
              <a:rPr lang="sk-SK" sz="2000" dirty="0" smtClean="0"/>
              <a:t> </a:t>
            </a:r>
            <a:r>
              <a:rPr lang="sk-SK" sz="2000" dirty="0" err="1" smtClean="0"/>
              <a:t>entire</a:t>
            </a:r>
            <a:r>
              <a:rPr lang="sk-SK" sz="2000" dirty="0" smtClean="0"/>
              <a:t> </a:t>
            </a:r>
            <a:r>
              <a:rPr lang="sk-SK" sz="2000" dirty="0" err="1" smtClean="0"/>
              <a:t>bodies</a:t>
            </a:r>
            <a:r>
              <a:rPr lang="sk-SK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smtClean="0"/>
              <a:t>A </a:t>
            </a:r>
            <a:r>
              <a:rPr lang="sk-SK" sz="2000" dirty="0" err="1" smtClean="0"/>
              <a:t>great</a:t>
            </a:r>
            <a:r>
              <a:rPr lang="sk-SK" sz="2000" dirty="0" smtClean="0"/>
              <a:t> </a:t>
            </a:r>
            <a:r>
              <a:rPr lang="sk-SK" sz="2000" dirty="0" err="1" smtClean="0"/>
              <a:t>amount</a:t>
            </a:r>
            <a:r>
              <a:rPr lang="sk-SK" sz="2000" dirty="0" smtClean="0"/>
              <a:t> </a:t>
            </a:r>
            <a:r>
              <a:rPr lang="sk-SK" sz="2000" dirty="0" err="1" smtClean="0"/>
              <a:t>of</a:t>
            </a:r>
            <a:r>
              <a:rPr lang="sk-SK" sz="2000" dirty="0" smtClean="0"/>
              <a:t> </a:t>
            </a:r>
            <a:r>
              <a:rPr lang="sk-SK" sz="2000" dirty="0" err="1" smtClean="0"/>
              <a:t>human</a:t>
            </a:r>
            <a:r>
              <a:rPr lang="sk-SK" sz="2000" dirty="0" smtClean="0"/>
              <a:t> </a:t>
            </a:r>
            <a:r>
              <a:rPr lang="sk-SK" sz="2000" dirty="0" err="1" smtClean="0"/>
              <a:t>behavior</a:t>
            </a:r>
            <a:r>
              <a:rPr lang="sk-SK" sz="2000" dirty="0" smtClean="0"/>
              <a:t> </a:t>
            </a:r>
            <a:r>
              <a:rPr lang="sk-SK" sz="2000" dirty="0" err="1" smtClean="0"/>
              <a:t>is</a:t>
            </a:r>
            <a:r>
              <a:rPr lang="sk-SK" sz="2000" dirty="0" smtClean="0"/>
              <a:t> </a:t>
            </a:r>
            <a:r>
              <a:rPr lang="sk-SK" sz="2000" dirty="0" err="1" smtClean="0"/>
              <a:t>emphasized</a:t>
            </a:r>
            <a:r>
              <a:rPr lang="sk-SK" sz="2000" dirty="0" smtClean="0"/>
              <a:t> </a:t>
            </a:r>
            <a:r>
              <a:rPr lang="sk-SK" sz="2000" dirty="0" err="1" smtClean="0"/>
              <a:t>through</a:t>
            </a:r>
            <a:r>
              <a:rPr lang="sk-SK" sz="2000" dirty="0" smtClean="0"/>
              <a:t> </a:t>
            </a:r>
            <a:r>
              <a:rPr lang="sk-SK" sz="2000" dirty="0" err="1" smtClean="0"/>
              <a:t>non-verbal</a:t>
            </a:r>
            <a:r>
              <a:rPr lang="sk-SK" sz="2000" dirty="0" smtClean="0"/>
              <a:t> </a:t>
            </a:r>
            <a:r>
              <a:rPr lang="sk-SK" sz="2000" dirty="0" err="1" smtClean="0"/>
              <a:t>signals</a:t>
            </a:r>
            <a:r>
              <a:rPr lang="sk-SK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smtClean="0"/>
              <a:t>Over 70% </a:t>
            </a:r>
            <a:r>
              <a:rPr lang="sk-SK" sz="2000" dirty="0" err="1" smtClean="0"/>
              <a:t>of</a:t>
            </a:r>
            <a:r>
              <a:rPr lang="sk-SK" sz="2000" dirty="0" smtClean="0"/>
              <a:t> </a:t>
            </a:r>
            <a:r>
              <a:rPr lang="sk-SK" sz="2000" dirty="0" err="1" smtClean="0"/>
              <a:t>all</a:t>
            </a:r>
            <a:r>
              <a:rPr lang="sk-SK" sz="2000" dirty="0" smtClean="0"/>
              <a:t> </a:t>
            </a:r>
            <a:r>
              <a:rPr lang="sk-SK" sz="2000" dirty="0" err="1" smtClean="0"/>
              <a:t>communication</a:t>
            </a:r>
            <a:r>
              <a:rPr lang="sk-SK" sz="2000" dirty="0" smtClean="0"/>
              <a:t> </a:t>
            </a:r>
            <a:r>
              <a:rPr lang="sk-SK" sz="2000" dirty="0" err="1" smtClean="0"/>
              <a:t>is</a:t>
            </a:r>
            <a:r>
              <a:rPr lang="sk-SK" sz="2000" dirty="0" smtClean="0"/>
              <a:t> </a:t>
            </a:r>
            <a:r>
              <a:rPr lang="sk-SK" sz="2000" dirty="0" err="1" smtClean="0"/>
              <a:t>non-verbal</a:t>
            </a:r>
            <a:r>
              <a:rPr lang="sk-SK" sz="2000" dirty="0" smtClean="0"/>
              <a:t>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 smtClean="0"/>
          </a:p>
          <a:p>
            <a:pPr marL="342900" indent="-342900" algn="just"/>
            <a:r>
              <a:rPr lang="sk-SK" sz="2000" dirty="0" smtClean="0">
                <a:solidFill>
                  <a:srgbClr val="981E3A"/>
                </a:solidFill>
              </a:rPr>
              <a:t>     4 </a:t>
            </a:r>
            <a:r>
              <a:rPr lang="sk-SK" sz="2000" dirty="0" err="1" smtClean="0">
                <a:solidFill>
                  <a:srgbClr val="981E3A"/>
                </a:solidFill>
              </a:rPr>
              <a:t>categories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of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non-verbal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communication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err="1" smtClean="0">
                <a:solidFill>
                  <a:srgbClr val="307871"/>
                </a:solidFill>
              </a:rPr>
              <a:t>Aesthetic</a:t>
            </a:r>
            <a:r>
              <a:rPr lang="sk-SK" sz="2000" b="1" dirty="0" smtClean="0">
                <a:solidFill>
                  <a:srgbClr val="307871"/>
                </a:solidFill>
              </a:rPr>
              <a:t> – </a:t>
            </a:r>
            <a:r>
              <a:rPr lang="sk-SK" sz="2000" dirty="0" err="1" smtClean="0">
                <a:solidFill>
                  <a:srgbClr val="307871"/>
                </a:solidFill>
              </a:rPr>
              <a:t>involves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cretive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expression</a:t>
            </a:r>
            <a:r>
              <a:rPr lang="sk-SK" sz="2000" dirty="0" smtClean="0">
                <a:solidFill>
                  <a:srgbClr val="307871"/>
                </a:solidFill>
              </a:rPr>
              <a:t> (</a:t>
            </a:r>
            <a:r>
              <a:rPr lang="sk-SK" sz="2000" dirty="0" err="1" smtClean="0">
                <a:solidFill>
                  <a:srgbClr val="307871"/>
                </a:solidFill>
              </a:rPr>
              <a:t>dance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music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theater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etc</a:t>
            </a:r>
            <a:r>
              <a:rPr lang="sk-SK" sz="2000" dirty="0" smtClean="0">
                <a:solidFill>
                  <a:srgbClr val="307871"/>
                </a:solidFill>
              </a:rPr>
              <a:t>,...)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err="1" smtClean="0">
                <a:solidFill>
                  <a:srgbClr val="307871"/>
                </a:solidFill>
              </a:rPr>
              <a:t>Physical</a:t>
            </a:r>
            <a:r>
              <a:rPr lang="sk-SK" sz="2000" b="1" dirty="0" smtClean="0">
                <a:solidFill>
                  <a:srgbClr val="307871"/>
                </a:solidFill>
              </a:rPr>
              <a:t> – </a:t>
            </a:r>
            <a:r>
              <a:rPr lang="sk-SK" sz="2000" dirty="0" err="1" smtClean="0">
                <a:solidFill>
                  <a:srgbClr val="307871"/>
                </a:solidFill>
              </a:rPr>
              <a:t>involves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bodily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movements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used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during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social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interactions</a:t>
            </a:r>
            <a:r>
              <a:rPr lang="sk-SK" sz="2000" dirty="0" smtClean="0">
                <a:solidFill>
                  <a:srgbClr val="307871"/>
                </a:solidFill>
              </a:rPr>
              <a:t> (</a:t>
            </a:r>
            <a:r>
              <a:rPr lang="sk-SK" sz="2000" dirty="0" err="1" smtClean="0">
                <a:solidFill>
                  <a:srgbClr val="307871"/>
                </a:solidFill>
              </a:rPr>
              <a:t>smile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frown,wink</a:t>
            </a:r>
            <a:r>
              <a:rPr lang="sk-SK" sz="2000" dirty="0" smtClean="0">
                <a:solidFill>
                  <a:srgbClr val="307871"/>
                </a:solidFill>
              </a:rPr>
              <a:t>,...)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err="1" smtClean="0">
                <a:solidFill>
                  <a:srgbClr val="307871"/>
                </a:solidFill>
              </a:rPr>
              <a:t>Signs</a:t>
            </a:r>
            <a:r>
              <a:rPr lang="sk-SK" sz="2000" b="1" dirty="0" smtClean="0">
                <a:solidFill>
                  <a:srgbClr val="307871"/>
                </a:solidFill>
              </a:rPr>
              <a:t> – </a:t>
            </a:r>
            <a:r>
              <a:rPr lang="sk-SK" sz="2000" dirty="0" err="1" smtClean="0">
                <a:solidFill>
                  <a:srgbClr val="307871"/>
                </a:solidFill>
              </a:rPr>
              <a:t>include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any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signals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that</a:t>
            </a:r>
            <a:r>
              <a:rPr lang="sk-SK" sz="2000" dirty="0" smtClean="0">
                <a:solidFill>
                  <a:srgbClr val="307871"/>
                </a:solidFill>
              </a:rPr>
              <a:t> are </a:t>
            </a:r>
            <a:r>
              <a:rPr lang="sk-SK" sz="2000" dirty="0" err="1" smtClean="0">
                <a:solidFill>
                  <a:srgbClr val="307871"/>
                </a:solidFill>
              </a:rPr>
              <a:t>used</a:t>
            </a:r>
            <a:r>
              <a:rPr lang="sk-SK" sz="2000" dirty="0" smtClean="0">
                <a:solidFill>
                  <a:srgbClr val="307871"/>
                </a:solidFill>
              </a:rPr>
              <a:t> or </a:t>
            </a:r>
            <a:r>
              <a:rPr lang="sk-SK" sz="2000" dirty="0" err="1" smtClean="0">
                <a:solidFill>
                  <a:srgbClr val="307871"/>
                </a:solidFill>
              </a:rPr>
              <a:t>displayed</a:t>
            </a:r>
            <a:r>
              <a:rPr lang="sk-SK" sz="2000" dirty="0" smtClean="0">
                <a:solidFill>
                  <a:srgbClr val="307871"/>
                </a:solidFill>
              </a:rPr>
              <a:t> to </a:t>
            </a:r>
            <a:r>
              <a:rPr lang="sk-SK" sz="2000" dirty="0" err="1" smtClean="0">
                <a:solidFill>
                  <a:srgbClr val="307871"/>
                </a:solidFill>
              </a:rPr>
              <a:t>communicate</a:t>
            </a:r>
            <a:r>
              <a:rPr lang="sk-SK" sz="2000" dirty="0" smtClean="0">
                <a:solidFill>
                  <a:srgbClr val="307871"/>
                </a:solidFill>
              </a:rPr>
              <a:t> a </a:t>
            </a:r>
            <a:r>
              <a:rPr lang="sk-SK" sz="2000" dirty="0" err="1" smtClean="0">
                <a:solidFill>
                  <a:srgbClr val="307871"/>
                </a:solidFill>
              </a:rPr>
              <a:t>message</a:t>
            </a:r>
            <a:r>
              <a:rPr lang="sk-SK" sz="2000" dirty="0" smtClean="0">
                <a:solidFill>
                  <a:srgbClr val="307871"/>
                </a:solidFill>
              </a:rPr>
              <a:t> or </a:t>
            </a:r>
            <a:r>
              <a:rPr lang="sk-SK" sz="2000" dirty="0" err="1" smtClean="0">
                <a:solidFill>
                  <a:srgbClr val="307871"/>
                </a:solidFill>
              </a:rPr>
              <a:t>that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have</a:t>
            </a:r>
            <a:r>
              <a:rPr lang="sk-SK" sz="2000" dirty="0" smtClean="0">
                <a:solidFill>
                  <a:srgbClr val="307871"/>
                </a:solidFill>
              </a:rPr>
              <a:t> a </a:t>
            </a:r>
            <a:r>
              <a:rPr lang="sk-SK" sz="2000" dirty="0" err="1" smtClean="0">
                <a:solidFill>
                  <a:srgbClr val="307871"/>
                </a:solidFill>
              </a:rPr>
              <a:t>special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meaning</a:t>
            </a:r>
            <a:endParaRPr lang="sk-SK" sz="2000" dirty="0" smtClean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err="1" smtClean="0">
                <a:solidFill>
                  <a:srgbClr val="307871"/>
                </a:solidFill>
              </a:rPr>
              <a:t>Symbols</a:t>
            </a:r>
            <a:r>
              <a:rPr lang="sk-SK" sz="2000" b="1" dirty="0" smtClean="0">
                <a:solidFill>
                  <a:srgbClr val="307871"/>
                </a:solidFill>
              </a:rPr>
              <a:t> – </a:t>
            </a:r>
            <a:r>
              <a:rPr lang="sk-SK" sz="2000" dirty="0" err="1" smtClean="0">
                <a:solidFill>
                  <a:srgbClr val="307871"/>
                </a:solidFill>
              </a:rPr>
              <a:t>any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material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objects</a:t>
            </a:r>
            <a:r>
              <a:rPr lang="sk-SK" sz="2000" dirty="0" smtClean="0">
                <a:solidFill>
                  <a:srgbClr val="307871"/>
                </a:solidFill>
              </a:rPr>
              <a:t> (</a:t>
            </a:r>
            <a:r>
              <a:rPr lang="sk-SK" sz="2000" dirty="0" err="1" smtClean="0">
                <a:solidFill>
                  <a:srgbClr val="307871"/>
                </a:solidFill>
              </a:rPr>
              <a:t>jewelry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cars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clothing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etc</a:t>
            </a:r>
            <a:r>
              <a:rPr lang="sk-SK" sz="2000" dirty="0" smtClean="0">
                <a:solidFill>
                  <a:srgbClr val="307871"/>
                </a:solidFill>
              </a:rPr>
              <a:t>,...)</a:t>
            </a:r>
            <a:endParaRPr lang="cs-CZ" sz="2000" b="1" dirty="0" smtClean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13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Personal Appearance, gestures, and postures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6438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 smtClean="0">
                <a:solidFill>
                  <a:srgbClr val="981E3A"/>
                </a:solidFill>
              </a:rPr>
              <a:t>     </a:t>
            </a:r>
            <a:r>
              <a:rPr lang="sk-SK" sz="2000" dirty="0" err="1" smtClean="0">
                <a:solidFill>
                  <a:srgbClr val="981E3A"/>
                </a:solidFill>
              </a:rPr>
              <a:t>Personal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appearance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Is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your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own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image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that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you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give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out</a:t>
            </a:r>
            <a:r>
              <a:rPr lang="sk-SK" sz="2000" dirty="0" smtClean="0">
                <a:solidFill>
                  <a:srgbClr val="307871"/>
                </a:solidFill>
              </a:rPr>
              <a:t> to </a:t>
            </a:r>
            <a:r>
              <a:rPr lang="sk-SK" sz="2000" dirty="0" err="1" smtClean="0">
                <a:solidFill>
                  <a:srgbClr val="307871"/>
                </a:solidFill>
              </a:rPr>
              <a:t>other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people</a:t>
            </a:r>
            <a:r>
              <a:rPr lang="sk-SK" sz="2000" dirty="0" smtClean="0">
                <a:solidFill>
                  <a:srgbClr val="307871"/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Is</a:t>
            </a:r>
            <a:r>
              <a:rPr lang="sk-SK" sz="2000" dirty="0" smtClean="0"/>
              <a:t> </a:t>
            </a:r>
            <a:r>
              <a:rPr lang="en-US" sz="2000" dirty="0" smtClean="0"/>
              <a:t>undeniably significant to what people think of you</a:t>
            </a:r>
            <a:r>
              <a:rPr lang="sk-SK" sz="2000" dirty="0" smtClean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It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important</a:t>
            </a:r>
            <a:r>
              <a:rPr lang="sk-SK" sz="2000" dirty="0" smtClean="0">
                <a:solidFill>
                  <a:srgbClr val="307871"/>
                </a:solidFill>
              </a:rPr>
              <a:t> to </a:t>
            </a:r>
            <a:r>
              <a:rPr lang="sk-SK" sz="2000" dirty="0" err="1" smtClean="0">
                <a:solidFill>
                  <a:srgbClr val="307871"/>
                </a:solidFill>
              </a:rPr>
              <a:t>look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clean</a:t>
            </a:r>
            <a:r>
              <a:rPr lang="sk-SK" sz="2000" dirty="0" smtClean="0">
                <a:solidFill>
                  <a:srgbClr val="307871"/>
                </a:solidFill>
              </a:rPr>
              <a:t> and </a:t>
            </a:r>
            <a:r>
              <a:rPr lang="sk-SK" sz="2000" dirty="0" err="1" smtClean="0">
                <a:solidFill>
                  <a:srgbClr val="307871"/>
                </a:solidFill>
              </a:rPr>
              <a:t>tidy</a:t>
            </a:r>
            <a:r>
              <a:rPr lang="sk-SK" sz="2000" dirty="0" smtClean="0">
                <a:solidFill>
                  <a:srgbClr val="307871"/>
                </a:solidFill>
              </a:rPr>
              <a:t> 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First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impression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could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be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about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attitude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as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well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as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dress</a:t>
            </a:r>
            <a:r>
              <a:rPr lang="sk-SK" sz="2000" dirty="0" smtClean="0">
                <a:solidFill>
                  <a:srgbClr val="307871"/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 smtClean="0">
              <a:solidFill>
                <a:srgbClr val="307871"/>
              </a:solidFill>
            </a:endParaRPr>
          </a:p>
          <a:p>
            <a:pPr marL="342900" indent="-342900" algn="just"/>
            <a:r>
              <a:rPr lang="sk-SK" sz="2000" dirty="0" smtClean="0">
                <a:solidFill>
                  <a:srgbClr val="981E3A"/>
                </a:solidFill>
              </a:rPr>
              <a:t>     </a:t>
            </a:r>
            <a:r>
              <a:rPr lang="sk-SK" sz="2000" dirty="0" err="1" smtClean="0">
                <a:solidFill>
                  <a:srgbClr val="981E3A"/>
                </a:solidFill>
              </a:rPr>
              <a:t>Gestures</a:t>
            </a:r>
            <a:endParaRPr lang="sk-SK" sz="2000" dirty="0" smtClean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Common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gestures</a:t>
            </a:r>
            <a:r>
              <a:rPr lang="sk-SK" sz="2000" dirty="0" smtClean="0">
                <a:solidFill>
                  <a:srgbClr val="307871"/>
                </a:solidFill>
              </a:rPr>
              <a:t> are </a:t>
            </a:r>
            <a:r>
              <a:rPr lang="sk-SK" sz="2000" dirty="0" err="1" smtClean="0">
                <a:solidFill>
                  <a:srgbClr val="307871"/>
                </a:solidFill>
              </a:rPr>
              <a:t>waving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pointing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using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fingers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handshake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Other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gestures</a:t>
            </a:r>
            <a:r>
              <a:rPr lang="sk-SK" sz="2000" dirty="0" smtClean="0">
                <a:solidFill>
                  <a:srgbClr val="307871"/>
                </a:solidFill>
              </a:rPr>
              <a:t> are </a:t>
            </a:r>
            <a:r>
              <a:rPr lang="sk-SK" sz="2000" dirty="0" err="1" smtClean="0">
                <a:solidFill>
                  <a:srgbClr val="307871"/>
                </a:solidFill>
              </a:rPr>
              <a:t>arbitrary</a:t>
            </a:r>
            <a:r>
              <a:rPr lang="sk-SK" sz="2000" dirty="0" smtClean="0">
                <a:solidFill>
                  <a:srgbClr val="307871"/>
                </a:solidFill>
              </a:rPr>
              <a:t> and </a:t>
            </a:r>
            <a:r>
              <a:rPr lang="sk-SK" sz="2000" dirty="0" err="1" smtClean="0">
                <a:solidFill>
                  <a:srgbClr val="307871"/>
                </a:solidFill>
              </a:rPr>
              <a:t>realted</a:t>
            </a:r>
            <a:r>
              <a:rPr lang="sk-SK" sz="2000" dirty="0" smtClean="0">
                <a:solidFill>
                  <a:srgbClr val="307871"/>
                </a:solidFill>
              </a:rPr>
              <a:t> to </a:t>
            </a:r>
            <a:r>
              <a:rPr lang="sk-SK" sz="2000" dirty="0" err="1" smtClean="0">
                <a:solidFill>
                  <a:srgbClr val="307871"/>
                </a:solidFill>
              </a:rPr>
              <a:t>culture</a:t>
            </a:r>
            <a:endParaRPr lang="sk-SK" sz="2000" dirty="0" smtClean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err="1" smtClean="0">
                <a:solidFill>
                  <a:srgbClr val="307871"/>
                </a:solidFill>
              </a:rPr>
              <a:t>Gestural</a:t>
            </a:r>
            <a:r>
              <a:rPr lang="sk-SK" sz="2000" b="1" dirty="0" smtClean="0">
                <a:solidFill>
                  <a:srgbClr val="307871"/>
                </a:solidFill>
              </a:rPr>
              <a:t> </a:t>
            </a:r>
            <a:r>
              <a:rPr lang="sk-SK" sz="2000" b="1" dirty="0" err="1" smtClean="0">
                <a:solidFill>
                  <a:srgbClr val="307871"/>
                </a:solidFill>
              </a:rPr>
              <a:t>language</a:t>
            </a:r>
            <a:r>
              <a:rPr lang="sk-SK" sz="2000" b="1" dirty="0" smtClean="0">
                <a:solidFill>
                  <a:srgbClr val="307871"/>
                </a:solidFill>
              </a:rPr>
              <a:t> – </a:t>
            </a:r>
            <a:r>
              <a:rPr lang="sk-SK" sz="2000" dirty="0" err="1" smtClean="0">
                <a:solidFill>
                  <a:srgbClr val="307871"/>
                </a:solidFill>
              </a:rPr>
              <a:t>for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those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who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cannot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speak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oraly</a:t>
            </a:r>
            <a:r>
              <a:rPr lang="sk-SK" sz="2000" dirty="0" smtClean="0">
                <a:solidFill>
                  <a:srgbClr val="307871"/>
                </a:solidFill>
              </a:rPr>
              <a:t> (</a:t>
            </a:r>
            <a:r>
              <a:rPr lang="sk-SK" sz="2000" dirty="0" err="1" smtClean="0">
                <a:solidFill>
                  <a:srgbClr val="307871"/>
                </a:solidFill>
              </a:rPr>
              <a:t>hand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gestures</a:t>
            </a:r>
            <a:r>
              <a:rPr lang="sk-SK" sz="2000" dirty="0" smtClean="0">
                <a:solidFill>
                  <a:srgbClr val="307871"/>
                </a:solidFill>
              </a:rPr>
              <a:t>)</a:t>
            </a:r>
            <a:endParaRPr lang="sk-SK" sz="2000" b="1" dirty="0" smtClean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13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Personal Appearance, gestures, and postures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214428"/>
            <a:ext cx="40004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981E3A"/>
                </a:solidFill>
              </a:rPr>
              <a:t>Postures</a:t>
            </a:r>
            <a:endParaRPr lang="sk-SK" sz="2000" dirty="0" smtClean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How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you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move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your</a:t>
            </a:r>
            <a:r>
              <a:rPr lang="sk-SK" sz="2000" dirty="0" smtClean="0">
                <a:solidFill>
                  <a:srgbClr val="307871"/>
                </a:solidFill>
              </a:rPr>
              <a:t> body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Posture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can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reflect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people´s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emotions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attitudes</a:t>
            </a:r>
            <a:r>
              <a:rPr lang="sk-SK" sz="2000" dirty="0" smtClean="0">
                <a:solidFill>
                  <a:srgbClr val="307871"/>
                </a:solidFill>
              </a:rPr>
              <a:t> and </a:t>
            </a:r>
            <a:r>
              <a:rPr lang="sk-SK" sz="2000" dirty="0" err="1" smtClean="0">
                <a:solidFill>
                  <a:srgbClr val="307871"/>
                </a:solidFill>
              </a:rPr>
              <a:t>intentions</a:t>
            </a:r>
            <a:endParaRPr lang="sk-SK" sz="2000" dirty="0" smtClean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How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people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stant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could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say</a:t>
            </a:r>
            <a:r>
              <a:rPr lang="sk-SK" sz="2000" dirty="0" smtClean="0">
                <a:solidFill>
                  <a:srgbClr val="307871"/>
                </a:solidFill>
              </a:rPr>
              <a:t> a </a:t>
            </a:r>
            <a:r>
              <a:rPr lang="sk-SK" sz="2000" dirty="0" err="1" smtClean="0">
                <a:solidFill>
                  <a:srgbClr val="307871"/>
                </a:solidFill>
              </a:rPr>
              <a:t>lot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about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what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they</a:t>
            </a:r>
            <a:r>
              <a:rPr lang="sk-SK" sz="2000" dirty="0" smtClean="0">
                <a:solidFill>
                  <a:srgbClr val="307871"/>
                </a:solidFill>
              </a:rPr>
              <a:t> are </a:t>
            </a:r>
            <a:r>
              <a:rPr lang="sk-SK" sz="2000" dirty="0" err="1" smtClean="0">
                <a:solidFill>
                  <a:srgbClr val="307871"/>
                </a:solidFill>
              </a:rPr>
              <a:t>thinking</a:t>
            </a:r>
            <a:r>
              <a:rPr lang="sk-SK" sz="2000" dirty="0" smtClean="0">
                <a:solidFill>
                  <a:srgbClr val="307871"/>
                </a:solidFill>
              </a:rPr>
              <a:t> and </a:t>
            </a:r>
            <a:r>
              <a:rPr lang="sk-SK" sz="2000" dirty="0" err="1" smtClean="0">
                <a:solidFill>
                  <a:srgbClr val="307871"/>
                </a:solidFill>
              </a:rPr>
              <a:t>feeling</a:t>
            </a:r>
            <a:endParaRPr lang="sk-SK" sz="2000" dirty="0" smtClean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>
              <a:solidFill>
                <a:srgbClr val="307871"/>
              </a:solidFill>
            </a:endParaRPr>
          </a:p>
        </p:txBody>
      </p:sp>
      <p:pic>
        <p:nvPicPr>
          <p:cNvPr id="62466" name="Picture 2" descr="VÃ½sledok vyhÄ¾adÃ¡vania obrÃ¡zkov pre dopyt postures nonverbal communica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1785932"/>
            <a:ext cx="4143404" cy="2471755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4283968" y="415592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 smtClean="0"/>
              <a:t>Source: https</a:t>
            </a:r>
            <a:r>
              <a:rPr lang="cs-CZ" sz="1200" dirty="0"/>
              <a:t>://theartofcharm.com/art-of-dating/the-art-of-body-posture-how-to-project-confidence-with-one-simple-change/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91391" y="124136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 smtClean="0"/>
              <a:t>Fig.1: </a:t>
            </a:r>
            <a:r>
              <a:rPr lang="cs-CZ" sz="1200" dirty="0" err="1" smtClean="0"/>
              <a:t>Postures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64713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Body </a:t>
            </a:r>
            <a:r>
              <a:rPr lang="en-US" dirty="0"/>
              <a:t>and time language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714362"/>
            <a:ext cx="20716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 smtClean="0">
                <a:solidFill>
                  <a:srgbClr val="981E3A"/>
                </a:solidFill>
              </a:rPr>
              <a:t>     Body </a:t>
            </a:r>
            <a:r>
              <a:rPr lang="sk-SK" sz="2000" dirty="0" err="1" smtClean="0">
                <a:solidFill>
                  <a:srgbClr val="981E3A"/>
                </a:solidFill>
              </a:rPr>
              <a:t>language</a:t>
            </a:r>
            <a:endParaRPr lang="sk-SK" sz="2000" dirty="0" smtClean="0">
              <a:solidFill>
                <a:srgbClr val="981E3A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smtClean="0"/>
              <a:t>People in the workplace can convey a great deal of information without even speaking</a:t>
            </a:r>
            <a:r>
              <a:rPr lang="sk-SK" sz="2000" dirty="0" smtClean="0"/>
              <a:t>.</a:t>
            </a:r>
            <a:endParaRPr lang="cs-CZ" sz="2000" dirty="0" smtClean="0">
              <a:solidFill>
                <a:srgbClr val="30787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615474" y="863883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 smtClean="0"/>
              <a:t>Fig.2: Body </a:t>
            </a:r>
            <a:r>
              <a:rPr lang="cs-CZ" sz="1200" dirty="0" err="1" smtClean="0"/>
              <a:t>language</a:t>
            </a:r>
            <a:endParaRPr lang="cs-CZ" sz="1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l="9432" t="22430" r="10265" b="2773"/>
          <a:stretch/>
        </p:blipFill>
        <p:spPr>
          <a:xfrm>
            <a:off x="2615474" y="1203598"/>
            <a:ext cx="3816424" cy="2808312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637258" y="4011910"/>
            <a:ext cx="62552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err="1" smtClean="0"/>
              <a:t>Source:https</a:t>
            </a:r>
            <a:r>
              <a:rPr lang="cs-CZ" sz="1200" dirty="0"/>
              <a:t>://www.researchgate.net/post/What_is_the_percentage_ratio_of_using_your_body_language_in_expressing_your_academic_idea</a:t>
            </a:r>
          </a:p>
        </p:txBody>
      </p:sp>
    </p:spTree>
    <p:extLst>
      <p:ext uri="{BB962C8B-B14F-4D97-AF65-F5344CB8AC3E}">
        <p14:creationId xmlns:p14="http://schemas.microsoft.com/office/powerpoint/2010/main" val="102226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Body </a:t>
            </a:r>
            <a:r>
              <a:rPr lang="en-US" dirty="0"/>
              <a:t>and time language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7152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 smtClean="0">
                <a:solidFill>
                  <a:srgbClr val="981E3A"/>
                </a:solidFill>
              </a:rPr>
              <a:t>     </a:t>
            </a:r>
            <a:r>
              <a:rPr lang="en-US" sz="2000" dirty="0" smtClean="0">
                <a:solidFill>
                  <a:srgbClr val="981E3A"/>
                </a:solidFill>
              </a:rPr>
              <a:t>T</a:t>
            </a:r>
            <a:r>
              <a:rPr lang="sk-SK" sz="2000" dirty="0" err="1" smtClean="0">
                <a:solidFill>
                  <a:srgbClr val="981E3A"/>
                </a:solidFill>
              </a:rPr>
              <a:t>ypes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of</a:t>
            </a:r>
            <a:r>
              <a:rPr lang="sk-SK" sz="2000" dirty="0" smtClean="0">
                <a:solidFill>
                  <a:srgbClr val="981E3A"/>
                </a:solidFill>
              </a:rPr>
              <a:t> body </a:t>
            </a:r>
            <a:r>
              <a:rPr lang="sk-SK" sz="2000" dirty="0" err="1" smtClean="0">
                <a:solidFill>
                  <a:srgbClr val="981E3A"/>
                </a:solidFill>
              </a:rPr>
              <a:t>language</a:t>
            </a:r>
            <a:endParaRPr lang="sk-SK" sz="2000" dirty="0" smtClean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smtClean="0"/>
              <a:t>1. </a:t>
            </a:r>
            <a:r>
              <a:rPr lang="sk-SK" sz="2000" dirty="0" err="1" smtClean="0"/>
              <a:t>Parts</a:t>
            </a:r>
            <a:r>
              <a:rPr lang="sk-SK" sz="2000" dirty="0" smtClean="0"/>
              <a:t> </a:t>
            </a:r>
            <a:r>
              <a:rPr lang="sk-SK" sz="2000" dirty="0" err="1" smtClean="0"/>
              <a:t>of</a:t>
            </a:r>
            <a:r>
              <a:rPr lang="sk-SK" sz="2000" dirty="0" smtClean="0"/>
              <a:t> </a:t>
            </a:r>
            <a:r>
              <a:rPr lang="sk-SK" sz="2000" dirty="0" err="1" smtClean="0"/>
              <a:t>the</a:t>
            </a:r>
            <a:r>
              <a:rPr lang="sk-SK" sz="2000" dirty="0" smtClean="0"/>
              <a:t> body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smtClean="0"/>
              <a:t>2.Intent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 smtClean="0"/>
          </a:p>
          <a:p>
            <a:pPr marL="342900" indent="-342900" algn="just"/>
            <a:r>
              <a:rPr lang="sk-SK" sz="2000" dirty="0" smtClean="0">
                <a:solidFill>
                  <a:srgbClr val="981E3A"/>
                </a:solidFill>
              </a:rPr>
              <a:t>     PARTS OF THE BODY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err="1" smtClean="0"/>
              <a:t>The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head</a:t>
            </a:r>
            <a:r>
              <a:rPr lang="sk-SK" sz="2000" b="1" dirty="0" smtClean="0"/>
              <a:t> </a:t>
            </a:r>
            <a:r>
              <a:rPr lang="sk-SK" sz="2000" dirty="0" smtClean="0"/>
              <a:t>– </a:t>
            </a:r>
            <a:r>
              <a:rPr lang="sk-SK" sz="2000" dirty="0" err="1" smtClean="0"/>
              <a:t>side</a:t>
            </a:r>
            <a:r>
              <a:rPr lang="sk-SK" sz="2000" dirty="0" smtClean="0"/>
              <a:t> to </a:t>
            </a:r>
            <a:r>
              <a:rPr lang="sk-SK" sz="2000" dirty="0" err="1" smtClean="0"/>
              <a:t>side</a:t>
            </a:r>
            <a:r>
              <a:rPr lang="sk-SK" sz="2000" dirty="0" smtClean="0"/>
              <a:t>, </a:t>
            </a:r>
            <a:r>
              <a:rPr lang="sk-SK" sz="2000" dirty="0" err="1" smtClean="0"/>
              <a:t>shaking</a:t>
            </a:r>
            <a:r>
              <a:rPr lang="sk-SK" sz="2000" dirty="0" smtClean="0"/>
              <a:t> </a:t>
            </a:r>
            <a:r>
              <a:rPr lang="sk-SK" sz="2000" dirty="0" err="1" smtClean="0"/>
              <a:t>of</a:t>
            </a:r>
            <a:r>
              <a:rPr lang="sk-SK" sz="2000" dirty="0" smtClean="0"/>
              <a:t> </a:t>
            </a:r>
            <a:r>
              <a:rPr lang="sk-SK" sz="2000" dirty="0" err="1" smtClean="0"/>
              <a:t>hair</a:t>
            </a:r>
            <a:r>
              <a:rPr lang="sk-SK" sz="2000" dirty="0" smtClean="0"/>
              <a:t>, </a:t>
            </a:r>
            <a:r>
              <a:rPr lang="sk-SK" sz="2000" dirty="0" err="1" smtClean="0"/>
              <a:t>back</a:t>
            </a:r>
            <a:r>
              <a:rPr lang="sk-SK" sz="2000" dirty="0" smtClean="0"/>
              <a:t> to front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err="1" smtClean="0"/>
              <a:t>Facial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expressions</a:t>
            </a:r>
            <a:r>
              <a:rPr lang="sk-SK" sz="2000" b="1" dirty="0" smtClean="0"/>
              <a:t> </a:t>
            </a:r>
            <a:r>
              <a:rPr lang="sk-SK" sz="2000" dirty="0" smtClean="0"/>
              <a:t>– </a:t>
            </a:r>
            <a:r>
              <a:rPr lang="sk-SK" sz="2000" dirty="0" err="1" smtClean="0"/>
              <a:t>Eyebrows</a:t>
            </a:r>
            <a:r>
              <a:rPr lang="sk-SK" sz="2000" dirty="0" smtClean="0"/>
              <a:t>, </a:t>
            </a:r>
            <a:r>
              <a:rPr lang="sk-SK" sz="2000" dirty="0" err="1" smtClean="0"/>
              <a:t>eyes</a:t>
            </a:r>
            <a:r>
              <a:rPr lang="sk-SK" sz="2000" dirty="0" smtClean="0"/>
              <a:t>, nose, </a:t>
            </a:r>
            <a:r>
              <a:rPr lang="sk-SK" sz="2000" dirty="0" err="1" smtClean="0"/>
              <a:t>lips</a:t>
            </a:r>
            <a:r>
              <a:rPr lang="sk-SK" sz="2000" dirty="0" smtClean="0"/>
              <a:t>, </a:t>
            </a:r>
            <a:r>
              <a:rPr lang="sk-SK" sz="2000" dirty="0" err="1" smtClean="0"/>
              <a:t>tongue</a:t>
            </a:r>
            <a:r>
              <a:rPr lang="sk-SK" sz="2000" dirty="0" smtClean="0"/>
              <a:t>, </a:t>
            </a:r>
            <a:r>
              <a:rPr lang="sk-SK" sz="2000" dirty="0" err="1" smtClean="0"/>
              <a:t>jaw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smtClean="0"/>
              <a:t>Body </a:t>
            </a:r>
            <a:r>
              <a:rPr lang="sk-SK" sz="2000" b="1" dirty="0" err="1" smtClean="0"/>
              <a:t>posture</a:t>
            </a:r>
            <a:r>
              <a:rPr lang="sk-SK" sz="2000" b="1" dirty="0" smtClean="0"/>
              <a:t> </a:t>
            </a:r>
            <a:r>
              <a:rPr lang="sk-SK" sz="2000" dirty="0" smtClean="0"/>
              <a:t>– Body </a:t>
            </a:r>
            <a:r>
              <a:rPr lang="sk-SK" sz="2000" dirty="0" err="1" smtClean="0"/>
              <a:t>proximity</a:t>
            </a:r>
            <a:r>
              <a:rPr lang="sk-SK" sz="2000" dirty="0" smtClean="0"/>
              <a:t> (</a:t>
            </a:r>
            <a:r>
              <a:rPr lang="sk-SK" sz="2000" dirty="0" err="1" smtClean="0"/>
              <a:t>how</a:t>
            </a:r>
            <a:r>
              <a:rPr lang="sk-SK" sz="2000" dirty="0" smtClean="0"/>
              <a:t> </a:t>
            </a:r>
            <a:r>
              <a:rPr lang="sk-SK" sz="2000" dirty="0" err="1" smtClean="0"/>
              <a:t>far</a:t>
            </a:r>
            <a:r>
              <a:rPr lang="sk-SK" sz="2000" dirty="0" smtClean="0"/>
              <a:t> or </a:t>
            </a:r>
            <a:r>
              <a:rPr lang="sk-SK" sz="2000" dirty="0" err="1" smtClean="0"/>
              <a:t>close</a:t>
            </a:r>
            <a:r>
              <a:rPr lang="sk-SK" sz="2000" dirty="0" smtClean="0"/>
              <a:t> to </a:t>
            </a:r>
            <a:r>
              <a:rPr lang="sk-SK" sz="2000" dirty="0" err="1" smtClean="0"/>
              <a:t>the</a:t>
            </a:r>
            <a:r>
              <a:rPr lang="sk-SK" sz="2000" dirty="0" smtClean="0"/>
              <a:t> </a:t>
            </a:r>
            <a:r>
              <a:rPr lang="sk-SK" sz="2000" dirty="0" err="1" smtClean="0"/>
              <a:t>orher</a:t>
            </a:r>
            <a:r>
              <a:rPr lang="sk-SK" sz="2000" dirty="0" smtClean="0"/>
              <a:t> person), </a:t>
            </a:r>
            <a:r>
              <a:rPr lang="sk-SK" sz="2000" dirty="0" err="1" smtClean="0"/>
              <a:t>shoulder</a:t>
            </a:r>
            <a:r>
              <a:rPr lang="sk-SK" sz="2000" dirty="0" smtClean="0"/>
              <a:t> </a:t>
            </a:r>
            <a:r>
              <a:rPr lang="sk-SK" sz="2000" dirty="0" err="1" smtClean="0"/>
              <a:t>movements</a:t>
            </a:r>
            <a:r>
              <a:rPr lang="sk-SK" sz="2000" dirty="0" smtClean="0"/>
              <a:t>, </a:t>
            </a:r>
            <a:r>
              <a:rPr lang="sk-SK" sz="2000" dirty="0" err="1" smtClean="0"/>
              <a:t>arm</a:t>
            </a:r>
            <a:r>
              <a:rPr lang="sk-SK" sz="2000" dirty="0" smtClean="0"/>
              <a:t> </a:t>
            </a:r>
            <a:r>
              <a:rPr lang="sk-SK" sz="2000" dirty="0" err="1" smtClean="0"/>
              <a:t>placement</a:t>
            </a:r>
            <a:r>
              <a:rPr lang="sk-SK" sz="2000" dirty="0" smtClean="0"/>
              <a:t>, leg and </a:t>
            </a:r>
            <a:r>
              <a:rPr lang="sk-SK" sz="2000" dirty="0" err="1" smtClean="0"/>
              <a:t>feet</a:t>
            </a:r>
            <a:r>
              <a:rPr lang="sk-SK" sz="2000" dirty="0" smtClean="0"/>
              <a:t> </a:t>
            </a:r>
            <a:r>
              <a:rPr lang="sk-SK" sz="2000" dirty="0" err="1" smtClean="0"/>
              <a:t>placement</a:t>
            </a:r>
            <a:r>
              <a:rPr lang="sk-SK" sz="2000" dirty="0" smtClean="0"/>
              <a:t>,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err="1" smtClean="0"/>
              <a:t>Hand</a:t>
            </a:r>
            <a:r>
              <a:rPr lang="sk-SK" sz="2000" b="1" dirty="0" smtClean="0"/>
              <a:t> and </a:t>
            </a:r>
            <a:r>
              <a:rPr lang="sk-SK" sz="2000" b="1" dirty="0" err="1" smtClean="0"/>
              <a:t>finger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gestures</a:t>
            </a:r>
            <a:r>
              <a:rPr lang="sk-SK" sz="2000" b="1" dirty="0" smtClean="0"/>
              <a:t> </a:t>
            </a:r>
            <a:r>
              <a:rPr lang="sk-SK" sz="2000" dirty="0" smtClean="0"/>
              <a:t>– </a:t>
            </a:r>
            <a:r>
              <a:rPr lang="sk-SK" sz="2000" dirty="0" err="1" smtClean="0"/>
              <a:t>move</a:t>
            </a:r>
            <a:r>
              <a:rPr lang="sk-SK" sz="2000" dirty="0" smtClean="0"/>
              <a:t> </a:t>
            </a:r>
            <a:r>
              <a:rPr lang="sk-SK" sz="2000" dirty="0" err="1" smtClean="0"/>
              <a:t>your</a:t>
            </a:r>
            <a:r>
              <a:rPr lang="sk-SK" sz="2000" dirty="0" smtClean="0"/>
              <a:t> </a:t>
            </a:r>
            <a:r>
              <a:rPr lang="sk-SK" sz="2000" dirty="0" err="1" smtClean="0"/>
              <a:t>hands</a:t>
            </a:r>
            <a:r>
              <a:rPr lang="sk-SK" sz="2000" dirty="0" smtClean="0"/>
              <a:t> and </a:t>
            </a:r>
            <a:r>
              <a:rPr lang="sk-SK" sz="2000" dirty="0" err="1" smtClean="0"/>
              <a:t>fingers</a:t>
            </a:r>
            <a:r>
              <a:rPr lang="sk-SK" sz="2000" dirty="0" smtClean="0"/>
              <a:t>, </a:t>
            </a:r>
            <a:r>
              <a:rPr lang="sk-SK" sz="2000" dirty="0" err="1" smtClean="0"/>
              <a:t>handlings</a:t>
            </a:r>
            <a:r>
              <a:rPr lang="sk-SK" sz="2000" dirty="0" smtClean="0"/>
              <a:t> </a:t>
            </a:r>
            <a:r>
              <a:rPr lang="sk-SK" sz="2000" dirty="0" err="1" smtClean="0"/>
              <a:t>the</a:t>
            </a:r>
            <a:r>
              <a:rPr lang="sk-SK" sz="2000" dirty="0" smtClean="0"/>
              <a:t> </a:t>
            </a:r>
            <a:r>
              <a:rPr lang="sk-SK" sz="2000" dirty="0" err="1" smtClean="0"/>
              <a:t>objects</a:t>
            </a:r>
            <a:r>
              <a:rPr lang="sk-SK" sz="2000" dirty="0" smtClean="0"/>
              <a:t> (</a:t>
            </a:r>
            <a:r>
              <a:rPr lang="sk-SK" sz="2000" dirty="0" err="1" smtClean="0"/>
              <a:t>pen</a:t>
            </a:r>
            <a:r>
              <a:rPr lang="sk-SK" sz="2000" dirty="0" smtClean="0"/>
              <a:t>, </a:t>
            </a:r>
            <a:r>
              <a:rPr lang="sk-SK" sz="2000" dirty="0" err="1" smtClean="0"/>
              <a:t>paper</a:t>
            </a:r>
            <a:r>
              <a:rPr lang="sk-SK" sz="2000" dirty="0" smtClean="0"/>
              <a:t>, </a:t>
            </a:r>
            <a:r>
              <a:rPr lang="sk-SK" sz="2000" dirty="0" err="1" smtClean="0"/>
              <a:t>etc</a:t>
            </a:r>
            <a:r>
              <a:rPr lang="sk-SK" sz="2000" dirty="0" smtClean="0"/>
              <a:t>,..)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02226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Body </a:t>
            </a:r>
            <a:r>
              <a:rPr lang="en-US" dirty="0"/>
              <a:t>and time language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142990"/>
            <a:ext cx="79295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 smtClean="0">
                <a:solidFill>
                  <a:srgbClr val="981E3A"/>
                </a:solidFill>
              </a:rPr>
              <a:t>     </a:t>
            </a:r>
            <a:r>
              <a:rPr lang="sk-SK" sz="2000" dirty="0" err="1" smtClean="0">
                <a:solidFill>
                  <a:srgbClr val="981E3A"/>
                </a:solidFill>
              </a:rPr>
              <a:t>Time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language</a:t>
            </a:r>
            <a:endParaRPr lang="sk-SK" sz="2000" dirty="0" smtClean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smtClean="0"/>
              <a:t>E</a:t>
            </a:r>
            <a:r>
              <a:rPr lang="en-US" sz="2000" dirty="0" err="1" smtClean="0"/>
              <a:t>asy</a:t>
            </a:r>
            <a:r>
              <a:rPr lang="en-US" sz="2000" dirty="0" smtClean="0"/>
              <a:t> to use that anyone in the world is the common language. </a:t>
            </a:r>
            <a:endParaRPr lang="sk-SK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smtClean="0"/>
              <a:t>is the common language of the world. Time Language is the world's languages. </a:t>
            </a:r>
            <a:endParaRPr lang="sk-SK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smtClean="0"/>
              <a:t>Time Language is a language that can be used by anyone.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26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en-US" dirty="0"/>
              <a:t> Facial expression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4927" y="856641"/>
            <a:ext cx="87484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All facial organs on human face indicates facially expressive message.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These are hair, forehead, eyebrows, eyes, mouth, chin, nose, lips, ears, teethe, tongue etc.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Facial expressions comes naturally hence it is beyond the control of speaker</a:t>
            </a:r>
            <a:r>
              <a:rPr lang="sk-SK" sz="2000" dirty="0" smtClean="0"/>
              <a:t>.</a:t>
            </a:r>
            <a:endParaRPr lang="cs-CZ" sz="20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2355726"/>
            <a:ext cx="4840213" cy="194973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339752" y="207872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 smtClean="0"/>
              <a:t>Fig.3: </a:t>
            </a:r>
            <a:r>
              <a:rPr lang="cs-CZ" sz="1200" dirty="0" err="1" smtClean="0"/>
              <a:t>Facial</a:t>
            </a:r>
            <a:r>
              <a:rPr lang="cs-CZ" sz="1200" dirty="0" smtClean="0"/>
              <a:t> </a:t>
            </a:r>
            <a:r>
              <a:rPr lang="cs-CZ" sz="1200" dirty="0" err="1" smtClean="0"/>
              <a:t>expression</a:t>
            </a:r>
            <a:endParaRPr lang="cs-CZ" sz="1200" dirty="0"/>
          </a:p>
        </p:txBody>
      </p:sp>
      <p:sp>
        <p:nvSpPr>
          <p:cNvPr id="8" name="Obdélník 7"/>
          <p:cNvSpPr/>
          <p:nvPr/>
        </p:nvSpPr>
        <p:spPr>
          <a:xfrm>
            <a:off x="2353968" y="4305458"/>
            <a:ext cx="54754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err="1"/>
              <a:t>Source:https</a:t>
            </a:r>
            <a:r>
              <a:rPr lang="cs-CZ" sz="1200" dirty="0"/>
              <a:t>://www.researchgate.net/figure/Samples-of-eight-facial-expressions-of-the-extended-Cohn-Kanade-database_fig4_319567060</a:t>
            </a:r>
          </a:p>
        </p:txBody>
      </p:sp>
    </p:spTree>
    <p:extLst>
      <p:ext uri="{BB962C8B-B14F-4D97-AF65-F5344CB8AC3E}">
        <p14:creationId xmlns:p14="http://schemas.microsoft.com/office/powerpoint/2010/main" val="58356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en-US" dirty="0"/>
              <a:t> Eye contacts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857238"/>
            <a:ext cx="59293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• Eye contact has very much in face-to-face communication.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• Absence of eye contact shows lack of interest &amp; understanding.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• We look faster than listen or talk.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• Eyes are human windows except them there is no life.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• The speaker must look in to the eyes of the audience from right to left &amp; left to right this will built up the confidence &amp; eliminate the nervousness.</a:t>
            </a: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• It build the rapport between the speaker &amp; the listener</a:t>
            </a:r>
            <a:endParaRPr lang="cs-CZ" sz="20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1707654"/>
            <a:ext cx="2736304" cy="2539925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6077152" y="1430655"/>
            <a:ext cx="13131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Fig.4: </a:t>
            </a:r>
            <a:r>
              <a:rPr lang="cs-CZ" sz="1200" dirty="0" err="1" smtClean="0"/>
              <a:t>Eye</a:t>
            </a:r>
            <a:r>
              <a:rPr lang="cs-CZ" sz="1200" dirty="0" smtClean="0"/>
              <a:t> </a:t>
            </a:r>
            <a:r>
              <a:rPr lang="cs-CZ" sz="1200" dirty="0" err="1" smtClean="0"/>
              <a:t>contact</a:t>
            </a:r>
            <a:endParaRPr lang="cs-CZ" sz="1200" dirty="0"/>
          </a:p>
        </p:txBody>
      </p:sp>
      <p:sp>
        <p:nvSpPr>
          <p:cNvPr id="5" name="Obdélník 4"/>
          <p:cNvSpPr/>
          <p:nvPr/>
        </p:nvSpPr>
        <p:spPr>
          <a:xfrm>
            <a:off x="6084168" y="4217962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err="1"/>
              <a:t>Source:https</a:t>
            </a:r>
            <a:r>
              <a:rPr lang="cs-CZ" sz="1200" dirty="0"/>
              <a:t>://www.aksent.org.in/blog/6-ways-to-improve-eye-contact-skills/</a:t>
            </a:r>
          </a:p>
        </p:txBody>
      </p:sp>
    </p:spTree>
    <p:extLst>
      <p:ext uri="{BB962C8B-B14F-4D97-AF65-F5344CB8AC3E}">
        <p14:creationId xmlns:p14="http://schemas.microsoft.com/office/powerpoint/2010/main" val="130676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297632" y="328070"/>
            <a:ext cx="3789526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297632" y="527392"/>
            <a:ext cx="3627756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 smtClean="0"/>
          </a:p>
          <a:p>
            <a:pPr algn="l"/>
            <a:endParaRPr lang="cs-CZ" sz="3000" b="1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Verbal and non-</a:t>
            </a:r>
            <a:r>
              <a:rPr lang="cs-CZ" sz="3000" b="1" cap="all" dirty="0" err="1">
                <a:solidFill>
                  <a:schemeClr val="bg1"/>
                </a:solidFill>
              </a:rPr>
              <a:t>verbal</a:t>
            </a:r>
            <a:r>
              <a:rPr lang="cs-CZ" sz="3000" b="1" cap="all" dirty="0">
                <a:solidFill>
                  <a:schemeClr val="bg1"/>
                </a:solidFill>
              </a:rPr>
              <a:t> </a:t>
            </a:r>
            <a:r>
              <a:rPr lang="cs-CZ" sz="3000" b="1" cap="all" dirty="0" err="1">
                <a:solidFill>
                  <a:schemeClr val="bg1"/>
                </a:solidFill>
              </a:rPr>
              <a:t>communication</a:t>
            </a:r>
            <a:endParaRPr lang="cs-CZ" sz="3000" b="1" cap="all" dirty="0" smtClean="0">
              <a:solidFill>
                <a:schemeClr val="bg1"/>
              </a:solidFill>
            </a:endParaRPr>
          </a:p>
          <a:p>
            <a:pPr lvl="0"/>
            <a:endParaRPr lang="cs-CZ" sz="3000" b="1" cap="all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52788"/>
            <a:ext cx="3604568" cy="23471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100" b="1" i="1" dirty="0" err="1" smtClean="0">
                <a:solidFill>
                  <a:srgbClr val="008080"/>
                </a:solidFill>
              </a:rPr>
              <a:t>The</a:t>
            </a:r>
            <a:r>
              <a:rPr lang="cs-CZ" sz="2100" b="1" i="1" dirty="0" smtClean="0">
                <a:solidFill>
                  <a:srgbClr val="008080"/>
                </a:solidFill>
              </a:rPr>
              <a:t> </a:t>
            </a:r>
            <a:r>
              <a:rPr lang="cs-CZ" sz="2100" b="1" i="1" dirty="0" err="1">
                <a:solidFill>
                  <a:srgbClr val="008080"/>
                </a:solidFill>
              </a:rPr>
              <a:t>a</a:t>
            </a:r>
            <a:r>
              <a:rPr lang="cs-CZ" sz="2100" b="1" i="1" dirty="0" err="1" smtClean="0">
                <a:solidFill>
                  <a:srgbClr val="008080"/>
                </a:solidFill>
              </a:rPr>
              <a:t>im</a:t>
            </a:r>
            <a:r>
              <a:rPr lang="cs-CZ" sz="2100" b="1" i="1" dirty="0" smtClean="0">
                <a:solidFill>
                  <a:srgbClr val="008080"/>
                </a:solidFill>
              </a:rPr>
              <a:t> </a:t>
            </a:r>
            <a:r>
              <a:rPr lang="cs-CZ" sz="2100" b="1" i="1" dirty="0" err="1" smtClean="0">
                <a:solidFill>
                  <a:srgbClr val="008080"/>
                </a:solidFill>
              </a:rPr>
              <a:t>of</a:t>
            </a:r>
            <a:r>
              <a:rPr lang="cs-CZ" sz="2100" b="1" i="1" dirty="0" smtClean="0">
                <a:solidFill>
                  <a:srgbClr val="008080"/>
                </a:solidFill>
              </a:rPr>
              <a:t> </a:t>
            </a:r>
            <a:r>
              <a:rPr lang="cs-CZ" sz="2100" b="1" i="1" dirty="0" err="1" smtClean="0">
                <a:solidFill>
                  <a:srgbClr val="008080"/>
                </a:solidFill>
              </a:rPr>
              <a:t>the</a:t>
            </a:r>
            <a:r>
              <a:rPr lang="cs-CZ" sz="2100" b="1" i="1" dirty="0" smtClean="0">
                <a:solidFill>
                  <a:srgbClr val="008080"/>
                </a:solidFill>
              </a:rPr>
              <a:t> </a:t>
            </a:r>
            <a:r>
              <a:rPr lang="cs-CZ" sz="2100" b="1" i="1" dirty="0" err="1" smtClean="0">
                <a:solidFill>
                  <a:srgbClr val="008080"/>
                </a:solidFill>
              </a:rPr>
              <a:t>lecture</a:t>
            </a:r>
            <a:r>
              <a:rPr lang="cs-CZ" sz="2100" b="1" i="1" dirty="0" smtClean="0">
                <a:solidFill>
                  <a:srgbClr val="008080"/>
                </a:solidFill>
              </a:rPr>
              <a:t> </a:t>
            </a:r>
            <a:r>
              <a:rPr lang="cs-CZ" sz="2100" b="1" i="1" dirty="0" err="1" smtClean="0">
                <a:solidFill>
                  <a:srgbClr val="008080"/>
                </a:solidFill>
              </a:rPr>
              <a:t>is</a:t>
            </a:r>
            <a:r>
              <a:rPr lang="cs-CZ" sz="2100" b="1" i="1" dirty="0" smtClean="0">
                <a:solidFill>
                  <a:srgbClr val="008080"/>
                </a:solidFill>
              </a:rPr>
              <a:t> </a:t>
            </a:r>
            <a:r>
              <a:rPr lang="cs-CZ" sz="2100" b="1" i="1" dirty="0" smtClean="0">
                <a:solidFill>
                  <a:srgbClr val="008080"/>
                </a:solidFill>
              </a:rPr>
              <a:t>to </a:t>
            </a:r>
            <a:r>
              <a:rPr lang="en-US" sz="2100" b="1" i="1" dirty="0">
                <a:solidFill>
                  <a:srgbClr val="008080"/>
                </a:solidFill>
              </a:rPr>
              <a:t>briefly tackles the verbal and non-verbal communication and its importance for business communication.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1937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3260417" y="146615"/>
            <a:ext cx="164660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700" b="1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Summary</a:t>
            </a:r>
            <a:endParaRPr lang="en-GB" sz="27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988516"/>
            <a:ext cx="8712968" cy="36471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Communication and communication skills are one of the most important human </a:t>
            </a:r>
            <a:r>
              <a:rPr lang="en-US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abilities</a:t>
            </a: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. </a:t>
            </a:r>
            <a:endParaRPr lang="cs-CZ" sz="2100" dirty="0" smtClean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The </a:t>
            </a: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three different types of communication are verbal, nonverbal and visual</a:t>
            </a:r>
            <a:r>
              <a:rPr lang="en-US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.</a:t>
            </a:r>
            <a:endParaRPr lang="cs-CZ" sz="2100" dirty="0" smtClean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Verbal communication skills we can divided in to: Listening </a:t>
            </a:r>
            <a:r>
              <a:rPr lang="en-US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skills</a:t>
            </a:r>
            <a:r>
              <a:rPr lang="cs-CZ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, </a:t>
            </a:r>
            <a:r>
              <a:rPr lang="en-US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Oral </a:t>
            </a: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communication </a:t>
            </a:r>
            <a:r>
              <a:rPr lang="en-US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skills</a:t>
            </a:r>
            <a:r>
              <a:rPr lang="cs-CZ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, </a:t>
            </a:r>
            <a:r>
              <a:rPr lang="en-US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Reading </a:t>
            </a: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skills </a:t>
            </a:r>
            <a:r>
              <a:rPr lang="cs-CZ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and </a:t>
            </a:r>
            <a:r>
              <a:rPr lang="cs-CZ" sz="2100" dirty="0" err="1" smtClean="0">
                <a:solidFill>
                  <a:srgbClr val="008080"/>
                </a:solidFill>
                <a:cs typeface="Arial" panose="020B0604020202020204" pitchFamily="34" charset="0"/>
              </a:rPr>
              <a:t>Writting</a:t>
            </a:r>
            <a:r>
              <a:rPr lang="cs-CZ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cs-CZ" sz="2100" dirty="0" err="1" smtClean="0">
                <a:solidFill>
                  <a:srgbClr val="008080"/>
                </a:solidFill>
                <a:cs typeface="Arial" panose="020B0604020202020204" pitchFamily="34" charset="0"/>
              </a:rPr>
              <a:t>skills</a:t>
            </a:r>
            <a:r>
              <a:rPr lang="cs-CZ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Non-verbal communication or body language is based on the use of so-called non-verbal means. </a:t>
            </a:r>
            <a:endParaRPr lang="cs-CZ" sz="2100" dirty="0" smtClean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The ability to read and interpret a person's attitude can lead to gaining a lot of information about the other person. </a:t>
            </a:r>
            <a:endParaRPr lang="cs-CZ" sz="2100" dirty="0" smtClean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S</a:t>
            </a:r>
            <a:r>
              <a:rPr lang="en-US" sz="2100" dirty="0" err="1" smtClean="0">
                <a:solidFill>
                  <a:srgbClr val="008080"/>
                </a:solidFill>
                <a:cs typeface="Arial" panose="020B0604020202020204" pitchFamily="34" charset="0"/>
              </a:rPr>
              <a:t>ignals</a:t>
            </a:r>
            <a:r>
              <a:rPr lang="en-US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of non – verbal </a:t>
            </a:r>
            <a:r>
              <a:rPr lang="en-US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communication:</a:t>
            </a:r>
            <a:r>
              <a:rPr lang="cs-CZ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en-US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Aesthetic Physical</a:t>
            </a:r>
            <a:r>
              <a:rPr lang="cs-CZ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, </a:t>
            </a:r>
            <a:r>
              <a:rPr lang="en-US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Signs</a:t>
            </a:r>
            <a:r>
              <a:rPr lang="cs-CZ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, </a:t>
            </a:r>
            <a:r>
              <a:rPr lang="en-US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Symbols</a:t>
            </a:r>
            <a:r>
              <a:rPr lang="cs-CZ" sz="2100" dirty="0" smtClean="0">
                <a:solidFill>
                  <a:srgbClr val="008080"/>
                </a:solidFill>
                <a:cs typeface="Arial" panose="020B0604020202020204" pitchFamily="34" charset="0"/>
              </a:rPr>
              <a:t>.</a:t>
            </a:r>
            <a:endParaRPr lang="cs-CZ" sz="2100" dirty="0">
              <a:solidFill>
                <a:srgbClr val="00808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968" y="7122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7936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605214" y="2283718"/>
            <a:ext cx="5634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 smtClean="0"/>
              <a:t>T</a:t>
            </a:r>
            <a:r>
              <a:rPr lang="en-US" sz="3600" dirty="0" smtClean="0"/>
              <a:t>hank </a:t>
            </a:r>
            <a:r>
              <a:rPr lang="en-US" sz="3600" dirty="0"/>
              <a:t>you for your attention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7460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467543" y="873903"/>
            <a:ext cx="3663087" cy="2135429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r>
              <a:rPr lang="en-US" sz="3225" b="1" cap="all" dirty="0">
                <a:solidFill>
                  <a:schemeClr val="bg1"/>
                </a:solidFill>
              </a:rPr>
              <a:t>Verbal and non-verbal </a:t>
            </a:r>
            <a:r>
              <a:rPr lang="en-US" sz="3225" b="1" cap="all" dirty="0" smtClean="0">
                <a:solidFill>
                  <a:schemeClr val="bg1"/>
                </a:solidFill>
              </a:rPr>
              <a:t>communication</a:t>
            </a:r>
            <a:endParaRPr lang="cs-CZ" sz="3225" b="1" cap="all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187694" y="1798542"/>
            <a:ext cx="4848802" cy="28614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Introduction</a:t>
            </a:r>
            <a:r>
              <a:rPr lang="cs-CZ" sz="2300" b="1" dirty="0">
                <a:solidFill>
                  <a:srgbClr val="008080"/>
                </a:solidFill>
                <a:cs typeface="Arial" panose="020B0604020202020204" pitchFamily="34" charset="0"/>
              </a:rPr>
              <a:t> to V</a:t>
            </a:r>
            <a:r>
              <a:rPr lang="cs-CZ" sz="23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erbal </a:t>
            </a:r>
            <a:r>
              <a:rPr lang="cs-CZ" sz="2300" b="1" dirty="0" err="1" smtClean="0">
                <a:solidFill>
                  <a:srgbClr val="008080"/>
                </a:solidFill>
                <a:cs typeface="Arial" panose="020B0604020202020204" pitchFamily="34" charset="0"/>
              </a:rPr>
              <a:t>communication</a:t>
            </a:r>
            <a:endParaRPr lang="cs-CZ" sz="2300" b="1" dirty="0" smtClean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Types</a:t>
            </a:r>
            <a:r>
              <a:rPr lang="cs-CZ" sz="2300" b="1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of</a:t>
            </a:r>
            <a:r>
              <a:rPr lang="cs-CZ" sz="2300" b="1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verbal</a:t>
            </a:r>
            <a:r>
              <a:rPr lang="cs-CZ" sz="2300" b="1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cs-CZ" sz="2300" b="1" dirty="0" err="1" smtClean="0">
                <a:solidFill>
                  <a:srgbClr val="008080"/>
                </a:solidFill>
                <a:cs typeface="Arial" panose="020B0604020202020204" pitchFamily="34" charset="0"/>
              </a:rPr>
              <a:t>communication</a:t>
            </a:r>
            <a:endParaRPr lang="cs-CZ" sz="2300" b="1" dirty="0" smtClean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Introduction</a:t>
            </a:r>
            <a:r>
              <a:rPr lang="cs-CZ" sz="2300" b="1" dirty="0">
                <a:solidFill>
                  <a:srgbClr val="008080"/>
                </a:solidFill>
                <a:cs typeface="Arial" panose="020B0604020202020204" pitchFamily="34" charset="0"/>
              </a:rPr>
              <a:t> to Non-Verbal </a:t>
            </a:r>
            <a:r>
              <a:rPr lang="cs-CZ" sz="2300" b="1" dirty="0" err="1" smtClean="0">
                <a:solidFill>
                  <a:srgbClr val="008080"/>
                </a:solidFill>
                <a:cs typeface="Arial" panose="020B0604020202020204" pitchFamily="34" charset="0"/>
              </a:rPr>
              <a:t>communication</a:t>
            </a:r>
            <a:endParaRPr lang="cs-CZ" sz="2300" b="1" dirty="0" smtClean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Types</a:t>
            </a:r>
            <a:r>
              <a:rPr lang="cs-CZ" sz="2300" b="1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of</a:t>
            </a:r>
            <a:r>
              <a:rPr lang="cs-CZ" sz="2300" b="1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cs-CZ" sz="23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Non-</a:t>
            </a:r>
            <a:r>
              <a:rPr lang="cs-CZ" sz="2300" b="1" dirty="0" err="1" smtClean="0">
                <a:solidFill>
                  <a:srgbClr val="008080"/>
                </a:solidFill>
                <a:cs typeface="Arial" panose="020B0604020202020204" pitchFamily="34" charset="0"/>
              </a:rPr>
              <a:t>verbal</a:t>
            </a:r>
            <a:r>
              <a:rPr lang="cs-CZ" sz="23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communication</a:t>
            </a:r>
            <a:endParaRPr lang="cs-CZ" sz="2300" b="1" dirty="0" smtClean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b="1" dirty="0" smtClean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b="1" dirty="0" smtClean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76166" y="3314301"/>
            <a:ext cx="2702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>
                <a:solidFill>
                  <a:schemeClr val="bg1"/>
                </a:solidFill>
              </a:rPr>
              <a:t>Overview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703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en-US" dirty="0" smtClean="0"/>
              <a:t>Introduction to</a:t>
            </a:r>
            <a:r>
              <a:rPr lang="cs-CZ" dirty="0"/>
              <a:t> Verbal </a:t>
            </a:r>
            <a:r>
              <a:rPr lang="cs-CZ" dirty="0" err="1" smtClean="0"/>
              <a:t>Communication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889248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dirty="0"/>
              <a:t>Almost every job requires workers to use verbal communication skills. That’s why verbal skills are highly ranked on the candidate evaluation checklists used by many job interviewers</a:t>
            </a:r>
            <a:r>
              <a:rPr lang="en-US" dirty="0" smtClean="0"/>
              <a:t>.</a:t>
            </a:r>
            <a:endParaRPr lang="cs-CZ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dirty="0"/>
              <a:t>Effective verbal communication skills include more than just talking. Verbal communication encompasses both how you deliver messages and how you receive them. Communication is a soft skill, and it’s one that is important to every employer. </a:t>
            </a:r>
            <a:endParaRPr lang="cs-CZ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dirty="0"/>
              <a:t>The three different types of communication are verbal, nonverbal and </a:t>
            </a:r>
            <a:r>
              <a:rPr lang="en-US" dirty="0" smtClean="0"/>
              <a:t>visual</a:t>
            </a:r>
            <a:r>
              <a:rPr lang="cs-CZ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two major forms of verbal communication are written (or typed) and oral.</a:t>
            </a:r>
            <a:endParaRPr lang="sk-SK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dirty="0" err="1" smtClean="0"/>
              <a:t>Consists</a:t>
            </a:r>
            <a:r>
              <a:rPr lang="sk-SK" dirty="0" smtClean="0"/>
              <a:t> of </a:t>
            </a:r>
            <a:r>
              <a:rPr lang="sk-SK" dirty="0" err="1" smtClean="0"/>
              <a:t>words</a:t>
            </a:r>
            <a:r>
              <a:rPr lang="sk-SK" dirty="0" smtClean="0"/>
              <a:t>, </a:t>
            </a:r>
            <a:r>
              <a:rPr lang="sk-SK" dirty="0" err="1" smtClean="0"/>
              <a:t>sentences</a:t>
            </a:r>
            <a:r>
              <a:rPr lang="sk-SK" dirty="0" smtClean="0"/>
              <a:t> and </a:t>
            </a:r>
            <a:r>
              <a:rPr lang="sk-SK" dirty="0" err="1" smtClean="0"/>
              <a:t>phrases</a:t>
            </a:r>
            <a:r>
              <a:rPr lang="sk-SK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dirty="0" err="1" smtClean="0"/>
              <a:t>Acts</a:t>
            </a:r>
            <a:r>
              <a:rPr lang="sk-SK" dirty="0" smtClean="0"/>
              <a:t> </a:t>
            </a:r>
            <a:r>
              <a:rPr lang="sk-SK" dirty="0" err="1" smtClean="0"/>
              <a:t>as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primary</a:t>
            </a:r>
            <a:r>
              <a:rPr lang="sk-SK" dirty="0" smtClean="0"/>
              <a:t> </a:t>
            </a:r>
            <a:r>
              <a:rPr lang="sk-SK" dirty="0" err="1" smtClean="0"/>
              <a:t>tool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expression</a:t>
            </a:r>
            <a:r>
              <a:rPr lang="sk-SK" dirty="0" smtClean="0"/>
              <a:t> </a:t>
            </a:r>
            <a:r>
              <a:rPr lang="sk-SK" dirty="0" err="1" smtClean="0"/>
              <a:t>between</a:t>
            </a:r>
            <a:r>
              <a:rPr lang="sk-SK" dirty="0" smtClean="0"/>
              <a:t> </a:t>
            </a:r>
            <a:r>
              <a:rPr lang="sk-SK" dirty="0" err="1" smtClean="0"/>
              <a:t>two</a:t>
            </a:r>
            <a:r>
              <a:rPr lang="sk-SK" dirty="0" smtClean="0"/>
              <a:t> or more </a:t>
            </a:r>
            <a:r>
              <a:rPr lang="sk-SK" dirty="0" err="1" smtClean="0"/>
              <a:t>people</a:t>
            </a:r>
            <a:r>
              <a:rPr lang="sk-SK" dirty="0" smtClean="0"/>
              <a:t> 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sharign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information</a:t>
            </a:r>
            <a:r>
              <a:rPr lang="sk-SK" dirty="0" smtClean="0"/>
              <a:t> </a:t>
            </a:r>
            <a:r>
              <a:rPr lang="sk-SK" dirty="0" err="1" smtClean="0"/>
              <a:t>between</a:t>
            </a:r>
            <a:r>
              <a:rPr lang="sk-SK" dirty="0" smtClean="0"/>
              <a:t> </a:t>
            </a:r>
            <a:r>
              <a:rPr lang="sk-SK" dirty="0" err="1" smtClean="0"/>
              <a:t>individuals</a:t>
            </a:r>
            <a:r>
              <a:rPr lang="sk-SK" dirty="0" smtClean="0"/>
              <a:t> by </a:t>
            </a:r>
            <a:r>
              <a:rPr lang="sk-SK" dirty="0" err="1" smtClean="0"/>
              <a:t>using</a:t>
            </a:r>
            <a:r>
              <a:rPr lang="sk-SK" dirty="0" smtClean="0"/>
              <a:t> </a:t>
            </a:r>
            <a:r>
              <a:rPr lang="sk-SK" dirty="0" err="1" smtClean="0"/>
              <a:t>speech</a:t>
            </a:r>
            <a:r>
              <a:rPr lang="sk-SK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err="1" smtClean="0"/>
              <a:t>Success</a:t>
            </a:r>
            <a:r>
              <a:rPr lang="cs-CZ" dirty="0" smtClean="0"/>
              <a:t> </a:t>
            </a:r>
            <a:r>
              <a:rPr lang="cs-CZ" dirty="0" err="1" smtClean="0"/>
              <a:t>depends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speaking</a:t>
            </a:r>
            <a:r>
              <a:rPr lang="cs-CZ" dirty="0" smtClean="0"/>
              <a:t> </a:t>
            </a:r>
            <a:r>
              <a:rPr lang="cs-CZ" dirty="0" err="1" smtClean="0"/>
              <a:t>ablitity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listening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 smtClean="0"/>
              <a:t>. </a:t>
            </a:r>
          </a:p>
          <a:p>
            <a:pPr algn="just"/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 smtClean="0"/>
          </a:p>
        </p:txBody>
      </p:sp>
    </p:spTree>
    <p:extLst>
      <p:ext uri="{BB962C8B-B14F-4D97-AF65-F5344CB8AC3E}">
        <p14:creationId xmlns:p14="http://schemas.microsoft.com/office/powerpoint/2010/main" val="130585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Types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verbal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35808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 smtClean="0">
                <a:solidFill>
                  <a:srgbClr val="981E3A"/>
                </a:solidFill>
              </a:rPr>
              <a:t>      </a:t>
            </a:r>
            <a:r>
              <a:rPr lang="sk-SK" sz="2000" dirty="0" err="1" smtClean="0">
                <a:solidFill>
                  <a:srgbClr val="981E3A"/>
                </a:solidFill>
              </a:rPr>
              <a:t>Four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types</a:t>
            </a:r>
            <a:r>
              <a:rPr lang="sk-SK" sz="2000" dirty="0" smtClean="0">
                <a:solidFill>
                  <a:srgbClr val="981E3A"/>
                </a:solidFill>
              </a:rPr>
              <a:t> of </a:t>
            </a:r>
            <a:r>
              <a:rPr lang="sk-SK" sz="2000" dirty="0" err="1" smtClean="0">
                <a:solidFill>
                  <a:srgbClr val="981E3A"/>
                </a:solidFill>
              </a:rPr>
              <a:t>verbal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communication</a:t>
            </a:r>
            <a:endParaRPr lang="sk-SK" sz="2000" dirty="0" smtClean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smtClean="0"/>
              <a:t>1. </a:t>
            </a:r>
            <a:r>
              <a:rPr lang="sk-SK" sz="2000" b="1" dirty="0" err="1" smtClean="0"/>
              <a:t>Intrapersonal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communication</a:t>
            </a:r>
            <a:r>
              <a:rPr lang="sk-SK" sz="2000" b="1" dirty="0" smtClean="0"/>
              <a:t>: </a:t>
            </a:r>
          </a:p>
          <a:p>
            <a:pPr marL="342900" indent="-342900" algn="just"/>
            <a:r>
              <a:rPr lang="sk-SK" sz="2000" dirty="0" smtClean="0"/>
              <a:t>          </a:t>
            </a:r>
            <a:r>
              <a:rPr lang="sk-SK" sz="2000" dirty="0" err="1" smtClean="0"/>
              <a:t>This</a:t>
            </a:r>
            <a:r>
              <a:rPr lang="sk-SK" sz="2000" dirty="0" smtClean="0"/>
              <a:t> type </a:t>
            </a:r>
            <a:r>
              <a:rPr lang="sk-SK" sz="2000" dirty="0" err="1" smtClean="0"/>
              <a:t>of</a:t>
            </a:r>
            <a:r>
              <a:rPr lang="sk-SK" sz="2000" dirty="0" smtClean="0"/>
              <a:t> </a:t>
            </a:r>
            <a:r>
              <a:rPr lang="sk-SK" sz="2000" dirty="0" err="1" smtClean="0"/>
              <a:t>conversations</a:t>
            </a:r>
            <a:r>
              <a:rPr lang="sk-SK" sz="2000" dirty="0" smtClean="0"/>
              <a:t> are </a:t>
            </a:r>
            <a:r>
              <a:rPr lang="sk-SK" sz="2000" dirty="0" err="1" smtClean="0"/>
              <a:t>extremly</a:t>
            </a:r>
            <a:r>
              <a:rPr lang="sk-SK" sz="2000" dirty="0" smtClean="0"/>
              <a:t> </a:t>
            </a:r>
            <a:r>
              <a:rPr lang="sk-SK" sz="2000" dirty="0" err="1" smtClean="0"/>
              <a:t>private</a:t>
            </a:r>
            <a:r>
              <a:rPr lang="sk-SK" sz="2000" dirty="0" smtClean="0"/>
              <a:t>,  </a:t>
            </a:r>
            <a:r>
              <a:rPr lang="sk-SK" sz="2000" dirty="0" err="1" smtClean="0"/>
              <a:t>silent</a:t>
            </a:r>
            <a:r>
              <a:rPr lang="sk-SK" sz="2000" dirty="0" smtClean="0"/>
              <a:t> </a:t>
            </a:r>
            <a:r>
              <a:rPr lang="sk-SK" sz="2000" dirty="0" err="1" smtClean="0"/>
              <a:t>conversations</a:t>
            </a:r>
            <a:r>
              <a:rPr lang="sk-SK" sz="2000" dirty="0" smtClean="0"/>
              <a:t> </a:t>
            </a:r>
            <a:r>
              <a:rPr lang="sk-SK" sz="2000" dirty="0" err="1" smtClean="0"/>
              <a:t>we</a:t>
            </a:r>
            <a:r>
              <a:rPr lang="sk-SK" sz="2000" dirty="0" smtClean="0"/>
              <a:t> </a:t>
            </a:r>
            <a:r>
              <a:rPr lang="sk-SK" sz="2000" dirty="0" err="1" smtClean="0"/>
              <a:t>have</a:t>
            </a:r>
            <a:r>
              <a:rPr lang="sk-SK" sz="2000" dirty="0" smtClean="0"/>
              <a:t> </a:t>
            </a:r>
            <a:r>
              <a:rPr lang="sk-SK" sz="2000" dirty="0" err="1" smtClean="0"/>
              <a:t>with</a:t>
            </a:r>
            <a:r>
              <a:rPr lang="sk-SK" sz="2000" dirty="0" smtClean="0"/>
              <a:t> </a:t>
            </a:r>
            <a:r>
              <a:rPr lang="sk-SK" sz="2000" dirty="0" err="1" smtClean="0"/>
              <a:t>ourself</a:t>
            </a:r>
            <a:r>
              <a:rPr lang="sk-SK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smtClean="0"/>
              <a:t>2</a:t>
            </a:r>
            <a:r>
              <a:rPr lang="sk-SK" sz="2000" b="1" dirty="0" smtClean="0"/>
              <a:t>. </a:t>
            </a:r>
            <a:r>
              <a:rPr lang="sk-SK" sz="2000" b="1" dirty="0" err="1" smtClean="0"/>
              <a:t>Interpersonal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communication</a:t>
            </a:r>
            <a:r>
              <a:rPr lang="sk-SK" sz="2000" b="1" dirty="0" smtClean="0"/>
              <a:t>:</a:t>
            </a:r>
          </a:p>
          <a:p>
            <a:pPr marL="342900" indent="-342900" algn="just"/>
            <a:r>
              <a:rPr lang="sk-SK" sz="2000" dirty="0" smtClean="0"/>
              <a:t>         </a:t>
            </a:r>
            <a:r>
              <a:rPr lang="sk-SK" sz="2000" dirty="0" err="1" smtClean="0"/>
              <a:t>Between</a:t>
            </a:r>
            <a:r>
              <a:rPr lang="sk-SK" sz="2000" dirty="0" smtClean="0"/>
              <a:t> </a:t>
            </a:r>
            <a:r>
              <a:rPr lang="sk-SK" sz="2000" dirty="0" err="1" smtClean="0"/>
              <a:t>two</a:t>
            </a:r>
            <a:r>
              <a:rPr lang="sk-SK" sz="2000" dirty="0" smtClean="0"/>
              <a:t> </a:t>
            </a:r>
            <a:r>
              <a:rPr lang="sk-SK" sz="2000" dirty="0" err="1" smtClean="0"/>
              <a:t>individuals</a:t>
            </a:r>
            <a:r>
              <a:rPr lang="sk-SK" sz="2000" dirty="0" smtClean="0"/>
              <a:t>, </a:t>
            </a:r>
            <a:r>
              <a:rPr lang="sk-SK" sz="2000" dirty="0" err="1" smtClean="0"/>
              <a:t>one-on-one</a:t>
            </a:r>
            <a:r>
              <a:rPr lang="sk-SK" sz="2000" dirty="0" smtClean="0"/>
              <a:t> </a:t>
            </a:r>
            <a:r>
              <a:rPr lang="sk-SK" sz="2000" dirty="0" err="1" smtClean="0"/>
              <a:t>conversation</a:t>
            </a:r>
            <a:r>
              <a:rPr lang="sk-SK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smtClean="0"/>
              <a:t>3.Small </a:t>
            </a:r>
            <a:r>
              <a:rPr lang="sk-SK" sz="2000" b="1" dirty="0" err="1" smtClean="0"/>
              <a:t>group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comunication</a:t>
            </a:r>
            <a:r>
              <a:rPr lang="sk-SK" sz="2000" b="1" dirty="0" smtClean="0"/>
              <a:t>:</a:t>
            </a:r>
          </a:p>
          <a:p>
            <a:pPr marL="342900" indent="-342900" algn="just"/>
            <a:r>
              <a:rPr lang="sk-SK" sz="2000" dirty="0" smtClean="0"/>
              <a:t>         More </a:t>
            </a:r>
            <a:r>
              <a:rPr lang="sk-SK" sz="2000" dirty="0" err="1" smtClean="0"/>
              <a:t>than</a:t>
            </a:r>
            <a:r>
              <a:rPr lang="sk-SK" sz="2000" dirty="0" smtClean="0"/>
              <a:t> </a:t>
            </a:r>
            <a:r>
              <a:rPr lang="sk-SK" sz="2000" dirty="0" err="1" smtClean="0"/>
              <a:t>two</a:t>
            </a:r>
            <a:r>
              <a:rPr lang="sk-SK" sz="2000" dirty="0" smtClean="0"/>
              <a:t> </a:t>
            </a:r>
            <a:r>
              <a:rPr lang="sk-SK" sz="2000" dirty="0" err="1" smtClean="0"/>
              <a:t>people</a:t>
            </a:r>
            <a:r>
              <a:rPr lang="sk-SK" sz="2000" dirty="0" smtClean="0"/>
              <a:t> </a:t>
            </a:r>
            <a:r>
              <a:rPr lang="sk-SK" sz="2000" dirty="0" err="1" smtClean="0"/>
              <a:t>involved</a:t>
            </a:r>
            <a:r>
              <a:rPr lang="sk-SK" sz="2000" dirty="0" smtClean="0"/>
              <a:t> (</a:t>
            </a:r>
            <a:r>
              <a:rPr lang="sk-SK" sz="2000" dirty="0" err="1" smtClean="0"/>
              <a:t>board</a:t>
            </a:r>
            <a:r>
              <a:rPr lang="sk-SK" sz="2000" dirty="0" smtClean="0"/>
              <a:t> </a:t>
            </a:r>
            <a:r>
              <a:rPr lang="sk-SK" sz="2000" dirty="0" err="1" smtClean="0"/>
              <a:t>meetings</a:t>
            </a:r>
            <a:r>
              <a:rPr lang="sk-SK" sz="2000" dirty="0" smtClean="0"/>
              <a:t>, team </a:t>
            </a:r>
            <a:r>
              <a:rPr lang="sk-SK" sz="2000" dirty="0" err="1" smtClean="0"/>
              <a:t>meetigns</a:t>
            </a:r>
            <a:r>
              <a:rPr lang="sk-SK" sz="2000" dirty="0" smtClean="0"/>
              <a:t>)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smtClean="0"/>
              <a:t>4.Public </a:t>
            </a:r>
            <a:r>
              <a:rPr lang="sk-SK" sz="2000" b="1" dirty="0" err="1" smtClean="0"/>
              <a:t>communication</a:t>
            </a:r>
            <a:r>
              <a:rPr lang="sk-SK" sz="2000" b="1" dirty="0" smtClean="0"/>
              <a:t>:</a:t>
            </a:r>
            <a:endParaRPr lang="sk-SK" sz="2000" dirty="0" smtClean="0"/>
          </a:p>
          <a:p>
            <a:pPr marL="342900" indent="-342900" algn="just"/>
            <a:r>
              <a:rPr lang="sk-SK" sz="2000" dirty="0" smtClean="0"/>
              <a:t>         </a:t>
            </a:r>
            <a:r>
              <a:rPr lang="sk-SK" sz="2000" dirty="0" err="1" smtClean="0"/>
              <a:t>One</a:t>
            </a:r>
            <a:r>
              <a:rPr lang="sk-SK" sz="2000" dirty="0" smtClean="0"/>
              <a:t> </a:t>
            </a:r>
            <a:r>
              <a:rPr lang="sk-SK" sz="2000" dirty="0" err="1" smtClean="0"/>
              <a:t>individual</a:t>
            </a:r>
            <a:r>
              <a:rPr lang="sk-SK" sz="2000" dirty="0" smtClean="0"/>
              <a:t> </a:t>
            </a:r>
            <a:r>
              <a:rPr lang="sk-SK" sz="2000" dirty="0" err="1" smtClean="0"/>
              <a:t>addresses</a:t>
            </a:r>
            <a:r>
              <a:rPr lang="sk-SK" sz="2000" dirty="0" smtClean="0"/>
              <a:t> a </a:t>
            </a:r>
            <a:r>
              <a:rPr lang="sk-SK" sz="2000" dirty="0" err="1" smtClean="0"/>
              <a:t>large</a:t>
            </a:r>
            <a:r>
              <a:rPr lang="sk-SK" sz="2000" dirty="0" smtClean="0"/>
              <a:t> </a:t>
            </a:r>
            <a:r>
              <a:rPr lang="sk-SK" sz="2000" dirty="0" err="1" smtClean="0"/>
              <a:t>gathering</a:t>
            </a:r>
            <a:r>
              <a:rPr lang="sk-SK" sz="2000" dirty="0" smtClean="0"/>
              <a:t> </a:t>
            </a:r>
            <a:r>
              <a:rPr lang="sk-SK" sz="2000" dirty="0" err="1" smtClean="0"/>
              <a:t>of</a:t>
            </a:r>
            <a:r>
              <a:rPr lang="sk-SK" sz="2000" dirty="0" smtClean="0"/>
              <a:t> </a:t>
            </a:r>
            <a:r>
              <a:rPr lang="sk-SK" sz="2000" dirty="0" err="1" smtClean="0"/>
              <a:t>people</a:t>
            </a:r>
            <a:r>
              <a:rPr lang="sk-SK" sz="2000" dirty="0" smtClean="0"/>
              <a:t> (</a:t>
            </a:r>
            <a:r>
              <a:rPr lang="sk-SK" sz="2000" dirty="0" err="1" smtClean="0"/>
              <a:t>public</a:t>
            </a:r>
            <a:r>
              <a:rPr lang="sk-SK" sz="2000" dirty="0" smtClean="0"/>
              <a:t> </a:t>
            </a:r>
            <a:r>
              <a:rPr lang="sk-SK" sz="2000" dirty="0" err="1" smtClean="0"/>
              <a:t>speeches</a:t>
            </a:r>
            <a:r>
              <a:rPr lang="sk-SK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3902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Verbal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35808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People</a:t>
            </a:r>
            <a:r>
              <a:rPr lang="sk-SK" sz="2000" dirty="0" smtClean="0"/>
              <a:t> </a:t>
            </a:r>
            <a:r>
              <a:rPr lang="sk-SK" sz="2000" dirty="0" err="1" smtClean="0"/>
              <a:t>who</a:t>
            </a:r>
            <a:r>
              <a:rPr lang="sk-SK" sz="2000" dirty="0" smtClean="0"/>
              <a:t> </a:t>
            </a:r>
            <a:r>
              <a:rPr lang="sk-SK" sz="2000" dirty="0" err="1" smtClean="0"/>
              <a:t>communicte</a:t>
            </a:r>
            <a:r>
              <a:rPr lang="sk-SK" sz="2000" dirty="0" smtClean="0"/>
              <a:t> </a:t>
            </a:r>
            <a:r>
              <a:rPr lang="sk-SK" sz="2000" dirty="0" err="1" smtClean="0"/>
              <a:t>with</a:t>
            </a:r>
            <a:r>
              <a:rPr lang="sk-SK" sz="2000" dirty="0" smtClean="0"/>
              <a:t> a </a:t>
            </a:r>
            <a:r>
              <a:rPr lang="sk-SK" sz="2000" dirty="0" err="1" smtClean="0"/>
              <a:t>friendly</a:t>
            </a:r>
            <a:r>
              <a:rPr lang="sk-SK" sz="2000" dirty="0" smtClean="0"/>
              <a:t> tone and </a:t>
            </a:r>
            <a:r>
              <a:rPr lang="sk-SK" sz="2000" dirty="0" err="1" smtClean="0"/>
              <a:t>smile</a:t>
            </a:r>
            <a:r>
              <a:rPr lang="sk-SK" sz="2000" dirty="0" smtClean="0"/>
              <a:t> </a:t>
            </a:r>
            <a:r>
              <a:rPr lang="sk-SK" sz="2000" dirty="0" err="1" smtClean="0"/>
              <a:t>always</a:t>
            </a:r>
            <a:r>
              <a:rPr lang="sk-SK" sz="2000" dirty="0" smtClean="0"/>
              <a:t> </a:t>
            </a:r>
            <a:r>
              <a:rPr lang="sk-SK" sz="2000" dirty="0" err="1" smtClean="0"/>
              <a:t>have</a:t>
            </a:r>
            <a:r>
              <a:rPr lang="sk-SK" sz="2000" dirty="0" smtClean="0"/>
              <a:t> </a:t>
            </a:r>
            <a:r>
              <a:rPr lang="sk-SK" sz="2000" dirty="0" err="1" smtClean="0"/>
              <a:t>the</a:t>
            </a:r>
            <a:r>
              <a:rPr lang="sk-SK" sz="2000" dirty="0" smtClean="0"/>
              <a:t> </a:t>
            </a:r>
            <a:r>
              <a:rPr lang="sk-SK" sz="2000" dirty="0" err="1" smtClean="0"/>
              <a:t>adge</a:t>
            </a:r>
            <a:r>
              <a:rPr lang="sk-SK" sz="2000" dirty="0" smtClean="0"/>
              <a:t>. </a:t>
            </a:r>
            <a:r>
              <a:rPr lang="sk-SK" sz="2000" dirty="0" err="1" smtClean="0"/>
              <a:t>Be</a:t>
            </a:r>
            <a:r>
              <a:rPr lang="sk-SK" sz="2000" dirty="0" smtClean="0"/>
              <a:t> </a:t>
            </a:r>
            <a:r>
              <a:rPr lang="sk-SK" sz="2000" dirty="0" err="1" smtClean="0"/>
              <a:t>friendly</a:t>
            </a:r>
            <a:r>
              <a:rPr lang="sk-SK" sz="2000" dirty="0" smtClean="0"/>
              <a:t> to </a:t>
            </a:r>
            <a:r>
              <a:rPr lang="sk-SK" sz="2000" dirty="0" err="1" smtClean="0"/>
              <a:t>the</a:t>
            </a:r>
            <a:r>
              <a:rPr lang="sk-SK" sz="2000" dirty="0" smtClean="0"/>
              <a:t> </a:t>
            </a:r>
            <a:r>
              <a:rPr lang="sk-SK" sz="2000" dirty="0" err="1" smtClean="0"/>
              <a:t>others</a:t>
            </a:r>
            <a:r>
              <a:rPr lang="sk-SK" sz="2000" dirty="0" smtClean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Think</a:t>
            </a:r>
            <a:r>
              <a:rPr lang="sk-SK" sz="2000" dirty="0" smtClean="0"/>
              <a:t> </a:t>
            </a:r>
            <a:r>
              <a:rPr lang="sk-SK" sz="2000" dirty="0" err="1" smtClean="0"/>
              <a:t>before</a:t>
            </a:r>
            <a:r>
              <a:rPr lang="sk-SK" sz="2000" dirty="0" smtClean="0"/>
              <a:t> </a:t>
            </a:r>
            <a:r>
              <a:rPr lang="sk-SK" sz="2000" dirty="0" err="1" smtClean="0"/>
              <a:t>you</a:t>
            </a:r>
            <a:r>
              <a:rPr lang="sk-SK" sz="2000" dirty="0" smtClean="0"/>
              <a:t> </a:t>
            </a:r>
            <a:r>
              <a:rPr lang="sk-SK" sz="2000" dirty="0" err="1" smtClean="0"/>
              <a:t>speak</a:t>
            </a:r>
            <a:r>
              <a:rPr lang="sk-SK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Be</a:t>
            </a:r>
            <a:r>
              <a:rPr lang="sk-SK" sz="2000" dirty="0" smtClean="0"/>
              <a:t> </a:t>
            </a:r>
            <a:r>
              <a:rPr lang="sk-SK" sz="2000" dirty="0" err="1" smtClean="0"/>
              <a:t>clear</a:t>
            </a:r>
            <a:r>
              <a:rPr lang="sk-SK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Don´t</a:t>
            </a:r>
            <a:r>
              <a:rPr lang="sk-SK" sz="2000" dirty="0" smtClean="0"/>
              <a:t> </a:t>
            </a:r>
            <a:r>
              <a:rPr lang="sk-SK" sz="2000" dirty="0" err="1" smtClean="0"/>
              <a:t>talk</a:t>
            </a:r>
            <a:r>
              <a:rPr lang="sk-SK" sz="2000" dirty="0" smtClean="0"/>
              <a:t> </a:t>
            </a:r>
            <a:r>
              <a:rPr lang="sk-SK" sz="2000" dirty="0" err="1" smtClean="0"/>
              <a:t>too</a:t>
            </a:r>
            <a:r>
              <a:rPr lang="sk-SK" sz="2000" dirty="0" smtClean="0"/>
              <a:t> </a:t>
            </a:r>
            <a:r>
              <a:rPr lang="sk-SK" sz="2000" dirty="0" err="1" smtClean="0"/>
              <a:t>much</a:t>
            </a:r>
            <a:r>
              <a:rPr lang="sk-SK" sz="2000" dirty="0" smtClean="0"/>
              <a:t>, </a:t>
            </a:r>
            <a:r>
              <a:rPr lang="sk-SK" sz="2000" dirty="0" err="1" smtClean="0"/>
              <a:t>be</a:t>
            </a:r>
            <a:r>
              <a:rPr lang="sk-SK" sz="2000" dirty="0" smtClean="0"/>
              <a:t> </a:t>
            </a:r>
            <a:r>
              <a:rPr lang="sk-SK" sz="2000" dirty="0" err="1" smtClean="0"/>
              <a:t>consise</a:t>
            </a:r>
            <a:r>
              <a:rPr lang="sk-SK" sz="2000" dirty="0" smtClean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Speak</a:t>
            </a:r>
            <a:r>
              <a:rPr lang="sk-SK" sz="2000" dirty="0" smtClean="0"/>
              <a:t> </a:t>
            </a:r>
            <a:r>
              <a:rPr lang="sk-SK" sz="2000" dirty="0" err="1" smtClean="0"/>
              <a:t>with</a:t>
            </a:r>
            <a:r>
              <a:rPr lang="sk-SK" sz="2000" dirty="0" smtClean="0"/>
              <a:t> </a:t>
            </a:r>
            <a:r>
              <a:rPr lang="sk-SK" sz="2000" dirty="0" err="1" smtClean="0"/>
              <a:t>confidence</a:t>
            </a:r>
            <a:r>
              <a:rPr lang="sk-SK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Focuse</a:t>
            </a:r>
            <a:r>
              <a:rPr lang="sk-SK" sz="2000" dirty="0" smtClean="0"/>
              <a:t> on </a:t>
            </a:r>
            <a:r>
              <a:rPr lang="sk-SK" sz="2000" dirty="0" err="1" smtClean="0"/>
              <a:t>your</a:t>
            </a:r>
            <a:r>
              <a:rPr lang="sk-SK" sz="2000" dirty="0" smtClean="0"/>
              <a:t> body </a:t>
            </a:r>
            <a:r>
              <a:rPr lang="sk-SK" sz="2000" dirty="0" err="1" smtClean="0"/>
              <a:t>language</a:t>
            </a:r>
            <a:r>
              <a:rPr lang="sk-SK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 smtClean="0"/>
          </a:p>
        </p:txBody>
      </p:sp>
    </p:spTree>
    <p:extLst>
      <p:ext uri="{BB962C8B-B14F-4D97-AF65-F5344CB8AC3E}">
        <p14:creationId xmlns:p14="http://schemas.microsoft.com/office/powerpoint/2010/main" val="363902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err="1"/>
              <a:t>Listening</a:t>
            </a:r>
            <a:r>
              <a:rPr lang="cs-CZ" dirty="0"/>
              <a:t> </a:t>
            </a:r>
            <a:r>
              <a:rPr lang="cs-CZ" dirty="0" err="1" smtClean="0"/>
              <a:t>skills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35808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Listening</a:t>
            </a:r>
            <a:r>
              <a:rPr lang="sk-SK" sz="2000" dirty="0" smtClean="0"/>
              <a:t> </a:t>
            </a:r>
            <a:r>
              <a:rPr lang="sk-SK" sz="2000" dirty="0" err="1" smtClean="0"/>
              <a:t>is</a:t>
            </a:r>
            <a:r>
              <a:rPr lang="sk-SK" sz="2000" dirty="0" smtClean="0"/>
              <a:t> </a:t>
            </a:r>
            <a:r>
              <a:rPr lang="sk-SK" sz="2000" dirty="0" err="1" smtClean="0"/>
              <a:t>the</a:t>
            </a:r>
            <a:r>
              <a:rPr lang="sk-SK" sz="2000" dirty="0" smtClean="0"/>
              <a:t> </a:t>
            </a:r>
            <a:r>
              <a:rPr lang="sk-SK" sz="2000" dirty="0" err="1" smtClean="0"/>
              <a:t>key</a:t>
            </a:r>
            <a:r>
              <a:rPr lang="sk-SK" sz="2000" dirty="0" smtClean="0"/>
              <a:t> to </a:t>
            </a:r>
            <a:r>
              <a:rPr lang="sk-SK" sz="2000" dirty="0" err="1" smtClean="0"/>
              <a:t>all</a:t>
            </a:r>
            <a:r>
              <a:rPr lang="sk-SK" sz="2000" dirty="0" smtClean="0"/>
              <a:t> </a:t>
            </a:r>
            <a:r>
              <a:rPr lang="sk-SK" sz="2000" dirty="0" err="1" smtClean="0"/>
              <a:t>effective</a:t>
            </a:r>
            <a:r>
              <a:rPr lang="sk-SK" sz="2000" dirty="0" smtClean="0"/>
              <a:t> </a:t>
            </a:r>
            <a:r>
              <a:rPr lang="sk-SK" sz="2000" dirty="0" err="1" smtClean="0"/>
              <a:t>communication</a:t>
            </a:r>
            <a:r>
              <a:rPr lang="sk-SK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Messages</a:t>
            </a:r>
            <a:r>
              <a:rPr lang="sk-SK" sz="2000" dirty="0" smtClean="0"/>
              <a:t> are </a:t>
            </a:r>
            <a:r>
              <a:rPr lang="sk-SK" sz="2000" dirty="0" err="1" smtClean="0"/>
              <a:t>easily</a:t>
            </a:r>
            <a:r>
              <a:rPr lang="sk-SK" sz="2000" dirty="0" smtClean="0"/>
              <a:t> </a:t>
            </a:r>
            <a:r>
              <a:rPr lang="sk-SK" sz="2000" dirty="0" err="1" smtClean="0"/>
              <a:t>misunderstood</a:t>
            </a:r>
            <a:r>
              <a:rPr lang="sk-SK" sz="2000" dirty="0" smtClean="0"/>
              <a:t> </a:t>
            </a:r>
            <a:r>
              <a:rPr lang="sk-SK" sz="2000" dirty="0" err="1" smtClean="0"/>
              <a:t>without</a:t>
            </a:r>
            <a:r>
              <a:rPr lang="sk-SK" sz="2000" dirty="0" smtClean="0"/>
              <a:t> </a:t>
            </a:r>
            <a:r>
              <a:rPr lang="sk-SK" sz="2000" dirty="0" err="1" smtClean="0"/>
              <a:t>the</a:t>
            </a:r>
            <a:r>
              <a:rPr lang="sk-SK" sz="2000" dirty="0" smtClean="0"/>
              <a:t> </a:t>
            </a:r>
            <a:r>
              <a:rPr lang="sk-SK" sz="2000" dirty="0" err="1" smtClean="0"/>
              <a:t>ability</a:t>
            </a:r>
            <a:r>
              <a:rPr lang="sk-SK" sz="2000" dirty="0" smtClean="0"/>
              <a:t> to </a:t>
            </a:r>
            <a:r>
              <a:rPr lang="sk-SK" sz="2000" dirty="0" err="1" smtClean="0"/>
              <a:t>listen</a:t>
            </a:r>
            <a:r>
              <a:rPr lang="sk-SK" sz="2000" dirty="0" smtClean="0"/>
              <a:t> </a:t>
            </a:r>
            <a:r>
              <a:rPr lang="sk-SK" sz="2000" dirty="0" err="1" smtClean="0"/>
              <a:t>effectively</a:t>
            </a:r>
            <a:r>
              <a:rPr lang="sk-SK" sz="2000" dirty="0" smtClean="0"/>
              <a:t>.</a:t>
            </a:r>
          </a:p>
          <a:p>
            <a:pPr marL="342900" indent="-342900" algn="just"/>
            <a:r>
              <a:rPr lang="sk-SK" sz="2000" dirty="0" smtClean="0"/>
              <a:t>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Many</a:t>
            </a:r>
            <a:r>
              <a:rPr lang="sk-SK" sz="2000" dirty="0" smtClean="0"/>
              <a:t> top </a:t>
            </a:r>
            <a:r>
              <a:rPr lang="sk-SK" sz="2000" dirty="0" err="1" smtClean="0"/>
              <a:t>empoyers</a:t>
            </a:r>
            <a:r>
              <a:rPr lang="sk-SK" sz="2000" dirty="0" smtClean="0"/>
              <a:t> </a:t>
            </a:r>
            <a:r>
              <a:rPr lang="sk-SK" sz="2000" dirty="0" err="1" smtClean="0"/>
              <a:t>provide</a:t>
            </a:r>
            <a:r>
              <a:rPr lang="sk-SK" sz="2000" dirty="0" smtClean="0"/>
              <a:t> </a:t>
            </a:r>
            <a:r>
              <a:rPr lang="sk-SK" sz="2000" dirty="0" err="1" smtClean="0"/>
              <a:t>listening</a:t>
            </a:r>
            <a:r>
              <a:rPr lang="sk-SK" sz="2000" dirty="0" smtClean="0"/>
              <a:t> </a:t>
            </a:r>
            <a:r>
              <a:rPr lang="sk-SK" sz="2000" dirty="0" err="1" smtClean="0"/>
              <a:t>skills</a:t>
            </a:r>
            <a:r>
              <a:rPr lang="sk-SK" sz="2000" dirty="0" smtClean="0"/>
              <a:t> </a:t>
            </a:r>
            <a:r>
              <a:rPr lang="sk-SK" sz="2000" dirty="0" err="1" smtClean="0"/>
              <a:t>training</a:t>
            </a:r>
            <a:r>
              <a:rPr lang="sk-SK" sz="2000" dirty="0" smtClean="0"/>
              <a:t> </a:t>
            </a:r>
            <a:r>
              <a:rPr lang="sk-SK" sz="2000" dirty="0" err="1" smtClean="0"/>
              <a:t>for</a:t>
            </a:r>
            <a:r>
              <a:rPr lang="sk-SK" sz="2000" dirty="0" smtClean="0"/>
              <a:t> </a:t>
            </a:r>
            <a:r>
              <a:rPr lang="sk-SK" sz="2000" dirty="0" err="1" smtClean="0"/>
              <a:t>their</a:t>
            </a:r>
            <a:r>
              <a:rPr lang="sk-SK" sz="2000" dirty="0" smtClean="0"/>
              <a:t> </a:t>
            </a:r>
            <a:r>
              <a:rPr lang="sk-SK" sz="2000" dirty="0" err="1" smtClean="0"/>
              <a:t>empoyees</a:t>
            </a:r>
            <a:r>
              <a:rPr lang="sk-SK" sz="2000" dirty="0" smtClean="0"/>
              <a:t> </a:t>
            </a:r>
            <a:r>
              <a:rPr lang="sk-SK" sz="2000" dirty="0" err="1" smtClean="0"/>
              <a:t>because</a:t>
            </a:r>
            <a:r>
              <a:rPr lang="sk-SK" sz="2000" dirty="0" smtClean="0"/>
              <a:t> </a:t>
            </a:r>
            <a:r>
              <a:rPr lang="sk-SK" sz="2000" dirty="0" err="1" smtClean="0"/>
              <a:t>it´s</a:t>
            </a:r>
            <a:r>
              <a:rPr lang="sk-SK" sz="2000" dirty="0" smtClean="0"/>
              <a:t> </a:t>
            </a:r>
            <a:r>
              <a:rPr lang="sk-SK" sz="2000" dirty="0" err="1" smtClean="0"/>
              <a:t>very</a:t>
            </a:r>
            <a:r>
              <a:rPr lang="sk-SK" sz="2000" dirty="0" smtClean="0"/>
              <a:t> </a:t>
            </a:r>
            <a:r>
              <a:rPr lang="sk-SK" sz="2000" dirty="0" err="1" smtClean="0"/>
              <a:t>importatnt</a:t>
            </a:r>
            <a:r>
              <a:rPr lang="sk-SK" sz="2000" dirty="0" smtClean="0"/>
              <a:t>.</a:t>
            </a:r>
          </a:p>
          <a:p>
            <a:pPr marL="342900" indent="-342900" algn="just"/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Listening</a:t>
            </a:r>
            <a:r>
              <a:rPr lang="sk-SK" sz="2000" dirty="0" smtClean="0"/>
              <a:t> </a:t>
            </a:r>
            <a:r>
              <a:rPr lang="sk-SK" sz="2000" dirty="0" err="1" smtClean="0"/>
              <a:t>is</a:t>
            </a:r>
            <a:r>
              <a:rPr lang="sk-SK" sz="2000" dirty="0" smtClean="0"/>
              <a:t> </a:t>
            </a:r>
            <a:r>
              <a:rPr lang="sk-SK" sz="2000" dirty="0" err="1" smtClean="0"/>
              <a:t>not</a:t>
            </a:r>
            <a:r>
              <a:rPr lang="sk-SK" sz="2000" dirty="0" smtClean="0"/>
              <a:t> </a:t>
            </a:r>
            <a:r>
              <a:rPr lang="sk-SK" sz="2000" dirty="0" err="1" smtClean="0"/>
              <a:t>the</a:t>
            </a:r>
            <a:r>
              <a:rPr lang="sk-SK" sz="2000" dirty="0" smtClean="0"/>
              <a:t> </a:t>
            </a:r>
            <a:r>
              <a:rPr lang="sk-SK" sz="2000" dirty="0" err="1" smtClean="0"/>
              <a:t>same</a:t>
            </a:r>
            <a:r>
              <a:rPr lang="sk-SK" sz="2000" dirty="0" smtClean="0"/>
              <a:t> </a:t>
            </a:r>
            <a:r>
              <a:rPr lang="sk-SK" sz="2000" dirty="0" err="1" smtClean="0"/>
              <a:t>as</a:t>
            </a:r>
            <a:r>
              <a:rPr lang="sk-SK" sz="2000" dirty="0" smtClean="0"/>
              <a:t> </a:t>
            </a:r>
            <a:r>
              <a:rPr lang="sk-SK" sz="2000" dirty="0" err="1" smtClean="0"/>
              <a:t>hearing</a:t>
            </a:r>
            <a:r>
              <a:rPr lang="cs-CZ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requires</a:t>
            </a:r>
            <a:r>
              <a:rPr lang="cs-CZ" sz="2000" dirty="0" smtClean="0"/>
              <a:t> </a:t>
            </a:r>
            <a:r>
              <a:rPr lang="cs-CZ" sz="2000" dirty="0" err="1" smtClean="0"/>
              <a:t>focus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concentrated</a:t>
            </a:r>
            <a:r>
              <a:rPr lang="cs-CZ" sz="2000" dirty="0" smtClean="0"/>
              <a:t> </a:t>
            </a:r>
            <a:r>
              <a:rPr lang="cs-CZ" sz="2000" dirty="0" err="1" smtClean="0"/>
              <a:t>effort</a:t>
            </a:r>
            <a:r>
              <a:rPr lang="cs-CZ" sz="2000" dirty="0" smtClean="0"/>
              <a:t>.</a:t>
            </a:r>
            <a:endParaRPr lang="sk-SK" sz="2000" dirty="0" smtClean="0"/>
          </a:p>
        </p:txBody>
      </p:sp>
    </p:spTree>
    <p:extLst>
      <p:ext uri="{BB962C8B-B14F-4D97-AF65-F5344CB8AC3E}">
        <p14:creationId xmlns:p14="http://schemas.microsoft.com/office/powerpoint/2010/main" val="363902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listening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87484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Active</a:t>
            </a:r>
            <a:r>
              <a:rPr lang="sk-SK" sz="2000" dirty="0" smtClean="0"/>
              <a:t> </a:t>
            </a:r>
            <a:r>
              <a:rPr lang="sk-SK" sz="2000" dirty="0" err="1" smtClean="0"/>
              <a:t>listening</a:t>
            </a:r>
            <a:r>
              <a:rPr lang="sk-SK" sz="2000" dirty="0" smtClean="0"/>
              <a:t> </a:t>
            </a:r>
            <a:r>
              <a:rPr lang="sk-SK" sz="2000" dirty="0" err="1" smtClean="0"/>
              <a:t>is</a:t>
            </a:r>
            <a:r>
              <a:rPr lang="sk-SK" sz="2000" dirty="0" smtClean="0"/>
              <a:t> </a:t>
            </a:r>
            <a:r>
              <a:rPr lang="sk-SK" sz="2000" dirty="0" err="1" smtClean="0"/>
              <a:t>helpful</a:t>
            </a:r>
            <a:r>
              <a:rPr lang="sk-SK" sz="2000" dirty="0" smtClean="0"/>
              <a:t> </a:t>
            </a:r>
            <a:r>
              <a:rPr lang="sk-SK" sz="2000" dirty="0" err="1" smtClean="0"/>
              <a:t>skill</a:t>
            </a:r>
            <a:r>
              <a:rPr lang="sk-SK" sz="2000" dirty="0" smtClean="0"/>
              <a:t> </a:t>
            </a:r>
            <a:r>
              <a:rPr lang="sk-SK" sz="2000" dirty="0" err="1" smtClean="0"/>
              <a:t>for</a:t>
            </a:r>
            <a:r>
              <a:rPr lang="sk-SK" sz="2000" dirty="0" smtClean="0"/>
              <a:t> </a:t>
            </a:r>
            <a:r>
              <a:rPr lang="sk-SK" sz="2000" dirty="0" err="1" smtClean="0"/>
              <a:t>any</a:t>
            </a:r>
            <a:r>
              <a:rPr lang="sk-SK" sz="2000" dirty="0" smtClean="0"/>
              <a:t> </a:t>
            </a:r>
            <a:r>
              <a:rPr lang="sk-SK" sz="2000" dirty="0" err="1" smtClean="0"/>
              <a:t>worker</a:t>
            </a:r>
            <a:r>
              <a:rPr lang="sk-SK" sz="2000" dirty="0" smtClean="0"/>
              <a:t> to </a:t>
            </a:r>
            <a:r>
              <a:rPr lang="sk-SK" sz="2000" dirty="0" err="1" smtClean="0"/>
              <a:t>develop</a:t>
            </a:r>
            <a:r>
              <a:rPr lang="sk-SK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It</a:t>
            </a:r>
            <a:r>
              <a:rPr lang="sk-SK" sz="2000" dirty="0" smtClean="0"/>
              <a:t> </a:t>
            </a:r>
            <a:r>
              <a:rPr lang="sk-SK" sz="2000" dirty="0" err="1" smtClean="0"/>
              <a:t>helps</a:t>
            </a:r>
            <a:r>
              <a:rPr lang="sk-SK" sz="2000" dirty="0" smtClean="0"/>
              <a:t> </a:t>
            </a:r>
            <a:r>
              <a:rPr lang="sk-SK" sz="2000" dirty="0" err="1" smtClean="0"/>
              <a:t>you</a:t>
            </a:r>
            <a:r>
              <a:rPr lang="sk-SK" sz="2000" dirty="0" smtClean="0"/>
              <a:t> </a:t>
            </a:r>
            <a:r>
              <a:rPr lang="sk-SK" sz="2000" dirty="0" err="1" smtClean="0"/>
              <a:t>truly</a:t>
            </a:r>
            <a:r>
              <a:rPr lang="sk-SK" sz="2000" dirty="0" smtClean="0"/>
              <a:t> </a:t>
            </a:r>
            <a:r>
              <a:rPr lang="sk-SK" sz="2000" dirty="0" err="1" smtClean="0"/>
              <a:t>understand</a:t>
            </a:r>
            <a:r>
              <a:rPr lang="sk-SK" sz="2000" dirty="0" smtClean="0"/>
              <a:t> </a:t>
            </a:r>
            <a:r>
              <a:rPr lang="sk-SK" sz="2000" dirty="0" err="1" smtClean="0"/>
              <a:t>what</a:t>
            </a:r>
            <a:r>
              <a:rPr lang="sk-SK" sz="2000" dirty="0" smtClean="0"/>
              <a:t> </a:t>
            </a:r>
            <a:r>
              <a:rPr lang="sk-SK" sz="2000" dirty="0" err="1" smtClean="0"/>
              <a:t>people</a:t>
            </a:r>
            <a:r>
              <a:rPr lang="sk-SK" sz="2000" dirty="0" smtClean="0"/>
              <a:t> are </a:t>
            </a:r>
            <a:r>
              <a:rPr lang="sk-SK" sz="2000" dirty="0" err="1" smtClean="0"/>
              <a:t>saying</a:t>
            </a:r>
            <a:r>
              <a:rPr lang="sk-SK" sz="2000" dirty="0" smtClean="0"/>
              <a:t> in </a:t>
            </a:r>
            <a:r>
              <a:rPr lang="sk-SK" sz="2000" dirty="0" err="1" smtClean="0"/>
              <a:t>conversations</a:t>
            </a:r>
            <a:r>
              <a:rPr lang="sk-SK" sz="2000" dirty="0" smtClean="0"/>
              <a:t> and </a:t>
            </a:r>
            <a:r>
              <a:rPr lang="sk-SK" sz="2000" dirty="0" err="1" smtClean="0"/>
              <a:t>meetings</a:t>
            </a:r>
            <a:r>
              <a:rPr lang="sk-SK" sz="2000" dirty="0" smtClean="0"/>
              <a:t>.</a:t>
            </a:r>
          </a:p>
          <a:p>
            <a:pPr marL="342900" indent="-342900" algn="just"/>
            <a:r>
              <a:rPr lang="sk-SK" sz="2000" dirty="0" smtClean="0">
                <a:solidFill>
                  <a:srgbClr val="981E3A"/>
                </a:solidFill>
              </a:rPr>
              <a:t>     </a:t>
            </a:r>
            <a:r>
              <a:rPr lang="sk-SK" sz="2000" dirty="0" err="1" smtClean="0">
                <a:solidFill>
                  <a:srgbClr val="981E3A"/>
                </a:solidFill>
              </a:rPr>
              <a:t>Why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is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this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important</a:t>
            </a:r>
            <a:r>
              <a:rPr lang="sk-SK" sz="2000" dirty="0" smtClean="0">
                <a:solidFill>
                  <a:srgbClr val="981E3A"/>
                </a:solidFill>
              </a:rPr>
              <a:t>?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Because</a:t>
            </a:r>
            <a:r>
              <a:rPr lang="sk-SK" sz="2000" dirty="0" smtClean="0"/>
              <a:t> </a:t>
            </a:r>
            <a:r>
              <a:rPr lang="sk-SK" sz="2000" dirty="0" err="1" smtClean="0"/>
              <a:t>it</a:t>
            </a:r>
            <a:r>
              <a:rPr lang="sk-SK" sz="2000" dirty="0" smtClean="0"/>
              <a:t> </a:t>
            </a:r>
            <a:r>
              <a:rPr lang="sk-SK" sz="2000" dirty="0" err="1" smtClean="0"/>
              <a:t>means</a:t>
            </a:r>
            <a:r>
              <a:rPr lang="sk-SK" sz="2000" dirty="0" smtClean="0"/>
              <a:t> </a:t>
            </a:r>
            <a:r>
              <a:rPr lang="sk-SK" sz="2000" dirty="0" err="1" smtClean="0"/>
              <a:t>focusing</a:t>
            </a:r>
            <a:r>
              <a:rPr lang="sk-SK" sz="2000" dirty="0" smtClean="0"/>
              <a:t> </a:t>
            </a:r>
            <a:r>
              <a:rPr lang="sk-SK" sz="2000" dirty="0" err="1" smtClean="0"/>
              <a:t>fully</a:t>
            </a:r>
            <a:r>
              <a:rPr lang="sk-SK" sz="2000" dirty="0" smtClean="0"/>
              <a:t> on </a:t>
            </a:r>
            <a:r>
              <a:rPr lang="sk-SK" sz="2000" dirty="0" err="1" smtClean="0"/>
              <a:t>the</a:t>
            </a:r>
            <a:r>
              <a:rPr lang="sk-SK" sz="2000" dirty="0" smtClean="0"/>
              <a:t> </a:t>
            </a:r>
            <a:r>
              <a:rPr lang="sk-SK" sz="2000" dirty="0" err="1" smtClean="0"/>
              <a:t>speech</a:t>
            </a:r>
            <a:r>
              <a:rPr lang="sk-SK" sz="2000" dirty="0" smtClean="0"/>
              <a:t> </a:t>
            </a:r>
            <a:r>
              <a:rPr lang="sk-SK" sz="2000" dirty="0" err="1" smtClean="0"/>
              <a:t>but</a:t>
            </a:r>
            <a:r>
              <a:rPr lang="sk-SK" sz="2000" dirty="0" smtClean="0"/>
              <a:t> </a:t>
            </a:r>
            <a:r>
              <a:rPr lang="sk-SK" sz="2000" dirty="0" err="1" smtClean="0"/>
              <a:t>also</a:t>
            </a:r>
            <a:r>
              <a:rPr lang="sk-SK" sz="2000" dirty="0" smtClean="0"/>
              <a:t> </a:t>
            </a:r>
            <a:r>
              <a:rPr lang="sk-SK" sz="2000" dirty="0" err="1" smtClean="0"/>
              <a:t>actively</a:t>
            </a:r>
            <a:r>
              <a:rPr lang="sk-SK" sz="2000" dirty="0" smtClean="0"/>
              <a:t> </a:t>
            </a:r>
            <a:r>
              <a:rPr lang="sk-SK" sz="2000" dirty="0" err="1" smtClean="0"/>
              <a:t>showing</a:t>
            </a:r>
            <a:r>
              <a:rPr lang="sk-SK" sz="2000" dirty="0" smtClean="0"/>
              <a:t> </a:t>
            </a:r>
            <a:r>
              <a:rPr lang="sk-SK" sz="2000" dirty="0" err="1" smtClean="0"/>
              <a:t>verbal</a:t>
            </a:r>
            <a:r>
              <a:rPr lang="sk-SK" sz="2000" dirty="0" smtClean="0"/>
              <a:t> and </a:t>
            </a:r>
            <a:r>
              <a:rPr lang="sk-SK" sz="2000" dirty="0" err="1" smtClean="0"/>
              <a:t>non-verbal</a:t>
            </a:r>
            <a:r>
              <a:rPr lang="sk-SK" sz="2000" dirty="0" smtClean="0"/>
              <a:t> </a:t>
            </a:r>
            <a:r>
              <a:rPr lang="sk-SK" sz="2000" dirty="0" err="1" smtClean="0"/>
              <a:t>sing</a:t>
            </a:r>
            <a:r>
              <a:rPr lang="sk-SK" sz="2000" dirty="0" smtClean="0"/>
              <a:t> </a:t>
            </a:r>
            <a:r>
              <a:rPr lang="sk-SK" sz="2000" dirty="0" err="1" smtClean="0"/>
              <a:t>of</a:t>
            </a:r>
            <a:r>
              <a:rPr lang="sk-SK" sz="2000" dirty="0" smtClean="0"/>
              <a:t> </a:t>
            </a:r>
            <a:r>
              <a:rPr lang="sk-SK" sz="2000" dirty="0" err="1" smtClean="0"/>
              <a:t>listening</a:t>
            </a:r>
            <a:r>
              <a:rPr lang="sk-SK" sz="2000" dirty="0" smtClean="0"/>
              <a:t>.</a:t>
            </a:r>
          </a:p>
          <a:p>
            <a:pPr marL="342900" indent="-342900" algn="just"/>
            <a:r>
              <a:rPr lang="sk-SK" sz="2000" dirty="0" smtClean="0">
                <a:solidFill>
                  <a:srgbClr val="981E3A"/>
                </a:solidFill>
              </a:rPr>
              <a:t>     </a:t>
            </a:r>
            <a:r>
              <a:rPr lang="sk-SK" sz="2000" dirty="0" err="1" smtClean="0">
                <a:solidFill>
                  <a:srgbClr val="981E3A"/>
                </a:solidFill>
              </a:rPr>
              <a:t>Sings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of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active</a:t>
            </a:r>
            <a:r>
              <a:rPr lang="sk-SK" sz="2000" dirty="0" smtClean="0">
                <a:solidFill>
                  <a:srgbClr val="981E3A"/>
                </a:solidFill>
              </a:rPr>
              <a:t> </a:t>
            </a:r>
            <a:r>
              <a:rPr lang="sk-SK" sz="2000" dirty="0" err="1" smtClean="0">
                <a:solidFill>
                  <a:srgbClr val="981E3A"/>
                </a:solidFill>
              </a:rPr>
              <a:t>listening</a:t>
            </a:r>
            <a:endParaRPr lang="sk-SK" sz="2000" dirty="0" smtClean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/>
              <a:t>Non-verbal</a:t>
            </a:r>
            <a:r>
              <a:rPr lang="sk-SK" sz="2000" dirty="0" smtClean="0"/>
              <a:t> </a:t>
            </a:r>
            <a:r>
              <a:rPr lang="sk-SK" sz="2000" dirty="0" err="1" smtClean="0"/>
              <a:t>sings</a:t>
            </a:r>
            <a:r>
              <a:rPr lang="sk-SK" sz="2000" dirty="0" smtClean="0"/>
              <a:t> – </a:t>
            </a:r>
            <a:r>
              <a:rPr lang="sk-SK" sz="2000" dirty="0" err="1" smtClean="0"/>
              <a:t>smile</a:t>
            </a:r>
            <a:r>
              <a:rPr lang="sk-SK" sz="2000" dirty="0" smtClean="0"/>
              <a:t>, </a:t>
            </a:r>
            <a:r>
              <a:rPr lang="sk-SK" sz="2000" dirty="0" err="1" smtClean="0"/>
              <a:t>eye-contact</a:t>
            </a:r>
            <a:r>
              <a:rPr lang="sk-SK" sz="2000" dirty="0" smtClean="0"/>
              <a:t>, </a:t>
            </a:r>
            <a:r>
              <a:rPr lang="sk-SK" sz="2000" dirty="0" err="1" smtClean="0"/>
              <a:t>posture</a:t>
            </a:r>
            <a:r>
              <a:rPr lang="sk-SK" sz="2000" dirty="0" smtClean="0"/>
              <a:t>, </a:t>
            </a:r>
            <a:r>
              <a:rPr lang="sk-SK" sz="2000" dirty="0" err="1" smtClean="0"/>
              <a:t>mirroring</a:t>
            </a:r>
            <a:r>
              <a:rPr lang="sk-SK" sz="2000" dirty="0" smtClean="0"/>
              <a:t>, </a:t>
            </a:r>
            <a:r>
              <a:rPr lang="sk-SK" sz="2000" dirty="0" err="1" smtClean="0"/>
              <a:t>distraction</a:t>
            </a:r>
            <a:r>
              <a:rPr lang="sk-SK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 smtClean="0">
                <a:solidFill>
                  <a:srgbClr val="307871"/>
                </a:solidFill>
              </a:rPr>
              <a:t>Verbal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 smtClean="0">
                <a:solidFill>
                  <a:srgbClr val="307871"/>
                </a:solidFill>
              </a:rPr>
              <a:t>sings</a:t>
            </a:r>
            <a:r>
              <a:rPr lang="sk-SK" sz="2000" dirty="0" smtClean="0">
                <a:solidFill>
                  <a:srgbClr val="307871"/>
                </a:solidFill>
              </a:rPr>
              <a:t> – </a:t>
            </a:r>
            <a:r>
              <a:rPr lang="sk-SK" sz="2000" dirty="0" err="1" smtClean="0">
                <a:solidFill>
                  <a:srgbClr val="307871"/>
                </a:solidFill>
              </a:rPr>
              <a:t>remembering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reflection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clarification</a:t>
            </a:r>
            <a:r>
              <a:rPr lang="sk-SK" sz="2000" dirty="0" smtClean="0">
                <a:solidFill>
                  <a:srgbClr val="307871"/>
                </a:solidFill>
              </a:rPr>
              <a:t>, </a:t>
            </a:r>
            <a:r>
              <a:rPr lang="sk-SK" sz="2000" dirty="0" err="1" smtClean="0">
                <a:solidFill>
                  <a:srgbClr val="307871"/>
                </a:solidFill>
              </a:rPr>
              <a:t>summarisation</a:t>
            </a:r>
            <a:r>
              <a:rPr lang="sk-SK" sz="2000" dirty="0" smtClean="0">
                <a:solidFill>
                  <a:srgbClr val="307871"/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 smtClean="0"/>
          </a:p>
          <a:p>
            <a:pPr marL="342900" indent="-342900" algn="just"/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 smtClean="0"/>
          </a:p>
        </p:txBody>
      </p:sp>
    </p:spTree>
    <p:extLst>
      <p:ext uri="{BB962C8B-B14F-4D97-AF65-F5344CB8AC3E}">
        <p14:creationId xmlns:p14="http://schemas.microsoft.com/office/powerpoint/2010/main" val="363902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4453</TotalTime>
  <Words>2030</Words>
  <Application>Microsoft Office PowerPoint</Application>
  <PresentationFormat>Předvádění na obrazovce (16:9)</PresentationFormat>
  <Paragraphs>287</Paragraphs>
  <Slides>31</Slides>
  <Notes>29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Times New Roman</vt:lpstr>
      <vt:lpstr>Wingdings</vt:lpstr>
      <vt:lpstr>SLU</vt:lpstr>
      <vt:lpstr>Název prezentace</vt:lpstr>
      <vt:lpstr>5. Verbal and non-verbal communication      </vt:lpstr>
      <vt:lpstr>Prezentace aplikace PowerPoint</vt:lpstr>
      <vt:lpstr>Prezentace aplikace PowerPoint</vt:lpstr>
      <vt:lpstr>Introduction to Verbal Communication </vt:lpstr>
      <vt:lpstr>Types of verbal communication </vt:lpstr>
      <vt:lpstr>Verbal communication skills </vt:lpstr>
      <vt:lpstr>Listening skills </vt:lpstr>
      <vt:lpstr>Active listening </vt:lpstr>
      <vt:lpstr>Active listening techniques </vt:lpstr>
      <vt:lpstr>Active listening techniques </vt:lpstr>
      <vt:lpstr>Active listening </vt:lpstr>
      <vt:lpstr>Oral communication  </vt:lpstr>
      <vt:lpstr>Oral communication skills </vt:lpstr>
      <vt:lpstr>Oral communication skills </vt:lpstr>
      <vt:lpstr>Reading skills </vt:lpstr>
      <vt:lpstr>Reading skills </vt:lpstr>
      <vt:lpstr>Reading skills </vt:lpstr>
      <vt:lpstr>Effective writing skills </vt:lpstr>
      <vt:lpstr>Effective writing skills </vt:lpstr>
      <vt:lpstr>Effective writing skills </vt:lpstr>
      <vt:lpstr>Introduction to Non-Verbal Communication</vt:lpstr>
      <vt:lpstr> Personal Appearance, gestures, and postures</vt:lpstr>
      <vt:lpstr> Personal Appearance, gestures, and postures</vt:lpstr>
      <vt:lpstr> Body and time language</vt:lpstr>
      <vt:lpstr> Body and time language</vt:lpstr>
      <vt:lpstr> Body and time language</vt:lpstr>
      <vt:lpstr> Facial expression</vt:lpstr>
      <vt:lpstr> Eye contacts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kaj0001</cp:lastModifiedBy>
  <cp:revision>221</cp:revision>
  <dcterms:created xsi:type="dcterms:W3CDTF">2016-07-06T15:42:34Z</dcterms:created>
  <dcterms:modified xsi:type="dcterms:W3CDTF">2019-04-23T07:23:30Z</dcterms:modified>
</cp:coreProperties>
</file>