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355" r:id="rId3"/>
    <p:sldId id="326" r:id="rId4"/>
    <p:sldId id="364" r:id="rId5"/>
    <p:sldId id="344" r:id="rId6"/>
    <p:sldId id="362" r:id="rId7"/>
    <p:sldId id="345" r:id="rId8"/>
    <p:sldId id="346" r:id="rId9"/>
    <p:sldId id="347" r:id="rId10"/>
    <p:sldId id="363" r:id="rId11"/>
    <p:sldId id="348" r:id="rId12"/>
    <p:sldId id="358" r:id="rId13"/>
    <p:sldId id="361" r:id="rId14"/>
    <p:sldId id="360" r:id="rId15"/>
    <p:sldId id="340" r:id="rId16"/>
    <p:sldId id="341" r:id="rId17"/>
    <p:sldId id="342" r:id="rId18"/>
    <p:sldId id="343" r:id="rId19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786" y="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pPr/>
              <a:t>26.3.2020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smtClean="0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 smtClean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endParaRPr lang="cs-CZ" altLang="cs-CZ" sz="40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BPLAZ</a:t>
            </a:r>
            <a:endParaRPr lang="cs-CZ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956047" y="3723878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Miroslava Kostková </a:t>
            </a:r>
            <a:r>
              <a:rPr lang="cs-CZ" altLang="cs-CZ" sz="9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Ph.D</a:t>
            </a:r>
            <a:r>
              <a:rPr lang="cs-CZ" altLang="cs-CZ" sz="9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0" name="Nadpis 1"/>
          <p:cNvSpPr txBox="1">
            <a:spLocks/>
          </p:cNvSpPr>
          <p:nvPr/>
        </p:nvSpPr>
        <p:spPr>
          <a:xfrm>
            <a:off x="-26268" y="832481"/>
            <a:ext cx="6172200" cy="1894362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600" dirty="0"/>
              <a:t>Klasifikace lázeňských služeb a způsoby </a:t>
            </a:r>
            <a:r>
              <a:rPr lang="cs-CZ" sz="3600" dirty="0" smtClean="0"/>
              <a:t>lázeňských </a:t>
            </a:r>
            <a:r>
              <a:rPr lang="cs-CZ" sz="3600" dirty="0"/>
              <a:t>služeb a způsoby úhrady </a:t>
            </a:r>
            <a:r>
              <a:rPr lang="cs-CZ" sz="3600" dirty="0" smtClean="0"/>
              <a:t>lázeňské péče</a:t>
            </a:r>
            <a:r>
              <a:rPr lang="cs-CZ" sz="3600" dirty="0"/>
              <a:t>.</a:t>
            </a:r>
            <a:r>
              <a:rPr lang="cs-CZ" sz="3600" dirty="0" smtClean="0">
                <a:solidFill>
                  <a:schemeClr val="bg1"/>
                </a:solidFill>
              </a:rPr>
              <a:t/>
            </a:r>
            <a:br>
              <a:rPr lang="cs-CZ" sz="3600" dirty="0" smtClean="0">
                <a:solidFill>
                  <a:schemeClr val="bg1"/>
                </a:solidFill>
              </a:rPr>
            </a:br>
            <a:r>
              <a:rPr lang="cs-CZ" sz="3600" b="1" dirty="0" smtClean="0">
                <a:solidFill>
                  <a:schemeClr val="bg1"/>
                </a:solidFill>
              </a:rPr>
              <a:t>Statistika č</a:t>
            </a:r>
            <a:r>
              <a:rPr lang="cs-CZ" sz="3600" b="1" dirty="0" smtClean="0">
                <a:solidFill>
                  <a:schemeClr val="bg1"/>
                </a:solidFill>
              </a:rPr>
              <a:t>eského lázeňství</a:t>
            </a:r>
            <a:endParaRPr lang="cs-CZ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6312" y="285750"/>
            <a:ext cx="7191375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5514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251520" y="726940"/>
            <a:ext cx="864096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/>
              <a:t>Do lázeňské péče pro děti bylo v roce 2018 přijato celkem 10 987 dětských pacientů, z toho 9 230 dětí absolvovalo pobyt v lázních na náklad zdravotního pojištění (84,0 %). </a:t>
            </a:r>
            <a:endParaRPr lang="cs-CZ" sz="2000" dirty="0" smtClean="0"/>
          </a:p>
          <a:p>
            <a:r>
              <a:rPr lang="cs-CZ" sz="2000" dirty="0" smtClean="0"/>
              <a:t>Dětí </a:t>
            </a:r>
            <a:r>
              <a:rPr lang="cs-CZ" sz="2000" dirty="0"/>
              <a:t>„cizinců“ bylo 1 474 a tuzemských samoplátců 283. </a:t>
            </a:r>
            <a:endParaRPr lang="cs-CZ" sz="2000" dirty="0" smtClean="0"/>
          </a:p>
          <a:p>
            <a:r>
              <a:rPr lang="cs-CZ" sz="2000" dirty="0" smtClean="0"/>
              <a:t>Nejčastější </a:t>
            </a:r>
            <a:r>
              <a:rPr lang="cs-CZ" sz="2000" dirty="0"/>
              <a:t>indikací u dětských pacientů byly nemoci dýchacího ústrojí (49,4 %), nemoci nervové (19,4 %) a nemoci z poruch výměny látkové a žláz s vnitřní sekrecí a obezita (10,3 %). </a:t>
            </a:r>
            <a:endParaRPr lang="cs-CZ" sz="2000" dirty="0" smtClean="0"/>
          </a:p>
          <a:p>
            <a:endParaRPr lang="cs-CZ" sz="2000" dirty="0" smtClean="0"/>
          </a:p>
          <a:p>
            <a:r>
              <a:rPr lang="cs-CZ" sz="2000" dirty="0" smtClean="0"/>
              <a:t>Pacientům </a:t>
            </a:r>
            <a:r>
              <a:rPr lang="cs-CZ" sz="2000" dirty="0"/>
              <a:t>v lázních bylo v roce 2018 poskytnuto </a:t>
            </a:r>
            <a:r>
              <a:rPr lang="cs-CZ" sz="2000" b="1" dirty="0"/>
              <a:t>16 044 310 léčebných výkonů</a:t>
            </a:r>
            <a:r>
              <a:rPr lang="cs-CZ" sz="2000" dirty="0"/>
              <a:t>. </a:t>
            </a:r>
            <a:endParaRPr lang="cs-CZ" sz="2000" dirty="0" smtClean="0"/>
          </a:p>
          <a:p>
            <a:r>
              <a:rPr lang="cs-CZ" sz="2000" dirty="0" smtClean="0"/>
              <a:t>Z </a:t>
            </a:r>
            <a:r>
              <a:rPr lang="cs-CZ" sz="2000" dirty="0"/>
              <a:t>tohoto počtu byla </a:t>
            </a:r>
            <a:r>
              <a:rPr lang="cs-CZ" sz="2000" b="1" dirty="0"/>
              <a:t>nejvíce zastoupena rehabilitace </a:t>
            </a:r>
            <a:r>
              <a:rPr lang="cs-CZ" sz="2000" dirty="0"/>
              <a:t>(18,0 %), vodoléčba a masáže (17,4 %) a jiné výkony (14,0 %). </a:t>
            </a:r>
            <a:endParaRPr lang="cs-CZ" sz="2000" dirty="0" smtClean="0"/>
          </a:p>
          <a:p>
            <a:endParaRPr lang="cs-CZ" sz="2000" dirty="0" smtClean="0"/>
          </a:p>
          <a:p>
            <a:r>
              <a:rPr lang="cs-CZ" sz="2000" dirty="0" smtClean="0"/>
              <a:t>Lázeňské </a:t>
            </a:r>
            <a:r>
              <a:rPr lang="cs-CZ" sz="2000" dirty="0"/>
              <a:t>léčebny disponovaly </a:t>
            </a:r>
            <a:r>
              <a:rPr lang="cs-CZ" sz="2000" dirty="0" smtClean="0"/>
              <a:t>ve </a:t>
            </a:r>
            <a:r>
              <a:rPr lang="cs-CZ" sz="2000" dirty="0"/>
              <a:t>sledovaném období </a:t>
            </a:r>
            <a:r>
              <a:rPr lang="cs-CZ" sz="2000" b="1" dirty="0"/>
              <a:t>23 395 lůžky</a:t>
            </a:r>
            <a:r>
              <a:rPr lang="cs-CZ" sz="2000" dirty="0"/>
              <a:t>. </a:t>
            </a:r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b="1" dirty="0"/>
              <a:t>Lázeňská péče 2018</a:t>
            </a:r>
          </a:p>
        </p:txBody>
      </p:sp>
    </p:spTree>
    <p:extLst>
      <p:ext uri="{BB962C8B-B14F-4D97-AF65-F5344CB8AC3E}">
        <p14:creationId xmlns:p14="http://schemas.microsoft.com/office/powerpoint/2010/main" val="473955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305" y="71498"/>
            <a:ext cx="8034135" cy="5072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552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1" y="411510"/>
            <a:ext cx="8868046" cy="4212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0106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552" y="30333"/>
            <a:ext cx="8064896" cy="5082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9788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b="1" dirty="0"/>
              <a:t>Lázeňská </a:t>
            </a:r>
            <a:r>
              <a:rPr lang="cs-CZ" sz="3200" b="1" dirty="0" smtClean="0"/>
              <a:t>NEJ</a:t>
            </a:r>
            <a:r>
              <a:rPr lang="cs-CZ" sz="3200" dirty="0"/>
              <a:t/>
            </a:r>
            <a:br>
              <a:rPr lang="cs-CZ" sz="3200" dirty="0"/>
            </a:br>
            <a:endParaRPr lang="cs-CZ" sz="3200" dirty="0"/>
          </a:p>
        </p:txBody>
      </p:sp>
      <p:sp>
        <p:nvSpPr>
          <p:cNvPr id="4" name="Obdélník 3"/>
          <p:cNvSpPr/>
          <p:nvPr/>
        </p:nvSpPr>
        <p:spPr>
          <a:xfrm>
            <a:off x="179512" y="987574"/>
            <a:ext cx="8712968" cy="33637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Nejmladší lázně</a:t>
            </a: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Lázně Lednice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lázeňský dům Perla - nejmladší léčebné lázně v České Republice, které byly vyhlášeny léčebnými lázněmi v roce 2009. K léčbě využívají </a:t>
            </a: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jodobromovou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vodu</a:t>
            </a: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cs-CZ" sz="105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Nejnovější kolonáda</a:t>
            </a: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Lázně Lednice 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jsou nejen nejmladšími léčebnými lázněmi v ČR, ale současně disponují i nejnovější lázeňskou kolonádou.</a:t>
            </a:r>
            <a:endParaRPr lang="cs-CZ" sz="105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Nejnavštěvovanější památka a </a:t>
            </a:r>
            <a:r>
              <a:rPr lang="cs-CZ" b="1" u="sng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nej</a:t>
            </a:r>
            <a:r>
              <a:rPr lang="cs-CZ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 UNESCO  </a:t>
            </a: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Lázně Lednice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jsou zatím jediné české lázně na území památky UNESCO (</a:t>
            </a: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Lednicko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valtický areál). Současně je Státní zámek Lednice nejnavštěvovanější památkou v ČR.</a:t>
            </a:r>
            <a:endParaRPr lang="cs-CZ" sz="105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Nejstarší lázně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Teplice v Čechách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Využívání teplého pramene je v Teplicích tradováno již od roku 762, </a:t>
            </a:r>
            <a:r>
              <a:rPr lang="cs-CZ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čemž 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svědčí již název samotného města.</a:t>
            </a:r>
            <a:endParaRPr lang="cs-CZ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5150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107504" y="987574"/>
            <a:ext cx="8640960" cy="33637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b="1" u="sng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Nejznámnější</a:t>
            </a:r>
            <a:r>
              <a:rPr lang="cs-CZ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lázně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Karlovy Vary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Karlovy Vary jsou obecně uznávaným fenoménem lázeňství nejen v Čechách, ale i na celém světě. Karlovy Vary jsou bez nadsázky ikonou světového lázeňství</a:t>
            </a:r>
            <a:endParaRPr lang="cs-CZ" sz="105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Nejvýše položené lázně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</a:t>
            </a: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Jáchymov 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jsou nejen nejstarší radonové lázně na světě, ale i nejvýše položené lázně v České republice. </a:t>
            </a:r>
            <a:r>
              <a:rPr lang="cs-CZ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Nadmořská 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výška činní 673 metrů nad </a:t>
            </a:r>
            <a:r>
              <a:rPr lang="cs-CZ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mořskou 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hladinou.</a:t>
            </a:r>
            <a:endParaRPr lang="cs-CZ" sz="105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Nejníže položené lázně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Hodonín 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Hodonín je nejníže položené lázeňské místo České republiky, leží pouhých 167 metrů nad mořskou hladinou.</a:t>
            </a:r>
            <a:endParaRPr lang="cs-CZ" sz="105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Nejmenší lázně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Karlova Studánka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Obec Karlova Studánka má pouhých 250 stálých obyvatel.</a:t>
            </a:r>
            <a:endParaRPr lang="cs-CZ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b="1" dirty="0"/>
              <a:t>Lázeňská </a:t>
            </a:r>
            <a:r>
              <a:rPr lang="cs-CZ" sz="3200" b="1" dirty="0" smtClean="0"/>
              <a:t>NEJ</a:t>
            </a:r>
            <a:r>
              <a:rPr lang="cs-CZ" sz="3200" dirty="0"/>
              <a:t/>
            </a:r>
            <a:br>
              <a:rPr lang="cs-CZ" sz="3200" dirty="0"/>
            </a:b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2159964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226489" y="987574"/>
            <a:ext cx="8640960" cy="38286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Nejpůvodnější lázně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Františkovy Lázně 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Město bylo již při svém založení urbanisticky tvořeno jako lázně, založené roku 1793 císařem Františkem I. . Zdejší město je známé jako jedno z prvních slatinných lázní na světě vůbec.</a:t>
            </a:r>
            <a:endParaRPr lang="cs-CZ" sz="105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Nejstarší radonové lázně na světě 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Jáchymov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Jako radonové lázně datují své počátky již od roku 1906. Využívání radonu v lékařství předcházelo zdejší působení a objevy Marie </a:t>
            </a: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Skłodowske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-Curie, dvojnásobné držitelky Nobelovy </a:t>
            </a:r>
            <a:r>
              <a:rPr lang="cs-CZ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ceny.</a:t>
            </a:r>
            <a:endParaRPr lang="cs-CZ" sz="1050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b="1" u="sng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Nejteplejší </a:t>
            </a:r>
            <a:r>
              <a:rPr lang="cs-CZ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termální pramen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- </a:t>
            </a: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Karlovy Vary 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Město Karlovy Vary drží primát i v teplotě termální vody na území naší vlasti. Karlovarské Vřídlo má teplotu 73,4°C</a:t>
            </a:r>
            <a:r>
              <a:rPr lang="cs-CZ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b="1" u="sng" dirty="0"/>
              <a:t>Nejstudenější minerální pramen</a:t>
            </a:r>
            <a:r>
              <a:rPr lang="cs-CZ" dirty="0"/>
              <a:t> - </a:t>
            </a:r>
            <a:r>
              <a:rPr lang="cs-CZ" b="1" dirty="0"/>
              <a:t>Mariánské Lázně</a:t>
            </a:r>
            <a:r>
              <a:rPr lang="cs-CZ" dirty="0"/>
              <a:t> - Teplota zdejších minerálních pramenů dosahuje pouhých 7° - 10°C.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cs-CZ" dirty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b="1" dirty="0"/>
              <a:t>Lázeňská </a:t>
            </a:r>
            <a:r>
              <a:rPr lang="cs-CZ" sz="3200" b="1" dirty="0" smtClean="0"/>
              <a:t>NEJ</a:t>
            </a:r>
            <a:r>
              <a:rPr lang="cs-CZ" sz="3200" dirty="0"/>
              <a:t/>
            </a:r>
            <a:br>
              <a:rPr lang="cs-CZ" sz="3200" dirty="0"/>
            </a:b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2825641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216662" y="1131590"/>
            <a:ext cx="8568952" cy="29647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Nejstarší vodoléčebné lázně na světě – Jeseník </a:t>
            </a:r>
            <a:br>
              <a:rPr lang="cs-CZ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Jesenické lázně založil roku 1822 místní rodák </a:t>
            </a: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Vincenz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Priessnitz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jehož léčebnou metodu hydroterapie vyhledávala společenská smetánka z Evropy i ze zámoří, králové i vévodové. Ne nadarmo se zakladateli přezdívalo „vodní doktor“ nebo „lékařský Kolumbus.“ </a:t>
            </a:r>
            <a:endParaRPr lang="cs-CZ" sz="105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Nejznámější „vodní zahrada“ – Jeseník</a:t>
            </a:r>
            <a:endParaRPr lang="cs-CZ" sz="105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Unikátní „vodní zahrada“ – venkovní </a:t>
            </a: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balneopark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kterou prochází potok s vybudovanou soustavou zastavení sloužících k hydroterapii a relaxaci. Svým pojetím navazuje na tradiční </a:t>
            </a: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Priessnitzovu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vodoléčebnou metodu.</a:t>
            </a:r>
            <a:endParaRPr lang="cs-CZ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b="1" dirty="0"/>
              <a:t>Lázeňská </a:t>
            </a:r>
            <a:r>
              <a:rPr lang="cs-CZ" sz="3200" b="1" dirty="0" smtClean="0"/>
              <a:t>NEJ</a:t>
            </a:r>
            <a:r>
              <a:rPr lang="cs-CZ" sz="3200" dirty="0"/>
              <a:t/>
            </a:r>
            <a:br>
              <a:rPr lang="cs-CZ" sz="3200" dirty="0"/>
            </a:b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2389261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62334" y="706836"/>
            <a:ext cx="4149626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760" indent="-283464">
              <a:buFont typeface="Wingdings 2"/>
              <a:buChar char=""/>
              <a:defRPr/>
            </a:pPr>
            <a:r>
              <a:rPr lang="cs-CZ" sz="2000" dirty="0" smtClean="0"/>
              <a:t>je </a:t>
            </a:r>
            <a:r>
              <a:rPr lang="cs-CZ" sz="2000" dirty="0"/>
              <a:t>jedním z nejefektivnějších druhů cestovního ruchu, který se podílí na rozvoji </a:t>
            </a:r>
            <a:r>
              <a:rPr lang="cs-CZ" sz="2000" b="1" dirty="0"/>
              <a:t>zahraničního cestovního ruchu </a:t>
            </a:r>
            <a:r>
              <a:rPr lang="cs-CZ" sz="2000" dirty="0"/>
              <a:t>a představuje pro Českou republiku příjmy. </a:t>
            </a:r>
            <a:endParaRPr lang="cs-CZ" sz="2000" dirty="0" smtClean="0"/>
          </a:p>
          <a:p>
            <a:pPr marL="365760" indent="-283464">
              <a:buFont typeface="Wingdings 2"/>
              <a:buChar char=""/>
              <a:defRPr/>
            </a:pPr>
            <a:endParaRPr lang="cs-CZ" sz="2000" dirty="0"/>
          </a:p>
          <a:p>
            <a:pPr marL="365760" indent="-283464">
              <a:buFont typeface="Wingdings 2"/>
              <a:buChar char=""/>
              <a:defRPr/>
            </a:pPr>
            <a:r>
              <a:rPr lang="cs-CZ" sz="2000" dirty="0"/>
              <a:t>Spolu s interním domácím cestovním ruchem je zdrojem prosperity regionů i samotných lázeňských míst a všech podnikatelských subjektů, které se na jeho rozvoji přímo i nepřímo podílejí.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539552" y="191839"/>
            <a:ext cx="6768752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200" b="1" dirty="0" smtClean="0"/>
              <a:t>Lázeňský </a:t>
            </a:r>
            <a:r>
              <a:rPr lang="cs-CZ" sz="3200" b="1" dirty="0"/>
              <a:t>cestovní </a:t>
            </a:r>
            <a:r>
              <a:rPr lang="cs-CZ" sz="3200" b="1" dirty="0" smtClean="0"/>
              <a:t>ruch ČR</a:t>
            </a:r>
            <a:endParaRPr lang="cs-CZ" sz="3200" b="1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64944" y="1275606"/>
            <a:ext cx="4960060" cy="3278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8704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6408712" cy="507703"/>
          </a:xfrm>
        </p:spPr>
        <p:txBody>
          <a:bodyPr/>
          <a:lstStyle/>
          <a:p>
            <a:r>
              <a:rPr lang="cs-CZ" sz="3200" b="1" dirty="0"/>
              <a:t>Průměrná délka </a:t>
            </a:r>
            <a:r>
              <a:rPr lang="cs-CZ" sz="3200" b="1" dirty="0" smtClean="0"/>
              <a:t>pobytu v 2018</a:t>
            </a:r>
            <a:endParaRPr lang="cs-CZ" sz="3200" b="1" dirty="0"/>
          </a:p>
        </p:txBody>
      </p:sp>
      <p:sp>
        <p:nvSpPr>
          <p:cNvPr id="3" name="Obdélník 2"/>
          <p:cNvSpPr/>
          <p:nvPr/>
        </p:nvSpPr>
        <p:spPr>
          <a:xfrm>
            <a:off x="11346" y="896183"/>
            <a:ext cx="5187807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760" indent="-283464">
              <a:buFont typeface="Arial" pitchFamily="34" charset="0"/>
              <a:buChar char="•"/>
              <a:defRPr/>
            </a:pPr>
            <a:r>
              <a:rPr lang="cs-CZ" dirty="0" smtClean="0"/>
              <a:t>Významným </a:t>
            </a:r>
            <a:r>
              <a:rPr lang="cs-CZ" dirty="0"/>
              <a:t>faktem, který odlišuje lázeňské hosty od běžných návštěvníků, je délka </a:t>
            </a:r>
            <a:r>
              <a:rPr lang="cs-CZ" dirty="0" smtClean="0"/>
              <a:t>pobytu.</a:t>
            </a:r>
          </a:p>
          <a:p>
            <a:pPr marL="365760" indent="-283464">
              <a:buFont typeface="Arial" pitchFamily="34" charset="0"/>
              <a:buChar char="•"/>
              <a:defRPr/>
            </a:pPr>
            <a:r>
              <a:rPr lang="cs-CZ" dirty="0" smtClean="0"/>
              <a:t>Průměrná </a:t>
            </a:r>
            <a:r>
              <a:rPr lang="cs-CZ" dirty="0"/>
              <a:t>délka pobytu pacienta v rámci </a:t>
            </a:r>
            <a:r>
              <a:rPr lang="cs-CZ" b="1" dirty="0"/>
              <a:t>KLP</a:t>
            </a:r>
            <a:r>
              <a:rPr lang="cs-CZ" dirty="0"/>
              <a:t> byla 25,4 dnů, průměrná délka pobytu pacienta v rámci PLP byla </a:t>
            </a:r>
            <a:r>
              <a:rPr lang="cs-CZ" b="1" dirty="0"/>
              <a:t>20,2 dnů</a:t>
            </a:r>
            <a:r>
              <a:rPr lang="cs-CZ" dirty="0"/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/>
              <a:t>Tuzemští samoplátci </a:t>
            </a:r>
            <a:r>
              <a:rPr lang="cs-CZ" dirty="0"/>
              <a:t>v lázních strávili 634 983 ošetřovacích dnů (12,3 % z ošetřovacích dnů všech klientů). </a:t>
            </a:r>
            <a:r>
              <a:rPr lang="cs-CZ" dirty="0" smtClean="0"/>
              <a:t>Průměrná </a:t>
            </a:r>
            <a:r>
              <a:rPr lang="cs-CZ" dirty="0"/>
              <a:t>délka lázeňského pobytu tuzemského samoplátce byla </a:t>
            </a:r>
            <a:r>
              <a:rPr lang="cs-CZ" b="1" dirty="0"/>
              <a:t>6,4 dnů</a:t>
            </a:r>
            <a:r>
              <a:rPr lang="cs-CZ" dirty="0"/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/>
              <a:t>Pacientům z ciziny </a:t>
            </a:r>
            <a:r>
              <a:rPr lang="cs-CZ" dirty="0"/>
              <a:t>bylo poskytnuto 1 816 782 ošetřovacích dnů, tedy 35,1 % všech ošetřovacích dnů, a průměrný léčebný pobyt cizince trval </a:t>
            </a:r>
            <a:r>
              <a:rPr lang="cs-CZ" b="1" dirty="0"/>
              <a:t>11,2 dnů. </a:t>
            </a:r>
          </a:p>
          <a:p>
            <a:pPr marL="365760" indent="-283464">
              <a:buFont typeface="Arial" pitchFamily="34" charset="0"/>
              <a:buChar char="•"/>
              <a:defRPr/>
            </a:pP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67319" y="1491630"/>
            <a:ext cx="3246262" cy="2160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3298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b="1" dirty="0"/>
              <a:t>Klientela</a:t>
            </a:r>
            <a:endParaRPr lang="cs-CZ" sz="3200" dirty="0"/>
          </a:p>
        </p:txBody>
      </p:sp>
      <p:sp>
        <p:nvSpPr>
          <p:cNvPr id="3" name="Obdélník 2"/>
          <p:cNvSpPr/>
          <p:nvPr/>
        </p:nvSpPr>
        <p:spPr>
          <a:xfrm>
            <a:off x="278313" y="1059582"/>
            <a:ext cx="756084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altLang="cs-CZ" sz="2000" dirty="0"/>
              <a:t>V posledních letech je patrný nárůst podílu zahraničních pacientů. </a:t>
            </a:r>
            <a:endParaRPr lang="cs-CZ" altLang="cs-CZ" sz="2000" dirty="0" smtClean="0"/>
          </a:p>
          <a:p>
            <a:endParaRPr lang="cs-CZ" altLang="cs-CZ" sz="2000" dirty="0"/>
          </a:p>
          <a:p>
            <a:pPr marL="365760" indent="-283464">
              <a:buFont typeface="Arial" pitchFamily="34" charset="0"/>
              <a:buChar char="•"/>
              <a:defRPr/>
            </a:pPr>
            <a:r>
              <a:rPr lang="cs-CZ" sz="2000" dirty="0"/>
              <a:t>Lázeňská zařízení mají přirozený zájem o zahraniční klientelu, která zaručuje vyšší prosperitu a podmínky pro další rozvoj, a stále více se na ni orientují, především na hosty z Německa, ale i dalších zemí. </a:t>
            </a:r>
            <a:endParaRPr lang="cs-CZ" sz="2000" dirty="0" smtClean="0"/>
          </a:p>
          <a:p>
            <a:pPr marL="365760" indent="-283464">
              <a:buFont typeface="Arial" pitchFamily="34" charset="0"/>
              <a:buChar char="•"/>
              <a:defRPr/>
            </a:pPr>
            <a:endParaRPr lang="cs-CZ" sz="2000" i="1" dirty="0"/>
          </a:p>
          <a:p>
            <a:pPr marL="365760" indent="-283464">
              <a:buFont typeface="Arial" pitchFamily="34" charset="0"/>
              <a:buChar char="•"/>
              <a:defRPr/>
            </a:pPr>
            <a:r>
              <a:rPr lang="cs-CZ" sz="2000" dirty="0"/>
              <a:t>První místo v návštěvnosti si dlouhodobě udržuje Německo, druhé místo s velkým náskokem obhájilo Rusko, i když vývoj počtu příjezdů a přenocování je dosti nepravidelný. </a:t>
            </a:r>
            <a:endParaRPr lang="cs-CZ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6223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43698" y="51470"/>
            <a:ext cx="4536504" cy="507703"/>
          </a:xfrm>
        </p:spPr>
        <p:txBody>
          <a:bodyPr/>
          <a:lstStyle/>
          <a:p>
            <a:r>
              <a:rPr lang="cs-CZ" sz="3200" b="1" dirty="0" smtClean="0"/>
              <a:t>Lázeňští hosté 2018</a:t>
            </a:r>
            <a:endParaRPr lang="cs-CZ" sz="3200" b="1" dirty="0">
              <a:latin typeface="+mn-lt"/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243698" y="703189"/>
            <a:ext cx="849694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 smtClean="0"/>
              <a:t>Za </a:t>
            </a:r>
            <a:r>
              <a:rPr lang="cs-CZ" sz="2000" dirty="0"/>
              <a:t>rok 2018 vyplnilo a předalo ke zpracování příslušný statistický výkaz celkem 86 subjektů z 93 registrovaných poskytovatelů lázeňské léčebně rehabilitační péče (tj. odevzdanost = 92,5 %). </a:t>
            </a:r>
            <a:endParaRPr lang="cs-CZ" sz="2000" dirty="0" smtClean="0"/>
          </a:p>
          <a:p>
            <a:r>
              <a:rPr lang="cs-CZ" sz="2000" dirty="0" smtClean="0"/>
              <a:t>Do </a:t>
            </a:r>
            <a:r>
              <a:rPr lang="cs-CZ" sz="2000" dirty="0"/>
              <a:t>českých a moravských lázní přijelo během roku 2018 za účelem lázeňské léčebné rehabilitační péče úhrnem </a:t>
            </a:r>
            <a:r>
              <a:rPr lang="cs-CZ" sz="2000" b="1" dirty="0"/>
              <a:t>370 573 klientů</a:t>
            </a:r>
            <a:r>
              <a:rPr lang="cs-CZ" sz="2000" dirty="0"/>
              <a:t>. </a:t>
            </a:r>
            <a:endParaRPr lang="cs-CZ" sz="2000" dirty="0" smtClean="0"/>
          </a:p>
          <a:p>
            <a:r>
              <a:rPr lang="cs-CZ" sz="2000" dirty="0" smtClean="0"/>
              <a:t>Na </a:t>
            </a:r>
            <a:r>
              <a:rPr lang="cs-CZ" sz="2000" dirty="0"/>
              <a:t>náklady veřejného zdravotního pojištění (KLP + PLP celkem) bylo léčeno téměř </a:t>
            </a:r>
            <a:r>
              <a:rPr lang="cs-CZ" sz="2000" b="1" dirty="0"/>
              <a:t>30 %</a:t>
            </a:r>
            <a:r>
              <a:rPr lang="cs-CZ" sz="2000" dirty="0"/>
              <a:t> (109 171) osob. </a:t>
            </a:r>
            <a:endParaRPr lang="cs-CZ" sz="2000" dirty="0" smtClean="0"/>
          </a:p>
          <a:p>
            <a:r>
              <a:rPr lang="cs-CZ" sz="2000" b="1" dirty="0" smtClean="0"/>
              <a:t>Cizinci </a:t>
            </a:r>
            <a:r>
              <a:rPr lang="cs-CZ" sz="2000" b="1" dirty="0"/>
              <a:t>tvořili 43,8 % a tuzemští samoplátci 26,8 % </a:t>
            </a:r>
            <a:r>
              <a:rPr lang="cs-CZ" sz="2000" dirty="0"/>
              <a:t>celkového počtu léčených klientů v lázních. </a:t>
            </a:r>
            <a:endParaRPr lang="cs-CZ" sz="2000" dirty="0" smtClean="0"/>
          </a:p>
          <a:p>
            <a:r>
              <a:rPr lang="cs-CZ" sz="2000" dirty="0" smtClean="0"/>
              <a:t>Dalších </a:t>
            </a:r>
            <a:r>
              <a:rPr lang="cs-CZ" sz="2000" dirty="0"/>
              <a:t>6 056 osob pobývalo v lázních jako </a:t>
            </a:r>
            <a:r>
              <a:rPr lang="cs-CZ" sz="2000" b="1" dirty="0"/>
              <a:t>doprovod</a:t>
            </a:r>
            <a:r>
              <a:rPr lang="cs-CZ" sz="2000" dirty="0"/>
              <a:t> hrazený zdravotní pojišťovnou. </a:t>
            </a:r>
            <a:endParaRPr lang="cs-CZ" sz="2000" dirty="0" smtClean="0"/>
          </a:p>
          <a:p>
            <a:r>
              <a:rPr lang="cs-CZ" sz="2000" dirty="0" smtClean="0"/>
              <a:t>Komplexní </a:t>
            </a:r>
            <a:r>
              <a:rPr lang="cs-CZ" sz="2000" dirty="0"/>
              <a:t>lázeňskou péči(KLP) využilo v roce 2018 celkem 101 509 pacientů. Dospělí pacienti tvořili 89,5 % všech pacientů v rámci KLP. </a:t>
            </a:r>
            <a:endParaRPr lang="cs-CZ" sz="2000" dirty="0" smtClean="0"/>
          </a:p>
          <a:p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535871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1075" y="157162"/>
            <a:ext cx="7181850" cy="4829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8636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b="1" dirty="0"/>
              <a:t>Lázeňská </a:t>
            </a:r>
            <a:r>
              <a:rPr lang="cs-CZ" sz="3200" b="1" dirty="0" smtClean="0"/>
              <a:t>léčba</a:t>
            </a:r>
            <a:r>
              <a:rPr lang="cs-CZ" sz="3200" b="1" dirty="0" smtClean="0"/>
              <a:t> </a:t>
            </a:r>
            <a:r>
              <a:rPr lang="cs-CZ" sz="3200" b="1" dirty="0"/>
              <a:t>2018</a:t>
            </a:r>
          </a:p>
        </p:txBody>
      </p:sp>
      <p:sp>
        <p:nvSpPr>
          <p:cNvPr id="3" name="Obdélník 2"/>
          <p:cNvSpPr/>
          <p:nvPr/>
        </p:nvSpPr>
        <p:spPr>
          <a:xfrm>
            <a:off x="183765" y="915566"/>
            <a:ext cx="806489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/>
              <a:t>Celkem u 54,2 % pacientů KLP hradila náklady spojené s pobytem a léčbou Všeobecná zdravotní pojišťovna (VZP) a zbývajícím pacientům ostatní pojišťovny. </a:t>
            </a:r>
            <a:endParaRPr lang="cs-CZ" sz="2000" dirty="0" smtClean="0"/>
          </a:p>
          <a:p>
            <a:r>
              <a:rPr lang="cs-CZ" sz="2000" dirty="0" smtClean="0"/>
              <a:t>Příspěvková </a:t>
            </a:r>
            <a:r>
              <a:rPr lang="cs-CZ" sz="2000" dirty="0"/>
              <a:t>lázeňská péče (PLP) byla poskytnuta celkem 7 662 pacientům, vždy se jednalo o dospělé osoby. </a:t>
            </a:r>
            <a:endParaRPr lang="cs-CZ" sz="2000" dirty="0" smtClean="0"/>
          </a:p>
          <a:p>
            <a:r>
              <a:rPr lang="cs-CZ" sz="2000" dirty="0" smtClean="0"/>
              <a:t>VZP </a:t>
            </a:r>
            <a:r>
              <a:rPr lang="cs-CZ" sz="2000" dirty="0"/>
              <a:t>hradila léčebné výlohy 54,6 % klientům PLP a zbývajícím pacientům tyto výlohy hradily ostatní pojišťovny</a:t>
            </a:r>
            <a:r>
              <a:rPr lang="cs-CZ" sz="2000" dirty="0" smtClean="0"/>
              <a:t>.</a:t>
            </a:r>
          </a:p>
          <a:p>
            <a:r>
              <a:rPr lang="cs-CZ" sz="2000" b="1" dirty="0"/>
              <a:t>Pobyt a léčení na vlastní náklady </a:t>
            </a:r>
            <a:r>
              <a:rPr lang="cs-CZ" sz="2000" dirty="0"/>
              <a:t>si ve sledovaném období zvolilo </a:t>
            </a:r>
            <a:r>
              <a:rPr lang="cs-CZ" sz="2000" b="1" dirty="0"/>
              <a:t>99 265 tuzemských občanů</a:t>
            </a:r>
            <a:r>
              <a:rPr lang="cs-CZ" sz="2000" dirty="0"/>
              <a:t>, až na 294 pacientů ve věku dětském a dorostovém šlo o dospělé osoby. </a:t>
            </a:r>
            <a:endParaRPr lang="cs-CZ" sz="2000" dirty="0" smtClean="0"/>
          </a:p>
          <a:p>
            <a:r>
              <a:rPr lang="cs-CZ" sz="2000" dirty="0" smtClean="0"/>
              <a:t>V </a:t>
            </a:r>
            <a:r>
              <a:rPr lang="cs-CZ" sz="2000" dirty="0"/>
              <a:t>roce 2018 absolvovalo lázeňskou léčbu v našich lázních </a:t>
            </a:r>
            <a:r>
              <a:rPr lang="cs-CZ" sz="2000" b="1" dirty="0"/>
              <a:t>162 137 cizinců</a:t>
            </a:r>
            <a:r>
              <a:rPr lang="cs-CZ" sz="2000" dirty="0"/>
              <a:t>, z toho bylo 2 127 dětí a dorostu. </a:t>
            </a:r>
            <a:endParaRPr lang="cs-CZ" sz="2000" dirty="0" smtClean="0"/>
          </a:p>
        </p:txBody>
      </p:sp>
    </p:spTree>
    <p:extLst>
      <p:ext uri="{BB962C8B-B14F-4D97-AF65-F5344CB8AC3E}">
        <p14:creationId xmlns:p14="http://schemas.microsoft.com/office/powerpoint/2010/main" val="4076490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251520" y="705919"/>
            <a:ext cx="8568952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b="1" dirty="0"/>
              <a:t>A</a:t>
            </a:r>
            <a:r>
              <a:rPr lang="cs-CZ" sz="2000" b="1" dirty="0" smtClean="0"/>
              <a:t>mbulantní </a:t>
            </a:r>
            <a:r>
              <a:rPr lang="cs-CZ" sz="2000" b="1" dirty="0"/>
              <a:t>léčbu </a:t>
            </a:r>
            <a:r>
              <a:rPr lang="cs-CZ" sz="2000" dirty="0"/>
              <a:t>podstoupilo </a:t>
            </a:r>
            <a:r>
              <a:rPr lang="cs-CZ" sz="2000" b="1" dirty="0"/>
              <a:t>52 511 osob</a:t>
            </a:r>
            <a:r>
              <a:rPr lang="cs-CZ" sz="2000" dirty="0"/>
              <a:t>, z toho bylo 639 pacientů v kategoriích dětí a dorostu. </a:t>
            </a:r>
            <a:endParaRPr lang="cs-CZ" sz="2000" dirty="0" smtClean="0"/>
          </a:p>
          <a:p>
            <a:r>
              <a:rPr lang="cs-CZ" sz="2000" dirty="0" smtClean="0"/>
              <a:t>Pacienti </a:t>
            </a:r>
            <a:r>
              <a:rPr lang="cs-CZ" sz="2000" dirty="0"/>
              <a:t>strávili v lázních celkem 5 179 526 ošetřovacích dní, tedy v průměru 14,0 dnů na osobu. </a:t>
            </a:r>
            <a:endParaRPr lang="cs-CZ" sz="2000" dirty="0" smtClean="0"/>
          </a:p>
          <a:p>
            <a:r>
              <a:rPr lang="cs-CZ" sz="2000" dirty="0" smtClean="0"/>
              <a:t>V </a:t>
            </a:r>
            <a:r>
              <a:rPr lang="cs-CZ" sz="2000" dirty="0"/>
              <a:t>rámci veřejného zdravotního pojištění bylo pacientům poskytnuto 2 727 761 ošetřovacích dnů, což je 52,7 % veškerých ošetřovacích dnů. </a:t>
            </a:r>
            <a:endParaRPr lang="cs-CZ" sz="2000" dirty="0" smtClean="0"/>
          </a:p>
          <a:p>
            <a:r>
              <a:rPr lang="cs-CZ" sz="2000" b="1" dirty="0" smtClean="0"/>
              <a:t>Průměrná </a:t>
            </a:r>
            <a:r>
              <a:rPr lang="cs-CZ" sz="2000" b="1" dirty="0"/>
              <a:t>délka pobytu pacienta v rámci KLP byla 25,4 dnů, průměrná délka pobytu pacienta v rámci PLP byla 20,2 dnů. </a:t>
            </a:r>
            <a:endParaRPr lang="cs-CZ" sz="2000" b="1" dirty="0" smtClean="0"/>
          </a:p>
          <a:p>
            <a:r>
              <a:rPr lang="cs-CZ" sz="2000" dirty="0" smtClean="0"/>
              <a:t>Tuzemští </a:t>
            </a:r>
            <a:r>
              <a:rPr lang="cs-CZ" sz="2000" dirty="0"/>
              <a:t>samoplátci v lázních strávili 634 983 ošetřovacích dnů (12,3 % z ošetřovacích dnů všech klientů). </a:t>
            </a:r>
            <a:endParaRPr lang="cs-CZ" sz="2000" dirty="0" smtClean="0"/>
          </a:p>
          <a:p>
            <a:r>
              <a:rPr lang="cs-CZ" sz="2000" dirty="0" smtClean="0"/>
              <a:t>Průměrná </a:t>
            </a:r>
            <a:r>
              <a:rPr lang="cs-CZ" sz="2000" dirty="0"/>
              <a:t>délka lázeňského pobytu </a:t>
            </a:r>
            <a:r>
              <a:rPr lang="cs-CZ" sz="2000" b="1" dirty="0"/>
              <a:t>tuzemského samoplátce byla 6,4 dnů</a:t>
            </a:r>
            <a:r>
              <a:rPr lang="cs-CZ" sz="2000" dirty="0"/>
              <a:t>. </a:t>
            </a:r>
            <a:endParaRPr lang="cs-CZ" sz="2000" dirty="0" smtClean="0"/>
          </a:p>
          <a:p>
            <a:r>
              <a:rPr lang="cs-CZ" sz="2000" dirty="0" smtClean="0"/>
              <a:t>Pacientům </a:t>
            </a:r>
            <a:r>
              <a:rPr lang="cs-CZ" sz="2000" dirty="0"/>
              <a:t>z ciziny bylo poskytnuto 1 816 782 ošetřovacích dnů, tedy 35,1 % všech ošetřovacích dnů, a průměrný </a:t>
            </a:r>
            <a:r>
              <a:rPr lang="cs-CZ" sz="2000" b="1" dirty="0"/>
              <a:t>léčebný pobyt cizince trval 11,2 dnů</a:t>
            </a:r>
            <a:r>
              <a:rPr lang="cs-CZ" sz="2000" dirty="0"/>
              <a:t>. </a:t>
            </a:r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b="1" dirty="0"/>
              <a:t>Lázeňská péče 2018</a:t>
            </a:r>
          </a:p>
        </p:txBody>
      </p:sp>
    </p:spTree>
    <p:extLst>
      <p:ext uri="{BB962C8B-B14F-4D97-AF65-F5344CB8AC3E}">
        <p14:creationId xmlns:p14="http://schemas.microsoft.com/office/powerpoint/2010/main" val="1945534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251520" y="742295"/>
            <a:ext cx="8496944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/>
              <a:t>Do lázeňské péče pro dospělé bylo přijato celkem 357 451 pacientů. </a:t>
            </a:r>
            <a:endParaRPr lang="cs-CZ" sz="2000" dirty="0" smtClean="0"/>
          </a:p>
          <a:p>
            <a:r>
              <a:rPr lang="cs-CZ" sz="2000" dirty="0" smtClean="0"/>
              <a:t>Nejvíce </a:t>
            </a:r>
            <a:r>
              <a:rPr lang="cs-CZ" sz="2000" dirty="0"/>
              <a:t>klientů tvořili </a:t>
            </a:r>
            <a:r>
              <a:rPr lang="cs-CZ" sz="2000" b="1" dirty="0"/>
              <a:t>cizinci (44,8 %), tuzemští samoplátci tvořili 27,7 %, komplexní lázeňskou péči využilo 25,4 % dospělých pacientů a 2,1 % pacientům byla </a:t>
            </a:r>
            <a:r>
              <a:rPr lang="cs-CZ" sz="2000" b="1" dirty="0" smtClean="0"/>
              <a:t>poskytnuta </a:t>
            </a:r>
            <a:r>
              <a:rPr lang="cs-CZ" sz="2000" b="1" dirty="0"/>
              <a:t>příspěvková lázeňská péče</a:t>
            </a:r>
            <a:r>
              <a:rPr lang="cs-CZ" sz="2000" dirty="0"/>
              <a:t>. </a:t>
            </a:r>
            <a:endParaRPr lang="cs-CZ" sz="2000" dirty="0" smtClean="0"/>
          </a:p>
          <a:p>
            <a:r>
              <a:rPr lang="cs-CZ" sz="2000" dirty="0" smtClean="0"/>
              <a:t>Z </a:t>
            </a:r>
            <a:r>
              <a:rPr lang="cs-CZ" sz="2000" dirty="0"/>
              <a:t>hlediska četnosti indikací se u léčby hrazené zdravotními pojišťovnami (KLP i PLP), stejně jako v minulých letech, </a:t>
            </a:r>
            <a:r>
              <a:rPr lang="cs-CZ" sz="2000" b="1" dirty="0"/>
              <a:t>nejčastěji vyskytovaly nemoci pohybového ústrojí - 57,2 % </a:t>
            </a:r>
            <a:r>
              <a:rPr lang="cs-CZ" sz="2000" dirty="0"/>
              <a:t>celkového počtu dospělých. </a:t>
            </a:r>
            <a:endParaRPr lang="cs-CZ" sz="2000" dirty="0" smtClean="0"/>
          </a:p>
          <a:p>
            <a:r>
              <a:rPr lang="cs-CZ" sz="2000" dirty="0" smtClean="0"/>
              <a:t>Následovaly </a:t>
            </a:r>
            <a:r>
              <a:rPr lang="cs-CZ" sz="2000" dirty="0"/>
              <a:t>nemoci nervové (17,1 %) a nemoci oběhového ústrojí(7,0 %). </a:t>
            </a:r>
            <a:endParaRPr lang="cs-CZ" sz="2000" dirty="0" smtClean="0"/>
          </a:p>
          <a:p>
            <a:r>
              <a:rPr lang="cs-CZ" sz="2000" dirty="0"/>
              <a:t>Lázeňská péče pro dorost byla v roce 2018 poskytnuta celkem 2 135 pacientům, z toho 11 tuzemským samoplátcům a 653 cizincům. </a:t>
            </a:r>
            <a:endParaRPr lang="cs-CZ" sz="2000" dirty="0" smtClean="0"/>
          </a:p>
          <a:p>
            <a:r>
              <a:rPr lang="cs-CZ" sz="2000" b="1" dirty="0" smtClean="0"/>
              <a:t>Nejčastější </a:t>
            </a:r>
            <a:r>
              <a:rPr lang="cs-CZ" sz="2000" b="1" dirty="0"/>
              <a:t>indikací u </a:t>
            </a:r>
            <a:r>
              <a:rPr lang="cs-CZ" sz="2000" b="1" dirty="0" smtClean="0"/>
              <a:t>dorostových </a:t>
            </a:r>
            <a:r>
              <a:rPr lang="cs-CZ" sz="2000" b="1" dirty="0"/>
              <a:t>pacientů byly nemoci nervové </a:t>
            </a:r>
            <a:r>
              <a:rPr lang="cs-CZ" sz="2000" dirty="0"/>
              <a:t>(27,5 %), nemoci pohybového ústrojí (21,1 %) a nemoci z poruch výměny látkové a žláz s vnitřní sekrecí a obezita (18,7 %). </a:t>
            </a:r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b="1" dirty="0"/>
              <a:t>Lázeňská péče 2018</a:t>
            </a:r>
          </a:p>
        </p:txBody>
      </p:sp>
    </p:spTree>
    <p:extLst>
      <p:ext uri="{BB962C8B-B14F-4D97-AF65-F5344CB8AC3E}">
        <p14:creationId xmlns:p14="http://schemas.microsoft.com/office/powerpoint/2010/main" val="1267651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2783</TotalTime>
  <Words>1350</Words>
  <Application>Microsoft Office PowerPoint</Application>
  <PresentationFormat>Předvádění na obrazovce (16:9)</PresentationFormat>
  <Paragraphs>74</Paragraphs>
  <Slides>18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24" baseType="lpstr">
      <vt:lpstr>Arial</vt:lpstr>
      <vt:lpstr>Calibri</vt:lpstr>
      <vt:lpstr>Symbol</vt:lpstr>
      <vt:lpstr>Times New Roman</vt:lpstr>
      <vt:lpstr>Wingdings 2</vt:lpstr>
      <vt:lpstr>SLU</vt:lpstr>
      <vt:lpstr>Prezentace aplikace PowerPoint</vt:lpstr>
      <vt:lpstr>Prezentace aplikace PowerPoint</vt:lpstr>
      <vt:lpstr>Průměrná délka pobytu v 2018</vt:lpstr>
      <vt:lpstr>Klientela</vt:lpstr>
      <vt:lpstr>Lázeňští hosté 2018</vt:lpstr>
      <vt:lpstr>Prezentace aplikace PowerPoint</vt:lpstr>
      <vt:lpstr>Lázeňská léčba 2018</vt:lpstr>
      <vt:lpstr>Lázeňská péče 2018</vt:lpstr>
      <vt:lpstr>Lázeňská péče 2018</vt:lpstr>
      <vt:lpstr>Prezentace aplikace PowerPoint</vt:lpstr>
      <vt:lpstr>Lázeňská péče 2018</vt:lpstr>
      <vt:lpstr>Prezentace aplikace PowerPoint</vt:lpstr>
      <vt:lpstr>Prezentace aplikace PowerPoint</vt:lpstr>
      <vt:lpstr>Prezentace aplikace PowerPoint</vt:lpstr>
      <vt:lpstr>Lázeňská NEJ </vt:lpstr>
      <vt:lpstr>Lázeňská NEJ </vt:lpstr>
      <vt:lpstr>Lázeňská NEJ </vt:lpstr>
      <vt:lpstr>Lázeňská NEJ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Mirka</cp:lastModifiedBy>
  <cp:revision>98</cp:revision>
  <dcterms:created xsi:type="dcterms:W3CDTF">2016-07-06T15:42:34Z</dcterms:created>
  <dcterms:modified xsi:type="dcterms:W3CDTF">2020-03-26T13:12:41Z</dcterms:modified>
</cp:coreProperties>
</file>