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4" r:id="rId3"/>
    <p:sldId id="305" r:id="rId4"/>
    <p:sldId id="307" r:id="rId5"/>
    <p:sldId id="309" r:id="rId6"/>
    <p:sldId id="311" r:id="rId7"/>
    <p:sldId id="293" r:id="rId8"/>
    <p:sldId id="312" r:id="rId9"/>
    <p:sldId id="315" r:id="rId10"/>
    <p:sldId id="276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DEAC-34D8-456D-A4F4-1CDA921860E5}" type="datetimeFigureOut">
              <a:rPr lang="cs-CZ" smtClean="0"/>
              <a:t>28.02.2020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7826-4CB8-4E1E-BC4C-C269C1CC5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7221B-3450-4466-A490-E0EC82BBA5EB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377-41EB-4267-BF49-9DB0F1D83DFE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F524A7-38CD-4D49-91CB-B0844414D8F7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6B4A-86B3-4DA3-9C9C-71D49B7F04AD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EB643B-0454-4492-B9F7-BEFAFA1F51F7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993-7390-4AE7-B6CA-C7AEAB9DA5EB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9E71-072F-4868-8C44-601CACDE2AA7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5F17-7208-4B0B-B933-C1C2DDA429D1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755-A11E-4DD3-8D04-6E321D95181A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AF7116-B6F3-45F3-AD26-FEE9DBB79F5E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0B51-9898-4F5C-89CC-67E924DFB987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68A518-ADFF-4A02-9C02-448EC94B65A2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Regionální ekonomika a politika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Ing. Kamila Turečková, Ph.D.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296214" y="3940936"/>
            <a:ext cx="11307651" cy="23495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85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  <a:p>
            <a:pPr algn="r"/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cs-CZ" sz="6400">
                <a:solidFill>
                  <a:schemeClr val="accent2">
                    <a:lumMod val="20000"/>
                    <a:lumOff val="80000"/>
                  </a:schemeClr>
                </a:solidFill>
              </a:rPr>
              <a:t>REGIONÁLNÍ rozvoj</a:t>
            </a:r>
            <a:endParaRPr lang="en-US" sz="6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Rozvoj a regionální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791855"/>
            <a:ext cx="6192137" cy="4895272"/>
          </a:xfrm>
        </p:spPr>
        <p:txBody>
          <a:bodyPr>
            <a:normAutofit fontScale="925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Popisuje proces orientovaný na určitý cíl, přičemž tento rozvoj podléhá ustavičným změnám.</a:t>
            </a:r>
          </a:p>
          <a:p>
            <a:r>
              <a:rPr lang="cs-CZ" sz="2400" dirty="0">
                <a:solidFill>
                  <a:schemeClr val="tx1"/>
                </a:solidFill>
              </a:rPr>
              <a:t>Žádoucí, pokud neničí vlastní zdrojovou základnu, je společensky přijatelný a dlouhodobě udržitelný.</a:t>
            </a:r>
          </a:p>
          <a:p>
            <a:r>
              <a:rPr lang="cs-CZ" sz="2400" dirty="0">
                <a:solidFill>
                  <a:schemeClr val="tx1"/>
                </a:solidFill>
              </a:rPr>
              <a:t>Rozvoj v pozitivním slova smyslu vytváří společenský přebytek.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Regionální rozvoj je obecně vymezován jako komplex procesů, které probíhají na území regionů, a které se týkají pozitivních a společensky žádoucích ekonomických, sociálních, environmentálních a jiných proměn regionu.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CE3247-A4D4-4549-BE02-98956C9C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00" y="1976580"/>
            <a:ext cx="3860800" cy="24819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DBAEC4-E064-4F0B-9E0D-FC8123A8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64" y="4332350"/>
            <a:ext cx="4235083" cy="25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4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regionální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291" y="2379353"/>
            <a:ext cx="11397803" cy="437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Pro regionální rozvoj platí: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jedná se o souhrn procesů s pozitivním dopadem, které probíhají uvnitř regionů,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tyto procesy se týkají žádoucích ekonomických, sociálních (společenských), environmentálních a dalších proměn regionů,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toto zlepšení se promítá do kvantitativních (extenzivní rozvoj), ale zejména kvalitativních (intenzivní rozvoj) charakteristik daného regionu, 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rozdíly, které těmito procesy vznikají nelze brát jako překážku, ale naopak jako zdravou konkurenci mezi regiony,  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jde o rozvoj dynamický, přestože se regiony nevyvíjejí stejnou rychlostí,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v rámci rozvoje se uplatňuje systémový a multidisciplinární přístup.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A9AE58-02E4-4548-9548-F00B45A17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73" y="-1"/>
            <a:ext cx="4553527" cy="30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9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růst a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2099255"/>
            <a:ext cx="11397803" cy="4378817"/>
          </a:xfrm>
        </p:spPr>
        <p:txBody>
          <a:bodyPr>
            <a:normAutofit fontScale="925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Regionální (ekonomický) růst je chápán jako zvýšení celkového ekonomického produktu regionu v daném časovém období.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Regionální růst je v teorii regionálního rozvoje spojován spíše s polarizovaným rozvojem a zvyšováním regionálních disparit.</a:t>
            </a:r>
          </a:p>
          <a:p>
            <a:r>
              <a:rPr lang="cs-CZ" sz="2400" dirty="0">
                <a:solidFill>
                  <a:schemeClr val="tx1"/>
                </a:solidFill>
              </a:rPr>
              <a:t>Regionální rozvoj je představován celým komplexem procesů, které probíhají uvnitř regionu. Ekonomický rozvoj pak znamená dlouhodobé zvyšování ekonomického bohatství země.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Je podmíněn vznikem nových výrobních ekonomických aktivit, které vytvářejí nové bohatství, zaměstnanost a také poptávku po výrobních a službách.</a:t>
            </a:r>
          </a:p>
          <a:p>
            <a:r>
              <a:rPr lang="cs-CZ" sz="2400" dirty="0">
                <a:solidFill>
                  <a:schemeClr val="tx1"/>
                </a:solidFill>
              </a:rPr>
              <a:t>Ekonomický – regionální rozvoj bez ekonomického růstu je jen těžko představitelný.</a:t>
            </a:r>
          </a:p>
          <a:p>
            <a:r>
              <a:rPr lang="cs-CZ" sz="2400" dirty="0">
                <a:solidFill>
                  <a:schemeClr val="tx1"/>
                </a:solidFill>
              </a:rPr>
              <a:t>Ekonomický růst je čistě kvantitativní charakteristika, zatímco ekonomický rozvoj je svou povahou kvalitativní proměnná.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1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zdroje regionálního rozvoje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2099255"/>
            <a:ext cx="11552349" cy="4378817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Pro účely cíleného usměrňování rozvojových tendencí v regionu je nezbytné rozlišit:</a:t>
            </a:r>
          </a:p>
          <a:p>
            <a:pPr lvl="1"/>
            <a:r>
              <a:rPr lang="cs-CZ" sz="2200" dirty="0"/>
              <a:t>(1) přirozené procesy (přírodní, hospodářské a sociální zákonitosti) </a:t>
            </a:r>
          </a:p>
          <a:p>
            <a:pPr lvl="1"/>
            <a:r>
              <a:rPr lang="cs-CZ" sz="2200" dirty="0"/>
              <a:t>(2) procesy cíleného působení (pod garancí veřejné správy v kontextu regionální politiky)</a:t>
            </a:r>
          </a:p>
          <a:p>
            <a:r>
              <a:rPr lang="cs-CZ" sz="2400" dirty="0"/>
              <a:t>Mezi extenzivní i intenzivní zdroje regionálního rozvoje mající zejména přirozený charakter patří:</a:t>
            </a:r>
          </a:p>
          <a:p>
            <a:pPr lvl="1"/>
            <a:r>
              <a:rPr lang="cs-CZ" sz="2200" dirty="0"/>
              <a:t>přírodní podmínky, geografický a geologický profil regionu</a:t>
            </a:r>
          </a:p>
          <a:p>
            <a:pPr lvl="1"/>
            <a:r>
              <a:rPr lang="cs-CZ" sz="2200" dirty="0"/>
              <a:t>dostupnost výrobních faktorů </a:t>
            </a:r>
          </a:p>
          <a:p>
            <a:pPr lvl="1"/>
            <a:r>
              <a:rPr lang="cs-CZ" sz="2200" dirty="0"/>
              <a:t>prostorové rozmístění zdrojů a dopravní infrastruktura</a:t>
            </a:r>
          </a:p>
          <a:p>
            <a:pPr lvl="1"/>
            <a:r>
              <a:rPr lang="cs-CZ" sz="2200" dirty="0"/>
              <a:t>úroveň technického pokroku vyjádřená existencí a dalšími rozvojem technických dovedností</a:t>
            </a:r>
          </a:p>
          <a:p>
            <a:pPr lvl="1"/>
            <a:r>
              <a:rPr lang="cs-CZ" sz="2200" dirty="0"/>
              <a:t>přítomnost velkých národních a nadnárodních firem, případně jejich poboček v regionu</a:t>
            </a:r>
          </a:p>
          <a:p>
            <a:pPr lvl="1"/>
            <a:r>
              <a:rPr lang="cs-CZ" sz="2200" dirty="0"/>
              <a:t>aglomerační efekty jako důsledek koncentrace podniků a sídel</a:t>
            </a:r>
          </a:p>
          <a:p>
            <a:pPr lvl="1"/>
            <a:r>
              <a:rPr lang="cs-CZ" sz="2200" dirty="0"/>
              <a:t>úroveň technické a institucionální infrastruktury a veřejných služeb aj.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6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b="1" dirty="0"/>
              <a:t>Současný přístup k regionálnímu ekonomickému rozvoji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2099255"/>
            <a:ext cx="11552349" cy="4378817"/>
          </a:xfrm>
        </p:spPr>
        <p:txBody>
          <a:bodyPr>
            <a:normAutofit/>
          </a:bodyPr>
          <a:lstStyle/>
          <a:p>
            <a:r>
              <a:rPr lang="cs-CZ" sz="2800" dirty="0"/>
              <a:t>zaměření se na dosahování regionální konkurenceschopnosti zvyšováním inovační kapacity regionů a rozvíjením inovačních klastrů a regionálních systémů inovací s orientací na znalostní společnost</a:t>
            </a:r>
          </a:p>
          <a:p>
            <a:r>
              <a:rPr lang="cs-CZ" sz="2800" dirty="0"/>
              <a:t>důraz na vztah uvnitř i mimo region – „</a:t>
            </a:r>
            <a:r>
              <a:rPr lang="cs-CZ" sz="2800" dirty="0" err="1"/>
              <a:t>networking</a:t>
            </a:r>
            <a:r>
              <a:rPr lang="cs-CZ" sz="2800" dirty="0"/>
              <a:t>“</a:t>
            </a:r>
          </a:p>
          <a:p>
            <a:r>
              <a:rPr lang="cs-CZ" sz="2800" dirty="0"/>
              <a:t>zaměření na to, jak regiony akumulují klíčové kompetence, rozvíjejí sociální kapitál, budují strategické vedení, řídí zdroje, shromažďují informace o trzích, poskytují strategickou infrastrukturu, rozvíjejí schopnosti rizikového managementu a do rozvojových strategií zahrnují principy udržitelnosti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0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teorie regionálního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946" y="2099256"/>
            <a:ext cx="11578107" cy="4222006"/>
          </a:xfrm>
        </p:spPr>
        <p:txBody>
          <a:bodyPr>
            <a:normAutofit/>
          </a:bodyPr>
          <a:lstStyle/>
          <a:p>
            <a:r>
              <a:rPr lang="cs-CZ" sz="2800" dirty="0"/>
              <a:t>Ucelený systém, který vysvětluje působení základních faktorů, subjektů, mechanismu a dalších souvislostí regionálního rozvoje. </a:t>
            </a:r>
          </a:p>
          <a:p>
            <a:pPr lvl="1"/>
            <a:r>
              <a:rPr lang="cs-CZ" sz="2600" dirty="0"/>
              <a:t>Cílem teorií regionálního rozvoje je snaha o identifikaci mechanismů a procesů regionální rozvoje a pochopení role hlavních aktérů. </a:t>
            </a:r>
            <a:endParaRPr lang="cs-CZ" sz="2800" dirty="0"/>
          </a:p>
          <a:p>
            <a:r>
              <a:rPr lang="cs-CZ" sz="2800" dirty="0"/>
              <a:t>Teorie tedy mají významný poznávací význam. </a:t>
            </a:r>
          </a:p>
          <a:p>
            <a:r>
              <a:rPr lang="cs-CZ" sz="2800" dirty="0"/>
              <a:t>Základ pro koncipování adekvátní regionální politiky či regionální rozvojové strategie (praktický význam).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4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/>
              <a:t>základní dělení teorií regionálního rozvoje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715956"/>
            <a:ext cx="4729018" cy="5142044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/>
              <a:t>Teorie se tradičně dělí na </a:t>
            </a:r>
            <a:r>
              <a:rPr lang="cs-CZ" sz="2800" b="1" dirty="0"/>
              <a:t>konvergenční</a:t>
            </a:r>
            <a:r>
              <a:rPr lang="cs-CZ" sz="2800" dirty="0"/>
              <a:t> teorie (teorie regionální rovnováhy) a </a:t>
            </a:r>
            <a:r>
              <a:rPr lang="cs-CZ" sz="2800" b="1" dirty="0"/>
              <a:t>divergenční</a:t>
            </a:r>
            <a:r>
              <a:rPr lang="cs-CZ" sz="2800" dirty="0"/>
              <a:t> teorie (teorie regionální nerovnováhy).</a:t>
            </a:r>
          </a:p>
          <a:p>
            <a:pPr lvl="1"/>
            <a:r>
              <a:rPr lang="cs-CZ" sz="2900" dirty="0"/>
              <a:t>Konvergenční teorie: přirozená tendence regionálního rozvoje snižovat meziregionální disparit. Regiony konvergují ke společné úrovni a ke společnému tempu růstu.</a:t>
            </a:r>
          </a:p>
          <a:p>
            <a:pPr lvl="1"/>
            <a:r>
              <a:rPr lang="cs-CZ" sz="2900" dirty="0"/>
              <a:t>U divergenčních teorií opačně.</a:t>
            </a:r>
          </a:p>
          <a:p>
            <a:r>
              <a:rPr lang="cs-CZ" sz="2800" dirty="0"/>
              <a:t>Členění podle míry intervence centrální správy při ovlivňování činnosti, financování, aktivit a aspektů existence nižších územních celků na </a:t>
            </a:r>
            <a:r>
              <a:rPr lang="cs-CZ" sz="2800" b="1" dirty="0"/>
              <a:t>intervencionistické</a:t>
            </a:r>
            <a:r>
              <a:rPr lang="cs-CZ" sz="2800" dirty="0"/>
              <a:t> a </a:t>
            </a:r>
            <a:r>
              <a:rPr lang="cs-CZ" sz="2800" b="1" dirty="0"/>
              <a:t>neintervencionistické</a:t>
            </a:r>
            <a:r>
              <a:rPr lang="cs-CZ" sz="280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9BD14F-C767-48FA-B0EA-54390450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964" y="1837855"/>
            <a:ext cx="7310036" cy="50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3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345" y="702156"/>
            <a:ext cx="11379199" cy="1013800"/>
          </a:xfrm>
        </p:spPr>
        <p:txBody>
          <a:bodyPr>
            <a:noAutofit/>
          </a:bodyPr>
          <a:lstStyle/>
          <a:p>
            <a:r>
              <a:rPr lang="cs-CZ" sz="2400" b="1" dirty="0"/>
              <a:t>ZÁKLADNÍ ČLENĚNÍ TEORETICKÝCH PŘÍSTUPŮ K REGIONÁLNÍMU ROZVOJI a současně uplatňované teorie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16746"/>
            <a:ext cx="5283200" cy="5041254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/>
              <a:t>V dnešní době se uplatňují teoretické přístupy založené na aktivizaci vnitřního potenciálu regionů: </a:t>
            </a:r>
          </a:p>
          <a:p>
            <a:pPr lvl="1"/>
            <a:r>
              <a:rPr lang="cs-CZ" sz="2600" dirty="0"/>
              <a:t>podpora vzniku nových malých a středních firem a rozvoje těch současných, </a:t>
            </a:r>
          </a:p>
          <a:p>
            <a:pPr lvl="1"/>
            <a:r>
              <a:rPr lang="cs-CZ" sz="2600" dirty="0"/>
              <a:t>zkvalitnění podnikatelského klimatu ve smyslu rovného přístupu k informacím a možnostem finanční i nefinanční podpory, </a:t>
            </a:r>
          </a:p>
          <a:p>
            <a:pPr lvl="1"/>
            <a:r>
              <a:rPr lang="cs-CZ" sz="2600" dirty="0"/>
              <a:t>důraz je kladen na technické a technologické inovace, posílení konkurenčního prostředí a rozvoj služeb nejvyššího řádu,</a:t>
            </a:r>
          </a:p>
          <a:p>
            <a:pPr lvl="1"/>
            <a:r>
              <a:rPr lang="cs-CZ" sz="2600" dirty="0"/>
              <a:t>uplatňují se principy deregulace, demonopolizace a decentralizace, opouští se státní intervencionismus a paternalismus (ochranářství),</a:t>
            </a:r>
          </a:p>
          <a:p>
            <a:pPr lvl="1"/>
            <a:r>
              <a:rPr lang="cs-CZ" sz="2600" dirty="0"/>
              <a:t>snahou je posílit flexibilitu a využitelnost zdrojů, dostupnost informací a spolupráci všech subjektů v regionu.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5F3B78-F067-4F08-8ADB-6F5A134E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055" y="1816746"/>
            <a:ext cx="6907945" cy="50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23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TM03457464[[fn=Dividendy]]</Template>
  <TotalTime>925</TotalTime>
  <Words>755</Words>
  <Application>Microsoft Office PowerPoint</Application>
  <PresentationFormat>Širokoúhlá obrazovka</PresentationFormat>
  <Paragraphs>70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Calibri</vt:lpstr>
      <vt:lpstr>Gill Sans MT</vt:lpstr>
      <vt:lpstr>Wingdings 2</vt:lpstr>
      <vt:lpstr>Dividenda</vt:lpstr>
      <vt:lpstr>Regionální ekonomika a politika</vt:lpstr>
      <vt:lpstr>Rozvoj a regionální rozvoj</vt:lpstr>
      <vt:lpstr>regionální rozvoj</vt:lpstr>
      <vt:lpstr>růst a rozvoj</vt:lpstr>
      <vt:lpstr>zdroje regionálního rozvoje</vt:lpstr>
      <vt:lpstr>Současný přístup k regionálnímu ekonomickému rozvoji </vt:lpstr>
      <vt:lpstr>teorie regionálního rozvoje</vt:lpstr>
      <vt:lpstr>základní dělení teorií regionálního rozvoje</vt:lpstr>
      <vt:lpstr>ZÁKLADNÍ ČLENĚNÍ TEORETICKÝCH PŘÍSTUPŮ K REGIONÁLNÍMU ROZVOJI a současně uplatňované teorie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tur0001</cp:lastModifiedBy>
  <cp:revision>154</cp:revision>
  <cp:lastPrinted>2019-06-27T05:43:46Z</cp:lastPrinted>
  <dcterms:created xsi:type="dcterms:W3CDTF">2017-12-11T08:34:25Z</dcterms:created>
  <dcterms:modified xsi:type="dcterms:W3CDTF">2020-02-28T11:32:01Z</dcterms:modified>
</cp:coreProperties>
</file>