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83" r:id="rId4"/>
    <p:sldId id="285" r:id="rId5"/>
    <p:sldId id="282" r:id="rId6"/>
    <p:sldId id="289" r:id="rId7"/>
    <p:sldId id="290" r:id="rId8"/>
    <p:sldId id="291" r:id="rId9"/>
    <p:sldId id="294" r:id="rId10"/>
    <p:sldId id="296" r:id="rId11"/>
    <p:sldId id="297" r:id="rId12"/>
    <p:sldId id="298" r:id="rId13"/>
    <p:sldId id="300" r:id="rId14"/>
    <p:sldId id="27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CED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5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8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9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9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5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67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Ing. Kamila Turečková, Ph.D.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81191" y="3940936"/>
            <a:ext cx="10993546" cy="23495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cs-CZ" sz="28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cs-CZ" sz="85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cs-CZ" sz="2800" b="0" i="0" u="none" strike="noStrike" kern="1200" cap="all" spc="0" normalizeH="0" baseline="0" noProof="0" dirty="0">
              <a:ln>
                <a:noFill/>
              </a:ln>
              <a:solidFill>
                <a:srgbClr val="8CB64A">
                  <a:lumMod val="40000"/>
                  <a:lumOff val="6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cs-CZ" sz="56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Regionální rozdíly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cs-CZ" sz="56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regionální konkurenceschopnost</a:t>
            </a:r>
            <a:endParaRPr kumimoji="0" lang="en-US" sz="5600" b="0" i="0" u="none" strike="noStrike" kern="1200" cap="all" spc="0" normalizeH="0" baseline="0" noProof="0" dirty="0">
              <a:ln>
                <a:noFill/>
              </a:ln>
              <a:solidFill>
                <a:srgbClr val="8CB64A">
                  <a:lumMod val="20000"/>
                  <a:lumOff val="8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66658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66658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Koncept konkurenceschopnosti regionu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230378" cy="4222006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Důvody, proč je koncept regionální konkurenceschopnosti z pohledu celé ekonomické konkurenceschopnosti tak klíčový jsou tyto: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jsou odrazem celkového obrazu ekonomiky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jsou hnací silou národních ekonomik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jsou základním „přístavem“ změn v mobilitě výrobních faktorů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nemají přesně definovanou úlohu v mezinárodní dělbě práce, ale jejich doménou je specializace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začínají být nositeli koordinačních a rozhodovacích aktivit realizované hospodářské politiky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jsou rovněž nositeli původu disponibilních výrobních faktorů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9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Zdroje a faktory regionální konkurenceschopnosti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230378" cy="4222006"/>
          </a:xfrm>
        </p:spPr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r>
              <a:rPr lang="cs-CZ" sz="2800" dirty="0"/>
              <a:t>Obecně můžeme říci, že je regionální konkurenceschopnost úzce spjata zejména s těmito čtyřmi hlavními faktory:</a:t>
            </a:r>
          </a:p>
          <a:p>
            <a:pPr lvl="1"/>
            <a:r>
              <a:rPr lang="cs-CZ" sz="2600" dirty="0"/>
              <a:t>strukturou ekonomických aktivit</a:t>
            </a:r>
          </a:p>
          <a:p>
            <a:pPr lvl="1"/>
            <a:r>
              <a:rPr lang="cs-CZ" sz="2600" dirty="0"/>
              <a:t>úrovní inovací</a:t>
            </a:r>
          </a:p>
          <a:p>
            <a:pPr lvl="1"/>
            <a:r>
              <a:rPr lang="cs-CZ" sz="2600" dirty="0"/>
              <a:t>stupněm dostupnosti regionu</a:t>
            </a:r>
          </a:p>
          <a:p>
            <a:pPr lvl="1"/>
            <a:r>
              <a:rPr lang="cs-CZ" sz="2600" dirty="0"/>
              <a:t>úrovní dosažené vzdělanosti pracovních sil</a:t>
            </a:r>
          </a:p>
          <a:p>
            <a:r>
              <a:rPr lang="cs-CZ" sz="2800" dirty="0"/>
              <a:t>Současná konkurenceschopnost zvýrazňuje význam vzdělání, znalosti, nehmotných statků a rozvinutou infrastrukturu.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73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Zdroje a faktory regionální konkurenceschopnosti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230378" cy="4222006"/>
          </a:xfrm>
        </p:spPr>
        <p:txBody>
          <a:bodyPr numCol="2">
            <a:normAutofit/>
          </a:bodyPr>
          <a:lstStyle/>
          <a:p>
            <a:r>
              <a:rPr lang="cs-CZ" sz="2800" dirty="0"/>
              <a:t>Mezi základní faktory, resp. oblasti faktorů ovlivňující regionální konkurenceschopnost tak patří:</a:t>
            </a:r>
          </a:p>
          <a:p>
            <a:pPr lvl="1"/>
            <a:r>
              <a:rPr lang="cs-CZ" sz="2600" dirty="0"/>
              <a:t>infrastruktura (technická, sociální, institucionální, podnikatelská…)</a:t>
            </a:r>
          </a:p>
          <a:p>
            <a:pPr lvl="1"/>
            <a:r>
              <a:rPr lang="cs-CZ" sz="2600" dirty="0"/>
              <a:t>pracovní síla a její vybavenost (dovednosti, dosažená úroveň vzdělání, ochota dalšího vzdělávání)</a:t>
            </a:r>
          </a:p>
          <a:p>
            <a:pPr lvl="1"/>
            <a:r>
              <a:rPr lang="cs-CZ" sz="2600" dirty="0"/>
              <a:t>výkonnost veřejného sektoru</a:t>
            </a:r>
          </a:p>
          <a:p>
            <a:pPr lvl="1"/>
            <a:r>
              <a:rPr lang="cs-CZ" sz="2600" dirty="0"/>
              <a:t>výkonnost v produktivitě (měřená vztahy mezi příjmy a zaměstnaností)</a:t>
            </a:r>
          </a:p>
          <a:p>
            <a:pPr lvl="1"/>
            <a:r>
              <a:rPr lang="cs-CZ" sz="2600" dirty="0"/>
              <a:t>obchodní faktory</a:t>
            </a:r>
          </a:p>
          <a:p>
            <a:pPr lvl="1"/>
            <a:r>
              <a:rPr lang="cs-CZ" sz="2600" dirty="0"/>
              <a:t>pracovní faktory</a:t>
            </a:r>
          </a:p>
          <a:p>
            <a:pPr lvl="1"/>
            <a:r>
              <a:rPr lang="cs-CZ" sz="2600" dirty="0"/>
              <a:t>regionální a lokální faktory</a:t>
            </a:r>
          </a:p>
          <a:p>
            <a:pPr lvl="1"/>
            <a:r>
              <a:rPr lang="cs-CZ" sz="2600" dirty="0"/>
              <a:t>infrastrukturní faktory</a:t>
            </a:r>
          </a:p>
          <a:p>
            <a:pPr lvl="1"/>
            <a:r>
              <a:rPr lang="cs-CZ" sz="2600" dirty="0"/>
              <a:t>cenové faktory</a:t>
            </a:r>
          </a:p>
          <a:p>
            <a:pPr lvl="1"/>
            <a:r>
              <a:rPr lang="cs-CZ" sz="2600" dirty="0"/>
              <a:t>environmentální faktory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9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Zdroje a faktory regionální konkurenceschopnosti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230378" cy="4222006"/>
          </a:xfrm>
        </p:spPr>
        <p:txBody>
          <a:bodyPr numCol="1">
            <a:normAutofit/>
          </a:bodyPr>
          <a:lstStyle/>
          <a:p>
            <a:r>
              <a:rPr lang="cs-CZ" sz="2800" dirty="0"/>
              <a:t>Podle regionálních inovačních strategií je v rámci podpory regionální konkurenceschopnosti potřeba: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/>
              <a:t>finančně podporovat inovační projekty malých a středních podniků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/>
              <a:t>podporovat společné výzkumy a vývoj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/>
              <a:t>přispívat k rozvoji inovační infrastruktury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/>
              <a:t>podporovat přenos výsledků výzkumu a vývoje do komerční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1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I. Regionální disparity a jejich členění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911927"/>
            <a:ext cx="11230378" cy="479367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Regionální disparitou rozumíme územní nerovnosti či nepoměr ekonomických, sociálních nebo teritoriálních jevů.</a:t>
            </a:r>
          </a:p>
          <a:p>
            <a:pPr lvl="0"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Regionální disparita jako rozdílnost, která je výsledkem přirozeného vývoje reálně fungující ekonomiky.</a:t>
            </a:r>
          </a:p>
          <a:p>
            <a:pPr lvl="0"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Regionální disparity mohou být: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pozitivní - podporovány a prohlubovány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negativní - omezovány a potlačovány</a:t>
            </a:r>
          </a:p>
          <a:p>
            <a:r>
              <a:rPr lang="cs-CZ" sz="2800" dirty="0">
                <a:solidFill>
                  <a:schemeClr val="tx1"/>
                </a:solidFill>
              </a:rPr>
              <a:t>Regionální disparity členíme na: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ekonomické - územní nerovnosti či nepoměry ekonomických jevů neboli územní rozdílnosti v procesu výroby, rozdělování, směny a spotřeby užitných hodnot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sociální - územní nerovnosti či nepoměry sociálních jevů, které se týkají především lidské společnosti a vtahů uvnitř této společnosti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teritoriální - územní nerovnosti či nepoměry teritoriálních jevů, které jsou spjaty zejména s příslušným územím</a:t>
            </a: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1) Regionální disparity a jejich členění</a:t>
            </a:r>
            <a:br>
              <a:rPr lang="cs-CZ" sz="3600" b="1" dirty="0"/>
            </a:br>
            <a:r>
              <a:rPr lang="cs-CZ" sz="3600" dirty="0"/>
              <a:t>základní členění meziregionálních disparit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C965AD5B-BF41-49E2-9B83-932BE1220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271416"/>
              </p:ext>
            </p:extLst>
          </p:nvPr>
        </p:nvGraphicFramePr>
        <p:xfrm>
          <a:off x="674400" y="2033051"/>
          <a:ext cx="10843200" cy="444240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918545">
                  <a:extLst>
                    <a:ext uri="{9D8B030D-6E8A-4147-A177-3AD203B41FA5}">
                      <a16:colId xmlns:a16="http://schemas.microsoft.com/office/drawing/2014/main" val="2832255990"/>
                    </a:ext>
                  </a:extLst>
                </a:gridCol>
                <a:gridCol w="2392219">
                  <a:extLst>
                    <a:ext uri="{9D8B030D-6E8A-4147-A177-3AD203B41FA5}">
                      <a16:colId xmlns:a16="http://schemas.microsoft.com/office/drawing/2014/main" val="2443442758"/>
                    </a:ext>
                  </a:extLst>
                </a:gridCol>
                <a:gridCol w="5532436">
                  <a:extLst>
                    <a:ext uri="{9D8B030D-6E8A-4147-A177-3AD203B41FA5}">
                      <a16:colId xmlns:a16="http://schemas.microsoft.com/office/drawing/2014/main" val="2766711736"/>
                    </a:ext>
                  </a:extLst>
                </a:gridCol>
              </a:tblGrid>
              <a:tr h="403855">
                <a:tc rowSpan="11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meziregionální disparita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ekonomická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životní úroveň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5657306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ekonomický růstu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40176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hospodářská struktura regionu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2009414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trhu práce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379482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sociální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zdraví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819600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vzdělání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490767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kriminalita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021866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bydlení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9285953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sociální péče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1361880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teritoriální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ED3D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přírodní zdroje (charakter přírody)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836118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životní prostředí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2106611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7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3600" b="1" dirty="0">
                <a:solidFill>
                  <a:prstClr val="white"/>
                </a:solidFill>
              </a:rPr>
              <a:t>Regionální disparity a jejich členění</a:t>
            </a:r>
            <a:r>
              <a:rPr lang="cs-CZ" sz="3600" dirty="0">
                <a:solidFill>
                  <a:prstClr val="white"/>
                </a:solidFill>
              </a:rPr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74982"/>
            <a:ext cx="6076950" cy="4983018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/>
              <a:t>Klasifikace regionální disparity ze dvou souvisejících perspektiv na:</a:t>
            </a:r>
          </a:p>
          <a:p>
            <a:pPr lvl="1"/>
            <a:r>
              <a:rPr lang="cs-CZ" sz="2600" dirty="0"/>
              <a:t>vertikální</a:t>
            </a:r>
          </a:p>
          <a:p>
            <a:pPr lvl="1"/>
            <a:r>
              <a:rPr lang="cs-CZ" sz="2600" dirty="0"/>
              <a:t>horizontální</a:t>
            </a:r>
          </a:p>
          <a:p>
            <a:r>
              <a:rPr lang="cs-CZ" sz="2800" dirty="0"/>
              <a:t>Vertikální perspektiva na regionální disparitu znamená, že ji posuzujeme v kontextu různých geograficky založených rámců (svět, Evropa, země) nebo různých územních měřítek (Evropská unie, stát, region, obec s rozšířenou působností, obec). </a:t>
            </a:r>
          </a:p>
          <a:p>
            <a:r>
              <a:rPr lang="cs-CZ" sz="2800" dirty="0"/>
              <a:t>Horizontální perspektiva souvisí s věcnou sférou výskytu regionálních disparit, kdy disparita může mít materiální i nemateriální podobu. Věcnou sférou je zde myšlen jakýkoli zvolený jedinečný a měřitelný atribut (míra nezaměstnanosti, porodnost, délka železniční sítě, domácnosti připojené k internetu aj.), který splňuje předpoklad komparovatelnosti.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98E236-DE37-47D8-AB7E-40C835022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2428153"/>
            <a:ext cx="61150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F196288-5AF8-47CB-B5F6-5555DA839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2" y="2333047"/>
            <a:ext cx="6354618" cy="44929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Příčiny meziregionálních rozdílů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19564"/>
            <a:ext cx="6354618" cy="5038436"/>
          </a:xfrm>
        </p:spPr>
        <p:txBody>
          <a:bodyPr>
            <a:normAutofit fontScale="62500" lnSpcReduction="20000"/>
          </a:bodyPr>
          <a:lstStyle/>
          <a:p>
            <a:endParaRPr lang="cs-CZ" sz="3100" dirty="0">
              <a:solidFill>
                <a:schemeClr val="tx1"/>
              </a:solidFill>
            </a:endParaRPr>
          </a:p>
          <a:p>
            <a:r>
              <a:rPr lang="cs-CZ" sz="3400" dirty="0">
                <a:solidFill>
                  <a:schemeClr val="tx1"/>
                </a:solidFill>
              </a:rPr>
              <a:t>Příčiny nerovnoměrného vývoje a zdroje regionálních disparit lze nalézt ve třech základních skupinách faktorů: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3100" dirty="0">
                <a:solidFill>
                  <a:schemeClr val="tx1"/>
                </a:solidFill>
              </a:rPr>
              <a:t>přírodní podmínky - množství nerostného bohatství, vybavenost a stupeň čerpání přírodních zdrojů, stupeň znehodnocení a obnovy životního prostředí, geografická poloha ve smyslu vzdálenosti k centrům obchodů a významným logistickým uzlům a další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3100" dirty="0">
                <a:solidFill>
                  <a:schemeClr val="tx1"/>
                </a:solidFill>
              </a:rPr>
              <a:t>socio-kulturní faktory - hodnoty a tradice, které determinují přístup k inovacím, podnikání, mobilitě, psychologické faktory, struktura obyvatelstva, migrace a mobilita pracovní síly apod.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3100" dirty="0">
                <a:solidFill>
                  <a:schemeClr val="tx1"/>
                </a:solidFill>
              </a:rPr>
              <a:t>politicko-ekonomické faktory - rozdílná ekonomická struktura a stav infrastruktury, soustředění politické i ekonomické moci do městských obvodů, regionální projevy státních rozhodnutí, inovace a schopnost jejich vytváření, aj.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6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Příčiny meziregionálních rozdílů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230378" cy="422200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8CB64A"/>
              </a:buClr>
            </a:pPr>
            <a:endParaRPr lang="cs-CZ" sz="2800" dirty="0">
              <a:solidFill>
                <a:prstClr val="black"/>
              </a:solidFill>
            </a:endParaRPr>
          </a:p>
          <a:p>
            <a:pPr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Příčiny meziregionálních rozdílů lze rozdělit do dvou kategorií na: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vnitřní - pocházejí od aktérů regionálního rozvoje v daném regionu, přičemž jde o jejich chování, zvyky, motivaci, schopnosti a míru jejich využití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vnější - společenské podmínky a podmínky externího prostředí (fyzicko-geografické i socio-ekonomické)</a:t>
            </a:r>
          </a:p>
          <a:p>
            <a:pPr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Regionální rozdíly jsou tím, co se promítá do regionální struktury regionů, která je následně pro každý region specifická. Vedle prosperujících regionů s vysokou životní úrovní (ale například nežádoucím stavem životního prostředí) můžeme nalézt regiony s podprůměrnou ekonomickou výkonností, s vysokou nezaměstnaností a sociálními problémy.</a:t>
            </a:r>
          </a:p>
          <a:p>
            <a:pPr>
              <a:buClr>
                <a:srgbClr val="8CB64A"/>
              </a:buClr>
            </a:pP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4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5BD93C9-C97F-4155-B3BA-193338EE9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9" y="1942936"/>
            <a:ext cx="5957172" cy="42129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Příčiny meziregionálních rozdílů</a:t>
            </a:r>
            <a:br>
              <a:rPr lang="cs-CZ" sz="3600" b="1" dirty="0"/>
            </a:br>
            <a:r>
              <a:rPr lang="cs-CZ" sz="3600" dirty="0"/>
              <a:t>typy problémových regionů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47273"/>
            <a:ext cx="6465454" cy="5010727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8CB64A"/>
              </a:buClr>
            </a:pPr>
            <a:r>
              <a:rPr lang="cs-CZ" sz="3100" dirty="0">
                <a:solidFill>
                  <a:prstClr val="black"/>
                </a:solidFill>
              </a:rPr>
              <a:t>Podle různých příčin vzniku meziregionálních disparit rozlišujeme tři hlavní typy tzv. problémových regionů:</a:t>
            </a:r>
          </a:p>
          <a:p>
            <a:pPr marL="838350" lvl="1" indent="-514350">
              <a:buClr>
                <a:srgbClr val="8CB64A"/>
              </a:buClr>
              <a:buFont typeface="+mj-lt"/>
              <a:buAutoNum type="arabicPeriod"/>
            </a:pPr>
            <a:r>
              <a:rPr lang="cs-CZ" sz="2800" dirty="0">
                <a:solidFill>
                  <a:prstClr val="black"/>
                </a:solidFill>
              </a:rPr>
              <a:t>regiony nedostatečně vybavené přírodními zdroji charakteristické nepříznivými přírodními podmínkami, které v minulosti umožnily pouze extenzivní formy zemědělství, a tato informace přetrvala do současnosti</a:t>
            </a:r>
          </a:p>
          <a:p>
            <a:pPr marL="838350" lvl="1" indent="-514350">
              <a:buClr>
                <a:srgbClr val="8CB64A"/>
              </a:buClr>
              <a:buFont typeface="+mj-lt"/>
              <a:buAutoNum type="arabicPeriod"/>
            </a:pPr>
            <a:r>
              <a:rPr lang="cs-CZ" sz="2800" dirty="0">
                <a:solidFill>
                  <a:prstClr val="black"/>
                </a:solidFill>
              </a:rPr>
              <a:t>regiony s nedostatečným využitím vlastních zdrojů, kdy nízké využití vlastních zdrojů je podmíněno nedostatkem kapitálu</a:t>
            </a:r>
          </a:p>
          <a:p>
            <a:pPr marL="838350" lvl="1" indent="-514350">
              <a:buClr>
                <a:srgbClr val="8CB64A"/>
              </a:buClr>
              <a:buFont typeface="+mj-lt"/>
              <a:buAutoNum type="arabicPeriod"/>
            </a:pPr>
            <a:r>
              <a:rPr lang="cs-CZ" sz="2800" dirty="0">
                <a:solidFill>
                  <a:prstClr val="black"/>
                </a:solidFill>
              </a:rPr>
              <a:t>regiony se stagnujícími, upadajícími základními odvětvími, které v minulosti patřily k vyspělým, avšak změnou ve struktuře poptávky zaznamenali stagnaci či úpadek tradičních odvětví (těžba uhlí, energetika, hutnictví, textilní výroba, strojírenství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9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Regionální rozdíly v české republice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964" y="1801091"/>
            <a:ext cx="11804072" cy="494145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V České republice docházelo ke vzniku významných rozdílů v míře sociálně ekonomického rozvoje regionů a existuje stále předpoklad jejich dalšího narůstání jako důsledek prudkých změn ekonomických podmínek a rozdílného sektorového dopadu ekonomické transformace na jednotlivé regiony. </a:t>
            </a:r>
          </a:p>
          <a:p>
            <a:pPr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Růst regionálních rozdílů díky transformačním procesům.</a:t>
            </a:r>
          </a:p>
          <a:p>
            <a:pPr>
              <a:buClr>
                <a:srgbClr val="8CB64A"/>
              </a:buClr>
            </a:pPr>
            <a:r>
              <a:rPr lang="cs-CZ" sz="2800" dirty="0">
                <a:solidFill>
                  <a:prstClr val="black"/>
                </a:solidFill>
              </a:rPr>
              <a:t>Trendy prohlubování meziregionálních rozdílů ovlivňují zejména tyto faktory: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úroveň infrastruktury, zejména dopravní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úroveň industrializace regionu s dopadem na zaměstnanost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stav zemědělství s klesajícím podílem na zaměstnanosti i výstupu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postavení služeb s novou vedoucí roli v ekonomice jako celku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síť měst, zejména větších, které by se mohly stát významnými rozvojovými póly na regionální i národní úrovni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nové podnikatelské aktivy, zejména malé a střední podniky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sociální napění a problémy v nezaměstnanosti koncentrované zejména v severních Čechách (Ústecký kraj) a na severní Moravě a ve Slezsku (kraj Moravskoslezský)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lidské zdroje s nedostatečnou kvalifikací a znalostmi</a:t>
            </a:r>
          </a:p>
          <a:p>
            <a:pPr lvl="1">
              <a:buClr>
                <a:srgbClr val="8CB64A"/>
              </a:buClr>
            </a:pPr>
            <a:r>
              <a:rPr lang="cs-CZ" sz="2600" dirty="0">
                <a:solidFill>
                  <a:prstClr val="black"/>
                </a:solidFill>
              </a:rPr>
              <a:t>omezené aktivity výzkumu a vývoje silně soustředěné v hlavním městě Praze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9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1i. Koncept konkurenceschopnosti regionu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782" y="1930399"/>
            <a:ext cx="11739418" cy="4636655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 nejjednodušší formě můžeme konkurenceschopnost chápat jako takové postavení subjektů v systému, které umožňuje jejich existenci s minimálními riziky a schopností se vyvíjet dynamicky, alespoň tak rychle, jako celý systém.</a:t>
            </a:r>
          </a:p>
          <a:p>
            <a:r>
              <a:rPr lang="cs-CZ" sz="2800" dirty="0">
                <a:solidFill>
                  <a:schemeClr val="tx1"/>
                </a:solidFill>
              </a:rPr>
              <a:t>Obecněji se konkurenceschopnost definuje jako schopnost firem, odvětví, regionů, národů a nadnárodních regionů generovat vysokou úroveň příjmů a zaměstnanosti. </a:t>
            </a:r>
          </a:p>
          <a:p>
            <a:r>
              <a:rPr lang="cs-CZ" sz="2800" dirty="0">
                <a:solidFill>
                  <a:schemeClr val="tx1"/>
                </a:solidFill>
              </a:rPr>
              <a:t>Regionální konkurenceschopnost můžeme chápat jako výsledek společného úsilí o co nejproduktivnější využívání vnitřních zdrojů v interakci s využíváním vnějších zdrojů a rozvojových příležitostí, zaměřené na trvalé zvyšování produkčního potenciálu regionů.</a:t>
            </a:r>
          </a:p>
          <a:p>
            <a:r>
              <a:rPr lang="cs-CZ" sz="2800" dirty="0">
                <a:solidFill>
                  <a:schemeClr val="tx1"/>
                </a:solidFill>
              </a:rPr>
              <a:t>V kontextu regionální ekonomiky a politiky budeme vnímat nyní už regionální konkurenceschopnost jako schopnost regionu produkovat výrobky a služby, které obstojí na mezinárodních trzích a současně je zajištěno udržení vysokých a trvalých příjmů jeho obyvatel, které v globálním prostředí vedou ke zvyšování blahobytu v regionech.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20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1168</Words>
  <Application>Microsoft Office PowerPoint</Application>
  <PresentationFormat>Širokoúhlá obrazovka</PresentationFormat>
  <Paragraphs>122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Calibri</vt:lpstr>
      <vt:lpstr>Gill Sans MT</vt:lpstr>
      <vt:lpstr>Times New Roman</vt:lpstr>
      <vt:lpstr>Wingdings</vt:lpstr>
      <vt:lpstr>Wingdings 2</vt:lpstr>
      <vt:lpstr>Dividenda</vt:lpstr>
      <vt:lpstr>Regionální ekonomika a politika</vt:lpstr>
      <vt:lpstr>I. Regionální disparity a jejich členění</vt:lpstr>
      <vt:lpstr>1) Regionální disparity a jejich členění základní členění meziregionálních disparit</vt:lpstr>
      <vt:lpstr> Regionální disparity a jejich členění </vt:lpstr>
      <vt:lpstr>Příčiny meziregionálních rozdílů</vt:lpstr>
      <vt:lpstr>Příčiny meziregionálních rozdílů</vt:lpstr>
      <vt:lpstr>Příčiny meziregionálních rozdílů typy problémových regionů</vt:lpstr>
      <vt:lpstr>Regionální rozdíly v české republice</vt:lpstr>
      <vt:lpstr>1i. Koncept konkurenceschopnosti regionu</vt:lpstr>
      <vt:lpstr>Koncept konkurenceschopnosti regionu</vt:lpstr>
      <vt:lpstr>Zdroje a faktory regionální konkurenceschopnosti</vt:lpstr>
      <vt:lpstr>Zdroje a faktory regionální konkurenceschopnosti</vt:lpstr>
      <vt:lpstr>Zdroje a faktory regionální konkurenceschopnosti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ekonomika a politika</dc:title>
  <dc:creator>kristyna.raczova7@gmail.com</dc:creator>
  <cp:lastModifiedBy>tur0001</cp:lastModifiedBy>
  <cp:revision>16</cp:revision>
  <dcterms:created xsi:type="dcterms:W3CDTF">2019-09-25T12:11:09Z</dcterms:created>
  <dcterms:modified xsi:type="dcterms:W3CDTF">2020-02-16T15:12:39Z</dcterms:modified>
</cp:coreProperties>
</file>