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7" r:id="rId3"/>
    <p:sldId id="290" r:id="rId4"/>
    <p:sldId id="283" r:id="rId5"/>
    <p:sldId id="291" r:id="rId6"/>
    <p:sldId id="289" r:id="rId7"/>
    <p:sldId id="292" r:id="rId8"/>
    <p:sldId id="293" r:id="rId9"/>
    <p:sldId id="294" r:id="rId10"/>
    <p:sldId id="288" r:id="rId11"/>
    <p:sldId id="295" r:id="rId12"/>
    <p:sldId id="296" r:id="rId13"/>
    <p:sldId id="297" r:id="rId14"/>
    <p:sldId id="298" r:id="rId15"/>
    <p:sldId id="307" r:id="rId16"/>
    <p:sldId id="276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E47221B-3450-4466-A490-E0EC82BBA5EB}" type="datetime1">
              <a:rPr lang="en-US" smtClean="0"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39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E4377-41EB-4267-BF49-9DB0F1D83DFE}" type="datetime1">
              <a:rPr lang="en-US" smtClean="0"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918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FF524A7-38CD-4D49-91CB-B0844414D8F7}" type="datetime1">
              <a:rPr lang="en-US" smtClean="0"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284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E6B4A-86B3-4DA3-9C9C-71D49B7F04AD}" type="datetime1">
              <a:rPr lang="en-US" smtClean="0"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36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7EB643B-0454-4492-B9F7-BEFAFA1F51F7}" type="datetime1">
              <a:rPr lang="en-US" smtClean="0"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259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0993-7390-4AE7-B6CA-C7AEAB9DA5EB}" type="datetime1">
              <a:rPr lang="en-US" smtClean="0"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804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9E71-072F-4868-8C44-601CACDE2AA7}" type="datetime1">
              <a:rPr lang="en-US" smtClean="0"/>
              <a:t>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7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5F17-7208-4B0B-B933-C1C2DDA429D1}" type="datetime1">
              <a:rPr lang="en-US" smtClean="0"/>
              <a:t>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1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5755-A11E-4DD3-8D04-6E321D95181A}" type="datetime1">
              <a:rPr lang="en-US" smtClean="0"/>
              <a:t>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7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AF7116-B6F3-45F3-AD26-FEE9DBB79F5E}" type="datetime1">
              <a:rPr lang="en-US" smtClean="0"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608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0B51-9898-4F5C-89CC-67E924DFB987}" type="datetime1">
              <a:rPr lang="en-US" smtClean="0"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33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468A518-ADFF-4A02-9C02-448EC94B65A2}" type="datetime1">
              <a:rPr lang="en-US" smtClean="0"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8504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Regionální ekonomika a politika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Ing. Kamila Turečková, Ph.D.</a:t>
            </a:r>
            <a:endParaRPr lang="en-US" sz="2800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581191" y="3940936"/>
            <a:ext cx="10993546" cy="23495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CB64A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kumimoji="0" lang="cs-CZ" sz="2800" b="0" i="0" u="none" strike="noStrike" kern="1200" cap="all" spc="0" normalizeH="0" baseline="0" noProof="0" dirty="0">
                <a:ln>
                  <a:noFill/>
                </a:ln>
                <a:solidFill>
                  <a:srgbClr val="8CB64A">
                    <a:lumMod val="40000"/>
                    <a:lumOff val="60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cs-CZ" sz="8500" b="0" i="0" u="none" strike="noStrike" kern="1200" cap="all" spc="0" normalizeH="0" baseline="0" noProof="0" dirty="0">
                <a:ln>
                  <a:noFill/>
                </a:ln>
                <a:solidFill>
                  <a:srgbClr val="8CB64A">
                    <a:lumMod val="40000"/>
                    <a:lumOff val="60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7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CB64A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rgbClr val="8CB64A">
                  <a:lumMod val="40000"/>
                  <a:lumOff val="60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CB64A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endParaRPr kumimoji="0" lang="cs-CZ" sz="5100" b="0" i="0" u="none" strike="noStrike" kern="1200" cap="all" spc="0" normalizeH="0" baseline="0" noProof="0" dirty="0">
              <a:ln>
                <a:noFill/>
              </a:ln>
              <a:solidFill>
                <a:srgbClr val="8CB64A">
                  <a:lumMod val="20000"/>
                  <a:lumOff val="80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CB64A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kumimoji="0" lang="cs-CZ" sz="5800" b="0" i="0" u="none" strike="noStrike" kern="1200" cap="all" spc="0" normalizeH="0" baseline="0" noProof="0" dirty="0">
                <a:ln>
                  <a:noFill/>
                </a:ln>
                <a:solidFill>
                  <a:srgbClr val="8CB64A">
                    <a:lumMod val="20000"/>
                    <a:lumOff val="80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Ekonomická struktura a úroveň regionů</a:t>
            </a:r>
            <a:endParaRPr kumimoji="0" lang="en-US" sz="5800" b="0" i="0" u="none" strike="noStrike" kern="1200" cap="all" spc="0" normalizeH="0" baseline="0" noProof="0" dirty="0">
              <a:ln>
                <a:noFill/>
              </a:ln>
              <a:solidFill>
                <a:srgbClr val="8CB64A">
                  <a:lumMod val="20000"/>
                  <a:lumOff val="80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366658">
                    <a:lumMod val="75000"/>
                    <a:lumOff val="2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366658">
                  <a:lumMod val="75000"/>
                  <a:lumOff val="25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ekonomická odvětví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1828800"/>
            <a:ext cx="11256136" cy="4919729"/>
          </a:xfrm>
        </p:spPr>
        <p:txBody>
          <a:bodyPr>
            <a:normAutofit/>
          </a:bodyPr>
          <a:lstStyle/>
          <a:p>
            <a:r>
              <a:rPr lang="cs-CZ" sz="2400" dirty="0"/>
              <a:t>Ekonomické odvětví tvoří stejnorodé skupiny ekonomických činností nebo produktů rozdělené podle věcného, technického a ekonomického charakteru. </a:t>
            </a:r>
          </a:p>
          <a:p>
            <a:r>
              <a:rPr lang="cs-CZ" sz="2400" dirty="0"/>
              <a:t>Členění a klasifikace ekonomických odvětví představuje hierarchicky (vícestupňové) uspořádané členění ekonomických jevů či aktivit do stanovených kategorií (třídy, podtřídy, skupiny, podskupiny, oddíly a pododdíly).</a:t>
            </a:r>
          </a:p>
          <a:p>
            <a:r>
              <a:rPr lang="cs-CZ" sz="2400" dirty="0"/>
              <a:t>Zařazení ekonomických činností dle příslušných odvětví vychází z klasifikace NACE </a:t>
            </a:r>
            <a:r>
              <a:rPr lang="cs-CZ" sz="2400" dirty="0" err="1"/>
              <a:t>Rev</a:t>
            </a:r>
            <a:r>
              <a:rPr lang="cs-CZ" sz="2400" dirty="0"/>
              <a:t>. 2, která představuje standardní klasifikaci ekonomických činností, operací a aktivit užívanou v zemích EU. </a:t>
            </a:r>
          </a:p>
          <a:p>
            <a:r>
              <a:rPr lang="cs-CZ" sz="2400" dirty="0"/>
              <a:t>Klasifikace CZ-NACE byla vypracována podle mezinárodní statistické klasifikace ekonomických činností a nahradila od 1. ledna 2008 Odvětvovou klasifikaci ekonomických činností (OKEČ). </a:t>
            </a:r>
            <a:endParaRPr lang="cs-CZ" sz="2400" dirty="0"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4218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ekonomicko-geografická analýza ekonomických činností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1828800"/>
            <a:ext cx="11256136" cy="4919729"/>
          </a:xfrm>
        </p:spPr>
        <p:txBody>
          <a:bodyPr>
            <a:normAutofit/>
          </a:bodyPr>
          <a:lstStyle/>
          <a:p>
            <a:r>
              <a:rPr lang="cs-CZ" sz="2800" dirty="0"/>
              <a:t>Ke stanovení koncentrace, specializace a diverzifikace ekonomických činností na území regionu se využívá ekonomicko-geografické analýzy. </a:t>
            </a:r>
          </a:p>
          <a:p>
            <a:r>
              <a:rPr lang="cs-CZ" sz="2800" dirty="0"/>
              <a:t>Hodnocení ekonomických odvětví napříč regiony lze provádět prostřednictvím:</a:t>
            </a:r>
          </a:p>
          <a:p>
            <a:pPr lvl="1"/>
            <a:r>
              <a:rPr lang="cs-CZ" sz="2600" dirty="0"/>
              <a:t>hodnocení velikosti odvětví</a:t>
            </a:r>
          </a:p>
          <a:p>
            <a:pPr lvl="1"/>
            <a:r>
              <a:rPr lang="cs-CZ" sz="2600" dirty="0"/>
              <a:t>hodnocení struktury odvětví</a:t>
            </a:r>
          </a:p>
          <a:p>
            <a:pPr lvl="1"/>
            <a:r>
              <a:rPr lang="cs-CZ" sz="2600" dirty="0"/>
              <a:t>lokalizační analýzou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3467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a) ukazatele velikosti odvětví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1828800"/>
            <a:ext cx="11256136" cy="4919729"/>
          </a:xfrm>
        </p:spPr>
        <p:txBody>
          <a:bodyPr>
            <a:normAutofit/>
          </a:bodyPr>
          <a:lstStyle/>
          <a:p>
            <a:r>
              <a:rPr lang="cs-CZ" sz="2600" dirty="0"/>
              <a:t>Charakteristika odvětví dle ukazatelů velikosti patří mezi nejjednodušší způsoby, jak zvolené odvětví popsat. </a:t>
            </a:r>
          </a:p>
          <a:p>
            <a:r>
              <a:rPr lang="cs-CZ" sz="2600" dirty="0"/>
              <a:t>Zvolené odvětví nebo skupiny odvětví se nejčastěji hodnotí podle:</a:t>
            </a:r>
          </a:p>
          <a:p>
            <a:pPr lvl="1"/>
            <a:r>
              <a:rPr lang="cs-CZ" sz="2400" dirty="0"/>
              <a:t>počtu zaměstnanců</a:t>
            </a:r>
          </a:p>
          <a:p>
            <a:pPr lvl="1"/>
            <a:r>
              <a:rPr lang="cs-CZ" sz="2400" dirty="0"/>
              <a:t>počtu firem v odvětví</a:t>
            </a:r>
          </a:p>
          <a:p>
            <a:pPr lvl="1"/>
            <a:r>
              <a:rPr lang="cs-CZ" sz="2400" dirty="0"/>
              <a:t>objemu či obratu produkce</a:t>
            </a:r>
          </a:p>
          <a:p>
            <a:pPr lvl="1"/>
            <a:r>
              <a:rPr lang="cs-CZ" sz="2400" dirty="0"/>
              <a:t>kapacity strojního zařízení či hodnoty základních výrobních prostředků</a:t>
            </a:r>
          </a:p>
          <a:p>
            <a:pPr lvl="1"/>
            <a:r>
              <a:rPr lang="cs-CZ" sz="2400" dirty="0"/>
              <a:t>hodnoty výroby či poskytovaných služeb např. prostřednictvím přidané hodnoty</a:t>
            </a:r>
          </a:p>
          <a:p>
            <a:pPr lvl="1"/>
            <a:r>
              <a:rPr lang="cs-CZ" sz="2400" dirty="0"/>
              <a:t>hodnoty tvorby hrubého fixního kapitálu aj.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7357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b) ukazatele struktury odvětví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1828800"/>
            <a:ext cx="11256136" cy="4919729"/>
          </a:xfrm>
        </p:spPr>
        <p:txBody>
          <a:bodyPr>
            <a:normAutofit/>
          </a:bodyPr>
          <a:lstStyle/>
          <a:p>
            <a:r>
              <a:rPr lang="cs-CZ" sz="2600" dirty="0"/>
              <a:t>Ukazatelé struktury odvětví charakterizují význam a postavení jednotlivých odvětví ve zvolené teritoriální jednotce. </a:t>
            </a:r>
          </a:p>
          <a:p>
            <a:r>
              <a:rPr lang="cs-CZ" sz="2600" dirty="0"/>
              <a:t>Stanovené odvětví, skupina odvětví nebo celá odvětvová struktura ekonomiky v daném regionu je zde analyzována na pozadí řady dílčích ukazatelů jakými mohou například být podíly daného odvětví na celkové odvětvové struktuře dle:</a:t>
            </a:r>
          </a:p>
          <a:p>
            <a:pPr lvl="1"/>
            <a:r>
              <a:rPr lang="cs-CZ" sz="2400" dirty="0"/>
              <a:t>zaměstnanosti</a:t>
            </a:r>
          </a:p>
          <a:p>
            <a:pPr lvl="1"/>
            <a:r>
              <a:rPr lang="cs-CZ" sz="2400" dirty="0"/>
              <a:t>exportu produkce</a:t>
            </a:r>
          </a:p>
          <a:p>
            <a:pPr lvl="1"/>
            <a:r>
              <a:rPr lang="cs-CZ" sz="2400" dirty="0"/>
              <a:t>tvorby hrubého fixního kapitálu</a:t>
            </a:r>
          </a:p>
          <a:p>
            <a:pPr lvl="1"/>
            <a:r>
              <a:rPr lang="cs-CZ" sz="2400" dirty="0"/>
              <a:t>objemu výstupu</a:t>
            </a:r>
          </a:p>
          <a:p>
            <a:pPr lvl="1"/>
            <a:r>
              <a:rPr lang="cs-CZ" sz="2400" dirty="0"/>
              <a:t>vytvořené (hrubé) přidané hodnoty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4083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c) geografická koncentrace a specializace odvětví (lokalizační analýza)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1828800"/>
            <a:ext cx="11256136" cy="4919729"/>
          </a:xfrm>
        </p:spPr>
        <p:txBody>
          <a:bodyPr>
            <a:normAutofit/>
          </a:bodyPr>
          <a:lstStyle/>
          <a:p>
            <a:r>
              <a:rPr lang="cs-CZ" sz="2600" dirty="0"/>
              <a:t>Lokalizační analýza v kontextu analýzy odvětví nám poskytuje informace o prostorovém uspořádání hospodářských aktivit. </a:t>
            </a:r>
          </a:p>
          <a:p>
            <a:r>
              <a:rPr lang="cs-CZ" sz="2600" dirty="0"/>
              <a:t>Mezi základní metody hodnocení postavení odvětví v regionu patří: </a:t>
            </a:r>
          </a:p>
          <a:p>
            <a:pPr lvl="1"/>
            <a:r>
              <a:rPr lang="cs-CZ" sz="2400" dirty="0" err="1"/>
              <a:t>Herfindalův</a:t>
            </a:r>
            <a:r>
              <a:rPr lang="cs-CZ" sz="2400" dirty="0"/>
              <a:t> index koncentrace a specializace</a:t>
            </a:r>
          </a:p>
          <a:p>
            <a:pPr lvl="1"/>
            <a:r>
              <a:rPr lang="cs-CZ" sz="2400" dirty="0"/>
              <a:t>koeficient specializace</a:t>
            </a:r>
          </a:p>
          <a:p>
            <a:pPr lvl="1"/>
            <a:r>
              <a:rPr lang="cs-CZ" sz="2400" dirty="0"/>
              <a:t>index lokalizace</a:t>
            </a:r>
          </a:p>
          <a:p>
            <a:pPr lvl="1"/>
            <a:r>
              <a:rPr lang="cs-CZ" sz="2400" dirty="0"/>
              <a:t>Lorenzova křivka</a:t>
            </a:r>
          </a:p>
          <a:p>
            <a:pPr lvl="1"/>
            <a:r>
              <a:rPr lang="cs-CZ" sz="2400" dirty="0"/>
              <a:t>Giniho index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4094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218" y="702156"/>
            <a:ext cx="11471564" cy="1013800"/>
          </a:xfrm>
        </p:spPr>
        <p:txBody>
          <a:bodyPr>
            <a:noAutofit/>
          </a:bodyPr>
          <a:lstStyle/>
          <a:p>
            <a:pPr algn="ctr"/>
            <a:r>
              <a:rPr lang="cs-CZ" sz="3000" b="1" dirty="0"/>
              <a:t>náhrady zaměstnancům a produktivita práce</a:t>
            </a:r>
            <a:endParaRPr lang="cs-CZ" sz="3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7488C032-E060-474E-B08A-63F7C7B87DE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09" y="1996498"/>
            <a:ext cx="5973691" cy="43195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Zástupný obsah 6">
            <a:extLst>
              <a:ext uri="{FF2B5EF4-FFF2-40B4-BE49-F238E27FC236}">
                <a16:creationId xmlns:a16="http://schemas.microsoft.com/office/drawing/2014/main" id="{69578259-C88F-4DAE-B2F8-A19F96E57AE2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836" y="1996498"/>
            <a:ext cx="5733546" cy="43195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3459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Děkuji za pozornost.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65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Ekonomická struktura regionů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2099255"/>
            <a:ext cx="11230378" cy="4643289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Ekonomická struktura regionu jako celek představuje kombinaci ekonomických aktivit na daném území, objem a strukturu výstupu, strukturu ekonomických subjektů a vztahy ekonomické povahy zejména uvnitř regionu vůči místní společnosti, životnímu prostředí, veřejnému sektoru apod.</a:t>
            </a:r>
          </a:p>
          <a:p>
            <a:r>
              <a:rPr lang="cs-CZ" sz="2800" dirty="0">
                <a:solidFill>
                  <a:schemeClr val="tx1"/>
                </a:solidFill>
              </a:rPr>
              <a:t>Ekonomická struktura regionů je velmi proměnlivá, a to z hlediska zaměstnanosti, produkce (výstupu), vzniku a zániku firem, důchodu i dalších proměnných.</a:t>
            </a:r>
          </a:p>
          <a:p>
            <a:r>
              <a:rPr lang="cs-CZ" sz="2800" i="1" dirty="0">
                <a:solidFill>
                  <a:schemeClr val="tx1"/>
                </a:solidFill>
              </a:rPr>
              <a:t>Informace k ekonomické struktuře regionů lze získat prostřednictvím regionálních účtů (hrubý regionální produkt, hrubý regionální důchod, hrubá regionální přidaná hodnota, produktivita práce, spotřeba, rozsah importu a exportu, státní výdaje aj.) nebo informace o ekonomických subjektech z Registru ekonomických subjektů.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0312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hrubý domácí produkt v běžných cenách</a:t>
            </a:r>
            <a:br>
              <a:rPr lang="cs-CZ" sz="3600" b="1" dirty="0"/>
            </a:br>
            <a:r>
              <a:rPr lang="cs-CZ" sz="3600" b="1" dirty="0"/>
              <a:t>hrubý domácí produkt na obyvatele</a:t>
            </a:r>
            <a:endParaRPr lang="cs-CZ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0FEFF6AA-9B68-43E4-9D2A-EBF408BC095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0388"/>
            <a:ext cx="6096000" cy="40854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2A8DA58-9BD8-4F94-81AE-CFA29D4E9D68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781" y="2047523"/>
            <a:ext cx="5883564" cy="41681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2226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Ekonomická úroveň regionů a indikátory ekonomické úrovně regionů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7" y="1782617"/>
            <a:ext cx="11438391" cy="4987637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Ekonomický region představuje lokální území národohospodářského systému, vymezené spádovou oblastí určující ekonomické činnosti a který se vyznačuje určitou sociokulturní strukturou.</a:t>
            </a:r>
          </a:p>
          <a:p>
            <a:r>
              <a:rPr lang="cs-CZ" sz="2800" dirty="0"/>
              <a:t>Ekonomická úroveň je pak soustava zejména ekonomických charakteristik, které nám daný region definují z pohledu, jak účinně země využívá disponibilních zdrojů, jak se regionům ekonomicky daří, jaká je životní úroveň v daném regionu apod.</a:t>
            </a:r>
          </a:p>
          <a:p>
            <a:r>
              <a:rPr lang="cs-CZ" sz="2800" dirty="0"/>
              <a:t>Na ekonomickou úroveň regionů lze nahlížet z dvou úhlů pohledu: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sz="2600" dirty="0"/>
              <a:t>podle obecné hospodářské úrovně a předpokladů pro další hospodářský růst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sz="2600" dirty="0"/>
              <a:t>podle ekonomické situace průměrného obyvatele daného regionu (ukazatelé přepočítané na jednoho obyvatele, resp. studenta, zaměstnance apod.)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9576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Ekonomická úroveň regionů a indikátory ekonomické úrovně regionů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1865745"/>
            <a:ext cx="11230378" cy="4455517"/>
          </a:xfrm>
        </p:spPr>
        <p:txBody>
          <a:bodyPr>
            <a:normAutofit fontScale="85000" lnSpcReduction="20000"/>
          </a:bodyPr>
          <a:lstStyle/>
          <a:p>
            <a:r>
              <a:rPr lang="cs-CZ" sz="2800" dirty="0"/>
              <a:t>Ukazatele (indikátory) ekonomické úrovně regionů lze členit na ukazatele:</a:t>
            </a:r>
          </a:p>
          <a:p>
            <a:pPr lvl="1"/>
            <a:r>
              <a:rPr lang="cs-CZ" sz="2600" dirty="0"/>
              <a:t>statistické a dynamické</a:t>
            </a:r>
          </a:p>
          <a:p>
            <a:pPr lvl="1"/>
            <a:r>
              <a:rPr lang="cs-CZ" sz="2600" dirty="0"/>
              <a:t>kvantitativní a kvalitativní</a:t>
            </a:r>
          </a:p>
          <a:p>
            <a:pPr lvl="1"/>
            <a:r>
              <a:rPr lang="cs-CZ" sz="2600" dirty="0"/>
              <a:t>dílčí (jednotlivé) a komplexní (souhrnné)</a:t>
            </a:r>
          </a:p>
          <a:p>
            <a:pPr lvl="1"/>
            <a:r>
              <a:rPr lang="cs-CZ" sz="2600" dirty="0"/>
              <a:t>ekonomické, sociální, infrastrukturální a environmentální</a:t>
            </a:r>
          </a:p>
          <a:p>
            <a:r>
              <a:rPr lang="cs-CZ" sz="2800" dirty="0"/>
              <a:t>Hodnocení a znalost ekonomické úrovně je důležité z mnoha důvodů: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sz="2600" dirty="0"/>
              <a:t>zainteresované subjekty musí znát objektivní stav a úroveň regionu v rámci </a:t>
            </a:r>
            <a:r>
              <a:rPr lang="cs-CZ" sz="2600" dirty="0" err="1"/>
              <a:t>nadregionu</a:t>
            </a:r>
            <a:endParaRPr lang="cs-CZ" sz="2600" dirty="0"/>
          </a:p>
          <a:p>
            <a:pPr marL="838350" lvl="1" indent="-514350">
              <a:buFont typeface="+mj-lt"/>
              <a:buAutoNum type="arabicPeriod"/>
            </a:pPr>
            <a:r>
              <a:rPr lang="cs-CZ" sz="2600" dirty="0"/>
              <a:t>jejich poznání je podnětem při stanovování národní regionální politiky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sz="2600" dirty="0"/>
              <a:t>regionální data tvoří souhrnné hodnoty makroekonomických ukazatelů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sz="2600" dirty="0"/>
              <a:t>zjištěná ekonomická úroveň je podkladem z hlediska poskytování dotací a finanční výpomoci z různých (evropských fondů)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221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čistý disponibilní důchod domácností na obyvatele</a:t>
            </a:r>
            <a:endParaRPr lang="cs-CZ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1D521109-3C46-4537-8BD4-172500C283B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4600" y="2181225"/>
            <a:ext cx="6922800" cy="460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8918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Ekonomická úroveň regionů a indikátory ekonomické úrovně regionů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2099256"/>
            <a:ext cx="11230378" cy="4222006"/>
          </a:xfrm>
        </p:spPr>
        <p:txBody>
          <a:bodyPr>
            <a:normAutofit/>
          </a:bodyPr>
          <a:lstStyle/>
          <a:p>
            <a:r>
              <a:rPr lang="cs-CZ" sz="2800" dirty="0"/>
              <a:t>Ekonomická úroveň regionů závisí na celé řadě faktorů. Mezi základní faktory ovlivňující úroveň regionů patří:</a:t>
            </a:r>
          </a:p>
          <a:p>
            <a:pPr lvl="1"/>
            <a:r>
              <a:rPr lang="cs-CZ" sz="2600" dirty="0"/>
              <a:t>lokalizace firem</a:t>
            </a:r>
          </a:p>
          <a:p>
            <a:pPr lvl="1"/>
            <a:r>
              <a:rPr lang="cs-CZ" sz="2600" dirty="0"/>
              <a:t>intenzita vnitroregionálních vazeb</a:t>
            </a:r>
          </a:p>
          <a:p>
            <a:pPr lvl="1"/>
            <a:r>
              <a:rPr lang="cs-CZ" sz="2600" dirty="0"/>
              <a:t>organizační forma firem</a:t>
            </a:r>
          </a:p>
          <a:p>
            <a:pPr lvl="1"/>
            <a:r>
              <a:rPr lang="cs-CZ" sz="2600" dirty="0"/>
              <a:t>demografická situace</a:t>
            </a:r>
          </a:p>
          <a:p>
            <a:pPr lvl="1"/>
            <a:r>
              <a:rPr lang="cs-CZ" sz="2600" dirty="0"/>
              <a:t>hospodářská politika státu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1122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Ekonomická úroveň regionů a indikátory ekonomické úrovně regionů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2099256"/>
            <a:ext cx="11230378" cy="4222006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/>
              <a:t>L. H. </a:t>
            </a:r>
            <a:r>
              <a:rPr lang="cs-CZ" sz="2800" dirty="0" err="1"/>
              <a:t>Klassen</a:t>
            </a:r>
            <a:r>
              <a:rPr lang="cs-CZ" sz="2800" dirty="0"/>
              <a:t> pro klasifikaci oblastí podle stupně sociálně-ekonomické úrovně navrhuje použít 2 základní kritéria:</a:t>
            </a:r>
          </a:p>
          <a:p>
            <a:pPr lvl="1"/>
            <a:r>
              <a:rPr lang="cs-CZ" sz="2600" dirty="0"/>
              <a:t>úroveň příjmů oblasti ve srovnání s celostátní úrovní příjmů</a:t>
            </a:r>
          </a:p>
          <a:p>
            <a:pPr lvl="1"/>
            <a:r>
              <a:rPr lang="cs-CZ" sz="2600" dirty="0"/>
              <a:t>poměr tempa růstu oblasti ve srovnání s celostátním tempem růstu</a:t>
            </a:r>
          </a:p>
          <a:p>
            <a:r>
              <a:rPr lang="cs-CZ" sz="2800" dirty="0"/>
              <a:t>Na základě těchto kritérií potom rozlišuje regiony (</a:t>
            </a:r>
            <a:r>
              <a:rPr lang="cs-CZ" sz="2800" dirty="0" err="1"/>
              <a:t>Klassenova</a:t>
            </a:r>
            <a:r>
              <a:rPr lang="cs-CZ" sz="2800" dirty="0"/>
              <a:t> klasifikace ekonomických regionů) na:</a:t>
            </a:r>
          </a:p>
          <a:p>
            <a:pPr lvl="1"/>
            <a:r>
              <a:rPr lang="cs-CZ" sz="2600" dirty="0"/>
              <a:t>prosperující (vysoká úroveň kritérií)</a:t>
            </a:r>
          </a:p>
          <a:p>
            <a:pPr lvl="1"/>
            <a:r>
              <a:rPr lang="cs-CZ" sz="2600" dirty="0"/>
              <a:t>potenciálně zaostalé (nízký příjem)</a:t>
            </a:r>
          </a:p>
          <a:p>
            <a:pPr lvl="1"/>
            <a:r>
              <a:rPr lang="cs-CZ" sz="2600" dirty="0"/>
              <a:t>zaostalé v růstu (nízký růst)</a:t>
            </a:r>
          </a:p>
          <a:p>
            <a:pPr lvl="1"/>
            <a:r>
              <a:rPr lang="cs-CZ" sz="2600" dirty="0"/>
              <a:t>zaostalé (nízká úroveň obou kritérií)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2513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Ekonomická úroveň regionů a indikátory ekonomické úrovně regionů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2099256"/>
            <a:ext cx="11230378" cy="4222006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Naproti tomu lze využít také </a:t>
            </a:r>
            <a:r>
              <a:rPr lang="cs-CZ" sz="2800" dirty="0" err="1"/>
              <a:t>Hooverovu</a:t>
            </a:r>
            <a:r>
              <a:rPr lang="cs-CZ" sz="2800" dirty="0"/>
              <a:t> klasifikaci ekonomických regionů. Regiony pak členíme na: 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sz="2600" dirty="0"/>
              <a:t>rozvinuté (nevyžadují zásahy státu)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sz="2600" dirty="0"/>
              <a:t>problémové</a:t>
            </a:r>
          </a:p>
          <a:p>
            <a:pPr marL="1051200" lvl="2" indent="-457200">
              <a:buFont typeface="+mj-lt"/>
              <a:buAutoNum type="alphaLcParenR"/>
            </a:pPr>
            <a:r>
              <a:rPr lang="cs-CZ" sz="2400" dirty="0"/>
              <a:t>zaostalé – s nízkou mírou ekonomické aktivity, regiony, které zaostávají v úrovni tvorby HDP na obyvatele, v úrovni vybavení infrastrukturou či v míře zaměstnanosti</a:t>
            </a:r>
          </a:p>
          <a:p>
            <a:pPr marL="1051200" lvl="2" indent="-457200">
              <a:buFont typeface="+mj-lt"/>
              <a:buAutoNum type="alphaLcParenR"/>
            </a:pPr>
            <a:r>
              <a:rPr lang="cs-CZ" sz="2400" dirty="0"/>
              <a:t>deprimované – zaostávají v důsledku úpadku profilujících odvětví</a:t>
            </a:r>
          </a:p>
          <a:p>
            <a:pPr marL="1051200" lvl="2" indent="-457200">
              <a:buFont typeface="+mj-lt"/>
              <a:buAutoNum type="alphaLcParenR"/>
            </a:pPr>
            <a:r>
              <a:rPr lang="cs-CZ" sz="2400" dirty="0"/>
              <a:t>s upadajícími městskými centry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461390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908</Words>
  <Application>Microsoft Office PowerPoint</Application>
  <PresentationFormat>Širokoúhlá obrazovka</PresentationFormat>
  <Paragraphs>106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Gill Sans MT</vt:lpstr>
      <vt:lpstr>Wingdings 2</vt:lpstr>
      <vt:lpstr>Dividenda</vt:lpstr>
      <vt:lpstr>Regionální ekonomika a politika</vt:lpstr>
      <vt:lpstr>Ekonomická struktura regionů</vt:lpstr>
      <vt:lpstr>hrubý domácí produkt v běžných cenách hrubý domácí produkt na obyvatele</vt:lpstr>
      <vt:lpstr>Ekonomická úroveň regionů a indikátory ekonomické úrovně regionů</vt:lpstr>
      <vt:lpstr>Ekonomická úroveň regionů a indikátory ekonomické úrovně regionů</vt:lpstr>
      <vt:lpstr>čistý disponibilní důchod domácností na obyvatele</vt:lpstr>
      <vt:lpstr>Ekonomická úroveň regionů a indikátory ekonomické úrovně regionů</vt:lpstr>
      <vt:lpstr>Ekonomická úroveň regionů a indikátory ekonomické úrovně regionů</vt:lpstr>
      <vt:lpstr>Ekonomická úroveň regionů a indikátory ekonomické úrovně regionů</vt:lpstr>
      <vt:lpstr>ekonomická odvětví</vt:lpstr>
      <vt:lpstr>ekonomicko-geografická analýza ekonomických činností</vt:lpstr>
      <vt:lpstr>a) ukazatele velikosti odvětví</vt:lpstr>
      <vt:lpstr>b) ukazatele struktury odvětví</vt:lpstr>
      <vt:lpstr>c) geografická koncentrace a specializace odvětví (lokalizační analýza)</vt:lpstr>
      <vt:lpstr>náhrady zaměstnancům a produktivita práce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ekonomika a politika</dc:title>
  <dc:creator>kristyna.raczova7@gmail.com</dc:creator>
  <cp:lastModifiedBy>tur0001</cp:lastModifiedBy>
  <cp:revision>14</cp:revision>
  <dcterms:created xsi:type="dcterms:W3CDTF">2019-09-25T14:07:12Z</dcterms:created>
  <dcterms:modified xsi:type="dcterms:W3CDTF">2020-02-16T15:26:10Z</dcterms:modified>
</cp:coreProperties>
</file>