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90" r:id="rId4"/>
    <p:sldId id="283" r:id="rId5"/>
    <p:sldId id="291" r:id="rId6"/>
    <p:sldId id="289" r:id="rId7"/>
    <p:sldId id="292" r:id="rId8"/>
    <p:sldId id="293" r:id="rId9"/>
    <p:sldId id="294" r:id="rId10"/>
    <p:sldId id="288" r:id="rId11"/>
    <p:sldId id="295" r:id="rId12"/>
    <p:sldId id="296" r:id="rId13"/>
    <p:sldId id="297" r:id="rId14"/>
    <p:sldId id="298" r:id="rId15"/>
    <p:sldId id="307" r:id="rId16"/>
    <p:sldId id="27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6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50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3940936"/>
            <a:ext cx="10993546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85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40000"/>
                  <a:lumOff val="6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51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5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Ekonomická struktura a úroveň regionů</a:t>
            </a:r>
            <a:endParaRPr kumimoji="0" lang="en-US" sz="5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ekonomická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400" dirty="0"/>
              <a:t>Ekonomické odvětví tvoří stejnorodé skupiny ekonomických činností nebo produktů rozdělené podle věcného, technického a ekonomického charakteru. </a:t>
            </a:r>
          </a:p>
          <a:p>
            <a:r>
              <a:rPr lang="cs-CZ" sz="2400" dirty="0"/>
              <a:t>Členění a klasifikace ekonomických odvětví představuje hierarchicky (vícestupňové) uspořádané členění ekonomických jevů či aktivit do stanovených kategorií (třídy, podtřídy, skupiny, podskupiny, oddíly a pododdíly).</a:t>
            </a:r>
          </a:p>
          <a:p>
            <a:r>
              <a:rPr lang="cs-CZ" sz="2400" dirty="0"/>
              <a:t>Zařazení ekonomických činností dle příslušných odvětví vychází z klasifikace NACE </a:t>
            </a:r>
            <a:r>
              <a:rPr lang="cs-CZ" sz="2400" dirty="0" err="1"/>
              <a:t>Rev</a:t>
            </a:r>
            <a:r>
              <a:rPr lang="cs-CZ" sz="2400" dirty="0"/>
              <a:t>. 2, která představuje standardní klasifikaci ekonomických činností, operací a aktivit užívanou v zemích EU. </a:t>
            </a:r>
          </a:p>
          <a:p>
            <a:r>
              <a:rPr lang="cs-CZ" sz="2400" dirty="0"/>
              <a:t>Klasifikace CZ-NACE byla vypracována podle mezinárodní statistické klasifikace ekonomických činností a nahradila od 1. ledna 2008 Odvětvovou klasifikaci ekonomických činností (OKEČ). </a:t>
            </a:r>
            <a:endParaRPr lang="cs-CZ" sz="24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21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ekonomicko-geografická analýza ekonomických činností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Ke stanovení koncentrace, specializace a diverzifikace ekonomických činností na území regionu se využívá ekonomicko-geografické analýzy. </a:t>
            </a:r>
          </a:p>
          <a:p>
            <a:r>
              <a:rPr lang="cs-CZ" sz="2800" dirty="0"/>
              <a:t>Hodnocení ekonomických odvětví napříč regiony lze provádět prostřednictvím:</a:t>
            </a:r>
          </a:p>
          <a:p>
            <a:pPr lvl="1"/>
            <a:r>
              <a:rPr lang="cs-CZ" sz="2600" dirty="0"/>
              <a:t>hodnocení velikosti odvětví</a:t>
            </a:r>
          </a:p>
          <a:p>
            <a:pPr lvl="1"/>
            <a:r>
              <a:rPr lang="cs-CZ" sz="2600" dirty="0"/>
              <a:t>hodnocení struktury odvětví</a:t>
            </a:r>
          </a:p>
          <a:p>
            <a:pPr lvl="1"/>
            <a:r>
              <a:rPr lang="cs-CZ" sz="2600" dirty="0"/>
              <a:t>lokalizační analýzou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46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a) ukazatele velikosti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Charakteristika odvětví dle ukazatelů velikosti patří mezi nejjednodušší způsoby, jak zvolené odvětví popsat. </a:t>
            </a:r>
          </a:p>
          <a:p>
            <a:r>
              <a:rPr lang="cs-CZ" sz="2600" dirty="0"/>
              <a:t>Zvolené odvětví nebo skupiny odvětví se nejčastěji hodnotí podle:</a:t>
            </a:r>
          </a:p>
          <a:p>
            <a:pPr lvl="1"/>
            <a:r>
              <a:rPr lang="cs-CZ" sz="2400" dirty="0"/>
              <a:t>počtu zaměstnanců</a:t>
            </a:r>
          </a:p>
          <a:p>
            <a:pPr lvl="1"/>
            <a:r>
              <a:rPr lang="cs-CZ" sz="2400" dirty="0"/>
              <a:t>počtu firem v odvětví</a:t>
            </a:r>
          </a:p>
          <a:p>
            <a:pPr lvl="1"/>
            <a:r>
              <a:rPr lang="cs-CZ" sz="2400" dirty="0"/>
              <a:t>objemu či obratu produkce</a:t>
            </a:r>
          </a:p>
          <a:p>
            <a:pPr lvl="1"/>
            <a:r>
              <a:rPr lang="cs-CZ" sz="2400" dirty="0"/>
              <a:t>kapacity strojního zařízení či hodnoty základních výrobních prostředků</a:t>
            </a:r>
          </a:p>
          <a:p>
            <a:pPr lvl="1"/>
            <a:r>
              <a:rPr lang="cs-CZ" sz="2400" dirty="0"/>
              <a:t>hodnoty výroby či poskytovaných služeb např. prostřednictvím přidané hodnoty</a:t>
            </a:r>
          </a:p>
          <a:p>
            <a:pPr lvl="1"/>
            <a:r>
              <a:rPr lang="cs-CZ" sz="2400" dirty="0"/>
              <a:t>hodnoty tvorby hrubého fixního kapitálu aj.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35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b) ukazatele struktury odvětví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Ukazatelé struktury odvětví charakterizují význam a postavení jednotlivých odvětví ve zvolené teritoriální jednotce. </a:t>
            </a:r>
          </a:p>
          <a:p>
            <a:r>
              <a:rPr lang="cs-CZ" sz="2600" dirty="0"/>
              <a:t>Stanovené odvětví, skupina odvětví nebo celá odvětvová struktura ekonomiky v daném regionu je zde analyzována na pozadí řady dílčích ukazatelů jakými mohou například být podíly daného odvětví na celkové odvětvové struktuře dle:</a:t>
            </a:r>
          </a:p>
          <a:p>
            <a:pPr lvl="1"/>
            <a:r>
              <a:rPr lang="cs-CZ" sz="2400" dirty="0"/>
              <a:t>zaměstnanosti</a:t>
            </a:r>
          </a:p>
          <a:p>
            <a:pPr lvl="1"/>
            <a:r>
              <a:rPr lang="cs-CZ" sz="2400" dirty="0"/>
              <a:t>exportu produkce</a:t>
            </a:r>
          </a:p>
          <a:p>
            <a:pPr lvl="1"/>
            <a:r>
              <a:rPr lang="cs-CZ" sz="2400" dirty="0"/>
              <a:t>tvorby hrubého fixního kapitálu</a:t>
            </a:r>
          </a:p>
          <a:p>
            <a:pPr lvl="1"/>
            <a:r>
              <a:rPr lang="cs-CZ" sz="2400" dirty="0"/>
              <a:t>objemu výstupu</a:t>
            </a:r>
          </a:p>
          <a:p>
            <a:pPr lvl="1"/>
            <a:r>
              <a:rPr lang="cs-CZ" sz="2400" dirty="0"/>
              <a:t>vytvořené (hrubé) přidané hodnoty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083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c) geografická koncentrace a specializace odvětví (lokalizační analýza)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600" dirty="0"/>
              <a:t>Lokalizační analýza v kontextu analýzy odvětví nám poskytuje informace o prostorovém uspořádání hospodářských aktivit. </a:t>
            </a:r>
          </a:p>
          <a:p>
            <a:r>
              <a:rPr lang="cs-CZ" sz="2600" dirty="0"/>
              <a:t>Mezi základní metody hodnocení postavení odvětví v regionu patří: </a:t>
            </a:r>
          </a:p>
          <a:p>
            <a:pPr lvl="1"/>
            <a:r>
              <a:rPr lang="cs-CZ" sz="2400" dirty="0" err="1"/>
              <a:t>Herfindalův</a:t>
            </a:r>
            <a:r>
              <a:rPr lang="cs-CZ" sz="2400" dirty="0"/>
              <a:t> index koncentrace a specializace</a:t>
            </a:r>
          </a:p>
          <a:p>
            <a:pPr lvl="1"/>
            <a:r>
              <a:rPr lang="cs-CZ" sz="2400" dirty="0"/>
              <a:t>koeficient specializace</a:t>
            </a:r>
          </a:p>
          <a:p>
            <a:pPr lvl="1"/>
            <a:r>
              <a:rPr lang="cs-CZ" sz="2400" dirty="0"/>
              <a:t>index lokalizace</a:t>
            </a:r>
          </a:p>
          <a:p>
            <a:pPr lvl="1"/>
            <a:r>
              <a:rPr lang="cs-CZ" sz="2400" dirty="0"/>
              <a:t>Lorenzova křivka</a:t>
            </a:r>
          </a:p>
          <a:p>
            <a:pPr lvl="1"/>
            <a:r>
              <a:rPr lang="cs-CZ" sz="2400" dirty="0"/>
              <a:t>Giniho index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09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218" y="702156"/>
            <a:ext cx="11471564" cy="1013800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/>
              <a:t>náhrady zaměstnancům a produktivita práce</a:t>
            </a:r>
            <a:endParaRPr lang="cs-CZ" sz="3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488C032-E060-474E-B08A-63F7C7B87D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9" y="1996498"/>
            <a:ext cx="5973691" cy="4319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obsah 6">
            <a:extLst>
              <a:ext uri="{FF2B5EF4-FFF2-40B4-BE49-F238E27FC236}">
                <a16:creationId xmlns:a16="http://schemas.microsoft.com/office/drawing/2014/main" id="{69578259-C88F-4DAE-B2F8-A19F96E57AE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36" y="1996498"/>
            <a:ext cx="5733546" cy="4319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459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Ekonomická struktura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5"/>
            <a:ext cx="11230378" cy="4643289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Ekonomická struktura regionu jako celek představuje kombinaci ekonomických aktivit na daném území, objem a strukturu výstupu, strukturu ekonomických subjektů a vztahy ekonomické povahy zejména uvnitř regionu vůči místní společnosti, životnímu prostředí, veřejnému sektoru apod.</a:t>
            </a:r>
          </a:p>
          <a:p>
            <a:r>
              <a:rPr lang="cs-CZ" sz="2800" dirty="0">
                <a:solidFill>
                  <a:schemeClr val="tx1"/>
                </a:solidFill>
              </a:rPr>
              <a:t>Ekonomická struktura regionů je velmi proměnlivá, a to z hlediska zaměstnanosti, produkce (výstupu), vzniku a zániku firem, důchodu i dalších proměnných.</a:t>
            </a:r>
          </a:p>
          <a:p>
            <a:r>
              <a:rPr lang="cs-CZ" sz="2800" i="1" dirty="0">
                <a:solidFill>
                  <a:schemeClr val="tx1"/>
                </a:solidFill>
              </a:rPr>
              <a:t>Informace k ekonomické struktuře regionů lze získat prostřednictvím regionálních účtů (hrubý regionální produkt, hrubý regionální důchod, hrubá regionální přidaná hodnota, produktivita práce, spotřeba, rozsah importu a exportu, státní výdaje aj.) nebo informace o ekonomických subjektech z Registru ekonomických subjektů.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hrubý domácí produkt v běžných cenách</a:t>
            </a:r>
            <a:br>
              <a:rPr lang="cs-CZ" sz="3600" b="1" dirty="0"/>
            </a:br>
            <a:r>
              <a:rPr lang="cs-CZ" sz="3600" b="1" dirty="0"/>
              <a:t>hrubý domácí produkt na obyvatele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FEFF6AA-9B68-43E4-9D2A-EBF408BC09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0388"/>
            <a:ext cx="6096000" cy="4085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2A8DA58-9BD8-4F94-81AE-CFA29D4E9D6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81" y="2047523"/>
            <a:ext cx="5883564" cy="4168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22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7" y="1782617"/>
            <a:ext cx="11438391" cy="4987637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Ekonomický region představuje lokální území národohospodářského systému, vymezené spádovou oblastí určující ekonomické činnosti a který se vyznačuje určitou sociokulturní strukturou.</a:t>
            </a:r>
          </a:p>
          <a:p>
            <a:r>
              <a:rPr lang="cs-CZ" sz="2800" dirty="0"/>
              <a:t>Ekonomická úroveň je pak soustava zejména ekonomických charakteristik, které nám daný region definují z pohledu, jak účinně země využívá disponibilních zdrojů, jak se regionům ekonomicky daří, jaká je životní úroveň v daném regionu apod.</a:t>
            </a:r>
          </a:p>
          <a:p>
            <a:r>
              <a:rPr lang="cs-CZ" sz="2800" dirty="0"/>
              <a:t>Na ekonomickou úroveň regionů lze nahlížet z dvou úhlů pohledu: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obecné hospodářské úrovně a předpokladů pro další hospodářský růst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ekonomické situace průměrného obyvatele daného regionu (ukazatelé přepočítané na jednoho obyvatele, resp. studenta, zaměstnance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7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65745"/>
            <a:ext cx="11230378" cy="4455517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Ukazatele (indikátory) ekonomické úrovně regionů lze členit na ukazatele:</a:t>
            </a:r>
          </a:p>
          <a:p>
            <a:pPr lvl="1"/>
            <a:r>
              <a:rPr lang="cs-CZ" sz="2600" dirty="0"/>
              <a:t>statistické a dynamické</a:t>
            </a:r>
          </a:p>
          <a:p>
            <a:pPr lvl="1"/>
            <a:r>
              <a:rPr lang="cs-CZ" sz="2600" dirty="0"/>
              <a:t>kvantitativní a kvalitativní</a:t>
            </a:r>
          </a:p>
          <a:p>
            <a:pPr lvl="1"/>
            <a:r>
              <a:rPr lang="cs-CZ" sz="2600" dirty="0"/>
              <a:t>dílčí (jednotlivé) a komplexní (souhrnné)</a:t>
            </a:r>
          </a:p>
          <a:p>
            <a:pPr lvl="1"/>
            <a:r>
              <a:rPr lang="cs-CZ" sz="2600" dirty="0"/>
              <a:t>ekonomické, sociální, infrastrukturální a environmentální</a:t>
            </a:r>
          </a:p>
          <a:p>
            <a:r>
              <a:rPr lang="cs-CZ" sz="2800" dirty="0"/>
              <a:t>Hodnocení a znalost ekonomické úrovně je důležité z mnoha důvodů: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zainteresované subjekty musí znát objektivní stav a úroveň regionu v rámci </a:t>
            </a:r>
            <a:r>
              <a:rPr lang="cs-CZ" sz="2600" dirty="0" err="1"/>
              <a:t>nadregionu</a:t>
            </a:r>
            <a:endParaRPr lang="cs-CZ" sz="2600" dirty="0"/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jejich poznání je podnětem při stanovování národní regionální politiky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regionální data tvoří souhrnné hodnoty makroekonomických ukazatelů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zjištěná ekonomická úroveň je podkladem z hlediska poskytování dotací a finanční výpomoci z různých (evropských fondů)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2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čistý disponibilní důchod domácností na obyvatele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D521109-3C46-4537-8BD4-172500C283B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600" y="2181225"/>
            <a:ext cx="6922800" cy="460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891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/>
              <a:t>Ekonomická úroveň regionů závisí na celé řadě faktorů. Mezi základní faktory ovlivňující úroveň regionů patří:</a:t>
            </a:r>
          </a:p>
          <a:p>
            <a:pPr lvl="1"/>
            <a:r>
              <a:rPr lang="cs-CZ" sz="2600" dirty="0"/>
              <a:t>lokalizace firem</a:t>
            </a:r>
          </a:p>
          <a:p>
            <a:pPr lvl="1"/>
            <a:r>
              <a:rPr lang="cs-CZ" sz="2600" dirty="0"/>
              <a:t>intenzita vnitroregionálních vazeb</a:t>
            </a:r>
          </a:p>
          <a:p>
            <a:pPr lvl="1"/>
            <a:r>
              <a:rPr lang="cs-CZ" sz="2600" dirty="0"/>
              <a:t>organizační forma firem</a:t>
            </a:r>
          </a:p>
          <a:p>
            <a:pPr lvl="1"/>
            <a:r>
              <a:rPr lang="cs-CZ" sz="2600" dirty="0"/>
              <a:t>demografická situace</a:t>
            </a:r>
          </a:p>
          <a:p>
            <a:pPr lvl="1"/>
            <a:r>
              <a:rPr lang="cs-CZ" sz="2600" dirty="0"/>
              <a:t>hospodářská politika státu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12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L. H. </a:t>
            </a:r>
            <a:r>
              <a:rPr lang="cs-CZ" sz="2800" dirty="0" err="1"/>
              <a:t>Klassen</a:t>
            </a:r>
            <a:r>
              <a:rPr lang="cs-CZ" sz="2800" dirty="0"/>
              <a:t> pro klasifikaci oblastí podle stupně sociálně-ekonomické úrovně navrhuje použít 2 základní kritéria:</a:t>
            </a:r>
          </a:p>
          <a:p>
            <a:pPr lvl="1"/>
            <a:r>
              <a:rPr lang="cs-CZ" sz="2600" dirty="0"/>
              <a:t>úroveň příjmů oblasti ve srovnání s celostátní úrovní příjmů</a:t>
            </a:r>
          </a:p>
          <a:p>
            <a:pPr lvl="1"/>
            <a:r>
              <a:rPr lang="cs-CZ" sz="2600" dirty="0"/>
              <a:t>poměr tempa růstu oblasti ve srovnání s celostátním tempem růstu</a:t>
            </a:r>
          </a:p>
          <a:p>
            <a:r>
              <a:rPr lang="cs-CZ" sz="2800" dirty="0"/>
              <a:t>Na základě těchto kritérií potom rozlišuje regiony (</a:t>
            </a:r>
            <a:r>
              <a:rPr lang="cs-CZ" sz="2800" dirty="0" err="1"/>
              <a:t>Klassenova</a:t>
            </a:r>
            <a:r>
              <a:rPr lang="cs-CZ" sz="2800" dirty="0"/>
              <a:t> klasifikace ekonomických regionů) na:</a:t>
            </a:r>
          </a:p>
          <a:p>
            <a:pPr lvl="1"/>
            <a:r>
              <a:rPr lang="cs-CZ" sz="2600" dirty="0"/>
              <a:t>prosperující (vysoká úroveň kritérií)</a:t>
            </a:r>
          </a:p>
          <a:p>
            <a:pPr lvl="1"/>
            <a:r>
              <a:rPr lang="cs-CZ" sz="2600" dirty="0"/>
              <a:t>potenciálně zaostalé (nízký příjem)</a:t>
            </a:r>
          </a:p>
          <a:p>
            <a:pPr lvl="1"/>
            <a:r>
              <a:rPr lang="cs-CZ" sz="2600" dirty="0"/>
              <a:t>zaostalé v růstu (nízký růst)</a:t>
            </a:r>
          </a:p>
          <a:p>
            <a:pPr lvl="1"/>
            <a:r>
              <a:rPr lang="cs-CZ" sz="2600" dirty="0"/>
              <a:t>zaostalé (nízká úroveň obou kritérií)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51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Naproti tomu lze využít také </a:t>
            </a:r>
            <a:r>
              <a:rPr lang="cs-CZ" sz="2800" dirty="0" err="1"/>
              <a:t>Hooverovu</a:t>
            </a:r>
            <a:r>
              <a:rPr lang="cs-CZ" sz="2800" dirty="0"/>
              <a:t> klasifikaci ekonomických regionů. Regiony pak členíme na: 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600" dirty="0"/>
              <a:t>rozvinuté (nevyžadují zásahy státu)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600" dirty="0"/>
              <a:t>problémové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zaostalé – s nízkou mírou ekonomické aktivity, regiony, které zaostávají v úrovni tvorby HDP na obyvatele, v úrovni vybavení infrastrukturou či v míře zaměstnanosti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deprimované – zaostávají v důsledku úpadku profilujících odvětví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400" dirty="0"/>
              <a:t>s upadajícími městskými centry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139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908</Words>
  <Application>Microsoft Office PowerPoint</Application>
  <PresentationFormat>Širokoúhlá obrazovka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Gill Sans MT</vt:lpstr>
      <vt:lpstr>Wingdings 2</vt:lpstr>
      <vt:lpstr>Dividenda</vt:lpstr>
      <vt:lpstr>Regionální ekonomika a politika</vt:lpstr>
      <vt:lpstr>Ekonomická struktura regionů</vt:lpstr>
      <vt:lpstr>hrubý domácí produkt v běžných cenách hrubý domácí produkt na obyvatele</vt:lpstr>
      <vt:lpstr>Ekonomická úroveň regionů a indikátory ekonomické úrovně regionů</vt:lpstr>
      <vt:lpstr>Ekonomická úroveň regionů a indikátory ekonomické úrovně regionů</vt:lpstr>
      <vt:lpstr>čistý disponibilní důchod domácností na obyvatele</vt:lpstr>
      <vt:lpstr>Ekonomická úroveň regionů a indikátory ekonomické úrovně regionů</vt:lpstr>
      <vt:lpstr>Ekonomická úroveň regionů a indikátory ekonomické úrovně regionů</vt:lpstr>
      <vt:lpstr>Ekonomická úroveň regionů a indikátory ekonomické úrovně regionů</vt:lpstr>
      <vt:lpstr>ekonomická odvětví</vt:lpstr>
      <vt:lpstr>ekonomicko-geografická analýza ekonomických činností</vt:lpstr>
      <vt:lpstr>a) ukazatele velikosti odvětví</vt:lpstr>
      <vt:lpstr>b) ukazatele struktury odvětví</vt:lpstr>
      <vt:lpstr>c) geografická koncentrace a specializace odvětví (lokalizační analýza)</vt:lpstr>
      <vt:lpstr>náhrady zaměstnancům a produktivita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tur0001</cp:lastModifiedBy>
  <cp:revision>14</cp:revision>
  <dcterms:created xsi:type="dcterms:W3CDTF">2019-09-25T14:07:12Z</dcterms:created>
  <dcterms:modified xsi:type="dcterms:W3CDTF">2020-02-16T15:26:10Z</dcterms:modified>
</cp:coreProperties>
</file>