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72" r:id="rId5"/>
    <p:sldId id="259" r:id="rId6"/>
    <p:sldId id="273" r:id="rId7"/>
    <p:sldId id="271" r:id="rId8"/>
    <p:sldId id="302" r:id="rId9"/>
    <p:sldId id="266" r:id="rId10"/>
    <p:sldId id="263" r:id="rId11"/>
    <p:sldId id="267" r:id="rId12"/>
    <p:sldId id="269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kf.vsb.cz/oblasti/katedry/katedry/katedra-regionalni-a-environmentalni-ekonomiky/veda_a_vyzkum/Klubregionalistu" TargetMode="External"/><Relationship Id="rId3" Type="http://schemas.openxmlformats.org/officeDocument/2006/relationships/hyperlink" Target="http://www.strukturalni-fondy.cz/" TargetMode="External"/><Relationship Id="rId7" Type="http://schemas.openxmlformats.org/officeDocument/2006/relationships/hyperlink" Target="http://www.ersa.org/" TargetMode="External"/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ional-studies-assoc.ac.uk/" TargetMode="External"/><Relationship Id="rId5" Type="http://schemas.openxmlformats.org/officeDocument/2006/relationships/hyperlink" Target="http://www.rr-moravskoslezsko.cz/" TargetMode="External"/><Relationship Id="rId4" Type="http://schemas.openxmlformats.org/officeDocument/2006/relationships/hyperlink" Target="http://www.euroskop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LS 2019/2020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BPREP/</a:t>
            </a:r>
            <a:r>
              <a:rPr lang="cs-CZ" sz="28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BKREp</a:t>
            </a:r>
            <a:endParaRPr lang="cs-CZ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Obsah předmětu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0" y="1801091"/>
            <a:ext cx="11979564" cy="5056909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1. </a:t>
            </a:r>
            <a:r>
              <a:rPr lang="cs-CZ" b="1" dirty="0" err="1"/>
              <a:t>Regionalistika</a:t>
            </a:r>
            <a:r>
              <a:rPr lang="cs-CZ" b="1" dirty="0"/>
              <a:t> a regionální rozvoj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Geografie, </a:t>
            </a:r>
            <a:r>
              <a:rPr lang="cs-CZ" dirty="0" err="1"/>
              <a:t>regionalistika</a:t>
            </a:r>
            <a:r>
              <a:rPr lang="cs-CZ" dirty="0"/>
              <a:t>, regionalizace. Pojetí regionu. Vymezení regionální ekonomie a regionální ekonomiky. Typologie, klasifikace a členění regionů, regionální problémy. Regionální struktura a územní členění regionů v České republice. Regionální rozvoj. Teorie regionálního rozvoje. Faktory rozvojového potenciálu regionů.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2. Regionální politika a její cíle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Regionální politika a předpoklady její realizace. Cíle a typy regionální politiky. Nositelé regionální politiky, Ministerstvo pro místní rozvoj. Principy, přístupy a teoretické základy regionální politiky.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3. Nástroje regionální politiky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Nástroje regionální politiky a jejich členění. Možnosti podpory regionů a opodstatnění existence regionální politiky.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4. Regionální politika v České republice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Historický vývoj regionální politiky na českém území, legislativní rámec regionální politiky a klíčové dokumenty v oblasti regionální politiky a regionální rozvoje v České republice. Aktéři a institucionální zabezpečení regionální politiky a regionálního rozvoje na území České republiky.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5. Regionální rozdíly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Regionální rozdíly a jejich příčiny, ukazatele regionálních rozdílů. Eliminace nežádoucích regionální rozdílů.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6. Ekonomická úroveň regionů a konkurenceschopnost regionů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Ekonomický region. Ekonomická úroveň regionů a indikátory ekonomické úrovně. Hodnocení ekonomické úrovně regionů. Konkurenceschopnost regionů a faktory, které ji ovlivňují. Pyramidový model regionální konkurenceschopnosti, pilířová struktura a kapacita regionální konkurenceschopnosti.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7. Odvětvová struktura regionů České republiky a meziregionální srovnání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Odvětvová struktura regionů České republiky, její vývoj a tendence. Specifikace primárního, sekundárního, terciálního a kvartálního sektoru v regionech České republiky Meziregionální srovnání odvětvové struktury v jejich výkonu, zaměstnanosti a v dalších vybraných makroekonomických i mikroekonomických ukazatelích.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8. Ekonomika regionů České republiky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Specifikace hospodářské, společenské a environmentální oblasti jednotlivých krajů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1127929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240146" y="1921164"/>
            <a:ext cx="11637818" cy="4814487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Turečková, K. 2019. </a:t>
            </a:r>
            <a:r>
              <a:rPr lang="cs-CZ" altLang="cs-CZ" sz="2400" b="1" i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Regionální ekonomika a politika pro bakalářské studium.</a:t>
            </a:r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Distanční studijní text. Karviná: OPF SU.</a:t>
            </a:r>
            <a:endParaRPr lang="cs-CZ" sz="2400" dirty="0"/>
          </a:p>
          <a:p>
            <a:r>
              <a:rPr lang="cs-CZ" sz="2000" dirty="0"/>
              <a:t>STEJSKAL, J., 2009. </a:t>
            </a:r>
            <a:r>
              <a:rPr lang="cs-CZ" sz="2000" i="1" dirty="0"/>
              <a:t>Regionální politika a její nástroje.</a:t>
            </a:r>
            <a:r>
              <a:rPr lang="cs-CZ" sz="2000" dirty="0"/>
              <a:t> Praha: Portál, ISBN 978-80-7367-588-2.</a:t>
            </a:r>
          </a:p>
          <a:p>
            <a:r>
              <a:rPr lang="cs-CZ" sz="2000" dirty="0"/>
              <a:t>PIKE, A., RODRIGUEZ POSE, A. and J. TOMANEY, 2017. </a:t>
            </a:r>
            <a:r>
              <a:rPr lang="cs-CZ" sz="2000" i="1" dirty="0" err="1"/>
              <a:t>Local</a:t>
            </a:r>
            <a:r>
              <a:rPr lang="cs-CZ" sz="2000" i="1" dirty="0"/>
              <a:t> and </a:t>
            </a:r>
            <a:r>
              <a:rPr lang="cs-CZ" sz="2000" i="1" dirty="0" err="1"/>
              <a:t>Regional</a:t>
            </a:r>
            <a:r>
              <a:rPr lang="cs-CZ" sz="2000" i="1" dirty="0"/>
              <a:t> </a:t>
            </a:r>
            <a:r>
              <a:rPr lang="cs-CZ" sz="2000" i="1" dirty="0" err="1"/>
              <a:t>Development</a:t>
            </a:r>
            <a:r>
              <a:rPr lang="cs-CZ" sz="2000" dirty="0"/>
              <a:t>. 2rd </a:t>
            </a:r>
            <a:r>
              <a:rPr lang="cs-CZ" sz="2000" dirty="0" err="1"/>
              <a:t>edn</a:t>
            </a:r>
            <a:r>
              <a:rPr lang="cs-CZ" sz="2000" dirty="0"/>
              <a:t>. London and</a:t>
            </a:r>
          </a:p>
          <a:p>
            <a:r>
              <a:rPr lang="cs-CZ" sz="2000" dirty="0"/>
              <a:t>New York: </a:t>
            </a:r>
            <a:r>
              <a:rPr lang="cs-CZ" sz="2000" dirty="0" err="1"/>
              <a:t>Routledge</a:t>
            </a:r>
            <a:r>
              <a:rPr lang="cs-CZ" sz="2000" dirty="0"/>
              <a:t>, ISBN 978-1-138-78572-4.</a:t>
            </a:r>
          </a:p>
          <a:p>
            <a:r>
              <a:rPr lang="cs-CZ" sz="2000" dirty="0"/>
              <a:t>WOKOUN, R., 2008. </a:t>
            </a:r>
            <a:r>
              <a:rPr lang="cs-CZ" sz="2000" i="1" dirty="0"/>
              <a:t>Regionální rozvoj: Východiska regionálního rozvoje, regionální politika, teorie, strategie a programování</a:t>
            </a:r>
            <a:r>
              <a:rPr lang="cs-CZ" sz="2000" dirty="0"/>
              <a:t>. Praha: Linde, ISBN 978-80-7201-699-0.</a:t>
            </a:r>
          </a:p>
          <a:p>
            <a:endParaRPr lang="cs-CZ" sz="2000" dirty="0"/>
          </a:p>
          <a:p>
            <a:r>
              <a:rPr lang="cs-CZ" dirty="0"/>
              <a:t>BUČEK, M., ŘEHÁK, Š. a J. TVRDOŇ, 2010. </a:t>
            </a:r>
            <a:r>
              <a:rPr lang="cs-CZ" i="1" dirty="0" err="1"/>
              <a:t>Regionálna</a:t>
            </a:r>
            <a:r>
              <a:rPr lang="cs-CZ" i="1" dirty="0"/>
              <a:t> </a:t>
            </a:r>
            <a:r>
              <a:rPr lang="cs-CZ" i="1" dirty="0" err="1"/>
              <a:t>ekonómia</a:t>
            </a:r>
            <a:r>
              <a:rPr lang="cs-CZ" i="1" dirty="0"/>
              <a:t> a politika</a:t>
            </a:r>
            <a:r>
              <a:rPr lang="cs-CZ" dirty="0"/>
              <a:t>. Bratislava, ISBN 978-80-8078-362-4.</a:t>
            </a:r>
          </a:p>
          <a:p>
            <a:r>
              <a:rPr lang="cs-CZ" dirty="0"/>
              <a:t>ARMSTRONG, M. and J. TAYLOR, 2000. </a:t>
            </a:r>
            <a:r>
              <a:rPr lang="cs-CZ" i="1" dirty="0" err="1"/>
              <a:t>Regional</a:t>
            </a:r>
            <a:r>
              <a:rPr lang="cs-CZ" i="1" dirty="0"/>
              <a:t> </a:t>
            </a:r>
            <a:r>
              <a:rPr lang="cs-CZ" i="1" dirty="0" err="1"/>
              <a:t>Economics</a:t>
            </a:r>
            <a:r>
              <a:rPr lang="cs-CZ" i="1" dirty="0"/>
              <a:t> and </a:t>
            </a:r>
            <a:r>
              <a:rPr lang="cs-CZ" i="1" dirty="0" err="1"/>
              <a:t>Policy</a:t>
            </a:r>
            <a:r>
              <a:rPr lang="cs-CZ" dirty="0"/>
              <a:t>. 3rd </a:t>
            </a:r>
            <a:r>
              <a:rPr lang="cs-CZ" dirty="0" err="1"/>
              <a:t>edn</a:t>
            </a:r>
            <a:r>
              <a:rPr lang="cs-CZ" dirty="0"/>
              <a:t>. Oxford: </a:t>
            </a:r>
            <a:r>
              <a:rPr lang="cs-CZ" dirty="0" err="1"/>
              <a:t>Wiley-Blackwell</a:t>
            </a:r>
            <a:r>
              <a:rPr lang="cs-CZ" dirty="0"/>
              <a:t>, ISBN 978-0631217138.</a:t>
            </a:r>
          </a:p>
          <a:p>
            <a:r>
              <a:rPr lang="cs-CZ" dirty="0"/>
              <a:t>WOKOUN, R., TOTH, P. a J. MACHÁČEK, 2011. </a:t>
            </a:r>
            <a:r>
              <a:rPr lang="cs-CZ" i="1" dirty="0"/>
              <a:t>Regionální a municipální ekonomie</a:t>
            </a:r>
            <a:r>
              <a:rPr lang="cs-CZ" dirty="0"/>
              <a:t>. Praha: </a:t>
            </a:r>
            <a:r>
              <a:rPr lang="cs-CZ" dirty="0" err="1"/>
              <a:t>Oeconomica</a:t>
            </a:r>
            <a:r>
              <a:rPr lang="cs-CZ" dirty="0"/>
              <a:t>, ISBN 978-80-245-1836-7.</a:t>
            </a:r>
          </a:p>
          <a:p>
            <a:r>
              <a:rPr lang="cs-CZ" dirty="0"/>
              <a:t>VITURKA, M. a kol., 2010. </a:t>
            </a:r>
            <a:r>
              <a:rPr lang="cs-CZ" i="1" dirty="0"/>
              <a:t>Kvalita podnikatelského prostředí, regionální konkurenceschopnost a strategie regionálního rozvoje České Republiky</a:t>
            </a:r>
            <a:r>
              <a:rPr lang="cs-CZ" dirty="0"/>
              <a:t>. Praha: GRADA, ISBN 978-80-247-3638-9.</a:t>
            </a: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Další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55155"/>
          </a:xfrm>
        </p:spPr>
        <p:txBody>
          <a:bodyPr>
            <a:normAutofit/>
          </a:bodyPr>
          <a:lstStyle/>
          <a:p>
            <a:r>
              <a:rPr lang="cs-CZ" sz="2400" dirty="0"/>
              <a:t>Ministerstvo pro místní rozvoj (</a:t>
            </a:r>
            <a:r>
              <a:rPr lang="cs-CZ" sz="2400" dirty="0">
                <a:hlinkClick r:id="rId2"/>
              </a:rPr>
              <a:t>www.mmr.cz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Fondy Evropské unie (</a:t>
            </a:r>
            <a:r>
              <a:rPr lang="cs-CZ" sz="2400" dirty="0">
                <a:hlinkClick r:id="rId3"/>
              </a:rPr>
              <a:t>www.strukturalni-fondy.cz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Portál Evropské unie (http://europa.eu/</a:t>
            </a:r>
            <a:r>
              <a:rPr lang="cs-CZ" sz="2400" dirty="0" err="1"/>
              <a:t>pol</a:t>
            </a:r>
            <a:r>
              <a:rPr lang="cs-CZ" sz="2400" dirty="0"/>
              <a:t>/</a:t>
            </a:r>
            <a:r>
              <a:rPr lang="cs-CZ" sz="2400" dirty="0" err="1"/>
              <a:t>reg</a:t>
            </a:r>
            <a:r>
              <a:rPr lang="cs-CZ" sz="2400" dirty="0"/>
              <a:t>/index_cs.htm) </a:t>
            </a:r>
            <a:endParaRPr lang="en-US" sz="2400" dirty="0"/>
          </a:p>
          <a:p>
            <a:r>
              <a:rPr lang="cs-CZ" sz="2400" dirty="0"/>
              <a:t>EUROSKOP (</a:t>
            </a:r>
            <a:r>
              <a:rPr lang="cs-CZ" sz="2400" dirty="0">
                <a:hlinkClick r:id="rId4"/>
              </a:rPr>
              <a:t>www.euroskop.cz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Regionální rada NUTS2 </a:t>
            </a:r>
            <a:r>
              <a:rPr lang="cs-CZ" sz="2400" dirty="0" err="1"/>
              <a:t>Moravskoslezsko</a:t>
            </a:r>
            <a:r>
              <a:rPr lang="cs-CZ" sz="2400" dirty="0"/>
              <a:t> (</a:t>
            </a:r>
            <a:r>
              <a:rPr lang="cs-CZ" sz="2400" dirty="0">
                <a:hlinkClick r:id="rId5"/>
              </a:rPr>
              <a:t>www.rr-moravskoslezsko.cz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Regional</a:t>
            </a:r>
            <a:r>
              <a:rPr lang="cs-CZ" sz="2400" dirty="0"/>
              <a:t> </a:t>
            </a:r>
            <a:r>
              <a:rPr lang="cs-CZ" sz="2400" dirty="0" err="1"/>
              <a:t>Studies</a:t>
            </a:r>
            <a:r>
              <a:rPr lang="cs-CZ" sz="2400" dirty="0"/>
              <a:t>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6"/>
              </a:rPr>
              <a:t>www.regional-studies-assoc.ac.uk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Regional</a:t>
            </a:r>
            <a:r>
              <a:rPr lang="cs-CZ" sz="2400" dirty="0"/>
              <a:t> Science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7"/>
              </a:rPr>
              <a:t>www.ersa.org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Klub regionalistů (</a:t>
            </a:r>
            <a:r>
              <a:rPr lang="cs-CZ" sz="2400" dirty="0">
                <a:hlinkClick r:id="rId8"/>
              </a:rPr>
              <a:t>http://www.ekf.vsb.cz/oblasti/katedry/katedry/katedra-</a:t>
            </a:r>
            <a:r>
              <a:rPr lang="cs-CZ" sz="2400" dirty="0" err="1">
                <a:hlinkClick r:id="rId8"/>
              </a:rPr>
              <a:t>regionalni</a:t>
            </a:r>
            <a:r>
              <a:rPr lang="cs-CZ" sz="2400" dirty="0">
                <a:hlinkClick r:id="rId8"/>
              </a:rPr>
              <a:t>-a-</a:t>
            </a:r>
            <a:r>
              <a:rPr lang="cs-CZ" sz="2400" dirty="0" err="1">
                <a:hlinkClick r:id="rId8"/>
              </a:rPr>
              <a:t>environmentalni</a:t>
            </a:r>
            <a:r>
              <a:rPr lang="cs-CZ" sz="2400" dirty="0">
                <a:hlinkClick r:id="rId8"/>
              </a:rPr>
              <a:t>-ekonomiky/</a:t>
            </a:r>
            <a:r>
              <a:rPr lang="cs-CZ" sz="2400" dirty="0" err="1">
                <a:hlinkClick r:id="rId8"/>
              </a:rPr>
              <a:t>veda_a_vyzkum</a:t>
            </a:r>
            <a:r>
              <a:rPr lang="cs-CZ" sz="2400" dirty="0">
                <a:hlinkClick r:id="rId8"/>
              </a:rPr>
              <a:t>/</a:t>
            </a:r>
            <a:r>
              <a:rPr lang="cs-CZ" sz="2400" dirty="0" err="1">
                <a:hlinkClick r:id="rId8"/>
              </a:rPr>
              <a:t>Klubregionalistu</a:t>
            </a:r>
            <a:r>
              <a:rPr lang="cs-CZ" sz="2400" dirty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535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</a:t>
            </a:r>
            <a:r>
              <a:rPr lang="en-US" sz="2800" b="1" dirty="0" err="1"/>
              <a:t>Ing</a:t>
            </a:r>
            <a:r>
              <a:rPr lang="en-US" sz="2800" b="1" dirty="0"/>
              <a:t>. </a:t>
            </a:r>
            <a:r>
              <a:rPr lang="cs-CZ" sz="2800" b="1" dirty="0"/>
              <a:t>Kamila Turečková,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+420 596398 301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středa 11:30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-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13:00</a:t>
            </a:r>
          </a:p>
          <a:p>
            <a:pPr marL="2398712" lvl="7" indent="0">
              <a:buNone/>
            </a:pPr>
            <a:r>
              <a:rPr lang="cs-CZ" sz="1600" b="1" dirty="0">
                <a:solidFill>
                  <a:schemeClr val="accent5">
                    <a:lumMod val="75000"/>
                  </a:schemeClr>
                </a:solidFill>
              </a:rPr>
              <a:t>	   		</a:t>
            </a:r>
            <a:r>
              <a:rPr lang="cs-CZ" sz="2800" b="1">
                <a:solidFill>
                  <a:schemeClr val="accent5">
                    <a:lumMod val="75000"/>
                  </a:schemeClr>
                </a:solidFill>
              </a:rPr>
              <a:t>čtvrtek 9:00-10:30</a:t>
            </a: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47783" y="2786897"/>
            <a:ext cx="6069926" cy="4071104"/>
          </a:xfrm>
        </p:spPr>
        <p:txBody>
          <a:bodyPr>
            <a:normAutofit fontScale="775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Volitelný průběžný test (max. </a:t>
            </a:r>
            <a:r>
              <a:rPr lang="cs-CZ" sz="3100" b="1" dirty="0">
                <a:solidFill>
                  <a:schemeClr val="accent2"/>
                </a:solidFill>
              </a:rPr>
              <a:t>20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  <a:endParaRPr lang="cs-CZ" sz="31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(max. </a:t>
            </a:r>
            <a:r>
              <a:rPr lang="cs-CZ" sz="3100" b="1" dirty="0">
                <a:solidFill>
                  <a:schemeClr val="accent2"/>
                </a:solidFill>
              </a:rPr>
              <a:t>50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523736" y="2944587"/>
            <a:ext cx="5087073" cy="968826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BKREP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(včetně ISP+ERASMUS)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344856" y="4488260"/>
            <a:ext cx="5826508" cy="2531377"/>
          </a:xfrm>
        </p:spPr>
        <p:txBody>
          <a:bodyPr>
            <a:normAutofit fontScale="775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Volitelné zpracování eseje/úvahy dle stanoveného tématu a zaslané emailem do oznámeného termínu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        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31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00000"/>
              </a:lnSpc>
              <a:buNone/>
            </a:pPr>
            <a:endParaRPr lang="cs-CZ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r">
              <a:lnSpc>
                <a:spcPct val="100000"/>
              </a:lnSpc>
              <a:buNone/>
            </a:pP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AE504F-8390-4C28-B77D-44A7D0C17ADF}"/>
              </a:ext>
            </a:extLst>
          </p:cNvPr>
          <p:cNvSpPr txBox="1"/>
          <p:nvPr/>
        </p:nvSpPr>
        <p:spPr>
          <a:xfrm>
            <a:off x="4375875" y="1976610"/>
            <a:ext cx="779548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Zkouška má formu testovacích otázek (výběr, doplnění, ano/ne), jedna otázka 2 body. Před „ostrou“ zkouškou je možné se zúčastnit zkrácené zkoušky nanečisto. </a:t>
            </a: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Body navíc pro BPREP a BKREP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81195" y="2032000"/>
            <a:ext cx="11167460" cy="4604327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V průběhu semestru bude 3x realizovaná vědomostní soutěž.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Všeobecný přehled a problematika předmětu Regionální ekonomika a politika.</a:t>
            </a:r>
          </a:p>
          <a:p>
            <a:pPr indent="-360000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Soutěží týmy dvou studentů proti sobě navzájem.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Nutno mít telefon nebo počítač s připojením k </a:t>
            </a:r>
            <a:r>
              <a:rPr lang="cs-CZ" sz="2400" b="1" dirty="0" err="1">
                <a:solidFill>
                  <a:schemeClr val="accent5">
                    <a:lumMod val="50000"/>
                  </a:schemeClr>
                </a:solidFill>
              </a:rPr>
              <a:t>wi-fi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 (jeden ve dvojici).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Hodnoceny jsou první tři místa: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1 místo: 4 body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2 místo: 3 body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2200" b="1" dirty="0">
                <a:solidFill>
                  <a:schemeClr val="accent5">
                    <a:lumMod val="50000"/>
                  </a:schemeClr>
                </a:solidFill>
              </a:rPr>
              <a:t>3 místo: 2 body</a:t>
            </a:r>
          </a:p>
          <a:p>
            <a:pPr marL="288900" indent="-342900"/>
            <a:r>
              <a:rPr lang="cs-CZ" sz="2400" b="1" dirty="0">
                <a:solidFill>
                  <a:schemeClr val="accent1"/>
                </a:solidFill>
              </a:rPr>
              <a:t>Aplikace se jmenuje Kahoot.it (přihlásíte se vygenerovaným číslem a zaregistrujete se pod volitelným týmovým jménem)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900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00608"/>
          </a:xfrm>
        </p:spPr>
        <p:txBody>
          <a:bodyPr>
            <a:normAutofit fontScale="92500"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91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90 - 81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80 – 71 bodů</a:t>
            </a:r>
            <a:endParaRPr lang="cs-CZ" sz="7000" b="1" dirty="0">
              <a:solidFill>
                <a:srgbClr val="FF0000"/>
              </a:solidFill>
            </a:endParaRP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70- 61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60 – 55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54 a méně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  <a:p>
            <a:pPr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/>
              <a:t>Prezenční studium: </a:t>
            </a:r>
            <a:r>
              <a:rPr lang="cs-CZ" sz="2800" dirty="0"/>
              <a:t>ke zkoušce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odprezentovanou svou práci (prezentaci) </a:t>
            </a:r>
            <a:r>
              <a:rPr lang="cs-CZ" sz="2800" dirty="0"/>
              <a:t>na stanovené téma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Prezentace na semináři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(prezenční studium; BPREP)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20072" y="1944709"/>
            <a:ext cx="11674763" cy="4844017"/>
          </a:xfrm>
        </p:spPr>
        <p:txBody>
          <a:bodyPr>
            <a:normAutofit fontScale="85000" lnSpcReduction="2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student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jedna prezentace, 10 – 15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3 - 4 prezentace na seminář (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libovolná prezentace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o obci/okresu/kraji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 němž žiji v kontextu jeho potenciálu (či bariér) pro jeho rozvoj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včetně diskuze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občanská vybavenost, infrastruktura, brownfieldy, turistické atrakce, péče o krajinu, aktivity pro občany, komunitní život, podnikatelské prostředí, aktivity pro volný čas, kultura, sport apod.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 si myslím, že v obci lidé chtějí/nechtějí bydlet</a:t>
            </a:r>
          </a:p>
          <a:p>
            <a:pPr marL="1044725" lvl="1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v obci možné zlepšit a jak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propojení na studovaný předmět Regionální ekonomika a politika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nápad, originalita, obsahová správnost, prezentace a přednes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nutné doplnit i použité zdroje na konci prezentace!!! </a:t>
            </a:r>
            <a:r>
              <a:rPr lang="cs-CZ" sz="2800" dirty="0"/>
              <a:t>(uvádět dle přílohy č. 5 Pokynu děkana č. 7/2018 pro úpravy, zveřejňování a ukládání VŠKP)</a:t>
            </a:r>
          </a:p>
          <a:p>
            <a:pPr marL="720725" indent="-3603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84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81192" y="296214"/>
            <a:ext cx="11029616" cy="150682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Esej, resp. úvaha</a:t>
            </a:r>
            <a:b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(ISP, Erasmus, Kombinované studium - BKREP)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2009104"/>
            <a:ext cx="12192000" cy="4726546"/>
          </a:xfrm>
        </p:spPr>
        <p:txBody>
          <a:bodyPr>
            <a:normAutofit fontScale="92500" lnSpcReduction="10000"/>
          </a:bodyPr>
          <a:lstStyle/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cca 2 strany čistého textu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New Roman, vel. písma12, jednoduché řádkování)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celkem max. 4 strany se všemi náležitostmi….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strana a formální úprava textu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doporučuji se seznámit s tím, co to esej je a jaké má náležitosti (pokud práce nebude esejí nebude hodnocena!), např. http://www.cemach.cz/jak-napsat-dobry-esej, totéž platí pro úvahu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také budou hodnoceny použité zdroje (uvádět dle přílohy č. 5 Pokynu děkana č. 7/2018 pro úpravy, zveřejňování a ukládání VŠKP)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esej/úvahu je potřeba zaslat emailem vyučujícímu do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26.4.2020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zpracování eseje/úvahy je pro kombinovanou formu studia dobrovolné (to neplatí pro ISP a ERASMUS!)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pro AR 2019/2020 je: 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Proč nechci bydlet v sousedství brownfieldů.</a:t>
            </a:r>
          </a:p>
        </p:txBody>
      </p:sp>
    </p:spTree>
    <p:extLst>
      <p:ext uri="{BB962C8B-B14F-4D97-AF65-F5344CB8AC3E}">
        <p14:creationId xmlns:p14="http://schemas.microsoft.com/office/powerpoint/2010/main" val="225270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                      </a:t>
            </a:r>
            <a:r>
              <a:rPr lang="cs-CZ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 2019/2020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944294"/>
              </p:ext>
            </p:extLst>
          </p:nvPr>
        </p:nvGraphicFramePr>
        <p:xfrm>
          <a:off x="443345" y="2008094"/>
          <a:ext cx="11286837" cy="454408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733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0922">
                  <a:extLst>
                    <a:ext uri="{9D8B030D-6E8A-4147-A177-3AD203B41FA5}">
                      <a16:colId xmlns:a16="http://schemas.microsoft.com/office/drawing/2014/main" val="1540576575"/>
                    </a:ext>
                  </a:extLst>
                </a:gridCol>
                <a:gridCol w="8072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effectLst/>
                        </a:rPr>
                        <a:t>2</a:t>
                      </a:r>
                      <a:r>
                        <a:rPr lang="cs-CZ" sz="2000" b="0" dirty="0">
                          <a:effectLst/>
                        </a:rPr>
                        <a:t>5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2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Úvodní přednáška, semináře odpadají. </a:t>
                      </a:r>
                      <a:endParaRPr lang="en-US" sz="2000" b="0" i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</a:rPr>
                        <a:t>Výběr termínu prezentace a obce. </a:t>
                      </a:r>
                      <a:r>
                        <a:rPr lang="cs-CZ" sz="2000" b="1" i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Soutěž 1.</a:t>
                      </a:r>
                      <a:endParaRPr lang="en-US" sz="2000" b="1" i="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0" i="0" dirty="0">
                          <a:effectLst/>
                        </a:rPr>
                        <a:t>1</a:t>
                      </a:r>
                      <a:r>
                        <a:rPr lang="cs-CZ" sz="2000" b="0" i="0" dirty="0">
                          <a:effectLst/>
                        </a:rPr>
                        <a:t>7</a:t>
                      </a:r>
                      <a:r>
                        <a:rPr lang="en-US" sz="2000" b="0" i="0" dirty="0">
                          <a:effectLst/>
                        </a:rPr>
                        <a:t>.</a:t>
                      </a:r>
                      <a:r>
                        <a:rPr lang="cs-CZ" sz="2000" b="0" i="0" dirty="0">
                          <a:effectLst/>
                        </a:rPr>
                        <a:t>3</a:t>
                      </a:r>
                      <a:r>
                        <a:rPr lang="en-US" sz="2000" b="0" i="0" dirty="0">
                          <a:effectLst/>
                        </a:rPr>
                        <a:t>.</a:t>
                      </a: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Služební cesta.</a:t>
                      </a: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r>
                        <a:rPr lang="cs-CZ" sz="2000" b="1" i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Soutěž 2.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31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3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endParaRPr lang="en-US" sz="20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7.4.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Volitelný průběžný test. (po Nástroje RP, včetně)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21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 </a:t>
                      </a:r>
                      <a:r>
                        <a:rPr lang="cs-CZ" sz="2000" b="1" i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Soutěž 3.</a:t>
                      </a:r>
                      <a:endParaRPr lang="en-US" sz="2000" b="1" i="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r>
                        <a:rPr lang="cs-CZ" sz="2000" dirty="0">
                          <a:effectLst/>
                        </a:rPr>
                        <a:t>8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studentů.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9?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Náhradní termíny na prezentace.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</a:rPr>
                        <a:t>12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r>
                        <a:rPr lang="cs-CZ" sz="2000" b="0" dirty="0">
                          <a:effectLst/>
                        </a:rPr>
                        <a:t>5</a:t>
                      </a:r>
                      <a:r>
                        <a:rPr lang="en-US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Služební cesta.</a:t>
                      </a:r>
                      <a:endParaRPr lang="en-US" sz="2000" b="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9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19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r>
                        <a:rPr lang="cs-CZ" sz="2000" dirty="0">
                          <a:effectLst/>
                        </a:rPr>
                        <a:t>5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i="1" dirty="0">
                          <a:solidFill>
                            <a:schemeClr val="tx1"/>
                          </a:solidFill>
                          <a:effectLst/>
                        </a:rPr>
                        <a:t>Zkouškový termín, případně konzultace.</a:t>
                      </a:r>
                      <a:endParaRPr lang="en-US" sz="2000" b="1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Harmonogram přednášek       </a:t>
            </a:r>
            <a:r>
              <a:rPr lang="cs-CZ" sz="3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 2019/2020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559415" y="1940341"/>
            <a:ext cx="5087075" cy="53600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12625594"/>
              </p:ext>
            </p:extLst>
          </p:nvPr>
        </p:nvGraphicFramePr>
        <p:xfrm>
          <a:off x="463550" y="2518542"/>
          <a:ext cx="5523182" cy="42344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2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1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903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r>
                        <a:rPr lang="cs-CZ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0" dirty="0">
                          <a:effectLst/>
                        </a:rPr>
                        <a:t>2</a:t>
                      </a:r>
                      <a:r>
                        <a:rPr lang="cs-CZ" sz="1200" b="0" dirty="0">
                          <a:effectLst/>
                        </a:rPr>
                        <a:t>5</a:t>
                      </a:r>
                      <a:r>
                        <a:rPr lang="en-US" sz="1200" b="0" dirty="0">
                          <a:effectLst/>
                        </a:rPr>
                        <a:t>.</a:t>
                      </a:r>
                      <a:r>
                        <a:rPr lang="cs-CZ" sz="1200" b="0" dirty="0">
                          <a:effectLst/>
                        </a:rPr>
                        <a:t>2</a:t>
                      </a:r>
                      <a:r>
                        <a:rPr lang="en-US" sz="1200" b="0" dirty="0">
                          <a:effectLst/>
                        </a:rPr>
                        <a:t>.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Úvodní přednáška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r>
                        <a:rPr lang="cs-CZ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r>
                        <a:rPr lang="cs-CZ" sz="12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Regionalistika, region, regionální problémy.</a:t>
                      </a:r>
                      <a:endParaRPr lang="cs-CZ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10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r>
                        <a:rPr lang="cs-CZ" sz="1200" dirty="0">
                          <a:effectLst/>
                        </a:rPr>
                        <a:t>3.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Regionální struktura v ČR.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r>
                        <a:rPr lang="cs-CZ" sz="1200" strike="noStrike" dirty="0">
                          <a:highlight>
                            <a:srgbClr val="C0C0C0"/>
                          </a:highligh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0" i="0" strike="noStrike" dirty="0">
                          <a:effectLst/>
                          <a:highlight>
                            <a:srgbClr val="C0C0C0"/>
                          </a:highlight>
                        </a:rPr>
                        <a:t>1</a:t>
                      </a:r>
                      <a:r>
                        <a:rPr lang="cs-CZ" sz="1200" b="0" i="0" strike="noStrike" dirty="0">
                          <a:effectLst/>
                          <a:highlight>
                            <a:srgbClr val="C0C0C0"/>
                          </a:highlight>
                        </a:rPr>
                        <a:t>7</a:t>
                      </a:r>
                      <a:r>
                        <a:rPr lang="en-US" sz="1200" b="0" i="0" strike="noStrike" dirty="0">
                          <a:effectLst/>
                          <a:highlight>
                            <a:srgbClr val="C0C0C0"/>
                          </a:highlight>
                        </a:rPr>
                        <a:t>.</a:t>
                      </a:r>
                      <a:r>
                        <a:rPr lang="cs-CZ" sz="1200" b="0" i="0" strike="noStrike" dirty="0">
                          <a:effectLst/>
                          <a:highlight>
                            <a:srgbClr val="C0C0C0"/>
                          </a:highlight>
                        </a:rPr>
                        <a:t>3</a:t>
                      </a:r>
                      <a:r>
                        <a:rPr lang="en-US" sz="1200" b="0" i="0" strike="noStrike" dirty="0">
                          <a:effectLst/>
                          <a:highlight>
                            <a:srgbClr val="C0C0C0"/>
                          </a:highlight>
                        </a:rPr>
                        <a:t>.</a:t>
                      </a:r>
                      <a:endParaRPr lang="en-US" sz="1200" b="0" i="0" strike="noStrike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strike="noStrike" dirty="0">
                          <a:highlight>
                            <a:srgbClr val="C0C0C0"/>
                          </a:highlight>
                        </a:rPr>
                        <a:t>Služební cesta,  výuka se nekoná.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r>
                        <a:rPr lang="cs-CZ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24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r>
                        <a:rPr lang="cs-CZ" sz="12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Regionální rozvoj.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r>
                        <a:rPr lang="cs-CZ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31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r>
                        <a:rPr lang="cs-CZ" sz="12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Regionální politika</a:t>
                      </a:r>
                      <a:r>
                        <a:rPr lang="cs-CZ" sz="1200" baseline="0" dirty="0"/>
                        <a:t>,  její cíle, regionální strategie. 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r>
                        <a:rPr lang="cs-CZ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7.4.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/>
                        <a:t>Nástroje regionální politiky. </a:t>
                      </a:r>
                      <a:r>
                        <a:rPr lang="cs-CZ" sz="1200" kern="1200" dirty="0"/>
                        <a:t>Regionální politika ČR (samostudium).</a:t>
                      </a:r>
                      <a:endParaRPr lang="cs-CZ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r>
                        <a:rPr lang="cs-CZ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14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r>
                        <a:rPr lang="cs-CZ" sz="1200" dirty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Regionální rozdíly, regionální konkurenceschopnost.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r>
                        <a:rPr lang="cs-CZ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21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r>
                        <a:rPr lang="cs-CZ" sz="1200" dirty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Ekonomická struktura a úroveň regionů.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r>
                        <a:rPr lang="cs-CZ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r>
                        <a:rPr lang="cs-CZ" sz="1200" dirty="0">
                          <a:effectLst/>
                        </a:rPr>
                        <a:t>8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r>
                        <a:rPr lang="cs-CZ" sz="1200" dirty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Sektorová struktura regionů.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r>
                        <a:rPr lang="cs-CZ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r>
                        <a:rPr lang="cs-CZ" sz="1200" dirty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Ekonomika </a:t>
                      </a:r>
                      <a:r>
                        <a:rPr lang="cs-CZ" sz="1200"/>
                        <a:t>regionů ČR.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r>
                        <a:rPr lang="cs-CZ" sz="1200" dirty="0">
                          <a:highlight>
                            <a:srgbClr val="C0C0C0"/>
                          </a:highlight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0" dirty="0">
                          <a:effectLst/>
                          <a:highlight>
                            <a:srgbClr val="C0C0C0"/>
                          </a:highlight>
                        </a:rPr>
                        <a:t>12</a:t>
                      </a:r>
                      <a:r>
                        <a:rPr lang="en-US" sz="1200" b="0" dirty="0">
                          <a:effectLst/>
                          <a:highlight>
                            <a:srgbClr val="C0C0C0"/>
                          </a:highlight>
                        </a:rPr>
                        <a:t>.</a:t>
                      </a:r>
                      <a:r>
                        <a:rPr lang="cs-CZ" sz="1200" b="0" dirty="0">
                          <a:effectLst/>
                          <a:highlight>
                            <a:srgbClr val="C0C0C0"/>
                          </a:highlight>
                        </a:rPr>
                        <a:t>5</a:t>
                      </a:r>
                      <a:r>
                        <a:rPr lang="en-US" sz="1200" b="0" dirty="0">
                          <a:effectLst/>
                          <a:highlight>
                            <a:srgbClr val="C0C0C0"/>
                          </a:highlight>
                        </a:rPr>
                        <a:t>.</a:t>
                      </a:r>
                      <a:endParaRPr lang="en-US" sz="1200" b="0" dirty="0"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strike="noStrike" dirty="0">
                          <a:highlight>
                            <a:srgbClr val="C0C0C0"/>
                          </a:highlight>
                        </a:rPr>
                        <a:t>Služební cesta,  výuka se nekoná.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C00000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>
                          <a:solidFill>
                            <a:srgbClr val="C00000"/>
                          </a:solidFill>
                          <a:effectLst/>
                        </a:rPr>
                        <a:t>19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.</a:t>
                      </a:r>
                      <a:r>
                        <a:rPr lang="cs-CZ" sz="1200" b="1" dirty="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r>
                        <a:rPr lang="en-US" sz="1200" b="1" dirty="0">
                          <a:solidFill>
                            <a:srgbClr val="C00000"/>
                          </a:solidFill>
                          <a:effectLst/>
                        </a:rPr>
                        <a:t>.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C00000"/>
                          </a:solidFill>
                        </a:rPr>
                        <a:t>Předtermín.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471976" y="1948968"/>
            <a:ext cx="5087073" cy="553373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BKREP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Zástupný symbol pro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7508501"/>
              </p:ext>
            </p:extLst>
          </p:nvPr>
        </p:nvGraphicFramePr>
        <p:xfrm>
          <a:off x="6324770" y="2518543"/>
          <a:ext cx="5407156" cy="38434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1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6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0572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5248">
                <a:tc>
                  <a:txBody>
                    <a:bodyPr/>
                    <a:lstStyle/>
                    <a:p>
                      <a:r>
                        <a:rPr lang="cs-CZ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Úvodní přednáška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Regionalistika, region, regionální problémy.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Regionální struktura v ČR. Regionální rozvoj.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Soutěž 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611">
                <a:tc>
                  <a:txBody>
                    <a:bodyPr/>
                    <a:lstStyle/>
                    <a:p>
                      <a:r>
                        <a:rPr lang="cs-CZ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3.4.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Regionální politika</a:t>
                      </a:r>
                      <a:r>
                        <a:rPr lang="cs-CZ" sz="1400" baseline="0" dirty="0"/>
                        <a:t>,  její cíle, regionální strategie. </a:t>
                      </a:r>
                      <a:endParaRPr lang="cs-CZ" sz="1400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aseline="0" dirty="0"/>
                        <a:t>Nástroje regionální politiky. </a:t>
                      </a:r>
                      <a:r>
                        <a:rPr lang="cs-CZ" sz="1400" kern="1200" dirty="0"/>
                        <a:t>Regionální politika ČR.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Soutěž 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2885">
                <a:tc>
                  <a:txBody>
                    <a:bodyPr/>
                    <a:lstStyle/>
                    <a:p>
                      <a:r>
                        <a:rPr lang="cs-CZ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15.5.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Regionální rozdíly, regionální konkurenceschopnost.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Ekonomická struktura a úroveň regionů.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Sektorová struktura regionů.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Soutěž 3.</a:t>
                      </a:r>
                    </a:p>
                    <a:p>
                      <a:r>
                        <a:rPr lang="cs-CZ" sz="1400" dirty="0"/>
                        <a:t>+ diskuse k seminárním pracím</a:t>
                      </a:r>
                      <a:endParaRPr lang="cs-CZ" sz="1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483">
                <a:tc gridSpan="2">
                  <a:txBody>
                    <a:bodyPr/>
                    <a:lstStyle/>
                    <a:p>
                      <a:r>
                        <a:rPr lang="cs-CZ" sz="1400" dirty="0"/>
                        <a:t>samostudium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i="1" dirty="0"/>
                        <a:t>Ekonomika regionů ČR (viz opora předmětu)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279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52346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319</TotalTime>
  <Words>1699</Words>
  <Application>Microsoft Office PowerPoint</Application>
  <PresentationFormat>Širokoúhlá obrazovka</PresentationFormat>
  <Paragraphs>220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Regionální ekonomika a politika</vt:lpstr>
      <vt:lpstr>Prezentace aplikace PowerPoint</vt:lpstr>
      <vt:lpstr>Podmínky absolvování</vt:lpstr>
      <vt:lpstr>Body navíc pro BPREP a BKREP</vt:lpstr>
      <vt:lpstr>Celkové hodnocení předmětu</vt:lpstr>
      <vt:lpstr>Prezentace na semináři (prezenční studium; BPREP)</vt:lpstr>
      <vt:lpstr>Esej, resp. úvaha (ISP, Erasmus, Kombinované studium - BKREP)</vt:lpstr>
      <vt:lpstr>ROZPIS seminářů                      LS 2019/2020</vt:lpstr>
      <vt:lpstr>Harmonogram přednášek       LS 2019/2020</vt:lpstr>
      <vt:lpstr>Obsah předmětu</vt:lpstr>
      <vt:lpstr>Základní a doporučené zdroje</vt:lpstr>
      <vt:lpstr>Další doporučené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70</cp:revision>
  <cp:lastPrinted>2018-02-12T08:12:35Z</cp:lastPrinted>
  <dcterms:created xsi:type="dcterms:W3CDTF">2017-12-11T08:34:25Z</dcterms:created>
  <dcterms:modified xsi:type="dcterms:W3CDTF">2020-05-02T16:03:12Z</dcterms:modified>
</cp:coreProperties>
</file>