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3" r:id="rId4"/>
    <p:sldId id="264" r:id="rId5"/>
    <p:sldId id="265" r:id="rId6"/>
    <p:sldId id="266" r:id="rId7"/>
    <p:sldId id="26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80" autoAdjust="0"/>
    <p:restoredTop sz="95695" autoAdjust="0"/>
  </p:normalViewPr>
  <p:slideViewPr>
    <p:cSldViewPr snapToGrid="0">
      <p:cViewPr varScale="1">
        <p:scale>
          <a:sx n="102" d="100"/>
          <a:sy n="102" d="100"/>
        </p:scale>
        <p:origin x="108" y="150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F9F1D-AC49-4C4D-9B08-18F7720117AE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27915-2D1B-44C1-95DC-007E9C6E5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705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27915-2D1B-44C1-95DC-007E9C6E55B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0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STRUČNÝ VÝVOJ NÁZORŮ NA FORMÁLNÍ ORGANIZACI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Dagmar Svobodová</a:t>
            </a:r>
            <a:endParaRPr lang="cs-CZ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70795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/>
              <a:t>Studium formálních organizací</a:t>
            </a:r>
            <a:endParaRPr lang="cs-CZ" sz="2800" b="1" dirty="0"/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70795" y="-357326"/>
            <a:ext cx="10278987" cy="889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Dva pohledy: 1) všudypřítomnost formálních organizací</a:t>
            </a:r>
            <a:br>
              <a:rPr lang="cs-CZ" sz="2400" dirty="0" smtClean="0"/>
            </a:br>
            <a:r>
              <a:rPr lang="cs-CZ" sz="2400" dirty="0" smtClean="0"/>
              <a:t>                      2) termín byrokracie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200" dirty="0" smtClean="0"/>
              <a:t>Vývoj: 19. století - míra nejistoty pro dělníky, nižší sociální </a:t>
            </a:r>
            <a:br>
              <a:rPr lang="cs-CZ" sz="2200" dirty="0" smtClean="0"/>
            </a:br>
            <a:r>
              <a:rPr lang="cs-CZ" sz="2200" dirty="0" smtClean="0"/>
              <a:t>                              vrstvy</a:t>
            </a:r>
            <a:br>
              <a:rPr lang="cs-CZ" sz="2200" dirty="0" smtClean="0"/>
            </a:br>
            <a:r>
              <a:rPr lang="cs-CZ" sz="2200" dirty="0" smtClean="0"/>
              <a:t>           20. století – zajištění sociální, ekonomické i kulturní  </a:t>
            </a:r>
            <a:br>
              <a:rPr lang="cs-CZ" sz="2200" dirty="0" smtClean="0"/>
            </a:br>
            <a:r>
              <a:rPr lang="cs-CZ" sz="2200" dirty="0" smtClean="0"/>
              <a:t>                               reprodukce společnosti</a:t>
            </a:r>
            <a:br>
              <a:rPr lang="cs-CZ" sz="2200" dirty="0" smtClean="0"/>
            </a:br>
            <a:r>
              <a:rPr lang="cs-CZ" sz="2200" dirty="0" smtClean="0"/>
              <a:t>           30. léta po 2. světové válce – vrchol úspěšnosti</a:t>
            </a:r>
            <a:br>
              <a:rPr lang="cs-CZ" sz="2200" dirty="0" smtClean="0"/>
            </a:br>
            <a:r>
              <a:rPr lang="cs-CZ" sz="2200" dirty="0" smtClean="0"/>
              <a:t>           60. léta 20 století – kritika byrokracie</a:t>
            </a:r>
            <a:br>
              <a:rPr lang="cs-CZ" sz="2200" dirty="0" smtClean="0"/>
            </a:br>
            <a:r>
              <a:rPr lang="cs-CZ" sz="2200" dirty="0" smtClean="0"/>
              <a:t>           70. léta – změny v oblasti informačních technologií, </a:t>
            </a:r>
            <a:br>
              <a:rPr lang="cs-CZ" sz="2200" dirty="0" smtClean="0"/>
            </a:br>
            <a:r>
              <a:rPr lang="cs-CZ" sz="2200" dirty="0" smtClean="0"/>
              <a:t>                           sektoru finančních transakcí, ekonomické </a:t>
            </a:r>
            <a:br>
              <a:rPr lang="cs-CZ" sz="2200" dirty="0" smtClean="0"/>
            </a:br>
            <a:r>
              <a:rPr lang="cs-CZ" sz="2200" dirty="0" smtClean="0"/>
              <a:t>                           aktivity</a:t>
            </a:r>
            <a:br>
              <a:rPr lang="cs-CZ" sz="2200" dirty="0" smtClean="0"/>
            </a:br>
            <a:r>
              <a:rPr lang="cs-CZ" sz="2200" dirty="0" smtClean="0"/>
              <a:t>            80. a 90. léta 20. století – škola sociotechnické </a:t>
            </a:r>
            <a:br>
              <a:rPr lang="cs-CZ" sz="2200" dirty="0" smtClean="0"/>
            </a:br>
            <a:r>
              <a:rPr lang="cs-CZ" sz="2200" dirty="0" smtClean="0"/>
              <a:t>                                                      organizace</a:t>
            </a:r>
          </a:p>
          <a:p>
            <a:pPr eaLnBrk="1" hangingPunct="1"/>
            <a:endParaRPr lang="cs-CZ" sz="2400" dirty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88938" y="892042"/>
            <a:ext cx="847725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sz="2400" b="1" dirty="0" smtClean="0"/>
              <a:t>Formální organizace</a:t>
            </a:r>
            <a:r>
              <a:rPr lang="cs-CZ" sz="2400" dirty="0" smtClean="0"/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U</a:t>
            </a:r>
            <a:r>
              <a:rPr lang="cs-CZ" sz="2400" dirty="0" smtClean="0"/>
              <a:t>mělý prostředek koordinace aktivit většího počtu lidí za určitým účelem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Formálnost organizací = podobné principy fungování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Legislativa, která určuje formy organizací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Jsou to „prázdné formy“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Vznikají jako pokusy o řešení stejného problému =&gt; zajištění koordinace většího počtu lidí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Mnohoznačný termín byrokracie </a:t>
            </a:r>
            <a:r>
              <a:rPr lang="cs-CZ" sz="2200" dirty="0" smtClean="0"/>
              <a:t>je označením pro mechanismus ohrožující a potlačující lidskou svobodu</a:t>
            </a:r>
            <a:endParaRPr lang="cs-CZ" sz="2200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8834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70795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/>
              <a:t>Klasické období sociologie organizace</a:t>
            </a:r>
            <a:endParaRPr lang="cs-CZ" sz="2800" b="1" dirty="0"/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935752"/>
            <a:ext cx="10132291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Stoj na efektivní zpracování vstupů všeho druhu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Byrokracie zvyšuje efektivitu činnosti organizace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Počátek studia – první dvě desetiletí 20. století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Snaha stanovit podmínky nejúčinnějšího fungování organizace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lidský faktor přeměnit na zautomatizovaný nástroj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 smtClean="0"/>
              <a:t>Zakladatelé:</a:t>
            </a:r>
          </a:p>
          <a:p>
            <a:pPr eaLnBrk="1" hangingPunct="1"/>
            <a:endParaRPr lang="cs-CZ" sz="2400" dirty="0" smtClean="0"/>
          </a:p>
          <a:p>
            <a:pPr lvl="1"/>
            <a:r>
              <a:rPr lang="cs-CZ" sz="2400" dirty="0" smtClean="0"/>
              <a:t>   </a:t>
            </a:r>
            <a:r>
              <a:rPr lang="cs-CZ" sz="2400" dirty="0" smtClean="0"/>
              <a:t>teoretický </a:t>
            </a:r>
            <a:r>
              <a:rPr lang="cs-CZ" sz="2400" dirty="0" smtClean="0"/>
              <a:t>směr – Max Weber</a:t>
            </a:r>
            <a:br>
              <a:rPr lang="cs-CZ" sz="2400" dirty="0" smtClean="0"/>
            </a:br>
            <a:r>
              <a:rPr lang="cs-CZ" sz="2400" dirty="0" smtClean="0"/>
              <a:t>   </a:t>
            </a:r>
            <a:r>
              <a:rPr lang="cs-CZ" sz="2400" dirty="0" smtClean="0"/>
              <a:t>technický </a:t>
            </a:r>
            <a:r>
              <a:rPr lang="cs-CZ" sz="2400" dirty="0"/>
              <a:t>směr – Frederick W. </a:t>
            </a:r>
            <a:r>
              <a:rPr lang="cs-CZ" sz="2400" dirty="0" err="1" smtClean="0"/>
              <a:t>Taylor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  </a:t>
            </a:r>
            <a:r>
              <a:rPr lang="cs-CZ" sz="2400" dirty="0" smtClean="0"/>
              <a:t>p</a:t>
            </a:r>
            <a:r>
              <a:rPr lang="cs-CZ" sz="2400" dirty="0" smtClean="0"/>
              <a:t>rincipy </a:t>
            </a:r>
            <a:r>
              <a:rPr lang="cs-CZ" sz="2400" dirty="0"/>
              <a:t>řízení – </a:t>
            </a:r>
            <a:r>
              <a:rPr lang="cs-CZ" sz="2400" dirty="0" smtClean="0"/>
              <a:t>Henry </a:t>
            </a:r>
            <a:r>
              <a:rPr lang="cs-CZ" sz="2400" dirty="0" err="1" smtClean="0"/>
              <a:t>Fayol</a:t>
            </a:r>
            <a:endParaRPr lang="cs-CZ" sz="2400" dirty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4092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0" y="-530773"/>
            <a:ext cx="9238268" cy="849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Weber – snaha o technickou převahu byrokracie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err="1" smtClean="0"/>
              <a:t>Taylor</a:t>
            </a:r>
            <a:r>
              <a:rPr lang="cs-CZ" sz="2400" dirty="0" smtClean="0"/>
              <a:t> – práce pomocí časových a pohybových studií, nejúčinnější prostředky pro realizaci cílů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err="1" smtClean="0"/>
              <a:t>Fayol</a:t>
            </a:r>
            <a:r>
              <a:rPr lang="cs-CZ" sz="2400" dirty="0" smtClean="0"/>
              <a:t> – univerzálně platné principy, maximální účinnost chodu organizace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Organizace jsou dehumanizující, protože výchozím předpokladem je robotizace individua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 </a:t>
            </a:r>
          </a:p>
          <a:p>
            <a:pPr eaLnBrk="1" hangingPunct="1"/>
            <a:endParaRPr lang="cs-CZ" sz="2400" dirty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165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70795" y="777422"/>
            <a:ext cx="845978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600" b="1" dirty="0" smtClean="0"/>
              <a:t>Reakce na klasické období sociologie organizace</a:t>
            </a:r>
            <a:endParaRPr lang="cs-CZ" sz="2600" b="1" dirty="0"/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317172"/>
            <a:ext cx="847725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30</a:t>
            </a:r>
            <a:r>
              <a:rPr lang="cs-CZ" sz="2400" dirty="0" smtClean="0"/>
              <a:t>. léta </a:t>
            </a:r>
            <a:r>
              <a:rPr lang="cs-CZ" sz="2400" dirty="0" smtClean="0"/>
              <a:t>20. století – </a:t>
            </a:r>
            <a:r>
              <a:rPr lang="cs-CZ" sz="2400" dirty="0" smtClean="0"/>
              <a:t>zpochybňování klasického období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Počínající výzkum mezilidských vztahů a neformálních skupin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Tvoření organizací a spolupráce =&gt; překonání omezenosti individuálních možností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Spolupráce </a:t>
            </a:r>
            <a:r>
              <a:rPr lang="cs-CZ" sz="2400" dirty="0" smtClean="0"/>
              <a:t>=&gt; </a:t>
            </a:r>
            <a:r>
              <a:rPr lang="cs-CZ" sz="2400" dirty="0" smtClean="0"/>
              <a:t>vnitřní uspokojení, vnější účinnost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400" dirty="0" smtClean="0"/>
              <a:t>Weber </a:t>
            </a:r>
            <a:r>
              <a:rPr lang="cs-CZ" sz="2400" dirty="0" smtClean="0"/>
              <a:t>zdůrazňuje</a:t>
            </a:r>
            <a:r>
              <a:rPr lang="cs-CZ" sz="2400" dirty="0" smtClean="0"/>
              <a:t> </a:t>
            </a:r>
            <a:r>
              <a:rPr lang="cs-CZ" sz="2400" dirty="0" smtClean="0"/>
              <a:t>mocenské aspekty </a:t>
            </a:r>
            <a:r>
              <a:rPr lang="cs-CZ" sz="2400" dirty="0" smtClean="0"/>
              <a:t>organizací, zdůraznění </a:t>
            </a:r>
            <a:r>
              <a:rPr lang="cs-CZ" sz="2400" dirty="0" smtClean="0"/>
              <a:t>strojových organizací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err="1" smtClean="0"/>
              <a:t>Barnard</a:t>
            </a:r>
            <a:r>
              <a:rPr lang="cs-CZ" sz="2400" dirty="0" smtClean="0"/>
              <a:t> </a:t>
            </a:r>
            <a:r>
              <a:rPr lang="cs-CZ" sz="2400" dirty="0" err="1" smtClean="0"/>
              <a:t>zdůraňuje</a:t>
            </a:r>
            <a:r>
              <a:rPr lang="cs-CZ" sz="2400" dirty="0" smtClean="0"/>
              <a:t> dobrovolnost </a:t>
            </a:r>
            <a:r>
              <a:rPr lang="cs-CZ" sz="2400" dirty="0" smtClean="0"/>
              <a:t>členství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779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Totální instituce a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000" dirty="0"/>
              <a:t>Totální instituce jsou organizace vytvářející prostředí, které se zásadním způsobem liší od životního světa. Místo, které slouží jako bydliště i jako pracoviště. Skupiny totálních institucí:</a:t>
            </a:r>
          </a:p>
          <a:p>
            <a:pPr marL="0" indent="0" eaLnBrk="1" hangingPunct="1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 1) péče o lidi, kteří se sami o sebe nepostarají – staří lidé, </a:t>
            </a:r>
            <a:br>
              <a:rPr lang="cs-CZ" sz="2000" dirty="0"/>
            </a:br>
            <a:r>
              <a:rPr lang="cs-CZ" sz="2000" dirty="0"/>
              <a:t>     sirotci, osoby tělesně, mentálně postižené </a:t>
            </a:r>
            <a:br>
              <a:rPr lang="cs-CZ" sz="2000" dirty="0"/>
            </a:br>
            <a:r>
              <a:rPr lang="cs-CZ" sz="2000" dirty="0"/>
              <a:t> 2) péče o lidi, kteří můžou být pro společnost rizikoví – lidé </a:t>
            </a:r>
            <a:br>
              <a:rPr lang="cs-CZ" sz="2000" dirty="0"/>
            </a:br>
            <a:r>
              <a:rPr lang="cs-CZ" sz="2000" dirty="0"/>
              <a:t>     trpící nakažlivými chorobami</a:t>
            </a:r>
            <a:br>
              <a:rPr lang="cs-CZ" sz="2000" dirty="0"/>
            </a:br>
            <a:r>
              <a:rPr lang="cs-CZ" sz="2000" dirty="0"/>
              <a:t> 3) instituce zřízené na ochranu společnosti – vězeňské ústavy,</a:t>
            </a:r>
            <a:br>
              <a:rPr lang="cs-CZ" sz="2000" dirty="0"/>
            </a:br>
            <a:r>
              <a:rPr lang="cs-CZ" sz="2000" dirty="0"/>
              <a:t>     ústavy pro převýchovu nezletilých, agresivních šílenců</a:t>
            </a:r>
            <a:br>
              <a:rPr lang="cs-CZ" sz="2000" dirty="0"/>
            </a:br>
            <a:r>
              <a:rPr lang="cs-CZ" sz="2000" dirty="0"/>
              <a:t> 4) zařízení pro realizaci technických záležitostí souvisejících s </a:t>
            </a:r>
            <a:br>
              <a:rPr lang="cs-CZ" sz="2000" dirty="0"/>
            </a:br>
            <a:r>
              <a:rPr lang="cs-CZ" sz="2000" dirty="0"/>
              <a:t>     provozem – kasárny, internátní školy</a:t>
            </a:r>
            <a:br>
              <a:rPr lang="cs-CZ" sz="2000" dirty="0"/>
            </a:br>
            <a:r>
              <a:rPr lang="cs-CZ" sz="2000" dirty="0"/>
              <a:t> 5) zařízení, které mají zvláštní chráněné prostředí – kláštery,</a:t>
            </a:r>
            <a:br>
              <a:rPr lang="cs-CZ" sz="2000" dirty="0"/>
            </a:br>
            <a:r>
              <a:rPr lang="cs-CZ" sz="2000" dirty="0"/>
              <a:t>     azyly nejrůznějších druhů</a:t>
            </a:r>
          </a:p>
          <a:p>
            <a:pPr eaLnBrk="1" hangingPunct="1"/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595544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244</Words>
  <Application>Microsoft Office PowerPoint</Application>
  <PresentationFormat>Předvádění na obrazovce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Totální instituce a organizace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svobodovad</cp:lastModifiedBy>
  <cp:revision>76</cp:revision>
  <dcterms:created xsi:type="dcterms:W3CDTF">2008-12-30T09:11:17Z</dcterms:created>
  <dcterms:modified xsi:type="dcterms:W3CDTF">2018-02-14T18:51:30Z</dcterms:modified>
</cp:coreProperties>
</file>