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3" r:id="rId4"/>
    <p:sldId id="264" r:id="rId5"/>
    <p:sldId id="265" r:id="rId6"/>
    <p:sldId id="266" r:id="rId7"/>
    <p:sldId id="268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80" autoAdjust="0"/>
    <p:restoredTop sz="95695" autoAdjust="0"/>
  </p:normalViewPr>
  <p:slideViewPr>
    <p:cSldViewPr snapToGrid="0">
      <p:cViewPr varScale="1">
        <p:scale>
          <a:sx n="102" d="100"/>
          <a:sy n="102" d="100"/>
        </p:scale>
        <p:origin x="108" y="150"/>
      </p:cViewPr>
      <p:guideLst>
        <p:guide orient="horz" pos="4095"/>
        <p:guide pos="2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F9F1D-AC49-4C4D-9B08-18F7720117AE}" type="datetimeFigureOut">
              <a:rPr lang="cs-CZ" smtClean="0"/>
              <a:t>14.2.2018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27915-2D1B-44C1-95DC-007E9C6E55B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705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27915-2D1B-44C1-95DC-007E9C6E55B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00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03E7A-F743-42B2-BB8C-276484A43311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10FA8-8C46-41C9-890C-802C7CCA13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EA303-B1B2-40E6-A5BD-073689D665B4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BBC7F-A0CC-49EA-A882-0C573499B6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B5B1F-12FA-409C-B231-EDBD419154FF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C65B9-8C18-4151-9B95-DE36BFE42E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EDCD2-1617-479D-8922-38563E45B9E0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4E6D1-8589-4C92-968E-DE0C3AD9A1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9EB75-5515-423D-8B88-96D28269E402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0891B-AC87-4564-A151-C02B780976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18C93-007E-478B-801A-676F3C29B62A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A3D4F-C928-4613-957B-98E455B23F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2F33B-24CC-44F0-8005-627BC093D157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96FF0-4E0B-4923-9621-C7B11EB251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D5B9-6962-45FE-A04E-02C6AB4BD1AF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78D6-EEE0-41D8-8D93-37FDEF07BE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B2DD-622B-4B6D-BF95-B2AFC5BAC70A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5D79-257E-4355-859B-889A90DFEE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C1F2B-17F7-41CE-A091-498D868119A4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71120-91BF-421C-B6C7-9DF30BF404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8B33-5014-449B-94C4-027C1A4B2F51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B7697-A82F-4373-90A0-79C2A4ED39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484AFF-1CF1-4AE0-B7C1-3BA33C4A96E0}" type="datetimeFigureOut">
              <a:rPr lang="cs-CZ"/>
              <a:pPr>
                <a:defRPr/>
              </a:pPr>
              <a:t>14.2.2018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4E6D32-DA7F-43A7-8FDC-B95E5D7676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14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STRUČNÝ VÝVOJ NÁZORŮ NA FORMÁLNÍ ORGANIZACI</a:t>
            </a: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dirty="0" smtClean="0"/>
              <a:t>Dagmar Svobodová</a:t>
            </a:r>
            <a:endParaRPr lang="cs-CZ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70795" y="777422"/>
            <a:ext cx="8459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/>
              <a:t>Studium formálních organizací</a:t>
            </a:r>
            <a:endParaRPr lang="cs-CZ" sz="2800" b="1" dirty="0"/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70795" y="-357326"/>
            <a:ext cx="10278987" cy="8894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Dva pohledy: 1) všudypřítomnost formálních organizací</a:t>
            </a:r>
            <a:br>
              <a:rPr lang="cs-CZ" sz="2400" dirty="0" smtClean="0"/>
            </a:br>
            <a:r>
              <a:rPr lang="cs-CZ" sz="2400" dirty="0" smtClean="0"/>
              <a:t>                      2) termín byrokracie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200" dirty="0" smtClean="0"/>
              <a:t>Vývoj: 19. století - míra nejistoty pro dělníky, nižší sociální </a:t>
            </a:r>
            <a:br>
              <a:rPr lang="cs-CZ" sz="2200" dirty="0" smtClean="0"/>
            </a:br>
            <a:r>
              <a:rPr lang="cs-CZ" sz="2200" dirty="0" smtClean="0"/>
              <a:t>                              vrstvy</a:t>
            </a:r>
            <a:br>
              <a:rPr lang="cs-CZ" sz="2200" dirty="0" smtClean="0"/>
            </a:br>
            <a:r>
              <a:rPr lang="cs-CZ" sz="2200" dirty="0" smtClean="0"/>
              <a:t>           20. století – zajištění sociální, ekonomické i kulturní  </a:t>
            </a:r>
            <a:br>
              <a:rPr lang="cs-CZ" sz="2200" dirty="0" smtClean="0"/>
            </a:br>
            <a:r>
              <a:rPr lang="cs-CZ" sz="2200" dirty="0" smtClean="0"/>
              <a:t>                               reprodukce společnosti</a:t>
            </a:r>
            <a:br>
              <a:rPr lang="cs-CZ" sz="2200" dirty="0" smtClean="0"/>
            </a:br>
            <a:r>
              <a:rPr lang="cs-CZ" sz="2200" dirty="0" smtClean="0"/>
              <a:t>           30. léta po 2. světové válce – vrchol úspěšnosti</a:t>
            </a:r>
            <a:br>
              <a:rPr lang="cs-CZ" sz="2200" dirty="0" smtClean="0"/>
            </a:br>
            <a:r>
              <a:rPr lang="cs-CZ" sz="2200" dirty="0" smtClean="0"/>
              <a:t>           60. léta 20 století – kritika byrokracie</a:t>
            </a:r>
            <a:br>
              <a:rPr lang="cs-CZ" sz="2200" dirty="0" smtClean="0"/>
            </a:br>
            <a:r>
              <a:rPr lang="cs-CZ" sz="2200" dirty="0" smtClean="0"/>
              <a:t>           70. léta – změny v oblasti informačních technologií, </a:t>
            </a:r>
            <a:br>
              <a:rPr lang="cs-CZ" sz="2200" dirty="0" smtClean="0"/>
            </a:br>
            <a:r>
              <a:rPr lang="cs-CZ" sz="2200" dirty="0" smtClean="0"/>
              <a:t>                           sektoru finančních transakcí, ekonomické </a:t>
            </a:r>
            <a:br>
              <a:rPr lang="cs-CZ" sz="2200" dirty="0" smtClean="0"/>
            </a:br>
            <a:r>
              <a:rPr lang="cs-CZ" sz="2200" dirty="0" smtClean="0"/>
              <a:t>                           aktivity</a:t>
            </a:r>
            <a:br>
              <a:rPr lang="cs-CZ" sz="2200" dirty="0" smtClean="0"/>
            </a:br>
            <a:r>
              <a:rPr lang="cs-CZ" sz="2200" dirty="0" smtClean="0"/>
              <a:t>            80. a 90. léta 20. století – škola sociotechnické </a:t>
            </a:r>
            <a:br>
              <a:rPr lang="cs-CZ" sz="2200" dirty="0" smtClean="0"/>
            </a:br>
            <a:r>
              <a:rPr lang="cs-CZ" sz="2200" dirty="0" smtClean="0"/>
              <a:t>                                                      organizace</a:t>
            </a:r>
          </a:p>
          <a:p>
            <a:pPr eaLnBrk="1" hangingPunct="1"/>
            <a:endParaRPr lang="cs-CZ" sz="2400" dirty="0"/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88938" y="892042"/>
            <a:ext cx="847725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cs-CZ" sz="2400" b="1" dirty="0" smtClean="0"/>
              <a:t>Formální organizace</a:t>
            </a:r>
            <a:r>
              <a:rPr lang="cs-CZ" sz="2400" dirty="0" smtClean="0"/>
              <a:t>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/>
              <a:t>U</a:t>
            </a:r>
            <a:r>
              <a:rPr lang="cs-CZ" sz="2400" dirty="0" smtClean="0"/>
              <a:t>mělý prostředek koordinace aktivit většího počtu lidí za určitým účelem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Formálnost organizací = podobné principy fungování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Legislativa, která určuje formy organizací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Jsou to „prázdné formy“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Vznikají jako pokusy o řešení stejného problému =&gt; zajištění koordinace většího počtu lidí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Mnohoznačný termín byrokracie </a:t>
            </a:r>
            <a:r>
              <a:rPr lang="cs-CZ" sz="2200" dirty="0" smtClean="0"/>
              <a:t>je označením pro mechanismus ohrožující a potlačující lidskou svobodu</a:t>
            </a:r>
            <a:endParaRPr lang="cs-CZ" sz="2200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8834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70795" y="777422"/>
            <a:ext cx="84597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 dirty="0" smtClean="0"/>
              <a:t>Klasické období sociologie organizace</a:t>
            </a:r>
            <a:endParaRPr lang="cs-CZ" sz="2800" b="1" dirty="0"/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0" y="935752"/>
            <a:ext cx="10132291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Stoj na efektivní zpracování vstupů všeho druhu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Byrokracie zvyšuje efektivitu činnosti organizace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Počátek studia – první dvě desetiletí 20. století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Snaha stanovit podmínky nejúčinnějšího fungování organizace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lidský faktor přeměnit na zautomatizovaný nástroj</a:t>
            </a:r>
          </a:p>
          <a:p>
            <a:pPr eaLnBrk="1" hangingPunct="1"/>
            <a:endParaRPr lang="cs-CZ" sz="2400" dirty="0"/>
          </a:p>
          <a:p>
            <a:pPr eaLnBrk="1" hangingPunct="1"/>
            <a:r>
              <a:rPr lang="cs-CZ" sz="2400" dirty="0" smtClean="0"/>
              <a:t>Zakladatelé:</a:t>
            </a:r>
          </a:p>
          <a:p>
            <a:pPr eaLnBrk="1" hangingPunct="1"/>
            <a:endParaRPr lang="cs-CZ" sz="2400" dirty="0" smtClean="0"/>
          </a:p>
          <a:p>
            <a:pPr lvl="1"/>
            <a:r>
              <a:rPr lang="cs-CZ" sz="2400" dirty="0" smtClean="0"/>
              <a:t>   </a:t>
            </a:r>
            <a:r>
              <a:rPr lang="cs-CZ" sz="2400" dirty="0" smtClean="0"/>
              <a:t>teoretický </a:t>
            </a:r>
            <a:r>
              <a:rPr lang="cs-CZ" sz="2400" dirty="0" smtClean="0"/>
              <a:t>směr – Max Weber</a:t>
            </a:r>
            <a:br>
              <a:rPr lang="cs-CZ" sz="2400" dirty="0" smtClean="0"/>
            </a:br>
            <a:r>
              <a:rPr lang="cs-CZ" sz="2400" dirty="0" smtClean="0"/>
              <a:t>   </a:t>
            </a:r>
            <a:r>
              <a:rPr lang="cs-CZ" sz="2400" dirty="0" smtClean="0"/>
              <a:t>technický </a:t>
            </a:r>
            <a:r>
              <a:rPr lang="cs-CZ" sz="2400" dirty="0"/>
              <a:t>směr – Frederick W. </a:t>
            </a:r>
            <a:r>
              <a:rPr lang="cs-CZ" sz="2400" dirty="0" err="1" smtClean="0"/>
              <a:t>Taylor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   </a:t>
            </a:r>
            <a:r>
              <a:rPr lang="cs-CZ" sz="2400" dirty="0" smtClean="0"/>
              <a:t>p</a:t>
            </a:r>
            <a:r>
              <a:rPr lang="cs-CZ" sz="2400" dirty="0" smtClean="0"/>
              <a:t>rincipy </a:t>
            </a:r>
            <a:r>
              <a:rPr lang="cs-CZ" sz="2400" dirty="0"/>
              <a:t>řízení – </a:t>
            </a:r>
            <a:r>
              <a:rPr lang="cs-CZ" sz="2400" dirty="0" smtClean="0"/>
              <a:t>Henry </a:t>
            </a:r>
            <a:r>
              <a:rPr lang="cs-CZ" sz="2400" dirty="0" err="1" smtClean="0"/>
              <a:t>Fayol</a:t>
            </a:r>
            <a:endParaRPr lang="cs-CZ" sz="2400" dirty="0"/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4092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0" y="-530773"/>
            <a:ext cx="9238268" cy="849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Weber – snaha o technickou převahu byrokracie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err="1" smtClean="0"/>
              <a:t>Taylor</a:t>
            </a:r>
            <a:r>
              <a:rPr lang="cs-CZ" sz="2400" dirty="0" smtClean="0"/>
              <a:t> – práce pomocí časových a pohybových studií, nejúčinnější prostředky pro realizaci cílů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err="1" smtClean="0"/>
              <a:t>Fayol</a:t>
            </a:r>
            <a:r>
              <a:rPr lang="cs-CZ" sz="2400" dirty="0" smtClean="0"/>
              <a:t> – univerzálně platné principy, maximální účinnost chodu organizace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Organizace jsou dehumanizující, protože výchozím předpokladem je robotizace individua</a:t>
            </a:r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endParaRPr lang="cs-CZ" sz="2400" dirty="0" smtClean="0"/>
          </a:p>
          <a:p>
            <a:pPr lvl="1"/>
            <a:r>
              <a:rPr lang="cs-CZ" sz="2400" dirty="0" smtClean="0"/>
              <a:t> </a:t>
            </a:r>
          </a:p>
          <a:p>
            <a:pPr eaLnBrk="1" hangingPunct="1"/>
            <a:endParaRPr lang="cs-CZ" sz="2400" dirty="0"/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pPr eaLnBrk="1" hangingPunct="1"/>
            <a:endParaRPr lang="cs-CZ" sz="2400" dirty="0" smtClean="0"/>
          </a:p>
          <a:p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5165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ovéPole 8"/>
          <p:cNvSpPr txBox="1">
            <a:spLocks noChangeArrowheads="1"/>
          </p:cNvSpPr>
          <p:nvPr/>
        </p:nvSpPr>
        <p:spPr bwMode="auto">
          <a:xfrm>
            <a:off x="370795" y="777422"/>
            <a:ext cx="8459787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600" b="1" dirty="0" smtClean="0"/>
              <a:t>Reakce na klasické období sociologie organizace</a:t>
            </a:r>
            <a:endParaRPr lang="cs-CZ" sz="2600" b="1" dirty="0"/>
          </a:p>
        </p:txBody>
      </p:sp>
      <p:sp>
        <p:nvSpPr>
          <p:cNvPr id="3079" name="TextovéPole 10"/>
          <p:cNvSpPr txBox="1">
            <a:spLocks noChangeArrowheads="1"/>
          </p:cNvSpPr>
          <p:nvPr/>
        </p:nvSpPr>
        <p:spPr bwMode="auto">
          <a:xfrm>
            <a:off x="325259" y="1317172"/>
            <a:ext cx="847725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30</a:t>
            </a:r>
            <a:r>
              <a:rPr lang="cs-CZ" sz="2400" dirty="0" smtClean="0"/>
              <a:t>. léta </a:t>
            </a:r>
            <a:r>
              <a:rPr lang="cs-CZ" sz="2400" dirty="0" smtClean="0"/>
              <a:t>20. století – </a:t>
            </a:r>
            <a:r>
              <a:rPr lang="cs-CZ" sz="2400" dirty="0" smtClean="0"/>
              <a:t>zpochybňování klasického období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Počínající výzkum mezilidských vztahů a neformálních skupin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Tvoření organizací a spolupráce =&gt; překonání omezenosti individuálních možností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Spolupráce </a:t>
            </a:r>
            <a:r>
              <a:rPr lang="cs-CZ" sz="2400" dirty="0" smtClean="0"/>
              <a:t>=&gt; </a:t>
            </a:r>
            <a:r>
              <a:rPr lang="cs-CZ" sz="2400" dirty="0" smtClean="0"/>
              <a:t>vnitřní uspokojení, vnější účinnost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cs-CZ" sz="2400" dirty="0" smtClean="0"/>
              <a:t>Weber </a:t>
            </a:r>
            <a:r>
              <a:rPr lang="cs-CZ" sz="2400" dirty="0" smtClean="0"/>
              <a:t>zdůrazňuje</a:t>
            </a:r>
            <a:r>
              <a:rPr lang="cs-CZ" sz="2400" dirty="0" smtClean="0"/>
              <a:t> </a:t>
            </a:r>
            <a:r>
              <a:rPr lang="cs-CZ" sz="2400" dirty="0" smtClean="0"/>
              <a:t>mocenské aspekty </a:t>
            </a:r>
            <a:r>
              <a:rPr lang="cs-CZ" sz="2400" dirty="0" smtClean="0"/>
              <a:t>organizací, zdůraznění </a:t>
            </a:r>
            <a:r>
              <a:rPr lang="cs-CZ" sz="2400" dirty="0" smtClean="0"/>
              <a:t>strojových organizací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err="1" smtClean="0"/>
              <a:t>Barnard</a:t>
            </a:r>
            <a:r>
              <a:rPr lang="cs-CZ" sz="2400" dirty="0" smtClean="0"/>
              <a:t> </a:t>
            </a:r>
            <a:r>
              <a:rPr lang="cs-CZ" sz="2400" dirty="0" err="1" smtClean="0"/>
              <a:t>zdůraňuje</a:t>
            </a:r>
            <a:r>
              <a:rPr lang="cs-CZ" sz="2400" dirty="0" smtClean="0"/>
              <a:t> dobrovolnost </a:t>
            </a:r>
            <a:r>
              <a:rPr lang="cs-CZ" sz="2400" dirty="0" smtClean="0"/>
              <a:t>členství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9779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Totální instituce a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sz="2000" dirty="0"/>
              <a:t>Totální instituce jsou organizace vytvářející prostředí, které se zásadním způsobem liší od životního světa. Místo, které slouží jako bydliště i jako pracoviště. Skupiny totálních institucí:</a:t>
            </a:r>
          </a:p>
          <a:p>
            <a:pPr marL="0" indent="0" eaLnBrk="1" hangingPunct="1">
              <a:buNone/>
            </a:pP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 1) péče o lidi, kteří se sami o sebe nepostarají – staří lidé, </a:t>
            </a:r>
            <a:br>
              <a:rPr lang="cs-CZ" sz="2000" dirty="0"/>
            </a:br>
            <a:r>
              <a:rPr lang="cs-CZ" sz="2000" dirty="0"/>
              <a:t>     sirotci, osoby tělesně, mentálně postižené </a:t>
            </a:r>
            <a:br>
              <a:rPr lang="cs-CZ" sz="2000" dirty="0"/>
            </a:br>
            <a:r>
              <a:rPr lang="cs-CZ" sz="2000" dirty="0"/>
              <a:t> 2) péče o lidi, kteří můžou být pro společnost rizikoví – lidé </a:t>
            </a:r>
            <a:br>
              <a:rPr lang="cs-CZ" sz="2000" dirty="0"/>
            </a:br>
            <a:r>
              <a:rPr lang="cs-CZ" sz="2000" dirty="0"/>
              <a:t>     trpící nakažlivými chorobami</a:t>
            </a:r>
            <a:br>
              <a:rPr lang="cs-CZ" sz="2000" dirty="0"/>
            </a:br>
            <a:r>
              <a:rPr lang="cs-CZ" sz="2000" dirty="0"/>
              <a:t> 3) instituce zřízené na ochranu společnosti – vězeňské ústavy,</a:t>
            </a:r>
            <a:br>
              <a:rPr lang="cs-CZ" sz="2000" dirty="0"/>
            </a:br>
            <a:r>
              <a:rPr lang="cs-CZ" sz="2000" dirty="0"/>
              <a:t>     ústavy pro převýchovu nezletilých, agresivních šílenců</a:t>
            </a:r>
            <a:br>
              <a:rPr lang="cs-CZ" sz="2000" dirty="0"/>
            </a:br>
            <a:r>
              <a:rPr lang="cs-CZ" sz="2000" dirty="0"/>
              <a:t> 4) zařízení pro realizaci technických záležitostí souvisejících s </a:t>
            </a:r>
            <a:br>
              <a:rPr lang="cs-CZ" sz="2000" dirty="0"/>
            </a:br>
            <a:r>
              <a:rPr lang="cs-CZ" sz="2000" dirty="0"/>
              <a:t>     provozem – kasárny, internátní školy</a:t>
            </a:r>
            <a:br>
              <a:rPr lang="cs-CZ" sz="2000" dirty="0"/>
            </a:br>
            <a:r>
              <a:rPr lang="cs-CZ" sz="2000" dirty="0"/>
              <a:t> 5) zařízení, které mají zvláštní chráněné prostředí – kláštery,</a:t>
            </a:r>
            <a:br>
              <a:rPr lang="cs-CZ" sz="2000" dirty="0"/>
            </a:br>
            <a:r>
              <a:rPr lang="cs-CZ" sz="2000" dirty="0"/>
              <a:t>     azyly nejrůznějších druhů</a:t>
            </a:r>
          </a:p>
          <a:p>
            <a:pPr eaLnBrk="1" hangingPunct="1"/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595544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244</Words>
  <Application>Microsoft Office PowerPoint</Application>
  <PresentationFormat>Předvádění na obrazovce (4:3)</PresentationFormat>
  <Paragraphs>70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Totální instituce a organizace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Štefan</dc:creator>
  <cp:lastModifiedBy>svobodovad</cp:lastModifiedBy>
  <cp:revision>76</cp:revision>
  <dcterms:created xsi:type="dcterms:W3CDTF">2008-12-30T09:11:17Z</dcterms:created>
  <dcterms:modified xsi:type="dcterms:W3CDTF">2018-02-14T18:51:30Z</dcterms:modified>
</cp:coreProperties>
</file>