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7" r:id="rId4"/>
    <p:sldId id="260" r:id="rId5"/>
    <p:sldId id="263" r:id="rId6"/>
    <p:sldId id="276" r:id="rId7"/>
    <p:sldId id="280" r:id="rId8"/>
    <p:sldId id="278" r:id="rId9"/>
    <p:sldId id="279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707" autoAdjust="0"/>
  </p:normalViewPr>
  <p:slideViewPr>
    <p:cSldViewPr snapToGrid="0">
      <p:cViewPr varScale="1">
        <p:scale>
          <a:sx n="103" d="100"/>
          <a:sy n="103" d="100"/>
        </p:scale>
        <p:origin x="246" y="108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Strukturně funkcionální pojetí organizace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013255"/>
            <a:ext cx="9144000" cy="914399"/>
          </a:xfrm>
        </p:spPr>
        <p:txBody>
          <a:bodyPr/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err="1" smtClean="0"/>
              <a:t>Gouldner</a:t>
            </a:r>
            <a:r>
              <a:rPr lang="cs-CZ" sz="3200" b="1" dirty="0" smtClean="0"/>
              <a:t> </a:t>
            </a:r>
            <a:r>
              <a:rPr lang="cs-CZ" sz="3200" dirty="0" smtClean="0"/>
              <a:t>se </a:t>
            </a:r>
            <a:r>
              <a:rPr lang="cs-CZ" sz="3200" dirty="0"/>
              <a:t>ztotožňuje se sociologií</a:t>
            </a:r>
            <a:br>
              <a:rPr lang="cs-CZ" sz="3200" dirty="0"/>
            </a:br>
            <a:r>
              <a:rPr lang="cs-CZ" sz="3200" dirty="0"/>
              <a:t>- radikální, reflexivní a morálně orientovanou</a:t>
            </a:r>
            <a:br>
              <a:rPr lang="cs-CZ" sz="3200" dirty="0"/>
            </a:b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6183" y="2088293"/>
            <a:ext cx="7634417" cy="3550508"/>
          </a:xfrm>
        </p:spPr>
        <p:txBody>
          <a:bodyPr/>
          <a:lstStyle/>
          <a:p>
            <a:pPr algn="l"/>
            <a:endParaRPr lang="cs-CZ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Sociologie může na jedné straně formulovat konzervativce, ale na straně druhé může produkovat radikály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457200" indent="-457200" algn="l"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915987"/>
            <a:ext cx="9078686" cy="501650"/>
          </a:xfrm>
        </p:spPr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sz="3200" b="1" dirty="0"/>
              <a:t>Strukturně funkcionální pojetí organizace</a:t>
            </a:r>
            <a:r>
              <a:rPr lang="cs-CZ" b="1" dirty="0"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Strukturní funkcionalismus</a:t>
            </a:r>
          </a:p>
          <a:p>
            <a:r>
              <a:rPr lang="cs-CZ" dirty="0" smtClean="0"/>
              <a:t>Strukturní funkcionalismus a T. </a:t>
            </a:r>
            <a:r>
              <a:rPr lang="cs-CZ" dirty="0" err="1" smtClean="0"/>
              <a:t>Parsons</a:t>
            </a:r>
            <a:endParaRPr lang="cs-CZ" dirty="0" smtClean="0"/>
          </a:p>
          <a:p>
            <a:r>
              <a:rPr lang="cs-CZ" dirty="0" smtClean="0"/>
              <a:t>Strukturní funkcionalismus a P. </a:t>
            </a:r>
            <a:r>
              <a:rPr lang="cs-CZ" dirty="0" err="1" smtClean="0"/>
              <a:t>Selznick</a:t>
            </a:r>
            <a:endParaRPr lang="cs-CZ" dirty="0" smtClean="0"/>
          </a:p>
          <a:p>
            <a:r>
              <a:rPr lang="cs-CZ" dirty="0" smtClean="0"/>
              <a:t>Strukturní funkcionalismus a M. Weber</a:t>
            </a:r>
          </a:p>
          <a:p>
            <a:r>
              <a:rPr lang="cs-CZ" dirty="0" err="1" smtClean="0"/>
              <a:t>Gouldner</a:t>
            </a:r>
            <a:r>
              <a:rPr lang="cs-CZ" dirty="0" smtClean="0"/>
              <a:t> a jeho kritika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18866"/>
            <a:ext cx="8229600" cy="598772"/>
          </a:xfrm>
        </p:spPr>
        <p:txBody>
          <a:bodyPr/>
          <a:lstStyle/>
          <a:p>
            <a:r>
              <a:rPr lang="cs-CZ" dirty="0" smtClean="0"/>
              <a:t>Strukturní funkcionalismus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27265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cs-CZ" dirty="0" smtClean="0"/>
              <a:t>Chápe </a:t>
            </a:r>
            <a:r>
              <a:rPr lang="cs-CZ" dirty="0"/>
              <a:t>organizace jako zvláštní sociální útvary odlišné od </a:t>
            </a:r>
            <a:r>
              <a:rPr lang="cs-CZ" dirty="0" smtClean="0"/>
              <a:t>svého sociálního </a:t>
            </a:r>
            <a:r>
              <a:rPr lang="cs-CZ" dirty="0"/>
              <a:t>prostředí, jako útvary plnící specifické cíle, k </a:t>
            </a:r>
            <a:r>
              <a:rPr lang="cs-CZ" dirty="0" smtClean="0"/>
              <a:t>jejich dosažení </a:t>
            </a:r>
            <a:r>
              <a:rPr lang="cs-CZ" dirty="0"/>
              <a:t>jsou </a:t>
            </a:r>
            <a:r>
              <a:rPr lang="cs-CZ" dirty="0" smtClean="0"/>
              <a:t>jistým způsobem strukturovány </a:t>
            </a:r>
            <a:endParaRPr lang="cs-CZ" dirty="0"/>
          </a:p>
          <a:p>
            <a:endParaRPr lang="cs-CZ" dirty="0" smtClean="0"/>
          </a:p>
        </p:txBody>
      </p:sp>
      <p:grpSp>
        <p:nvGrpSpPr>
          <p:cNvPr id="13" name="Skupina 12"/>
          <p:cNvGrpSpPr/>
          <p:nvPr/>
        </p:nvGrpSpPr>
        <p:grpSpPr>
          <a:xfrm>
            <a:off x="576689" y="4135272"/>
            <a:ext cx="7627890" cy="1975016"/>
            <a:chOff x="576689" y="3671888"/>
            <a:chExt cx="7627890" cy="2438400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689" y="3671888"/>
              <a:ext cx="1876425" cy="2438400"/>
            </a:xfrm>
            <a:prstGeom prst="rect">
              <a:avLst/>
            </a:prstGeom>
          </p:spPr>
        </p:pic>
        <p:cxnSp>
          <p:nvCxnSpPr>
            <p:cNvPr id="9" name="Přímá spojnice se šipkou 8"/>
            <p:cNvCxnSpPr/>
            <p:nvPr/>
          </p:nvCxnSpPr>
          <p:spPr>
            <a:xfrm>
              <a:off x="2606722" y="4891088"/>
              <a:ext cx="100993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5515970" y="4884904"/>
              <a:ext cx="1009935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3739487" y="4667534"/>
              <a:ext cx="1678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Organizační cíle</a:t>
              </a:r>
              <a:endParaRPr lang="cs-CZ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6525905" y="4622194"/>
              <a:ext cx="16786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 smtClean="0"/>
                <a:t>Akterův</a:t>
              </a:r>
              <a:r>
                <a:rPr lang="cs-CZ" dirty="0" smtClean="0"/>
                <a:t> zájem uspokojit potřeby</a:t>
              </a:r>
              <a:endParaRPr lang="cs-CZ" dirty="0"/>
            </a:p>
          </p:txBody>
        </p:sp>
      </p:grpSp>
      <p:sp>
        <p:nvSpPr>
          <p:cNvPr id="14" name="TextovéPole 13"/>
          <p:cNvSpPr txBox="1"/>
          <p:nvPr/>
        </p:nvSpPr>
        <p:spPr>
          <a:xfrm>
            <a:off x="573206" y="3657600"/>
            <a:ext cx="4367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Obrázek č. 1 Strukturně funkcionální příklad</a:t>
            </a:r>
            <a:endParaRPr lang="cs-CZ" sz="12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57200" y="6044427"/>
            <a:ext cx="4367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Zdroj</a:t>
            </a:r>
            <a:r>
              <a:rPr lang="cs-CZ" sz="1200" dirty="0" smtClean="0"/>
              <a:t>: Novotná 2008, vlastní úprava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8348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10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1046957"/>
            <a:ext cx="8229600" cy="502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Všechny umělé vytvořené organizace se </a:t>
            </a:r>
            <a:r>
              <a:rPr lang="cs-CZ" dirty="0" smtClean="0"/>
              <a:t>vyznačují </a:t>
            </a:r>
            <a:r>
              <a:rPr lang="cs-CZ" dirty="0"/>
              <a:t>následujícími vlastnostmi:</a:t>
            </a:r>
          </a:p>
          <a:p>
            <a:pPr lvl="1"/>
            <a:r>
              <a:rPr lang="cs-CZ" dirty="0"/>
              <a:t>Dělbou práce, dělbou moci a dělbou zodpovědnosti, které jsou stanoveny způsobem podporujícím dosažení stanovených </a:t>
            </a:r>
            <a:r>
              <a:rPr lang="cs-CZ" dirty="0" smtClean="0"/>
              <a:t>cílů</a:t>
            </a:r>
            <a:endParaRPr lang="cs-CZ" dirty="0"/>
          </a:p>
          <a:p>
            <a:pPr lvl="1"/>
            <a:r>
              <a:rPr lang="cs-CZ" dirty="0"/>
              <a:t>Existencí jednoho či většího počtu rozhodovacích center, </a:t>
            </a:r>
            <a:r>
              <a:rPr lang="cs-CZ" dirty="0" smtClean="0"/>
              <a:t>které </a:t>
            </a:r>
            <a:r>
              <a:rPr lang="cs-CZ" dirty="0"/>
              <a:t>orientují úsilí </a:t>
            </a:r>
            <a:r>
              <a:rPr lang="cs-CZ" dirty="0" smtClean="0"/>
              <a:t>členů </a:t>
            </a:r>
            <a:r>
              <a:rPr lang="cs-CZ" dirty="0"/>
              <a:t>organizace k </a:t>
            </a:r>
            <a:r>
              <a:rPr lang="cs-CZ" dirty="0" smtClean="0"/>
              <a:t>dosažení cílů </a:t>
            </a:r>
            <a:endParaRPr lang="cs-CZ" dirty="0"/>
          </a:p>
          <a:p>
            <a:r>
              <a:rPr lang="cs-CZ" dirty="0"/>
              <a:t>Zakladatel </a:t>
            </a:r>
            <a:r>
              <a:rPr lang="cs-CZ" dirty="0" err="1"/>
              <a:t>Talcott</a:t>
            </a:r>
            <a:r>
              <a:rPr lang="cs-CZ" dirty="0"/>
              <a:t> </a:t>
            </a:r>
            <a:r>
              <a:rPr lang="cs-CZ" dirty="0" err="1"/>
              <a:t>Parsons</a:t>
            </a:r>
            <a:r>
              <a:rPr lang="cs-CZ" dirty="0"/>
              <a:t> (1902 – 1979)</a:t>
            </a:r>
          </a:p>
          <a:p>
            <a:pPr algn="just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Strukturní funkcionalismus podle </a:t>
            </a:r>
            <a:r>
              <a:rPr lang="cs-CZ" sz="2800" b="1" dirty="0" err="1" smtClean="0"/>
              <a:t>Parsonse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62063" y="1732669"/>
            <a:ext cx="84772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Odlišení </a:t>
            </a:r>
            <a:r>
              <a:rPr lang="cs-CZ" sz="2400" dirty="0"/>
              <a:t>formální </a:t>
            </a:r>
            <a:r>
              <a:rPr lang="cs-CZ" sz="2400" dirty="0" smtClean="0"/>
              <a:t>organizace </a:t>
            </a:r>
            <a:r>
              <a:rPr lang="cs-CZ" sz="2400" dirty="0"/>
              <a:t>od ostatních sociálních útvarů </a:t>
            </a:r>
            <a:r>
              <a:rPr lang="cs-CZ" sz="2400" dirty="0" smtClean="0"/>
              <a:t>orientací </a:t>
            </a:r>
            <a:r>
              <a:rPr lang="cs-CZ" sz="2400" dirty="0"/>
              <a:t>na </a:t>
            </a:r>
            <a:r>
              <a:rPr lang="cs-CZ" sz="2400" dirty="0" smtClean="0"/>
              <a:t>dosažení </a:t>
            </a:r>
            <a:r>
              <a:rPr lang="cs-CZ" sz="2400" dirty="0"/>
              <a:t>specifického </a:t>
            </a:r>
            <a:r>
              <a:rPr lang="cs-CZ" sz="2400" dirty="0" smtClean="0"/>
              <a:t>cíle</a:t>
            </a:r>
          </a:p>
          <a:p>
            <a:pPr>
              <a:buFont typeface="Arial" pitchFamily="34" charset="0"/>
              <a:buChar char="•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Odvození vztahu formální organizace k </a:t>
            </a:r>
            <a:r>
              <a:rPr lang="cs-CZ" sz="2400" dirty="0"/>
              <a:t>vnějšímu prostředí a </a:t>
            </a:r>
            <a:r>
              <a:rPr lang="cs-CZ" sz="2400" dirty="0" smtClean="0"/>
              <a:t>její </a:t>
            </a:r>
            <a:r>
              <a:rPr lang="cs-CZ" sz="2400" dirty="0"/>
              <a:t>vnitřní </a:t>
            </a:r>
            <a:r>
              <a:rPr lang="cs-CZ" sz="2400" dirty="0" smtClean="0"/>
              <a:t>struktuře</a:t>
            </a:r>
          </a:p>
          <a:p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/>
              <a:t> Specializované organizace </a:t>
            </a:r>
            <a:r>
              <a:rPr lang="cs-CZ" sz="2400" dirty="0" smtClean="0"/>
              <a:t>nejrůznějšího typu </a:t>
            </a:r>
            <a:r>
              <a:rPr lang="cs-CZ" sz="2400" dirty="0"/>
              <a:t>jsou nutností </a:t>
            </a:r>
            <a:r>
              <a:rPr lang="cs-CZ" sz="2400" dirty="0" smtClean="0"/>
              <a:t>všude, </a:t>
            </a:r>
            <a:r>
              <a:rPr lang="cs-CZ" sz="2400" dirty="0"/>
              <a:t>kde produkce a </a:t>
            </a:r>
            <a:r>
              <a:rPr lang="cs-CZ" sz="2400" dirty="0" smtClean="0"/>
              <a:t>spotřeba komodit </a:t>
            </a:r>
            <a:r>
              <a:rPr lang="cs-CZ" sz="2400" dirty="0"/>
              <a:t>a </a:t>
            </a:r>
            <a:r>
              <a:rPr lang="cs-CZ" sz="2400" dirty="0" smtClean="0"/>
              <a:t>služeb </a:t>
            </a:r>
            <a:r>
              <a:rPr lang="cs-CZ" sz="2400" dirty="0"/>
              <a:t>neprobíhá </a:t>
            </a:r>
            <a:r>
              <a:rPr lang="cs-CZ" sz="2400" dirty="0" smtClean="0"/>
              <a:t>uvnitř stejné jednotky</a:t>
            </a:r>
            <a:r>
              <a:rPr lang="cs-CZ" sz="2400" dirty="0"/>
              <a:t>, tedy ve všech společnostech, </a:t>
            </a:r>
            <a:r>
              <a:rPr lang="cs-CZ" sz="2400" dirty="0" smtClean="0"/>
              <a:t>které </a:t>
            </a:r>
            <a:r>
              <a:rPr lang="cs-CZ" sz="2400" dirty="0"/>
              <a:t>dosáhly určitého stupně dělby </a:t>
            </a:r>
            <a:r>
              <a:rPr lang="cs-CZ" sz="2400" dirty="0" smtClean="0"/>
              <a:t>práce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7200" y="1077686"/>
            <a:ext cx="8316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Strukturní funkcionalismus </a:t>
            </a:r>
            <a:r>
              <a:rPr lang="cs-CZ" sz="2800" b="1" dirty="0" smtClean="0"/>
              <a:t>podle </a:t>
            </a:r>
            <a:r>
              <a:rPr lang="cs-CZ" sz="2800" b="1" dirty="0" err="1" smtClean="0"/>
              <a:t>Selznicka</a:t>
            </a:r>
            <a:endParaRPr lang="cs-CZ" sz="28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jako kooperativní systémy </a:t>
            </a:r>
            <a:r>
              <a:rPr lang="cs-CZ" dirty="0" smtClean="0"/>
              <a:t>složené </a:t>
            </a:r>
            <a:r>
              <a:rPr lang="cs-CZ" dirty="0"/>
              <a:t>z individuí, která jsou ve vzájemné interakci a </a:t>
            </a:r>
            <a:r>
              <a:rPr lang="cs-CZ" dirty="0" smtClean="0"/>
              <a:t>současně </a:t>
            </a:r>
            <a:r>
              <a:rPr lang="cs-CZ" dirty="0"/>
              <a:t>ve vztahu k formálnímu systému </a:t>
            </a:r>
            <a:r>
              <a:rPr lang="cs-CZ" dirty="0" smtClean="0"/>
              <a:t>koordinace</a:t>
            </a:r>
          </a:p>
          <a:p>
            <a:r>
              <a:rPr lang="cs-CZ" dirty="0" smtClean="0"/>
              <a:t>Vzájemné ovlivňování </a:t>
            </a:r>
            <a:r>
              <a:rPr lang="cs-CZ" dirty="0"/>
              <a:t>formálních a neformálních aspektů </a:t>
            </a:r>
            <a:r>
              <a:rPr lang="cs-CZ" dirty="0" smtClean="0"/>
              <a:t>organizace </a:t>
            </a:r>
          </a:p>
          <a:p>
            <a:r>
              <a:rPr lang="cs-CZ" dirty="0"/>
              <a:t>S</a:t>
            </a:r>
            <a:r>
              <a:rPr lang="cs-CZ" dirty="0" smtClean="0"/>
              <a:t>truktura </a:t>
            </a:r>
            <a:r>
              <a:rPr lang="cs-CZ" dirty="0"/>
              <a:t>jako celek </a:t>
            </a:r>
            <a:r>
              <a:rPr lang="cs-CZ" dirty="0" smtClean="0"/>
              <a:t>současně reaguje </a:t>
            </a:r>
            <a:r>
              <a:rPr lang="cs-CZ" dirty="0"/>
              <a:t>na vlivy přicházející z vnějšího </a:t>
            </a:r>
            <a:r>
              <a:rPr lang="cs-CZ" dirty="0" smtClean="0"/>
              <a:t>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9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8"/>
          <p:cNvSpPr txBox="1">
            <a:spLocks noChangeArrowheads="1"/>
          </p:cNvSpPr>
          <p:nvPr/>
        </p:nvSpPr>
        <p:spPr bwMode="auto">
          <a:xfrm>
            <a:off x="0" y="777422"/>
            <a:ext cx="9143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/>
              <a:t>Strukturně funkcionální pojetí </a:t>
            </a:r>
            <a:r>
              <a:rPr lang="cs-CZ" sz="2400" b="1" dirty="0" smtClean="0"/>
              <a:t>organizace podle Webera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/>
              <a:t>Zakladatel sociologie organizace</a:t>
            </a:r>
          </a:p>
          <a:p>
            <a:pPr marL="0" indent="0">
              <a:buNone/>
            </a:pPr>
            <a:r>
              <a:rPr lang="cs-CZ" sz="2800" dirty="0" smtClean="0"/>
              <a:t>Protestanská etika a duch kapitalismu</a:t>
            </a:r>
          </a:p>
          <a:p>
            <a:pPr marL="0" indent="0">
              <a:buNone/>
            </a:pPr>
            <a:r>
              <a:rPr lang="cs-CZ" sz="2800" dirty="0" smtClean="0"/>
              <a:t>Spoluzakladatel Německé sociologické společnosti</a:t>
            </a:r>
          </a:p>
          <a:p>
            <a:pPr marL="0" indent="0">
              <a:buNone/>
            </a:pPr>
            <a:r>
              <a:rPr lang="cs-CZ" sz="2800" dirty="0"/>
              <a:t>Jeho sociologické úvahy se věnují </a:t>
            </a:r>
            <a:r>
              <a:rPr lang="cs-CZ" sz="2800" dirty="0" smtClean="0"/>
              <a:t>náboženství</a:t>
            </a:r>
            <a:r>
              <a:rPr lang="cs-CZ" sz="2800" dirty="0"/>
              <a:t>, moci a</a:t>
            </a:r>
            <a:r>
              <a:rPr lang="cs-CZ" sz="2800" dirty="0" smtClean="0"/>
              <a:t> byrokracii</a:t>
            </a:r>
          </a:p>
          <a:p>
            <a:r>
              <a:rPr lang="cs-CZ" sz="2800" dirty="0"/>
              <a:t>Racionalistické chápání organizace</a:t>
            </a:r>
          </a:p>
          <a:p>
            <a:r>
              <a:rPr lang="cs-CZ" sz="2800" dirty="0"/>
              <a:t>Pravidla nevznikají spontánně</a:t>
            </a:r>
          </a:p>
          <a:p>
            <a:r>
              <a:rPr lang="cs-CZ" sz="2800" dirty="0"/>
              <a:t>Odlidšťující charakter byrokratické mašinerie</a:t>
            </a:r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0756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2044"/>
            <a:ext cx="7772400" cy="778476"/>
          </a:xfrm>
        </p:spPr>
        <p:txBody>
          <a:bodyPr/>
          <a:lstStyle/>
          <a:p>
            <a:r>
              <a:rPr lang="cs-CZ" sz="3200" b="1" dirty="0" err="1" smtClean="0"/>
              <a:t>Gouldnerova</a:t>
            </a:r>
            <a:r>
              <a:rPr lang="cs-CZ" sz="3200" b="1" dirty="0" smtClean="0"/>
              <a:t> kritika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7265" y="1767015"/>
            <a:ext cx="7687748" cy="4554409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V 60. – 70. letech 20. století jsou kritizovány dosavadní sociologické teorie, zejména strukturální funkcionalismus </a:t>
            </a:r>
            <a:r>
              <a:rPr lang="cs-CZ" dirty="0" err="1" smtClean="0">
                <a:solidFill>
                  <a:schemeClr val="tx1"/>
                </a:solidFill>
              </a:rPr>
              <a:t>Parsonse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 smtClean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Důvody spočívaly v: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odosobnění empirických výzkumů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referování objektivní pravdy v sociologii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ritika stávajících poměrů v sociologii</a:t>
            </a:r>
          </a:p>
          <a:p>
            <a:pPr marL="800100" lvl="1" indent="-342900" algn="l">
              <a:buFontTx/>
              <a:buChar char="-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7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0" y="1050324"/>
            <a:ext cx="9144000" cy="741406"/>
          </a:xfrm>
        </p:spPr>
        <p:txBody>
          <a:bodyPr/>
          <a:lstStyle/>
          <a:p>
            <a:r>
              <a:rPr lang="cs-CZ" sz="3200" dirty="0" smtClean="0"/>
              <a:t>„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/>
              <a:t>coming</a:t>
            </a:r>
            <a:r>
              <a:rPr lang="cs-CZ" sz="3200" dirty="0"/>
              <a:t> </a:t>
            </a:r>
            <a:r>
              <a:rPr lang="cs-CZ" sz="3200" dirty="0" err="1"/>
              <a:t>crisis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western </a:t>
            </a:r>
            <a:r>
              <a:rPr lang="cs-CZ" sz="3200" dirty="0" smtClean="0"/>
              <a:t>sociology“ </a:t>
            </a:r>
            <a:r>
              <a:rPr lang="cs-CZ" sz="3200" dirty="0"/>
              <a:t>(1971)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  </a:t>
            </a:r>
            <a:r>
              <a:rPr lang="cs-CZ" sz="2800" dirty="0" smtClean="0"/>
              <a:t>(</a:t>
            </a:r>
            <a:r>
              <a:rPr lang="cs-CZ" sz="2800" b="1" dirty="0" smtClean="0"/>
              <a:t>krize </a:t>
            </a:r>
            <a:r>
              <a:rPr lang="cs-CZ" sz="2800" b="1" dirty="0"/>
              <a:t>západní sociologie</a:t>
            </a:r>
            <a:r>
              <a:rPr lang="cs-CZ" sz="2800" dirty="0" smtClean="0"/>
              <a:t>)</a:t>
            </a:r>
            <a:endParaRPr lang="cs-CZ" sz="3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90831" y="1989438"/>
            <a:ext cx="7819769" cy="4028303"/>
          </a:xfrm>
        </p:spPr>
        <p:txBody>
          <a:bodyPr/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Oslabení teorie </a:t>
            </a:r>
            <a:r>
              <a:rPr lang="cs-CZ" sz="2400" dirty="0" err="1" smtClean="0">
                <a:solidFill>
                  <a:schemeClr val="tx1"/>
                </a:solidFill>
              </a:rPr>
              <a:t>Parsonse</a:t>
            </a:r>
            <a:r>
              <a:rPr lang="cs-CZ" sz="2400" dirty="0" smtClean="0">
                <a:solidFill>
                  <a:schemeClr val="tx1"/>
                </a:solidFill>
              </a:rPr>
              <a:t> a hledání alternativ 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Spjatost kritiky sociologie a kritiky společnosti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Neexistuje čistá ideologická sociologie</a:t>
            </a:r>
          </a:p>
          <a:p>
            <a:pPr algn="l"/>
            <a:r>
              <a:rPr lang="cs-CZ" sz="2400" dirty="0" err="1" smtClean="0">
                <a:solidFill>
                  <a:schemeClr val="tx1"/>
                </a:solidFill>
              </a:rPr>
              <a:t>Parsons</a:t>
            </a:r>
            <a:r>
              <a:rPr lang="cs-CZ" sz="2400" dirty="0" smtClean="0">
                <a:solidFill>
                  <a:schemeClr val="tx1"/>
                </a:solidFill>
              </a:rPr>
              <a:t> ignoroval aktuální problémy americké společnosti </a:t>
            </a:r>
            <a:r>
              <a:rPr lang="cs-CZ" sz="2400" dirty="0">
                <a:solidFill>
                  <a:schemeClr val="tx1"/>
                </a:solidFill>
              </a:rPr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chudoba, občanské protesty a nepokoje)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82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348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Prezentace aplikace PowerPoint</vt:lpstr>
      <vt:lpstr> Strukturně funkcionální pojetí organizace </vt:lpstr>
      <vt:lpstr>Strukturní funkcionalismus</vt:lpstr>
      <vt:lpstr>Prezentace aplikace PowerPoint</vt:lpstr>
      <vt:lpstr>Prezentace aplikace PowerPoint</vt:lpstr>
      <vt:lpstr>Prezentace aplikace PowerPoint</vt:lpstr>
      <vt:lpstr>Prezentace aplikace PowerPoint</vt:lpstr>
      <vt:lpstr>Gouldnerova kritika</vt:lpstr>
      <vt:lpstr>„The coming crisis of western sociology“ (1971)   (krize západní sociologie)</vt:lpstr>
      <vt:lpstr> Gouldner se ztotožňuje se sociologií - radikální, reflexivní a morálně orientovanou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svobodovad</cp:lastModifiedBy>
  <cp:revision>113</cp:revision>
  <dcterms:created xsi:type="dcterms:W3CDTF">2008-12-30T09:11:17Z</dcterms:created>
  <dcterms:modified xsi:type="dcterms:W3CDTF">2018-02-14T19:26:08Z</dcterms:modified>
</cp:coreProperties>
</file>