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80" r:id="rId3"/>
    <p:sldId id="257" r:id="rId4"/>
    <p:sldId id="260" r:id="rId5"/>
    <p:sldId id="271" r:id="rId6"/>
    <p:sldId id="262" r:id="rId7"/>
    <p:sldId id="263" r:id="rId8"/>
    <p:sldId id="265" r:id="rId9"/>
    <p:sldId id="266" r:id="rId10"/>
    <p:sldId id="267" r:id="rId11"/>
    <p:sldId id="268" r:id="rId12"/>
    <p:sldId id="270" r:id="rId13"/>
    <p:sldId id="272" r:id="rId14"/>
    <p:sldId id="273" r:id="rId15"/>
    <p:sldId id="274" r:id="rId16"/>
    <p:sldId id="275" r:id="rId17"/>
    <p:sldId id="276" r:id="rId18"/>
    <p:sldId id="288" r:id="rId19"/>
    <p:sldId id="284" r:id="rId20"/>
    <p:sldId id="283" r:id="rId21"/>
    <p:sldId id="282" r:id="rId22"/>
    <p:sldId id="281" r:id="rId23"/>
    <p:sldId id="285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57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75FFB-AEDF-4D11-BDDC-49A78AD0DA93}" type="datetimeFigureOut">
              <a:rPr lang="cs-CZ" smtClean="0"/>
              <a:pPr/>
              <a:t>13.05.2020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B1ADC-9C2C-4F78-919C-E08FA6986F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025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B1ADC-9C2C-4F78-919C-E08FA6986F3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585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4C3-0ECD-41CF-90E8-4A5E406683D3}" type="datetimeFigureOut">
              <a:rPr lang="cs-CZ" smtClean="0"/>
              <a:pPr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BFB-8079-4C86-B22E-35B5FE224DE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803835"/>
      </p:ext>
    </p:extLst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4C3-0ECD-41CF-90E8-4A5E406683D3}" type="datetimeFigureOut">
              <a:rPr lang="cs-CZ" smtClean="0"/>
              <a:pPr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BFB-8079-4C86-B22E-35B5FE224DE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2386066"/>
      </p:ext>
    </p:extLst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4C3-0ECD-41CF-90E8-4A5E406683D3}" type="datetimeFigureOut">
              <a:rPr lang="cs-CZ" smtClean="0"/>
              <a:pPr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BFB-8079-4C86-B22E-35B5FE224DE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37942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4C3-0ECD-41CF-90E8-4A5E406683D3}" type="datetimeFigureOut">
              <a:rPr lang="cs-CZ" smtClean="0"/>
              <a:pPr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BFB-8079-4C86-B22E-35B5FE224DE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0419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4C3-0ECD-41CF-90E8-4A5E406683D3}" type="datetimeFigureOut">
              <a:rPr lang="cs-CZ" smtClean="0"/>
              <a:pPr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BFB-8079-4C86-B22E-35B5FE224DE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820374"/>
      </p:ext>
    </p:extLst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4C3-0ECD-41CF-90E8-4A5E406683D3}" type="datetimeFigureOut">
              <a:rPr lang="cs-CZ" smtClean="0"/>
              <a:pPr/>
              <a:t>13.05.2020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BFB-8079-4C86-B22E-35B5FE224DE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433669"/>
      </p:ext>
    </p:extLst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4C3-0ECD-41CF-90E8-4A5E406683D3}" type="datetimeFigureOut">
              <a:rPr lang="cs-CZ" smtClean="0"/>
              <a:pPr/>
              <a:t>13.05.2020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BFB-8079-4C86-B22E-35B5FE224DE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4281227"/>
      </p:ext>
    </p:extLst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4C3-0ECD-41CF-90E8-4A5E406683D3}" type="datetimeFigureOut">
              <a:rPr lang="cs-CZ" smtClean="0"/>
              <a:pPr/>
              <a:t>13.05.2020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BFB-8079-4C86-B22E-35B5FE224DE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010476"/>
      </p:ext>
    </p:extLst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4C3-0ECD-41CF-90E8-4A5E406683D3}" type="datetimeFigureOut">
              <a:rPr lang="cs-CZ" smtClean="0"/>
              <a:pPr/>
              <a:t>13.05.2020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BFB-8079-4C86-B22E-35B5FE224DE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872902"/>
      </p:ext>
    </p:extLst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4C3-0ECD-41CF-90E8-4A5E406683D3}" type="datetimeFigureOut">
              <a:rPr lang="cs-CZ" smtClean="0"/>
              <a:pPr/>
              <a:t>13.05.2020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BFB-8079-4C86-B22E-35B5FE224DE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581902"/>
      </p:ext>
    </p:extLst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714C3-0ECD-41CF-90E8-4A5E406683D3}" type="datetimeFigureOut">
              <a:rPr lang="cs-CZ" smtClean="0"/>
              <a:pPr/>
              <a:t>13.05.2020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CABFB-8079-4C86-B22E-35B5FE224DE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718946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714C3-0ECD-41CF-90E8-4A5E406683D3}" type="datetimeFigureOut">
              <a:rPr lang="cs-CZ" smtClean="0"/>
              <a:pPr/>
              <a:t>13.05.2020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CABFB-8079-4C86-B22E-35B5FE224DE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925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0" y="2780928"/>
            <a:ext cx="9144000" cy="1937370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/>
              <a:t>Organizace ve světle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/>
              <a:t>vybraných sociologických paradigmat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869985" y="515719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Dagmar Svobodová</a:t>
            </a:r>
          </a:p>
        </p:txBody>
      </p:sp>
    </p:spTree>
    <p:extLst>
      <p:ext uri="{BB962C8B-B14F-4D97-AF65-F5344CB8AC3E}">
        <p14:creationId xmlns:p14="http://schemas.microsoft.com/office/powerpoint/2010/main" val="3307986103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2072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c) Teorie </a:t>
            </a:r>
            <a:r>
              <a:rPr lang="cs-CZ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interpretativní</a:t>
            </a:r>
            <a:endParaRPr lang="cs-CZ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16832"/>
            <a:ext cx="8712968" cy="4680520"/>
          </a:xfrm>
        </p:spPr>
        <p:txBody>
          <a:bodyPr>
            <a:normAutofit fontScale="92500" lnSpcReduction="10000"/>
          </a:bodyPr>
          <a:lstStyle/>
          <a:p>
            <a:r>
              <a:rPr lang="cs-CZ" sz="2600" b="1" dirty="0"/>
              <a:t>Paradigmata (předpoklady) teorie </a:t>
            </a:r>
            <a:r>
              <a:rPr lang="cs-CZ" sz="2600" b="1" dirty="0" err="1"/>
              <a:t>interpretativní</a:t>
            </a:r>
            <a:r>
              <a:rPr lang="cs-CZ" sz="2600" b="1" dirty="0"/>
              <a:t>:</a:t>
            </a:r>
          </a:p>
          <a:p>
            <a:pPr>
              <a:buNone/>
            </a:pPr>
            <a:endParaRPr lang="cs-CZ" sz="1500" dirty="0"/>
          </a:p>
          <a:p>
            <a:r>
              <a:rPr lang="cs-CZ" sz="2600" dirty="0"/>
              <a:t>Základním východiskem je to, že svět, který lidé obklopují je závislý na přístupu lidí k němu</a:t>
            </a:r>
          </a:p>
          <a:p>
            <a:r>
              <a:rPr lang="cs-CZ" sz="2600" dirty="0"/>
              <a:t>Lidský svět je vytvořením těch, kteří v něm žijí</a:t>
            </a:r>
          </a:p>
          <a:p>
            <a:r>
              <a:rPr lang="cs-CZ" sz="2600" dirty="0"/>
              <a:t>Je jedním z paradigmat, jak vysvětlujeme sociální vztahy v sociologii</a:t>
            </a:r>
          </a:p>
          <a:p>
            <a:r>
              <a:rPr lang="cs-CZ" sz="2600" dirty="0"/>
              <a:t>Hlavním představitelem je Max Weber</a:t>
            </a:r>
          </a:p>
          <a:p>
            <a:r>
              <a:rPr lang="cs-CZ" sz="2600" dirty="0"/>
              <a:t>Do </a:t>
            </a:r>
            <a:r>
              <a:rPr lang="cs-CZ" sz="2600" dirty="0" err="1"/>
              <a:t>interpretativní</a:t>
            </a:r>
            <a:r>
              <a:rPr lang="cs-CZ" sz="2600" dirty="0"/>
              <a:t> sociologie řadíme symbolický </a:t>
            </a:r>
            <a:r>
              <a:rPr lang="cs-CZ" sz="2600" dirty="0" err="1"/>
              <a:t>interakcionismus</a:t>
            </a:r>
            <a:r>
              <a:rPr lang="cs-CZ" sz="2600" dirty="0"/>
              <a:t>, fenomenologickou sociologii, etnometodologii, a také sociology, které lze obtížně zařadit do škol, protože jejich díla jsou ovlivněna </a:t>
            </a:r>
            <a:r>
              <a:rPr lang="cs-CZ" sz="2600" dirty="0" err="1"/>
              <a:t>interpretativní</a:t>
            </a:r>
            <a:r>
              <a:rPr lang="cs-CZ" sz="2600" dirty="0"/>
              <a:t> sociologií (př. </a:t>
            </a:r>
            <a:r>
              <a:rPr lang="cs-CZ" sz="2600" dirty="0" err="1"/>
              <a:t>Luckmann</a:t>
            </a:r>
            <a:r>
              <a:rPr lang="cs-CZ" sz="2600" dirty="0"/>
              <a:t>, </a:t>
            </a:r>
            <a:r>
              <a:rPr lang="cs-CZ" sz="2600" dirty="0" err="1"/>
              <a:t>Gouldner</a:t>
            </a:r>
            <a:r>
              <a:rPr lang="cs-CZ" sz="2600" dirty="0"/>
              <a:t>, </a:t>
            </a:r>
            <a:r>
              <a:rPr lang="cs-CZ" sz="2600" dirty="0" err="1"/>
              <a:t>Giddens</a:t>
            </a:r>
            <a:r>
              <a:rPr lang="cs-CZ" sz="2600" dirty="0"/>
              <a:t>,..)</a:t>
            </a:r>
          </a:p>
          <a:p>
            <a:pPr lvl="0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282447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620688"/>
            <a:ext cx="8147248" cy="994122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Symbolický </a:t>
            </a:r>
            <a:r>
              <a:rPr lang="cs-CZ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interakcionismus</a:t>
            </a:r>
            <a:endParaRPr lang="cs-CZ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925144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/>
              <a:t>Symbolický </a:t>
            </a:r>
            <a:r>
              <a:rPr lang="cs-CZ" b="1" dirty="0" err="1"/>
              <a:t>interakcionismus</a:t>
            </a:r>
            <a:r>
              <a:rPr lang="cs-CZ" dirty="0"/>
              <a:t> je směr v sociálních vědách, který myšlenkově navazuje na </a:t>
            </a:r>
            <a:r>
              <a:rPr lang="cs-CZ" dirty="0" err="1"/>
              <a:t>interakcionismus</a:t>
            </a:r>
            <a:r>
              <a:rPr lang="cs-CZ" dirty="0"/>
              <a:t>, zdůrazňuje však symbolické zprostředkování sociální interakce mezi jednotlivci. Symboličtí </a:t>
            </a:r>
            <a:r>
              <a:rPr lang="cs-CZ" dirty="0" err="1"/>
              <a:t>interakcionisté</a:t>
            </a:r>
            <a:r>
              <a:rPr lang="cs-CZ" dirty="0"/>
              <a:t> zastávají názor, že význam je vytvářen ve výměně symbolických obsahů během interakce a soustředí se tedy především na jazyk a řeč jako její prostředky.</a:t>
            </a:r>
          </a:p>
          <a:p>
            <a:endParaRPr lang="cs-CZ" dirty="0"/>
          </a:p>
          <a:p>
            <a:r>
              <a:rPr lang="cs-CZ" dirty="0"/>
              <a:t>Lidé se chovají na základě významů, které věcem připisují</a:t>
            </a:r>
          </a:p>
          <a:p>
            <a:r>
              <a:rPr lang="cs-CZ" dirty="0"/>
              <a:t>Významy nejsou vlastnostmi věcí samotných, ale jsou produktem sociální interakce, která probíhá mezi členy společnosti</a:t>
            </a:r>
          </a:p>
          <a:p>
            <a:r>
              <a:rPr lang="cs-CZ" dirty="0"/>
              <a:t>Významy nejsou stabilní, mohou být pozměňovány v průběhu nových interakcí</a:t>
            </a:r>
          </a:p>
          <a:p>
            <a:endParaRPr lang="cs-CZ" dirty="0"/>
          </a:p>
          <a:p>
            <a:r>
              <a:rPr lang="cs-CZ" dirty="0"/>
              <a:t>Dramatický přístup v symbolickém </a:t>
            </a:r>
            <a:r>
              <a:rPr lang="cs-CZ" dirty="0" err="1"/>
              <a:t>interakcionismu</a:t>
            </a:r>
            <a:r>
              <a:rPr lang="cs-CZ" dirty="0"/>
              <a:t> nazýváme </a:t>
            </a:r>
            <a:r>
              <a:rPr lang="cs-CZ" b="1" dirty="0"/>
              <a:t>sociologie přetvářky (dramaturgická sociologie)</a:t>
            </a:r>
          </a:p>
          <a:p>
            <a:endParaRPr lang="cs-CZ" b="1" dirty="0"/>
          </a:p>
          <a:p>
            <a:r>
              <a:rPr lang="cs-CZ" b="1" dirty="0"/>
              <a:t>2 hlavní představitelé:</a:t>
            </a:r>
          </a:p>
          <a:p>
            <a:pPr>
              <a:buNone/>
            </a:pPr>
            <a:endParaRPr lang="cs-CZ" b="1" dirty="0"/>
          </a:p>
          <a:p>
            <a:r>
              <a:rPr lang="cs-CZ" b="1" dirty="0" err="1"/>
              <a:t>Ervin</a:t>
            </a:r>
            <a:r>
              <a:rPr lang="cs-CZ" b="1" dirty="0"/>
              <a:t> </a:t>
            </a:r>
            <a:r>
              <a:rPr lang="cs-CZ" b="1" dirty="0" err="1"/>
              <a:t>Goffman</a:t>
            </a:r>
            <a:endParaRPr lang="cs-CZ" b="1" dirty="0"/>
          </a:p>
          <a:p>
            <a:r>
              <a:rPr lang="cs-CZ" b="1" dirty="0"/>
              <a:t>H. D. </a:t>
            </a:r>
            <a:r>
              <a:rPr lang="cs-CZ" b="1" dirty="0" err="1"/>
              <a:t>Duncan</a:t>
            </a: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4609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Sociologie přetvářky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Ervin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Goffman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lidé se chovají na základě předepsaných sociálních rolí, na základě kterých sledují své vlastní cíle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lidé o sobě podávají falešný a nepravdivý obraz před ostatními lidmi, a tím ze sebe dělají lepšího člověka, než ve skutečnosti opravdu jsou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mezilidské vztahy jsou strukturovány (lidé se přetvařují každý den)</a:t>
            </a:r>
          </a:p>
          <a:p>
            <a:endParaRPr lang="cs-CZ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H. D. </a:t>
            </a:r>
            <a:r>
              <a:rPr lang="cs-CZ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Duncan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společnost je uspořádaná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hiearchicky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– nerespektování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hiearchie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vede k provinění a z provinění se lze vykoupit na základě oběti -&gt; charitativní akce, ale také válka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základním symbolickým prostředkem je slušné chování (dobré mravy) – naznačuje druhým, na které místo v sociální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hiearchii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nás mají zařadit a zároveň říká, na které místo je řadíme my</a:t>
            </a:r>
          </a:p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Nejvyšší moc nad lidmi má symbol, který je aranžován do podoby např. boj dobra a zla, pravda a lež, bůh a ďábel, atd.</a:t>
            </a: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018869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836712"/>
            <a:ext cx="8147248" cy="724942"/>
          </a:xfrm>
        </p:spPr>
        <p:txBody>
          <a:bodyPr>
            <a:noAutofit/>
          </a:bodyPr>
          <a:lstStyle/>
          <a:p>
            <a:r>
              <a:rPr lang="cs-CZ" sz="3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Teoretické zdroje symbolického </a:t>
            </a:r>
            <a:r>
              <a:rPr lang="cs-CZ" sz="32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interakcionismu</a:t>
            </a:r>
            <a:endParaRPr lang="cs-CZ" sz="3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784976" cy="5112568"/>
          </a:xfrm>
        </p:spPr>
        <p:txBody>
          <a:bodyPr>
            <a:normAutofit fontScale="92500" lnSpcReduction="20000"/>
          </a:bodyPr>
          <a:lstStyle/>
          <a:p>
            <a:r>
              <a:rPr lang="cs-CZ" sz="2200" dirty="0"/>
              <a:t>Termín poprvé použil </a:t>
            </a:r>
            <a:r>
              <a:rPr lang="cs-CZ" sz="2200" b="1" dirty="0"/>
              <a:t>Herbert </a:t>
            </a:r>
            <a:r>
              <a:rPr lang="cs-CZ" sz="2200" b="1" dirty="0" err="1"/>
              <a:t>Blumer</a:t>
            </a:r>
            <a:r>
              <a:rPr lang="cs-CZ" sz="2200" b="1" dirty="0"/>
              <a:t> </a:t>
            </a:r>
            <a:r>
              <a:rPr lang="cs-CZ" sz="2200" dirty="0"/>
              <a:t>v roce 1937</a:t>
            </a:r>
          </a:p>
          <a:p>
            <a:r>
              <a:rPr lang="cs-CZ" sz="2200" dirty="0"/>
              <a:t>Směr se vyvíjel již dříve, nejvíce ho ovlivnil </a:t>
            </a:r>
            <a:r>
              <a:rPr lang="cs-CZ" sz="2200" b="1" dirty="0"/>
              <a:t>William </a:t>
            </a:r>
            <a:r>
              <a:rPr lang="cs-CZ" sz="2200" b="1" dirty="0" err="1"/>
              <a:t>James</a:t>
            </a:r>
            <a:r>
              <a:rPr lang="cs-CZ" sz="2200" b="1" dirty="0"/>
              <a:t> </a:t>
            </a:r>
            <a:r>
              <a:rPr lang="cs-CZ" sz="2200" dirty="0"/>
              <a:t>a </a:t>
            </a:r>
            <a:r>
              <a:rPr lang="cs-CZ" sz="2200" b="1" dirty="0"/>
              <a:t>John </a:t>
            </a:r>
            <a:r>
              <a:rPr lang="cs-CZ" sz="2200" b="1" dirty="0" err="1"/>
              <a:t>Dewey</a:t>
            </a:r>
            <a:r>
              <a:rPr lang="cs-CZ" sz="2200" b="1" dirty="0"/>
              <a:t> </a:t>
            </a:r>
            <a:r>
              <a:rPr lang="cs-CZ" sz="2200" dirty="0"/>
              <a:t>v 19. století, kteří studovali způsoby, na základě kterých jsou modifikovány vrozené instinkty v průběhu opakujících se interakcí s druhými lidmi při řešení běžných problémů každodenního života, kde zdůrazňovali úlohu jazyka -&gt; </a:t>
            </a:r>
            <a:r>
              <a:rPr lang="cs-CZ" sz="2200" b="1" dirty="0"/>
              <a:t>pragmatické pojetí člověka </a:t>
            </a:r>
          </a:p>
          <a:p>
            <a:pPr>
              <a:buNone/>
            </a:pPr>
            <a:endParaRPr lang="cs-CZ" sz="900" dirty="0"/>
          </a:p>
          <a:p>
            <a:r>
              <a:rPr lang="cs-CZ" sz="2200" u="sng" dirty="0"/>
              <a:t>Další představitelé:</a:t>
            </a:r>
          </a:p>
          <a:p>
            <a:pPr>
              <a:buNone/>
            </a:pPr>
            <a:endParaRPr lang="cs-CZ" sz="1100" u="sng" dirty="0"/>
          </a:p>
          <a:p>
            <a:r>
              <a:rPr lang="cs-CZ" sz="1900" b="1" dirty="0"/>
              <a:t>Charles H. </a:t>
            </a:r>
            <a:r>
              <a:rPr lang="cs-CZ" sz="1900" b="1" dirty="0" err="1"/>
              <a:t>Cooley</a:t>
            </a:r>
            <a:r>
              <a:rPr lang="cs-CZ" sz="1900" b="1" dirty="0"/>
              <a:t> </a:t>
            </a:r>
            <a:endParaRPr lang="cs-CZ" sz="1900" dirty="0"/>
          </a:p>
          <a:p>
            <a:pPr>
              <a:buNone/>
            </a:pPr>
            <a:r>
              <a:rPr lang="cs-CZ" sz="1900" dirty="0"/>
              <a:t>-člověk a společnost tvoří neoddělitelnou jednotu = „zrcadlové já“</a:t>
            </a:r>
          </a:p>
          <a:p>
            <a:r>
              <a:rPr lang="cs-CZ" sz="1900" b="1" dirty="0"/>
              <a:t>William Thomas </a:t>
            </a:r>
            <a:endParaRPr lang="cs-CZ" sz="1900" dirty="0"/>
          </a:p>
          <a:p>
            <a:pPr>
              <a:buNone/>
            </a:pPr>
            <a:r>
              <a:rPr lang="cs-CZ" sz="1900" dirty="0"/>
              <a:t>-autor teorému definice situace</a:t>
            </a:r>
          </a:p>
          <a:p>
            <a:r>
              <a:rPr lang="cs-CZ" sz="1900" b="1" dirty="0" err="1"/>
              <a:t>George</a:t>
            </a:r>
            <a:r>
              <a:rPr lang="cs-CZ" sz="1900" b="1" dirty="0"/>
              <a:t> H. </a:t>
            </a:r>
            <a:r>
              <a:rPr lang="cs-CZ" sz="1900" b="1" dirty="0" err="1"/>
              <a:t>Mead</a:t>
            </a:r>
            <a:r>
              <a:rPr lang="cs-CZ" sz="1900" b="1" dirty="0"/>
              <a:t> </a:t>
            </a:r>
            <a:endParaRPr lang="cs-CZ" sz="1900" dirty="0"/>
          </a:p>
          <a:p>
            <a:pPr>
              <a:buNone/>
            </a:pPr>
            <a:r>
              <a:rPr lang="cs-CZ" sz="1900" dirty="0"/>
              <a:t>-považován za vlastního zakladatele symbolického </a:t>
            </a:r>
            <a:r>
              <a:rPr lang="cs-CZ" sz="1900" dirty="0" err="1"/>
              <a:t>interakcionismu</a:t>
            </a:r>
            <a:endParaRPr lang="cs-CZ" sz="1900" dirty="0"/>
          </a:p>
          <a:p>
            <a:pPr>
              <a:buFontTx/>
              <a:buChar char="-"/>
            </a:pPr>
            <a:r>
              <a:rPr lang="cs-CZ" sz="1900" dirty="0"/>
              <a:t>spolutvůrce teorie sociálních rolí (podstata sociálních rolí nespočívá v  tom, co určitý člověk dělá, ale v tom, co druzí od člověka očekávají)</a:t>
            </a:r>
          </a:p>
          <a:p>
            <a:pPr>
              <a:buNone/>
            </a:pPr>
            <a:r>
              <a:rPr lang="cs-CZ" sz="1900" dirty="0"/>
              <a:t>- pochází od něj pojem diskursivní univerzum – vyjadřuje to, jak diskutujeme s lidmi o jejich plnění sociálních rolí, např. lékař</a:t>
            </a:r>
          </a:p>
        </p:txBody>
      </p:sp>
      <p:sp>
        <p:nvSpPr>
          <p:cNvPr id="5" name="Obdélník 4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232910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011" y="720723"/>
            <a:ext cx="8075240" cy="850106"/>
          </a:xfrm>
        </p:spPr>
        <p:txBody>
          <a:bodyPr/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Fenomenologická sociologie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997152"/>
          </a:xfrm>
        </p:spPr>
        <p:txBody>
          <a:bodyPr>
            <a:normAutofit fontScale="85000" lnSpcReduction="20000"/>
          </a:bodyPr>
          <a:lstStyle/>
          <a:p>
            <a:r>
              <a:rPr lang="cs-CZ" sz="2600" dirty="0">
                <a:latin typeface="Times New Roman" pitchFamily="18" charset="0"/>
                <a:cs typeface="Times New Roman" pitchFamily="18" charset="0"/>
              </a:rPr>
              <a:t>Směr v sociologii, který klade důraz na postavení individua v sociálním světě, na jeho prožívání sociálních situací a na studium každodenní činnosti jako základního objektu sociologického poznání.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vývojové etapy: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První vývojová etapa –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Evropská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-&gt; nezanechala v sociologii podstatnější vliv (M.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Scheler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None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Druhá vývojová etapa –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Americká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-&gt; </a:t>
            </a:r>
            <a:r>
              <a:rPr lang="cs-CZ" sz="2800" dirty="0"/>
              <a:t>vychází z </a:t>
            </a:r>
            <a:r>
              <a:rPr lang="cs-CZ" sz="2800" u="sng" dirty="0" err="1"/>
              <a:t>Husserlova</a:t>
            </a:r>
            <a:r>
              <a:rPr lang="cs-CZ" sz="2800" dirty="0"/>
              <a:t> pojetí "životního světa", které do sociologické podoby převedl </a:t>
            </a:r>
            <a:r>
              <a:rPr lang="cs-CZ" sz="2800" u="sng" dirty="0"/>
              <a:t>A. </a:t>
            </a:r>
            <a:r>
              <a:rPr lang="cs-CZ" sz="2800" u="sng" dirty="0" err="1"/>
              <a:t>Schütz</a:t>
            </a:r>
            <a:r>
              <a:rPr lang="cs-CZ" sz="2800" dirty="0"/>
              <a:t>. Na něho navázal umírněný směr (Berger), který neredukuje sociální realitu zcela na subjektivní prožitky a situace, a směr radikální, představovaný etnometodologií, který zdůrazňuje absolutní situační podmíněnost, a tedy neopakovatelnost lidského chování a interakce.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2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830276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908720"/>
            <a:ext cx="9036496" cy="764061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Fenomenologická sociologie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896544"/>
          </a:xfrm>
        </p:spPr>
        <p:txBody>
          <a:bodyPr>
            <a:normAutofit fontScale="62500" lnSpcReduction="20000"/>
          </a:bodyPr>
          <a:lstStyle/>
          <a:p>
            <a:r>
              <a:rPr lang="cs-CZ" sz="2800" b="1" dirty="0"/>
              <a:t>Alfred </a:t>
            </a:r>
            <a:r>
              <a:rPr lang="cs-CZ" sz="2800" b="1" dirty="0" err="1"/>
              <a:t>Schütz</a:t>
            </a:r>
            <a:endParaRPr lang="cs-CZ" sz="2800" b="1" dirty="0"/>
          </a:p>
          <a:p>
            <a:r>
              <a:rPr lang="cs-CZ" sz="2800" dirty="0"/>
              <a:t>Je považován za zakladatele fenomenologické sociologie</a:t>
            </a:r>
          </a:p>
          <a:p>
            <a:r>
              <a:rPr lang="cs-CZ" sz="2800" dirty="0" err="1"/>
              <a:t>Schütz</a:t>
            </a:r>
            <a:r>
              <a:rPr lang="cs-CZ" sz="2800" dirty="0"/>
              <a:t> si kladl dvě otázky: </a:t>
            </a:r>
          </a:p>
          <a:p>
            <a:r>
              <a:rPr lang="cs-CZ" sz="2800" dirty="0"/>
              <a:t>1.otázka </a:t>
            </a:r>
            <a:r>
              <a:rPr lang="cs-CZ" sz="2800" u="sng" dirty="0"/>
              <a:t>ontologická</a:t>
            </a:r>
            <a:r>
              <a:rPr lang="cs-CZ" sz="2800" dirty="0"/>
              <a:t>: ptá se na podobu životního světa a vzájemné porozumění si subjektů. </a:t>
            </a:r>
          </a:p>
          <a:p>
            <a:r>
              <a:rPr lang="cs-CZ" sz="2800" dirty="0"/>
              <a:t>2.otázka </a:t>
            </a:r>
            <a:r>
              <a:rPr lang="cs-CZ" sz="2800" u="sng" dirty="0"/>
              <a:t>metodologická</a:t>
            </a:r>
            <a:r>
              <a:rPr lang="cs-CZ" sz="2800" dirty="0"/>
              <a:t>: ptá se po podobě vědy, která se tímto životním světem zabývá, a po metodách, kterými je možné tento svět zkoumat.</a:t>
            </a:r>
          </a:p>
          <a:p>
            <a:endParaRPr lang="cs-CZ" sz="2800" dirty="0"/>
          </a:p>
          <a:p>
            <a:pPr lvl="0"/>
            <a:r>
              <a:rPr lang="cs-CZ" sz="2800" b="1" dirty="0"/>
              <a:t>V čem spočívá přínos </a:t>
            </a:r>
            <a:r>
              <a:rPr lang="cs-CZ" sz="2800" b="1" dirty="0" err="1"/>
              <a:t>Schütze</a:t>
            </a:r>
            <a:r>
              <a:rPr lang="cs-CZ" sz="2800" b="1" dirty="0"/>
              <a:t> a fenomenologické sociologie?</a:t>
            </a:r>
            <a:endParaRPr lang="cs-CZ" sz="2800" dirty="0"/>
          </a:p>
          <a:p>
            <a:r>
              <a:rPr lang="cs-CZ" sz="2800" b="1" dirty="0"/>
              <a:t>A)</a:t>
            </a:r>
            <a:r>
              <a:rPr lang="cs-CZ" sz="2800" u="sng" dirty="0"/>
              <a:t>Obrat od statistických popisných postupů k :</a:t>
            </a:r>
            <a:endParaRPr lang="cs-CZ" sz="2800" dirty="0"/>
          </a:p>
          <a:p>
            <a:r>
              <a:rPr lang="cs-CZ" sz="2800" dirty="0"/>
              <a:t>interpretačním</a:t>
            </a:r>
          </a:p>
          <a:p>
            <a:r>
              <a:rPr lang="cs-CZ" sz="2800" dirty="0"/>
              <a:t>rozumějícím</a:t>
            </a:r>
          </a:p>
          <a:p>
            <a:r>
              <a:rPr lang="cs-CZ" sz="2800" dirty="0"/>
              <a:t>hermeneutickým</a:t>
            </a:r>
          </a:p>
          <a:p>
            <a:r>
              <a:rPr lang="cs-CZ" sz="2800" dirty="0"/>
              <a:t>kvalitativním postupům</a:t>
            </a:r>
          </a:p>
          <a:p>
            <a:r>
              <a:rPr lang="cs-CZ" sz="2800" b="1" dirty="0"/>
              <a:t>B)</a:t>
            </a:r>
            <a:r>
              <a:rPr lang="cs-CZ" sz="2800" dirty="0"/>
              <a:t>Světu rozumíme tak, jak svět umíme interpretovat</a:t>
            </a:r>
          </a:p>
          <a:p>
            <a:r>
              <a:rPr lang="cs-CZ" sz="2800" b="1" dirty="0"/>
              <a:t>C)</a:t>
            </a:r>
            <a:r>
              <a:rPr lang="cs-CZ" sz="2800" dirty="0"/>
              <a:t>Typizační procedury jako rámce porozumění světu</a:t>
            </a:r>
          </a:p>
          <a:p>
            <a:endParaRPr lang="cs-CZ" sz="2800" dirty="0"/>
          </a:p>
          <a:p>
            <a:r>
              <a:rPr lang="cs-CZ" sz="2800" dirty="0"/>
              <a:t>- Spočívá v analýze každodenní interakce a rozboru jejich metod</a:t>
            </a:r>
          </a:p>
          <a:p>
            <a:endParaRPr lang="cs-CZ" sz="2800" dirty="0"/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2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61832"/>
      </p:ext>
    </p:extLst>
  </p:cSld>
  <p:clrMapOvr>
    <a:masterClrMapping/>
  </p:clrMapOvr>
  <p:transition spd="slow">
    <p:cove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908720"/>
            <a:ext cx="8892480" cy="648072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Etnometodologie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772816"/>
            <a:ext cx="8784976" cy="482453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 Jeden ze sociologických směrů fenomenologické sociologie, který se zaměřuje na analýzu každodenních sociálních interakcí a rozbor metod, které lidé zkoumané skupiny sami používají k tomu, aby porozuměli světu.</a:t>
            </a:r>
          </a:p>
          <a:p>
            <a:r>
              <a:rPr lang="cs-CZ" dirty="0"/>
              <a:t>Název směru dal </a:t>
            </a:r>
            <a:r>
              <a:rPr lang="cs-CZ" dirty="0" err="1"/>
              <a:t>Harold</a:t>
            </a:r>
            <a:r>
              <a:rPr lang="cs-CZ" dirty="0"/>
              <a:t> </a:t>
            </a:r>
            <a:r>
              <a:rPr lang="cs-CZ" dirty="0" err="1"/>
              <a:t>Garfinkel</a:t>
            </a:r>
            <a:r>
              <a:rPr lang="cs-CZ" dirty="0"/>
              <a:t> v roce 1967.</a:t>
            </a:r>
          </a:p>
          <a:p>
            <a:r>
              <a:rPr lang="cs-CZ" dirty="0"/>
              <a:t>Předpokládá se, že každý z účastníků každodenního života je sám sobě (spolu s ostatními účastníky)sociologem. </a:t>
            </a:r>
            <a:br>
              <a:rPr lang="cs-CZ" dirty="0"/>
            </a:b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2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950324"/>
      </p:ext>
    </p:extLst>
  </p:cSld>
  <p:clrMapOvr>
    <a:masterClrMapping/>
  </p:clrMapOvr>
  <p:transition spd="slow">
    <p:cover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8229600" cy="696915"/>
          </a:xfrm>
        </p:spPr>
        <p:txBody>
          <a:bodyPr>
            <a:noAutofit/>
          </a:bodyPr>
          <a:lstStyle/>
          <a:p>
            <a:r>
              <a:rPr lang="cs-CZ" sz="4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Organizace ve světle vybraných sociologických paradigmat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249488"/>
            <a:ext cx="8435280" cy="4608512"/>
          </a:xfrm>
        </p:spPr>
        <p:txBody>
          <a:bodyPr>
            <a:normAutofit/>
          </a:bodyPr>
          <a:lstStyle/>
          <a:p>
            <a:r>
              <a:rPr lang="cs-CZ" dirty="0"/>
              <a:t>konsensuální přístup (zejména strukturně-funkcionální pojetí), </a:t>
            </a:r>
          </a:p>
          <a:p>
            <a:r>
              <a:rPr lang="cs-CZ" dirty="0"/>
              <a:t>teorie konfliktu, </a:t>
            </a:r>
          </a:p>
          <a:p>
            <a:r>
              <a:rPr lang="cs-CZ" dirty="0" err="1"/>
              <a:t>interpretativní</a:t>
            </a:r>
            <a:r>
              <a:rPr lang="cs-CZ" dirty="0"/>
              <a:t> sociologie</a:t>
            </a:r>
          </a:p>
          <a:p>
            <a:r>
              <a:rPr lang="cs-CZ" dirty="0"/>
              <a:t>hlavní stanoviska a představitelé jednotlivých přístupů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2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985263"/>
      </p:ext>
    </p:extLst>
  </p:cSld>
  <p:clrMapOvr>
    <a:masterClrMapping/>
  </p:clrMapOvr>
  <p:transition spd="slow">
    <p:cove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229600" cy="696915"/>
          </a:xfrm>
        </p:spPr>
        <p:txBody>
          <a:bodyPr>
            <a:noAutofit/>
          </a:bodyPr>
          <a:lstStyle/>
          <a:p>
            <a:pPr algn="l"/>
            <a:r>
              <a:rPr lang="cs-CZ" sz="4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Vývoj názorů na organizaci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435280" cy="4925144"/>
          </a:xfrm>
        </p:spPr>
        <p:txBody>
          <a:bodyPr>
            <a:normAutofit fontScale="700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 organizací je spojen se samotnými počátky dějin lidstva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Dělbu práce, nebo vztahy nadřízenosti a podřízenosti najdeme již v prvotních společnostech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Vzorem pro dnešní budování organizačních vztahů se v naší kultuře stalo Římské impérium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systematickém studiu řízení lidí můžeme hovořit teprve na konci 19. století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Vývoj názorů pak můžeme rozčlenit do řady myšlenkových etap zhruba po 20. letech 20. století:</a:t>
            </a:r>
          </a:p>
          <a:p>
            <a:pPr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Mechanistický přístup (do 20. let)</a:t>
            </a:r>
          </a:p>
          <a:p>
            <a:pPr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Škola lidských vztahů (20. a 30. léta)</a:t>
            </a:r>
          </a:p>
          <a:p>
            <a:pPr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Humanistický přístup (40. a 50. léta)</a:t>
            </a:r>
          </a:p>
          <a:p>
            <a:pPr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Moderní názory (60. a 70. léta)</a:t>
            </a:r>
          </a:p>
          <a:p>
            <a:pPr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Postmoderní názory (80. a 90. léta)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-2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985263"/>
      </p:ext>
    </p:extLst>
  </p:cSld>
  <p:clrMapOvr>
    <a:masterClrMapping/>
  </p:clrMapOvr>
  <p:transition spd="slow">
    <p:cover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8229600" cy="696915"/>
          </a:xfrm>
        </p:spPr>
        <p:txBody>
          <a:bodyPr>
            <a:noAutofit/>
          </a:bodyPr>
          <a:lstStyle/>
          <a:p>
            <a:r>
              <a:rPr lang="cs-CZ" sz="4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Organizace z pohledu hlavních paradigmat sociologie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32856"/>
            <a:ext cx="8435280" cy="4925144"/>
          </a:xfrm>
        </p:spPr>
        <p:txBody>
          <a:bodyPr>
            <a:normAutofit/>
          </a:bodyPr>
          <a:lstStyle/>
          <a:p>
            <a:pPr lvl="0"/>
            <a:r>
              <a:rPr lang="cs-CZ" sz="2400" b="1" dirty="0" err="1"/>
              <a:t>interpretativní</a:t>
            </a:r>
            <a:r>
              <a:rPr lang="cs-CZ" sz="2400" b="1" dirty="0"/>
              <a:t> teorie </a:t>
            </a:r>
            <a:r>
              <a:rPr lang="cs-CZ" sz="2400" dirty="0"/>
              <a:t>– důraz na tvůrčí potenciál sociálních aktérů, na jejich autonomii, suverenitu a svobodu</a:t>
            </a:r>
          </a:p>
          <a:p>
            <a:pPr lvl="0"/>
            <a:r>
              <a:rPr lang="cs-CZ" sz="2400" b="1" dirty="0"/>
              <a:t>teorie konsensuální </a:t>
            </a:r>
            <a:r>
              <a:rPr lang="cs-CZ" sz="2400" dirty="0"/>
              <a:t>(funkcionální, strukturalistické) – důraz na sociální podmíněnost veškerého lidského jednání, společenské tlaky, které formují jedince a skupiny</a:t>
            </a:r>
          </a:p>
          <a:p>
            <a:pPr lvl="0"/>
            <a:r>
              <a:rPr lang="cs-CZ" sz="2400" b="1" dirty="0"/>
              <a:t>teorie konfliktu </a:t>
            </a:r>
            <a:r>
              <a:rPr lang="cs-CZ" sz="2400" dirty="0"/>
              <a:t>– rozpornost a neslučitelnost zájmů jednotlivců a skupin, nerovnost podmínek aktérů a tlak sociálního systému jako celku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2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985263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637" y="548680"/>
            <a:ext cx="8229600" cy="898948"/>
          </a:xfrm>
        </p:spPr>
        <p:txBody>
          <a:bodyPr>
            <a:normAutofit/>
          </a:bodyPr>
          <a:lstStyle/>
          <a:p>
            <a:pPr algn="l"/>
            <a:r>
              <a:rPr lang="cs-CZ" sz="4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08" y="1412776"/>
            <a:ext cx="8856984" cy="5256584"/>
          </a:xfrm>
        </p:spPr>
        <p:txBody>
          <a:bodyPr>
            <a:normAutofit/>
          </a:bodyPr>
          <a:lstStyle/>
          <a:p>
            <a:pPr marL="0" indent="0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Obecná sociologie</a:t>
            </a:r>
          </a:p>
          <a:p>
            <a:pPr marL="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sociologická paradigma</a:t>
            </a:r>
          </a:p>
          <a:p>
            <a:pPr marL="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teorie konsenzuální</a:t>
            </a:r>
          </a:p>
          <a:p>
            <a:pPr marL="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teorie konfliktu</a:t>
            </a:r>
          </a:p>
          <a:p>
            <a:pPr marL="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teorie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interpretativní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symbolický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interakcionismus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fenomenologická sociologie</a:t>
            </a:r>
          </a:p>
          <a:p>
            <a:pPr marL="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- etnometodologie</a:t>
            </a:r>
          </a:p>
          <a:p>
            <a:pPr marL="0" indent="0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b="1" dirty="0"/>
              <a:t>Organizace z hlediska teorie konfliktu</a:t>
            </a:r>
          </a:p>
          <a:p>
            <a:pPr marL="0" indent="0"/>
            <a:r>
              <a:rPr lang="cs-CZ" sz="2800" b="1" dirty="0"/>
              <a:t> Organizace ve světle </a:t>
            </a:r>
            <a:r>
              <a:rPr lang="cs-CZ" sz="2800" b="1" dirty="0" err="1"/>
              <a:t>interpretativní</a:t>
            </a:r>
            <a:r>
              <a:rPr lang="cs-CZ" sz="2800" b="1" dirty="0"/>
              <a:t> sociologie</a:t>
            </a:r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719987"/>
      </p:ext>
    </p:extLst>
  </p:cSld>
  <p:clrMapOvr>
    <a:masterClrMapping/>
  </p:clrMapOvr>
  <p:transition spd="slow">
    <p:cov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980728"/>
            <a:ext cx="8229600" cy="696915"/>
          </a:xfrm>
        </p:spPr>
        <p:txBody>
          <a:bodyPr>
            <a:noAutofit/>
          </a:bodyPr>
          <a:lstStyle/>
          <a:p>
            <a:r>
              <a:rPr lang="cs-CZ" sz="4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Strukturně funkcionální pojetí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32856"/>
            <a:ext cx="8435280" cy="4925144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Strukturní funkcionalismus chápe sociologie jako zvláštní sociální útvary odlišné od svého sociálního prostředí, jako útvary plnící specifické cíle, k jejichž dosažení jsou jistým způsobem strukturovány.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Všechny umělé vytvořené organizace se přitom vyznačují: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Dělbou práce, dělbou moci, dělbou zodpovědnosti, které jsou stanoveny způsobem podporujícím dosažení stanovených cílů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Existenci jednoho, či většího počtu rozhodovacích center, které orientují úsilí všech členů organizace k dosažení cílů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-2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985263"/>
      </p:ext>
    </p:extLst>
  </p:cSld>
  <p:clrMapOvr>
    <a:masterClrMapping/>
  </p:clrMapOvr>
  <p:transition spd="slow">
    <p:cove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229600" cy="696915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Představitelé strukturního funkcionalismu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435280" cy="4925144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/>
              <a:t>PARSONS</a:t>
            </a:r>
            <a:r>
              <a:rPr lang="cs-CZ" dirty="0"/>
              <a:t> - studium organizace jako sociálního systému. Kulturně institucionální rovina (organizace reprodukuje hodnotové vzorce). Analýza rolí členů organizace.</a:t>
            </a:r>
          </a:p>
          <a:p>
            <a:r>
              <a:rPr lang="cs-CZ" b="1" dirty="0"/>
              <a:t>SELZNICK</a:t>
            </a:r>
            <a:r>
              <a:rPr lang="cs-CZ" dirty="0"/>
              <a:t> - organizace mají své základní potřeby, rozvíjejí prostředky sebeobrany.</a:t>
            </a:r>
          </a:p>
          <a:p>
            <a:r>
              <a:rPr lang="cs-CZ" b="1" dirty="0"/>
              <a:t>MERTON</a:t>
            </a:r>
            <a:r>
              <a:rPr lang="cs-CZ" dirty="0"/>
              <a:t> rozlišuje manifestní (často iluzorní) a latentní cíle. Z hlediska struktury si uvědomuje rozpor mezi formálními a neformálními vztahy. Vztah k Weberovi je obojaký, teprve  </a:t>
            </a:r>
            <a:r>
              <a:rPr lang="cs-CZ" b="1" dirty="0"/>
              <a:t>GOULDNER</a:t>
            </a:r>
            <a:r>
              <a:rPr lang="cs-CZ" dirty="0"/>
              <a:t> formuluje organizační strukturu jako výsledek napětí mezi dostředivými a odstředivými tendencemi.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2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985263"/>
      </p:ext>
    </p:extLst>
  </p:cSld>
  <p:clrMapOvr>
    <a:masterClrMapping/>
  </p:clrMapOvr>
  <p:transition spd="slow">
    <p:cover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8229600" cy="696915"/>
          </a:xfrm>
        </p:spPr>
        <p:txBody>
          <a:bodyPr>
            <a:noAutofit/>
          </a:bodyPr>
          <a:lstStyle/>
          <a:p>
            <a:r>
              <a:rPr lang="cs-CZ" sz="4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Organizace z hlediska teorie konfliktu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32856"/>
            <a:ext cx="8435280" cy="4925144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/>
              <a:t>R. COLLINS</a:t>
            </a:r>
            <a:r>
              <a:rPr lang="cs-CZ" dirty="0"/>
              <a:t> - pohlíží na organizace jako na arénu, v níž probíhá konfrontace protikladných zájmů. Rituály a ceremonie mají zabránit konfliktům ohrožujícím spolupráci. Kriticky se dívá na možnost, že by konflikt zmizel neformálními strukturami, jak očekává směr mezilidských vztahů. Strukturu organizace tvoří síť </a:t>
            </a:r>
            <a:r>
              <a:rPr lang="cs-CZ" dirty="0" err="1"/>
              <a:t>meziosobních</a:t>
            </a:r>
            <a:r>
              <a:rPr lang="cs-CZ" dirty="0"/>
              <a:t> vztahů a vlivů, souhrnem způsobů, jimiž se jedni snaží využívat druhé pro své cíle. Účelem organizační struktury není podpora dynamičnosti rozhodování, ale zajištění minimální koordinace aktivit velkého počtu zúčastněných. </a:t>
            </a:r>
          </a:p>
          <a:p>
            <a:r>
              <a:rPr lang="cs-CZ" b="1" dirty="0"/>
              <a:t>CROZIER</a:t>
            </a:r>
            <a:r>
              <a:rPr lang="cs-CZ" dirty="0"/>
              <a:t> – koncept omezené racionality, zóny nejistoty.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2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985263"/>
      </p:ext>
    </p:extLst>
  </p:cSld>
  <p:clrMapOvr>
    <a:masterClrMapping/>
  </p:clrMapOvr>
  <p:transition spd="slow">
    <p:cover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8229600" cy="696915"/>
          </a:xfrm>
        </p:spPr>
        <p:txBody>
          <a:bodyPr>
            <a:noAutofit/>
          </a:bodyPr>
          <a:lstStyle/>
          <a:p>
            <a:r>
              <a:rPr lang="cs-CZ" sz="4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Organizace z pohledu </a:t>
            </a:r>
            <a:r>
              <a:rPr lang="cs-CZ" sz="4200" b="1" dirty="0" err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interpretativní</a:t>
            </a:r>
            <a:r>
              <a:rPr lang="cs-CZ" sz="4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sociologie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932856"/>
            <a:ext cx="8435280" cy="4925144"/>
          </a:xfrm>
        </p:spPr>
        <p:txBody>
          <a:bodyPr>
            <a:normAutofit fontScale="77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interpretativního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paradigmatu nelze na lidské jednání pohlížet jako na pouhý odraz systémových potřeb. Je naopak třeba vycházet z interakce, která probíhá tím způsobem, že aktéři přikládají významy svému vlastnímu jednání i jednání druhých.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Interpretativní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sociologie trvá na tom, že i vnější tlaky závisí na významech, které jsou produkty lidské interakce a v průběhu této interakce jsou produkty udržovány i měněny.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/>
              <a:t>DAVID SILVERMAN</a:t>
            </a:r>
            <a:r>
              <a:rPr lang="cs-CZ" dirty="0"/>
              <a:t> - tvrdí, že organizace je nestálý a proměnlivý výsledek dočasných interakcí různě motivovaných účastníků, kteří se snaží řešit své vlastní problémy. Změny v organizaci nejsou jen důsledkem vnějších vlivů, záleží na jejich uchopení konkrétními členy organizace.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2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985263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637" y="548680"/>
            <a:ext cx="8229600" cy="898948"/>
          </a:xfrm>
        </p:spPr>
        <p:txBody>
          <a:bodyPr>
            <a:normAutofit/>
          </a:bodyPr>
          <a:lstStyle/>
          <a:p>
            <a:pPr algn="l"/>
            <a:r>
              <a:rPr lang="cs-CZ" sz="4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Vymezení pojmu „Paradigma“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08" y="1412776"/>
            <a:ext cx="8856984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Paradigma = předpoklad</a:t>
            </a:r>
          </a:p>
          <a:p>
            <a:pPr marL="0" indent="0">
              <a:buNone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/>
              <a:t>Pojem „paradigma“ zavedl </a:t>
            </a:r>
            <a:r>
              <a:rPr lang="cs-CZ" sz="2800" dirty="0" err="1"/>
              <a:t>Kuhn</a:t>
            </a:r>
            <a:r>
              <a:rPr lang="cs-CZ" sz="2800" dirty="0"/>
              <a:t> pro označení vnitřně sourodých soustav hodnot, pojmů a představ, které vyjadřují dané způsoby vědeckého myšlení a výkladů světa.</a:t>
            </a:r>
          </a:p>
          <a:p>
            <a:endParaRPr lang="cs-CZ" sz="2800" dirty="0"/>
          </a:p>
          <a:p>
            <a:r>
              <a:rPr lang="cs-CZ" sz="2800" dirty="0"/>
              <a:t>Pojem „paradigma“ zavedl i R. K. </a:t>
            </a:r>
            <a:r>
              <a:rPr lang="cs-CZ" sz="2800" dirty="0" err="1"/>
              <a:t>Merton</a:t>
            </a:r>
            <a:r>
              <a:rPr lang="cs-CZ" sz="2800" dirty="0"/>
              <a:t>, kterými označuje proceduru, která nám má objasnit pojmy, které byly použity k analýze určitého sociálního jevu.</a:t>
            </a:r>
          </a:p>
          <a:p>
            <a:pPr marL="0" indent="0">
              <a:buNone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719987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075240" cy="576064"/>
          </a:xfrm>
        </p:spPr>
        <p:txBody>
          <a:bodyPr>
            <a:noAutofit/>
          </a:bodyPr>
          <a:lstStyle/>
          <a:p>
            <a:pPr algn="l"/>
            <a:r>
              <a:rPr lang="cs-CZ" sz="42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Paradigma má umožnit:</a:t>
            </a:r>
            <a:endParaRPr lang="cs-CZ" sz="42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511256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cs-CZ" sz="2800" dirty="0"/>
          </a:p>
          <a:p>
            <a:pPr>
              <a:buFont typeface="Wingdings" pitchFamily="2" charset="2"/>
              <a:buChar char="Ø"/>
            </a:pPr>
            <a:r>
              <a:rPr lang="cs-CZ" sz="2800" dirty="0"/>
              <a:t>Kontrolovat použité pojmy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/>
              <a:t>Zmenšit nepromyšlené zavádění nových předpokladů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/>
              <a:t>Přispět ke kumulativní povaze sociologie jako vědy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/>
              <a:t>Funkcí sociologie je formulovat logická, vzájemně propojená a doložená tvrzení o sociální struktuře, jejich změnách, chování člověka a o důsledcích tohoto chování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/>
              <a:t>Jednotlivá paradigmata představují odlišné pojetí vědeckosti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053650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Vývoj společnosti v sociologických paradigmatech: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788840"/>
            <a:ext cx="8856984" cy="5069160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Herbert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Spencer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/>
              <a:t>aplikoval Darwinovu teorii vývoje na sociální dění</a:t>
            </a:r>
          </a:p>
          <a:p>
            <a:r>
              <a:rPr lang="cs-CZ" dirty="0"/>
              <a:t>Nastává proměna národa jako stálý postup k většímu rozsahu</a:t>
            </a:r>
          </a:p>
          <a:p>
            <a:r>
              <a:rPr lang="cs-CZ" dirty="0"/>
              <a:t>Dochází k vzrůstu národa</a:t>
            </a:r>
          </a:p>
          <a:p>
            <a:r>
              <a:rPr lang="cs-CZ" dirty="0"/>
              <a:t>Z homogenního kmene se stává jeden civilizovaný národ</a:t>
            </a:r>
          </a:p>
          <a:p>
            <a:r>
              <a:rPr lang="cs-CZ" dirty="0"/>
              <a:t>Národ se stává uspořádanějším a přesnějším</a:t>
            </a:r>
          </a:p>
          <a:p>
            <a:pPr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296318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720724"/>
            <a:ext cx="8399276" cy="1008112"/>
          </a:xfrm>
        </p:spPr>
        <p:txBody>
          <a:bodyPr>
            <a:normAutofit/>
          </a:bodyPr>
          <a:lstStyle/>
          <a:p>
            <a:pPr algn="l"/>
            <a:r>
              <a:rPr lang="cs-CZ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Sociologická paradigmata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069160"/>
          </a:xfrm>
        </p:spPr>
        <p:txBody>
          <a:bodyPr>
            <a:normAutofit/>
          </a:bodyPr>
          <a:lstStyle/>
          <a:p>
            <a:r>
              <a:rPr lang="cs-CZ" dirty="0"/>
              <a:t>Základní paradigmata sociologického myšlení vyplývají z odpovědi na otázku, </a:t>
            </a:r>
            <a:r>
              <a:rPr lang="cs-CZ" b="1" dirty="0"/>
              <a:t>jak je vůbec možné uspořádat společnost?</a:t>
            </a:r>
          </a:p>
          <a:p>
            <a:endParaRPr lang="cs-CZ" b="1" dirty="0"/>
          </a:p>
          <a:p>
            <a:r>
              <a:rPr lang="cs-CZ" u="sng" dirty="0"/>
              <a:t>Odpověď: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Teorie konsenzuální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Teorie konfliktu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Teorie </a:t>
            </a:r>
            <a:r>
              <a:rPr lang="cs-CZ" dirty="0" err="1"/>
              <a:t>interpretativní</a:t>
            </a:r>
            <a:endParaRPr lang="cs-CZ" dirty="0"/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414847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792" y="394529"/>
            <a:ext cx="8784976" cy="1143000"/>
          </a:xfrm>
        </p:spPr>
        <p:txBody>
          <a:bodyPr>
            <a:normAutofit/>
          </a:bodyPr>
          <a:lstStyle/>
          <a:p>
            <a:pPr algn="l"/>
            <a:r>
              <a:rPr lang="cs-CZ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a) Teorie konsenzuální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5400600"/>
          </a:xfrm>
        </p:spPr>
        <p:txBody>
          <a:bodyPr>
            <a:normAutofit/>
          </a:bodyPr>
          <a:lstStyle/>
          <a:p>
            <a:r>
              <a:rPr lang="cs-CZ" sz="2800" b="1" dirty="0"/>
              <a:t>Paradigmata (předpoklady) teorie sociálního konsenzu:</a:t>
            </a:r>
          </a:p>
          <a:p>
            <a:endParaRPr lang="cs-CZ" sz="2800" b="1" dirty="0"/>
          </a:p>
          <a:p>
            <a:r>
              <a:rPr lang="cs-CZ" sz="2800" dirty="0"/>
              <a:t>Sociální systémy jsou integrované</a:t>
            </a:r>
          </a:p>
          <a:p>
            <a:r>
              <a:rPr lang="cs-CZ" sz="2800" dirty="0"/>
              <a:t>Společnosti jsou soudržné</a:t>
            </a:r>
          </a:p>
          <a:p>
            <a:r>
              <a:rPr lang="cs-CZ" sz="2800" dirty="0"/>
              <a:t>Společenský život závisí na solidaritě</a:t>
            </a:r>
          </a:p>
          <a:p>
            <a:r>
              <a:rPr lang="cs-CZ" sz="2800" dirty="0"/>
              <a:t>Společnost uznává legitimní autoritu</a:t>
            </a:r>
          </a:p>
          <a:p>
            <a:r>
              <a:rPr lang="cs-CZ" sz="2800" dirty="0"/>
              <a:t>Sociální život zahrnuje závazky</a:t>
            </a:r>
          </a:p>
          <a:p>
            <a:r>
              <a:rPr lang="cs-CZ" sz="2800" dirty="0"/>
              <a:t>Sociální systémy mají tendenci přetrvávat</a:t>
            </a:r>
          </a:p>
          <a:p>
            <a:r>
              <a:rPr lang="cs-CZ" sz="2800" dirty="0"/>
              <a:t>Základními prvky společenského života jsou hodnoty a normy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995445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720724"/>
            <a:ext cx="8219256" cy="1052092"/>
          </a:xfrm>
        </p:spPr>
        <p:txBody>
          <a:bodyPr>
            <a:normAutofit/>
          </a:bodyPr>
          <a:lstStyle/>
          <a:p>
            <a:pPr algn="l"/>
            <a:r>
              <a:rPr lang="cs-CZ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b) Teorie konfliktu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640960" cy="4896544"/>
          </a:xfrm>
        </p:spPr>
        <p:txBody>
          <a:bodyPr>
            <a:normAutofit/>
          </a:bodyPr>
          <a:lstStyle/>
          <a:p>
            <a:r>
              <a:rPr lang="cs-CZ" b="1" dirty="0"/>
              <a:t>Paradigmata (předpoklady) teorie konfliktu:</a:t>
            </a:r>
          </a:p>
          <a:p>
            <a:endParaRPr lang="cs-CZ" sz="2400" dirty="0"/>
          </a:p>
          <a:p>
            <a:r>
              <a:rPr lang="cs-CZ" dirty="0"/>
              <a:t>Sociální systémy jsou založeny na protikladech, mají tendenci ke změně</a:t>
            </a:r>
          </a:p>
          <a:p>
            <a:r>
              <a:rPr lang="cs-CZ" dirty="0"/>
              <a:t>Vznikají strukturální konflikty</a:t>
            </a:r>
          </a:p>
          <a:p>
            <a:r>
              <a:rPr lang="cs-CZ" dirty="0"/>
              <a:t>Konflikty vyvolává mocenská nerovnost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492195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229600" cy="1042964"/>
          </a:xfrm>
        </p:spPr>
        <p:txBody>
          <a:bodyPr>
            <a:normAutofit/>
          </a:bodyPr>
          <a:lstStyle/>
          <a:p>
            <a:pPr algn="l"/>
            <a:r>
              <a:rPr lang="cs-CZ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Sociální konflikty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856984" cy="5112568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Opoziční proces v zaostřené formě, který vzniká z rozdílných názorů a zájmů</a:t>
            </a:r>
          </a:p>
          <a:p>
            <a:endParaRPr lang="cs-CZ" dirty="0"/>
          </a:p>
          <a:p>
            <a:r>
              <a:rPr lang="cs-CZ" u="sng" dirty="0"/>
              <a:t>Sociální konsenzus </a:t>
            </a:r>
            <a:r>
              <a:rPr lang="cs-CZ" dirty="0"/>
              <a:t>– dohoda, shoda</a:t>
            </a:r>
          </a:p>
          <a:p>
            <a:pPr>
              <a:buNone/>
            </a:pPr>
            <a:r>
              <a:rPr lang="cs-CZ" dirty="0"/>
              <a:t>                                         - vytvoření </a:t>
            </a:r>
            <a:r>
              <a:rPr lang="cs-CZ" dirty="0" err="1"/>
              <a:t>nadfunkcionální</a:t>
            </a:r>
            <a:r>
              <a:rPr lang="cs-CZ" dirty="0"/>
              <a:t> jednoty a vazby</a:t>
            </a:r>
          </a:p>
          <a:p>
            <a:pPr>
              <a:buNone/>
            </a:pPr>
            <a:r>
              <a:rPr lang="cs-CZ" b="1" dirty="0" err="1"/>
              <a:t>Coser</a:t>
            </a:r>
            <a:endParaRPr lang="cs-CZ" dirty="0"/>
          </a:p>
          <a:p>
            <a:pPr>
              <a:buNone/>
            </a:pPr>
            <a:r>
              <a:rPr lang="cs-CZ" dirty="0"/>
              <a:t>Analyzuje pozitivní funkce konfliktu. Konflikt přispívá k udržení sociálních vztahů</a:t>
            </a:r>
          </a:p>
          <a:p>
            <a:pPr marL="0">
              <a:spcBef>
                <a:spcPts val="0"/>
              </a:spcBef>
              <a:buNone/>
            </a:pPr>
            <a:r>
              <a:rPr lang="cs-CZ" dirty="0"/>
              <a:t>Nerealistický konflikt – konfliktní strany jsou podružné a vybití agrese se stává hlavním motorem jednání , nebezpečí pro společnost.</a:t>
            </a:r>
          </a:p>
          <a:p>
            <a:pPr marL="0">
              <a:spcBef>
                <a:spcPts val="0"/>
              </a:spcBef>
              <a:buNone/>
            </a:pPr>
            <a:endParaRPr lang="cs-CZ" b="1" dirty="0"/>
          </a:p>
          <a:p>
            <a:pPr marL="0">
              <a:spcBef>
                <a:spcPts val="0"/>
              </a:spcBef>
              <a:buNone/>
            </a:pPr>
            <a:r>
              <a:rPr lang="cs-CZ" b="1" dirty="0" err="1"/>
              <a:t>Milles</a:t>
            </a:r>
            <a:endParaRPr lang="cs-CZ" b="1" dirty="0"/>
          </a:p>
          <a:p>
            <a:pPr marL="0">
              <a:spcBef>
                <a:spcPts val="0"/>
              </a:spcBef>
              <a:buNone/>
            </a:pPr>
            <a:r>
              <a:rPr lang="cs-CZ" dirty="0"/>
              <a:t>Rozum je uplatněn v ekonomii, podporoval motivaci vést lidi k umění nést zátěž svobody.</a:t>
            </a:r>
          </a:p>
          <a:p>
            <a:pPr marL="0">
              <a:spcBef>
                <a:spcPts val="0"/>
              </a:spcBef>
              <a:buNone/>
            </a:pPr>
            <a:endParaRPr lang="cs-CZ" dirty="0"/>
          </a:p>
          <a:p>
            <a:pPr marL="0">
              <a:spcBef>
                <a:spcPts val="0"/>
              </a:spcBef>
              <a:buNone/>
            </a:pPr>
            <a:r>
              <a:rPr lang="cs-CZ" b="1" dirty="0" err="1"/>
              <a:t>Dahrendorf</a:t>
            </a:r>
            <a:endParaRPr lang="cs-CZ" b="1" dirty="0"/>
          </a:p>
          <a:p>
            <a:pPr marL="0">
              <a:spcBef>
                <a:spcPts val="0"/>
              </a:spcBef>
              <a:buNone/>
            </a:pPr>
            <a:r>
              <a:rPr lang="cs-CZ" dirty="0"/>
              <a:t>Zabýval se konflikty mezi veškerými velkými sociálními skupinami z důvodu podílu na moci. Zabýval se konfliktem politickým a průmyslovým.</a:t>
            </a:r>
          </a:p>
          <a:p>
            <a:pPr marL="0">
              <a:spcBef>
                <a:spcPts val="0"/>
              </a:spcBef>
              <a:buNone/>
            </a:pPr>
            <a:endParaRPr lang="cs-CZ" dirty="0"/>
          </a:p>
          <a:p>
            <a:pPr marL="0">
              <a:spcBef>
                <a:spcPts val="0"/>
              </a:spcBef>
              <a:buNone/>
            </a:pPr>
            <a:r>
              <a:rPr lang="cs-CZ" b="1" dirty="0" err="1"/>
              <a:t>Collins</a:t>
            </a:r>
            <a:endParaRPr lang="cs-CZ" b="1" dirty="0"/>
          </a:p>
          <a:p>
            <a:pPr marL="0">
              <a:spcBef>
                <a:spcPts val="0"/>
              </a:spcBef>
              <a:buNone/>
            </a:pPr>
            <a:r>
              <a:rPr lang="cs-CZ" dirty="0"/>
              <a:t>Zabýval se tím, že v lidech vzniká odpor, na základě nerovného rozdělení zdrojů.</a:t>
            </a:r>
          </a:p>
          <a:p>
            <a:pPr lvl="0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1"/>
            <a:ext cx="9144000" cy="7207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171539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1790</TotalTime>
  <Words>1845</Words>
  <Application>Microsoft Office PowerPoint</Application>
  <PresentationFormat>Předvádění na obrazovce (4:3)</PresentationFormat>
  <Paragraphs>183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Motiv systému Office</vt:lpstr>
      <vt:lpstr>Prezentace aplikace PowerPoint</vt:lpstr>
      <vt:lpstr>Obsah</vt:lpstr>
      <vt:lpstr>Vymezení pojmu „Paradigma“</vt:lpstr>
      <vt:lpstr>Paradigma má umožnit:</vt:lpstr>
      <vt:lpstr>Vývoj společnosti v sociologických paradigmatech:</vt:lpstr>
      <vt:lpstr>Sociologická paradigmata</vt:lpstr>
      <vt:lpstr>a) Teorie konsenzuální</vt:lpstr>
      <vt:lpstr>b) Teorie konfliktu</vt:lpstr>
      <vt:lpstr>Sociální konflikty</vt:lpstr>
      <vt:lpstr>c) Teorie interpretativní</vt:lpstr>
      <vt:lpstr>Symbolický interakcionismus</vt:lpstr>
      <vt:lpstr>Sociologie přetvářky</vt:lpstr>
      <vt:lpstr>Teoretické zdroje symbolického interakcionismu</vt:lpstr>
      <vt:lpstr>Fenomenologická sociologie</vt:lpstr>
      <vt:lpstr>Fenomenologická sociologie</vt:lpstr>
      <vt:lpstr>Etnometodologie</vt:lpstr>
      <vt:lpstr>Organizace ve světle vybraných sociologických paradigmat</vt:lpstr>
      <vt:lpstr>Vývoj názorů na organizaci</vt:lpstr>
      <vt:lpstr>Organizace z pohledu hlavních paradigmat sociologie</vt:lpstr>
      <vt:lpstr>Strukturně funkcionální pojetí organizace</vt:lpstr>
      <vt:lpstr>Představitelé strukturního funkcionalismu</vt:lpstr>
      <vt:lpstr>Organizace z hlediska teorie konfliktu</vt:lpstr>
      <vt:lpstr>Organizace z pohledu interpretativní sociologie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Gia</dc:creator>
  <cp:lastModifiedBy>svo0002</cp:lastModifiedBy>
  <cp:revision>144</cp:revision>
  <dcterms:created xsi:type="dcterms:W3CDTF">2014-05-19T18:54:12Z</dcterms:created>
  <dcterms:modified xsi:type="dcterms:W3CDTF">2020-05-13T06:22:48Z</dcterms:modified>
</cp:coreProperties>
</file>