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58" r:id="rId3"/>
    <p:sldId id="286" r:id="rId4"/>
    <p:sldId id="290" r:id="rId5"/>
    <p:sldId id="291" r:id="rId6"/>
    <p:sldId id="292" r:id="rId7"/>
    <p:sldId id="293" r:id="rId8"/>
    <p:sldId id="312" r:id="rId9"/>
    <p:sldId id="313" r:id="rId10"/>
    <p:sldId id="314" r:id="rId11"/>
    <p:sldId id="315" r:id="rId12"/>
    <p:sldId id="316" r:id="rId13"/>
    <p:sldId id="317" r:id="rId14"/>
    <p:sldId id="318" r:id="rId15"/>
    <p:sldId id="321" r:id="rId16"/>
    <p:sldId id="323" r:id="rId17"/>
    <p:sldId id="324" r:id="rId18"/>
    <p:sldId id="327" r:id="rId19"/>
    <p:sldId id="328" r:id="rId20"/>
    <p:sldId id="330" r:id="rId21"/>
    <p:sldId id="331" r:id="rId22"/>
    <p:sldId id="332" r:id="rId23"/>
    <p:sldId id="333"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A4779F-979D-46A8-8989-2155E541E91E}" type="datetimeFigureOut">
              <a:rPr lang="cs-CZ" smtClean="0"/>
              <a:t>13.05.2020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134AD5-1144-443A-A17C-60F32EB486FD}" type="slidenum">
              <a:rPr lang="cs-CZ" smtClean="0"/>
              <a:t>‹#›</a:t>
            </a:fld>
            <a:endParaRPr lang="cs-CZ"/>
          </a:p>
        </p:txBody>
      </p:sp>
    </p:spTree>
    <p:extLst>
      <p:ext uri="{BB962C8B-B14F-4D97-AF65-F5344CB8AC3E}">
        <p14:creationId xmlns:p14="http://schemas.microsoft.com/office/powerpoint/2010/main" val="1363812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2</a:t>
            </a:fld>
            <a:endParaRPr lang="en-US" altLang="cs-CZ">
              <a:latin typeface="Arial" charset="0"/>
            </a:endParaRPr>
          </a:p>
        </p:txBody>
      </p:sp>
    </p:spTree>
    <p:extLst>
      <p:ext uri="{BB962C8B-B14F-4D97-AF65-F5344CB8AC3E}">
        <p14:creationId xmlns:p14="http://schemas.microsoft.com/office/powerpoint/2010/main" val="2395672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11</a:t>
            </a:fld>
            <a:endParaRPr lang="en-US" altLang="cs-CZ">
              <a:latin typeface="Arial" charset="0"/>
            </a:endParaRPr>
          </a:p>
        </p:txBody>
      </p:sp>
    </p:spTree>
    <p:extLst>
      <p:ext uri="{BB962C8B-B14F-4D97-AF65-F5344CB8AC3E}">
        <p14:creationId xmlns:p14="http://schemas.microsoft.com/office/powerpoint/2010/main" val="3690668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12</a:t>
            </a:fld>
            <a:endParaRPr lang="en-US" altLang="cs-CZ">
              <a:latin typeface="Arial" charset="0"/>
            </a:endParaRPr>
          </a:p>
        </p:txBody>
      </p:sp>
    </p:spTree>
    <p:extLst>
      <p:ext uri="{BB962C8B-B14F-4D97-AF65-F5344CB8AC3E}">
        <p14:creationId xmlns:p14="http://schemas.microsoft.com/office/powerpoint/2010/main" val="26282646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13</a:t>
            </a:fld>
            <a:endParaRPr lang="en-US" altLang="cs-CZ">
              <a:latin typeface="Arial" charset="0"/>
            </a:endParaRPr>
          </a:p>
        </p:txBody>
      </p:sp>
    </p:spTree>
    <p:extLst>
      <p:ext uri="{BB962C8B-B14F-4D97-AF65-F5344CB8AC3E}">
        <p14:creationId xmlns:p14="http://schemas.microsoft.com/office/powerpoint/2010/main" val="20682346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14</a:t>
            </a:fld>
            <a:endParaRPr lang="en-US" altLang="cs-CZ">
              <a:latin typeface="Arial" charset="0"/>
            </a:endParaRPr>
          </a:p>
        </p:txBody>
      </p:sp>
    </p:spTree>
    <p:extLst>
      <p:ext uri="{BB962C8B-B14F-4D97-AF65-F5344CB8AC3E}">
        <p14:creationId xmlns:p14="http://schemas.microsoft.com/office/powerpoint/2010/main" val="23885689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15</a:t>
            </a:fld>
            <a:endParaRPr lang="en-US" altLang="cs-CZ">
              <a:latin typeface="Arial" charset="0"/>
            </a:endParaRPr>
          </a:p>
        </p:txBody>
      </p:sp>
    </p:spTree>
    <p:extLst>
      <p:ext uri="{BB962C8B-B14F-4D97-AF65-F5344CB8AC3E}">
        <p14:creationId xmlns:p14="http://schemas.microsoft.com/office/powerpoint/2010/main" val="20234208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16</a:t>
            </a:fld>
            <a:endParaRPr lang="en-US" altLang="cs-CZ">
              <a:latin typeface="Arial" charset="0"/>
            </a:endParaRPr>
          </a:p>
        </p:txBody>
      </p:sp>
    </p:spTree>
    <p:extLst>
      <p:ext uri="{BB962C8B-B14F-4D97-AF65-F5344CB8AC3E}">
        <p14:creationId xmlns:p14="http://schemas.microsoft.com/office/powerpoint/2010/main" val="19578338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17</a:t>
            </a:fld>
            <a:endParaRPr lang="en-US" altLang="cs-CZ">
              <a:latin typeface="Arial" charset="0"/>
            </a:endParaRPr>
          </a:p>
        </p:txBody>
      </p:sp>
    </p:spTree>
    <p:extLst>
      <p:ext uri="{BB962C8B-B14F-4D97-AF65-F5344CB8AC3E}">
        <p14:creationId xmlns:p14="http://schemas.microsoft.com/office/powerpoint/2010/main" val="17562462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18</a:t>
            </a:fld>
            <a:endParaRPr lang="en-US" altLang="cs-CZ">
              <a:latin typeface="Arial" charset="0"/>
            </a:endParaRPr>
          </a:p>
        </p:txBody>
      </p:sp>
    </p:spTree>
    <p:extLst>
      <p:ext uri="{BB962C8B-B14F-4D97-AF65-F5344CB8AC3E}">
        <p14:creationId xmlns:p14="http://schemas.microsoft.com/office/powerpoint/2010/main" val="35012986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19</a:t>
            </a:fld>
            <a:endParaRPr lang="en-US" altLang="cs-CZ">
              <a:latin typeface="Arial" charset="0"/>
            </a:endParaRPr>
          </a:p>
        </p:txBody>
      </p:sp>
    </p:spTree>
    <p:extLst>
      <p:ext uri="{BB962C8B-B14F-4D97-AF65-F5344CB8AC3E}">
        <p14:creationId xmlns:p14="http://schemas.microsoft.com/office/powerpoint/2010/main" val="9932128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20</a:t>
            </a:fld>
            <a:endParaRPr lang="en-US" altLang="cs-CZ">
              <a:latin typeface="Arial" charset="0"/>
            </a:endParaRPr>
          </a:p>
        </p:txBody>
      </p:sp>
    </p:spTree>
    <p:extLst>
      <p:ext uri="{BB962C8B-B14F-4D97-AF65-F5344CB8AC3E}">
        <p14:creationId xmlns:p14="http://schemas.microsoft.com/office/powerpoint/2010/main" val="4044188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3</a:t>
            </a:fld>
            <a:endParaRPr lang="en-US" altLang="cs-CZ">
              <a:latin typeface="Arial" charset="0"/>
            </a:endParaRPr>
          </a:p>
        </p:txBody>
      </p:sp>
    </p:spTree>
    <p:extLst>
      <p:ext uri="{BB962C8B-B14F-4D97-AF65-F5344CB8AC3E}">
        <p14:creationId xmlns:p14="http://schemas.microsoft.com/office/powerpoint/2010/main" val="12462933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21</a:t>
            </a:fld>
            <a:endParaRPr lang="en-US" altLang="cs-CZ">
              <a:latin typeface="Arial" charset="0"/>
            </a:endParaRPr>
          </a:p>
        </p:txBody>
      </p:sp>
    </p:spTree>
    <p:extLst>
      <p:ext uri="{BB962C8B-B14F-4D97-AF65-F5344CB8AC3E}">
        <p14:creationId xmlns:p14="http://schemas.microsoft.com/office/powerpoint/2010/main" val="30690296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22</a:t>
            </a:fld>
            <a:endParaRPr lang="en-US" altLang="cs-CZ">
              <a:latin typeface="Arial" charset="0"/>
            </a:endParaRPr>
          </a:p>
        </p:txBody>
      </p:sp>
    </p:spTree>
    <p:extLst>
      <p:ext uri="{BB962C8B-B14F-4D97-AF65-F5344CB8AC3E}">
        <p14:creationId xmlns:p14="http://schemas.microsoft.com/office/powerpoint/2010/main" val="36198203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23</a:t>
            </a:fld>
            <a:endParaRPr lang="en-US" altLang="cs-CZ">
              <a:latin typeface="Arial" charset="0"/>
            </a:endParaRPr>
          </a:p>
        </p:txBody>
      </p:sp>
    </p:spTree>
    <p:extLst>
      <p:ext uri="{BB962C8B-B14F-4D97-AF65-F5344CB8AC3E}">
        <p14:creationId xmlns:p14="http://schemas.microsoft.com/office/powerpoint/2010/main" val="3411468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4</a:t>
            </a:fld>
            <a:endParaRPr lang="en-US" altLang="cs-CZ">
              <a:latin typeface="Arial" charset="0"/>
            </a:endParaRPr>
          </a:p>
        </p:txBody>
      </p:sp>
    </p:spTree>
    <p:extLst>
      <p:ext uri="{BB962C8B-B14F-4D97-AF65-F5344CB8AC3E}">
        <p14:creationId xmlns:p14="http://schemas.microsoft.com/office/powerpoint/2010/main" val="223367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5</a:t>
            </a:fld>
            <a:endParaRPr lang="en-US" altLang="cs-CZ">
              <a:latin typeface="Arial" charset="0"/>
            </a:endParaRPr>
          </a:p>
        </p:txBody>
      </p:sp>
    </p:spTree>
    <p:extLst>
      <p:ext uri="{BB962C8B-B14F-4D97-AF65-F5344CB8AC3E}">
        <p14:creationId xmlns:p14="http://schemas.microsoft.com/office/powerpoint/2010/main" val="1796255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6</a:t>
            </a:fld>
            <a:endParaRPr lang="en-US" altLang="cs-CZ">
              <a:latin typeface="Arial" charset="0"/>
            </a:endParaRPr>
          </a:p>
        </p:txBody>
      </p:sp>
    </p:spTree>
    <p:extLst>
      <p:ext uri="{BB962C8B-B14F-4D97-AF65-F5344CB8AC3E}">
        <p14:creationId xmlns:p14="http://schemas.microsoft.com/office/powerpoint/2010/main" val="1149770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7</a:t>
            </a:fld>
            <a:endParaRPr lang="en-US" altLang="cs-CZ">
              <a:latin typeface="Arial" charset="0"/>
            </a:endParaRPr>
          </a:p>
        </p:txBody>
      </p:sp>
    </p:spTree>
    <p:extLst>
      <p:ext uri="{BB962C8B-B14F-4D97-AF65-F5344CB8AC3E}">
        <p14:creationId xmlns:p14="http://schemas.microsoft.com/office/powerpoint/2010/main" val="779645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8</a:t>
            </a:fld>
            <a:endParaRPr lang="en-US" altLang="cs-CZ">
              <a:latin typeface="Arial" charset="0"/>
            </a:endParaRPr>
          </a:p>
        </p:txBody>
      </p:sp>
    </p:spTree>
    <p:extLst>
      <p:ext uri="{BB962C8B-B14F-4D97-AF65-F5344CB8AC3E}">
        <p14:creationId xmlns:p14="http://schemas.microsoft.com/office/powerpoint/2010/main" val="2937484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9</a:t>
            </a:fld>
            <a:endParaRPr lang="en-US" altLang="cs-CZ">
              <a:latin typeface="Arial" charset="0"/>
            </a:endParaRPr>
          </a:p>
        </p:txBody>
      </p:sp>
    </p:spTree>
    <p:extLst>
      <p:ext uri="{BB962C8B-B14F-4D97-AF65-F5344CB8AC3E}">
        <p14:creationId xmlns:p14="http://schemas.microsoft.com/office/powerpoint/2010/main" val="2224199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cs-CZ"/>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42950" indent="-285750">
              <a:spcBef>
                <a:spcPct val="30000"/>
              </a:spcBef>
              <a:defRPr sz="1200">
                <a:solidFill>
                  <a:schemeClr val="tx1"/>
                </a:solidFill>
                <a:latin typeface="Calibri" pitchFamily="34" charset="0"/>
              </a:defRPr>
            </a:lvl2pPr>
            <a:lvl3pPr marL="1143000" indent="-228600">
              <a:spcBef>
                <a:spcPct val="30000"/>
              </a:spcBef>
              <a:defRPr sz="1200">
                <a:solidFill>
                  <a:schemeClr val="tx1"/>
                </a:solidFill>
                <a:latin typeface="Calibri" pitchFamily="34" charset="0"/>
              </a:defRPr>
            </a:lvl3pPr>
            <a:lvl4pPr marL="1600200" indent="-228600">
              <a:spcBef>
                <a:spcPct val="30000"/>
              </a:spcBef>
              <a:defRPr sz="1200">
                <a:solidFill>
                  <a:schemeClr val="tx1"/>
                </a:solidFill>
                <a:latin typeface="Calibri" pitchFamily="34" charset="0"/>
              </a:defRPr>
            </a:lvl4pPr>
            <a:lvl5pPr marL="2057400" indent="-22860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D5840525-0AD2-48B5-B192-C3CD496E6503}" type="slidenum">
              <a:rPr lang="en-US" altLang="cs-CZ">
                <a:latin typeface="Arial" charset="0"/>
              </a:rPr>
              <a:pPr>
                <a:spcBef>
                  <a:spcPct val="0"/>
                </a:spcBef>
              </a:pPr>
              <a:t>10</a:t>
            </a:fld>
            <a:endParaRPr lang="en-US" altLang="cs-CZ">
              <a:latin typeface="Arial" charset="0"/>
            </a:endParaRPr>
          </a:p>
        </p:txBody>
      </p:sp>
    </p:spTree>
    <p:extLst>
      <p:ext uri="{BB962C8B-B14F-4D97-AF65-F5344CB8AC3E}">
        <p14:creationId xmlns:p14="http://schemas.microsoft.com/office/powerpoint/2010/main" val="2028806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392862F3-2545-4EF5-8877-2E0F2CCA6027}" type="datetimeFigureOut">
              <a:rPr lang="cs-CZ" smtClean="0"/>
              <a:t>13.05.2020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6DC3969-5E09-4CD0-91AB-A7A746C007EC}" type="slidenum">
              <a:rPr lang="cs-CZ" smtClean="0"/>
              <a:t>‹#›</a:t>
            </a:fld>
            <a:endParaRPr lang="cs-CZ"/>
          </a:p>
        </p:txBody>
      </p:sp>
    </p:spTree>
    <p:extLst>
      <p:ext uri="{BB962C8B-B14F-4D97-AF65-F5344CB8AC3E}">
        <p14:creationId xmlns:p14="http://schemas.microsoft.com/office/powerpoint/2010/main" val="3938034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92862F3-2545-4EF5-8877-2E0F2CCA6027}" type="datetimeFigureOut">
              <a:rPr lang="cs-CZ" smtClean="0"/>
              <a:t>13.05.2020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6DC3969-5E09-4CD0-91AB-A7A746C007EC}" type="slidenum">
              <a:rPr lang="cs-CZ" smtClean="0"/>
              <a:t>‹#›</a:t>
            </a:fld>
            <a:endParaRPr lang="cs-CZ"/>
          </a:p>
        </p:txBody>
      </p:sp>
    </p:spTree>
    <p:extLst>
      <p:ext uri="{BB962C8B-B14F-4D97-AF65-F5344CB8AC3E}">
        <p14:creationId xmlns:p14="http://schemas.microsoft.com/office/powerpoint/2010/main" val="3483284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92862F3-2545-4EF5-8877-2E0F2CCA6027}" type="datetimeFigureOut">
              <a:rPr lang="cs-CZ" smtClean="0"/>
              <a:t>13.05.2020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6DC3969-5E09-4CD0-91AB-A7A746C007EC}" type="slidenum">
              <a:rPr lang="cs-CZ" smtClean="0"/>
              <a:t>‹#›</a:t>
            </a:fld>
            <a:endParaRPr lang="cs-CZ"/>
          </a:p>
        </p:txBody>
      </p:sp>
    </p:spTree>
    <p:extLst>
      <p:ext uri="{BB962C8B-B14F-4D97-AF65-F5344CB8AC3E}">
        <p14:creationId xmlns:p14="http://schemas.microsoft.com/office/powerpoint/2010/main" val="2135213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92862F3-2545-4EF5-8877-2E0F2CCA6027}" type="datetimeFigureOut">
              <a:rPr lang="cs-CZ" smtClean="0"/>
              <a:t>13.05.2020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6DC3969-5E09-4CD0-91AB-A7A746C007EC}" type="slidenum">
              <a:rPr lang="cs-CZ" smtClean="0"/>
              <a:t>‹#›</a:t>
            </a:fld>
            <a:endParaRPr lang="cs-CZ"/>
          </a:p>
        </p:txBody>
      </p:sp>
    </p:spTree>
    <p:extLst>
      <p:ext uri="{BB962C8B-B14F-4D97-AF65-F5344CB8AC3E}">
        <p14:creationId xmlns:p14="http://schemas.microsoft.com/office/powerpoint/2010/main" val="341748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392862F3-2545-4EF5-8877-2E0F2CCA6027}" type="datetimeFigureOut">
              <a:rPr lang="cs-CZ" smtClean="0"/>
              <a:t>13.05.2020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6DC3969-5E09-4CD0-91AB-A7A746C007EC}" type="slidenum">
              <a:rPr lang="cs-CZ" smtClean="0"/>
              <a:t>‹#›</a:t>
            </a:fld>
            <a:endParaRPr lang="cs-CZ"/>
          </a:p>
        </p:txBody>
      </p:sp>
    </p:spTree>
    <p:extLst>
      <p:ext uri="{BB962C8B-B14F-4D97-AF65-F5344CB8AC3E}">
        <p14:creationId xmlns:p14="http://schemas.microsoft.com/office/powerpoint/2010/main" val="1249993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92862F3-2545-4EF5-8877-2E0F2CCA6027}" type="datetimeFigureOut">
              <a:rPr lang="cs-CZ" smtClean="0"/>
              <a:t>13.05.2020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6DC3969-5E09-4CD0-91AB-A7A746C007EC}" type="slidenum">
              <a:rPr lang="cs-CZ" smtClean="0"/>
              <a:t>‹#›</a:t>
            </a:fld>
            <a:endParaRPr lang="cs-CZ"/>
          </a:p>
        </p:txBody>
      </p:sp>
    </p:spTree>
    <p:extLst>
      <p:ext uri="{BB962C8B-B14F-4D97-AF65-F5344CB8AC3E}">
        <p14:creationId xmlns:p14="http://schemas.microsoft.com/office/powerpoint/2010/main" val="477874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92862F3-2545-4EF5-8877-2E0F2CCA6027}" type="datetimeFigureOut">
              <a:rPr lang="cs-CZ" smtClean="0"/>
              <a:t>13.05.2020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6DC3969-5E09-4CD0-91AB-A7A746C007EC}" type="slidenum">
              <a:rPr lang="cs-CZ" smtClean="0"/>
              <a:t>‹#›</a:t>
            </a:fld>
            <a:endParaRPr lang="cs-CZ"/>
          </a:p>
        </p:txBody>
      </p:sp>
    </p:spTree>
    <p:extLst>
      <p:ext uri="{BB962C8B-B14F-4D97-AF65-F5344CB8AC3E}">
        <p14:creationId xmlns:p14="http://schemas.microsoft.com/office/powerpoint/2010/main" val="1251201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92862F3-2545-4EF5-8877-2E0F2CCA6027}" type="datetimeFigureOut">
              <a:rPr lang="cs-CZ" smtClean="0"/>
              <a:t>13.05.2020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6DC3969-5E09-4CD0-91AB-A7A746C007EC}" type="slidenum">
              <a:rPr lang="cs-CZ" smtClean="0"/>
              <a:t>‹#›</a:t>
            </a:fld>
            <a:endParaRPr lang="cs-CZ"/>
          </a:p>
        </p:txBody>
      </p:sp>
    </p:spTree>
    <p:extLst>
      <p:ext uri="{BB962C8B-B14F-4D97-AF65-F5344CB8AC3E}">
        <p14:creationId xmlns:p14="http://schemas.microsoft.com/office/powerpoint/2010/main" val="1348253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92862F3-2545-4EF5-8877-2E0F2CCA6027}" type="datetimeFigureOut">
              <a:rPr lang="cs-CZ" smtClean="0"/>
              <a:t>13.05.2020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6DC3969-5E09-4CD0-91AB-A7A746C007EC}" type="slidenum">
              <a:rPr lang="cs-CZ" smtClean="0"/>
              <a:t>‹#›</a:t>
            </a:fld>
            <a:endParaRPr lang="cs-CZ"/>
          </a:p>
        </p:txBody>
      </p:sp>
    </p:spTree>
    <p:extLst>
      <p:ext uri="{BB962C8B-B14F-4D97-AF65-F5344CB8AC3E}">
        <p14:creationId xmlns:p14="http://schemas.microsoft.com/office/powerpoint/2010/main" val="2372681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92862F3-2545-4EF5-8877-2E0F2CCA6027}" type="datetimeFigureOut">
              <a:rPr lang="cs-CZ" smtClean="0"/>
              <a:t>13.05.2020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6DC3969-5E09-4CD0-91AB-A7A746C007EC}" type="slidenum">
              <a:rPr lang="cs-CZ" smtClean="0"/>
              <a:t>‹#›</a:t>
            </a:fld>
            <a:endParaRPr lang="cs-CZ"/>
          </a:p>
        </p:txBody>
      </p:sp>
    </p:spTree>
    <p:extLst>
      <p:ext uri="{BB962C8B-B14F-4D97-AF65-F5344CB8AC3E}">
        <p14:creationId xmlns:p14="http://schemas.microsoft.com/office/powerpoint/2010/main" val="3089073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92862F3-2545-4EF5-8877-2E0F2CCA6027}" type="datetimeFigureOut">
              <a:rPr lang="cs-CZ" smtClean="0"/>
              <a:t>13.05.2020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6DC3969-5E09-4CD0-91AB-A7A746C007EC}" type="slidenum">
              <a:rPr lang="cs-CZ" smtClean="0"/>
              <a:t>‹#›</a:t>
            </a:fld>
            <a:endParaRPr lang="cs-CZ"/>
          </a:p>
        </p:txBody>
      </p:sp>
    </p:spTree>
    <p:extLst>
      <p:ext uri="{BB962C8B-B14F-4D97-AF65-F5344CB8AC3E}">
        <p14:creationId xmlns:p14="http://schemas.microsoft.com/office/powerpoint/2010/main" val="2641515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2862F3-2545-4EF5-8877-2E0F2CCA6027}" type="datetimeFigureOut">
              <a:rPr lang="cs-CZ" smtClean="0"/>
              <a:t>13.05.2020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DC3969-5E09-4CD0-91AB-A7A746C007EC}" type="slidenum">
              <a:rPr lang="cs-CZ" smtClean="0"/>
              <a:t>‹#›</a:t>
            </a:fld>
            <a:endParaRPr lang="cs-CZ"/>
          </a:p>
        </p:txBody>
      </p:sp>
    </p:spTree>
    <p:extLst>
      <p:ext uri="{BB962C8B-B14F-4D97-AF65-F5344CB8AC3E}">
        <p14:creationId xmlns:p14="http://schemas.microsoft.com/office/powerpoint/2010/main" val="1221962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1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1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1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1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1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1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2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2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2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a:latin typeface="Times New Roman" panose="02020603050405020304" pitchFamily="18" charset="0"/>
                <a:cs typeface="Times New Roman" panose="02020603050405020304" pitchFamily="18" charset="0"/>
              </a:rPr>
              <a:t>Byrokracie jako základ organizace</a:t>
            </a:r>
          </a:p>
          <a:p>
            <a:pPr algn="ctr" eaLnBrk="1" fontAlgn="auto" hangingPunct="1">
              <a:spcBef>
                <a:spcPts val="0"/>
              </a:spcBef>
              <a:spcAft>
                <a:spcPts val="0"/>
              </a:spcAft>
              <a:defRPr/>
            </a:pPr>
            <a:endParaRPr lang="cs-CZ" sz="2000" b="1" dirty="0">
              <a:latin typeface="Times New Roman" panose="02020603050405020304" pitchFamily="18" charset="0"/>
              <a:cs typeface="Times New Roman" panose="02020603050405020304" pitchFamily="18" charset="0"/>
            </a:endParaRPr>
          </a:p>
        </p:txBody>
      </p:sp>
      <p:sp>
        <p:nvSpPr>
          <p:cNvPr id="3076" name="TextovéPole 7"/>
          <p:cNvSpPr txBox="1">
            <a:spLocks noChangeArrowheads="1"/>
          </p:cNvSpPr>
          <p:nvPr/>
        </p:nvSpPr>
        <p:spPr bwMode="auto">
          <a:xfrm>
            <a:off x="0" y="4811713"/>
            <a:ext cx="9144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cs-CZ" altLang="cs-CZ" sz="1800" dirty="0">
                <a:latin typeface="Times New Roman" panose="02020603050405020304" pitchFamily="18" charset="0"/>
                <a:cs typeface="Times New Roman" panose="02020603050405020304" pitchFamily="18" charset="0"/>
              </a:rPr>
              <a:t>Dagmar Svobodová</a:t>
            </a:r>
          </a:p>
        </p:txBody>
      </p:sp>
    </p:spTree>
    <p:extLst>
      <p:ext uri="{BB962C8B-B14F-4D97-AF65-F5344CB8AC3E}">
        <p14:creationId xmlns:p14="http://schemas.microsoft.com/office/powerpoint/2010/main" val="1928824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10</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Typologie byrokracie</a:t>
            </a:r>
            <a:endParaRPr lang="cs-CZ" altLang="cs-CZ" sz="4000" b="1" dirty="0">
              <a:latin typeface="Arial" charset="0"/>
            </a:endParaRPr>
          </a:p>
        </p:txBody>
      </p:sp>
      <p:sp>
        <p:nvSpPr>
          <p:cNvPr id="4102" name="Zástupný symbol pro obsah 2"/>
          <p:cNvSpPr txBox="1">
            <a:spLocks/>
          </p:cNvSpPr>
          <p:nvPr/>
        </p:nvSpPr>
        <p:spPr bwMode="auto">
          <a:xfrm>
            <a:off x="319087" y="1722438"/>
            <a:ext cx="8645401"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cs-CZ" sz="2400" dirty="0">
                <a:latin typeface="Times New Roman" panose="02020603050405020304" pitchFamily="18" charset="0"/>
                <a:cs typeface="Times New Roman" panose="02020603050405020304" pitchFamily="18" charset="0"/>
              </a:rPr>
              <a:t>Č. 1 – </a:t>
            </a:r>
            <a:r>
              <a:rPr lang="cs-CZ" sz="2400" b="1" dirty="0" err="1">
                <a:latin typeface="Times New Roman" panose="02020603050405020304" pitchFamily="18" charset="0"/>
                <a:cs typeface="Times New Roman" panose="02020603050405020304" pitchFamily="18" charset="0"/>
              </a:rPr>
              <a:t>Koercivní</a:t>
            </a:r>
            <a:r>
              <a:rPr lang="cs-CZ" sz="2400" b="1" dirty="0">
                <a:latin typeface="Times New Roman" panose="02020603050405020304" pitchFamily="18" charset="0"/>
                <a:cs typeface="Times New Roman" panose="02020603050405020304" pitchFamily="18" charset="0"/>
              </a:rPr>
              <a:t> organizace</a:t>
            </a:r>
            <a:r>
              <a:rPr lang="cs-CZ" sz="2400" dirty="0">
                <a:latin typeface="Times New Roman" panose="02020603050405020304" pitchFamily="18" charset="0"/>
                <a:cs typeface="Times New Roman" panose="02020603050405020304" pitchFamily="18" charset="0"/>
              </a:rPr>
              <a:t>. K dosažení hlavního cíle organizace (= izolace chovanců a dohledu nad nimi), je užíváno síly včetně fyzického násilí. Organizace nejsou selektivní. Chovanci se s cíli organizace neidentifikují.</a:t>
            </a:r>
          </a:p>
          <a:p>
            <a:r>
              <a:rPr lang="cs-CZ" sz="2400" dirty="0">
                <a:latin typeface="Times New Roman" panose="02020603050405020304" pitchFamily="18" charset="0"/>
                <a:cs typeface="Times New Roman" panose="02020603050405020304" pitchFamily="18" charset="0"/>
              </a:rPr>
              <a:t>Č. 5 – </a:t>
            </a:r>
            <a:r>
              <a:rPr lang="cs-CZ" sz="2400" b="1" dirty="0">
                <a:latin typeface="Times New Roman" panose="02020603050405020304" pitchFamily="18" charset="0"/>
                <a:cs typeface="Times New Roman" panose="02020603050405020304" pitchFamily="18" charset="0"/>
              </a:rPr>
              <a:t>Utilitaristické organizace</a:t>
            </a:r>
            <a:r>
              <a:rPr lang="cs-CZ" sz="2400" dirty="0">
                <a:latin typeface="Times New Roman" panose="02020603050405020304" pitchFamily="18" charset="0"/>
                <a:cs typeface="Times New Roman" panose="02020603050405020304" pitchFamily="18" charset="0"/>
              </a:rPr>
              <a:t>. Jako odměna za sledování cílů organizace slouží peníze a řada dalších výhod. Organizace jsou zpravidla vysoce selektivní. </a:t>
            </a:r>
          </a:p>
          <a:p>
            <a:r>
              <a:rPr lang="cs-CZ" sz="2400" dirty="0">
                <a:latin typeface="Times New Roman" panose="02020603050405020304" pitchFamily="18" charset="0"/>
                <a:cs typeface="Times New Roman" panose="02020603050405020304" pitchFamily="18" charset="0"/>
              </a:rPr>
              <a:t>Č. 9 – </a:t>
            </a:r>
            <a:r>
              <a:rPr lang="cs-CZ" sz="2400" b="1" dirty="0">
                <a:latin typeface="Times New Roman" panose="02020603050405020304" pitchFamily="18" charset="0"/>
                <a:cs typeface="Times New Roman" panose="02020603050405020304" pitchFamily="18" charset="0"/>
              </a:rPr>
              <a:t>Normativní organizace</a:t>
            </a:r>
            <a:r>
              <a:rPr lang="cs-CZ" sz="2400" dirty="0">
                <a:latin typeface="Times New Roman" panose="02020603050405020304" pitchFamily="18" charset="0"/>
                <a:cs typeface="Times New Roman" panose="02020603050405020304" pitchFamily="18" charset="0"/>
              </a:rPr>
              <a:t>. Moc těchto organizací nad jejich členy je založena na přesvědčení, tlacích sociální kontroly, na veřejném uznání či na charismatu vůdce. Členové se s organizací dalekosáhle identifikují. Míra selektivity při vstupu silně kolísá.</a:t>
            </a:r>
          </a:p>
        </p:txBody>
      </p:sp>
    </p:spTree>
    <p:extLst>
      <p:ext uri="{BB962C8B-B14F-4D97-AF65-F5344CB8AC3E}">
        <p14:creationId xmlns:p14="http://schemas.microsoft.com/office/powerpoint/2010/main" val="1718398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11</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Typologie byrokracie</a:t>
            </a:r>
            <a:endParaRPr lang="cs-CZ" altLang="cs-CZ" sz="4000" b="1" dirty="0">
              <a:latin typeface="Arial" charset="0"/>
            </a:endParaRPr>
          </a:p>
        </p:txBody>
      </p:sp>
      <p:sp>
        <p:nvSpPr>
          <p:cNvPr id="4102" name="Zástupný symbol pro obsah 2"/>
          <p:cNvSpPr txBox="1">
            <a:spLocks/>
          </p:cNvSpPr>
          <p:nvPr/>
        </p:nvSpPr>
        <p:spPr bwMode="auto">
          <a:xfrm>
            <a:off x="319087" y="1722438"/>
            <a:ext cx="8824913"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cs-CZ" sz="2400" dirty="0">
                <a:latin typeface="Times New Roman" panose="02020603050405020304" pitchFamily="18" charset="0"/>
                <a:cs typeface="Times New Roman" panose="02020603050405020304" pitchFamily="18" charset="0"/>
              </a:rPr>
              <a:t>Marx rozlišuje čtyři typy:</a:t>
            </a:r>
          </a:p>
          <a:p>
            <a:pPr marL="457200" lvl="0" indent="-457200">
              <a:buFont typeface="+mj-lt"/>
              <a:buAutoNum type="arabicPeriod"/>
            </a:pPr>
            <a:r>
              <a:rPr lang="cs-CZ" sz="2400" b="1" dirty="0">
                <a:latin typeface="Times New Roman" panose="02020603050405020304" pitchFamily="18" charset="0"/>
                <a:cs typeface="Times New Roman" panose="02020603050405020304" pitchFamily="18" charset="0"/>
              </a:rPr>
              <a:t>Strážní byrokracie</a:t>
            </a:r>
            <a:r>
              <a:rPr lang="cs-CZ" sz="2400" dirty="0">
                <a:latin typeface="Times New Roman" panose="02020603050405020304" pitchFamily="18" charset="0"/>
                <a:cs typeface="Times New Roman" panose="02020603050405020304" pitchFamily="18" charset="0"/>
              </a:rPr>
              <a:t>. Posláním je ztělesňovat hodnoty a normy společenství a reprezentovat je svým osobním příkladem.</a:t>
            </a:r>
          </a:p>
          <a:p>
            <a:pPr marL="457200" lvl="0" indent="-457200">
              <a:buFont typeface="+mj-lt"/>
              <a:buAutoNum type="arabicPeriod"/>
            </a:pPr>
            <a:r>
              <a:rPr lang="cs-CZ" sz="2400" b="1" dirty="0">
                <a:latin typeface="Times New Roman" panose="02020603050405020304" pitchFamily="18" charset="0"/>
                <a:cs typeface="Times New Roman" panose="02020603050405020304" pitchFamily="18" charset="0"/>
              </a:rPr>
              <a:t>Kastovní byrokracie</a:t>
            </a:r>
            <a:r>
              <a:rPr lang="cs-CZ" sz="2400" dirty="0">
                <a:latin typeface="Times New Roman" panose="02020603050405020304" pitchFamily="18" charset="0"/>
                <a:cs typeface="Times New Roman" panose="02020603050405020304" pitchFamily="18" charset="0"/>
              </a:rPr>
              <a:t>. Neslouží společnosti, nýbrž partikulárním zájmům. Idea veřejného poslání je zde značně oslabena.</a:t>
            </a:r>
          </a:p>
          <a:p>
            <a:pPr marL="457200" lvl="0" indent="-457200">
              <a:buFont typeface="+mj-lt"/>
              <a:buAutoNum type="arabicPeriod"/>
            </a:pPr>
            <a:r>
              <a:rPr lang="cs-CZ" sz="2400" b="1" dirty="0">
                <a:latin typeface="Times New Roman" panose="02020603050405020304" pitchFamily="18" charset="0"/>
                <a:cs typeface="Times New Roman" panose="02020603050405020304" pitchFamily="18" charset="0"/>
              </a:rPr>
              <a:t>Byrokracie </a:t>
            </a:r>
            <a:r>
              <a:rPr lang="cs-CZ" sz="2400" b="1" dirty="0" err="1">
                <a:latin typeface="Times New Roman" panose="02020603050405020304" pitchFamily="18" charset="0"/>
                <a:cs typeface="Times New Roman" panose="02020603050405020304" pitchFamily="18" charset="0"/>
              </a:rPr>
              <a:t>patronáže</a:t>
            </a:r>
            <a:r>
              <a:rPr lang="cs-CZ" sz="2400" dirty="0">
                <a:latin typeface="Times New Roman" panose="02020603050405020304" pitchFamily="18" charset="0"/>
                <a:cs typeface="Times New Roman" panose="02020603050405020304" pitchFamily="18" charset="0"/>
              </a:rPr>
              <a:t>. Obsazování úřadů je projevem osobní náklonnosti či je chápáno jako politická odměna. </a:t>
            </a:r>
          </a:p>
          <a:p>
            <a:pPr marL="457200" lvl="0" indent="-457200">
              <a:buFont typeface="+mj-lt"/>
              <a:buAutoNum type="arabicPeriod"/>
            </a:pPr>
            <a:r>
              <a:rPr lang="cs-CZ" sz="2400" b="1" dirty="0">
                <a:latin typeface="Times New Roman" panose="02020603050405020304" pitchFamily="18" charset="0"/>
                <a:cs typeface="Times New Roman" panose="02020603050405020304" pitchFamily="18" charset="0"/>
              </a:rPr>
              <a:t>Byrokracie výkonu</a:t>
            </a:r>
            <a:r>
              <a:rPr lang="cs-CZ" sz="2400" dirty="0">
                <a:latin typeface="Times New Roman" panose="02020603050405020304" pitchFamily="18" charset="0"/>
                <a:cs typeface="Times New Roman" panose="02020603050405020304" pitchFamily="18" charset="0"/>
              </a:rPr>
              <a:t>. Slouží zájmům obecným. Požaduje osobní kvalifikaci, liší se však větší věcností ve výkonu své funkce. Je dobře slučitelná s chodem moderní společnosti. Kryje se s </a:t>
            </a:r>
            <a:r>
              <a:rPr lang="cs-CZ" sz="2400" dirty="0" err="1">
                <a:latin typeface="Times New Roman" panose="02020603050405020304" pitchFamily="18" charset="0"/>
                <a:cs typeface="Times New Roman" panose="02020603050405020304" pitchFamily="18" charset="0"/>
              </a:rPr>
              <a:t>weberovským</a:t>
            </a:r>
            <a:r>
              <a:rPr lang="cs-CZ" sz="2400" dirty="0">
                <a:latin typeface="Times New Roman" panose="02020603050405020304" pitchFamily="18" charset="0"/>
                <a:cs typeface="Times New Roman" panose="02020603050405020304" pitchFamily="18" charset="0"/>
              </a:rPr>
              <a:t> ideálem moderní byrokracie.</a:t>
            </a:r>
          </a:p>
          <a:p>
            <a:endParaRPr lang="cs-CZ" sz="2400" dirty="0"/>
          </a:p>
        </p:txBody>
      </p:sp>
    </p:spTree>
    <p:extLst>
      <p:ext uri="{BB962C8B-B14F-4D97-AF65-F5344CB8AC3E}">
        <p14:creationId xmlns:p14="http://schemas.microsoft.com/office/powerpoint/2010/main" val="1718398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12</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Typologie byrokracie</a:t>
            </a:r>
            <a:endParaRPr lang="cs-CZ" altLang="cs-CZ" sz="4000" b="1" dirty="0">
              <a:latin typeface="Arial" charset="0"/>
            </a:endParaRPr>
          </a:p>
        </p:txBody>
      </p:sp>
      <p:sp>
        <p:nvSpPr>
          <p:cNvPr id="4102" name="Zástupný symbol pro obsah 2"/>
          <p:cNvSpPr txBox="1">
            <a:spLocks/>
          </p:cNvSpPr>
          <p:nvPr/>
        </p:nvSpPr>
        <p:spPr bwMode="auto">
          <a:xfrm>
            <a:off x="319087" y="1722438"/>
            <a:ext cx="8824913"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cs-CZ" sz="2400" dirty="0">
                <a:latin typeface="Times New Roman" panose="02020603050405020304" pitchFamily="18" charset="0"/>
                <a:cs typeface="Times New Roman" panose="02020603050405020304" pitchFamily="18" charset="0"/>
              </a:rPr>
              <a:t>Typologie L. A. </a:t>
            </a:r>
            <a:r>
              <a:rPr lang="cs-CZ" sz="2400" dirty="0" err="1">
                <a:latin typeface="Times New Roman" panose="02020603050405020304" pitchFamily="18" charset="0"/>
                <a:cs typeface="Times New Roman" panose="02020603050405020304" pitchFamily="18" charset="0"/>
              </a:rPr>
              <a:t>Reismanna</a:t>
            </a:r>
            <a:r>
              <a:rPr lang="cs-CZ" sz="2400" dirty="0">
                <a:latin typeface="Times New Roman" panose="02020603050405020304" pitchFamily="18" charset="0"/>
                <a:cs typeface="Times New Roman" panose="02020603050405020304" pitchFamily="18" charset="0"/>
              </a:rPr>
              <a:t> (1949). Ten rozlišil čtyři rolové typy byrokrata ve snaze zmírnit příliš univerzalistická tvrzení </a:t>
            </a:r>
            <a:r>
              <a:rPr lang="cs-CZ" sz="2400" dirty="0" err="1">
                <a:latin typeface="Times New Roman" panose="02020603050405020304" pitchFamily="18" charset="0"/>
                <a:cs typeface="Times New Roman" panose="02020603050405020304" pitchFamily="18" charset="0"/>
              </a:rPr>
              <a:t>Mertona</a:t>
            </a:r>
            <a:r>
              <a:rPr lang="cs-CZ" sz="2400" dirty="0">
                <a:latin typeface="Times New Roman" panose="02020603050405020304" pitchFamily="18" charset="0"/>
                <a:cs typeface="Times New Roman" panose="02020603050405020304" pitchFamily="18" charset="0"/>
              </a:rPr>
              <a:t>:</a:t>
            </a:r>
          </a:p>
          <a:p>
            <a:pPr marL="0" indent="0">
              <a:buNone/>
            </a:pPr>
            <a:endParaRPr lang="cs-CZ" sz="2000" dirty="0">
              <a:latin typeface="Times New Roman" panose="02020603050405020304" pitchFamily="18" charset="0"/>
              <a:cs typeface="Times New Roman" panose="02020603050405020304" pitchFamily="18" charset="0"/>
            </a:endParaRPr>
          </a:p>
          <a:p>
            <a:pPr marL="457200" lvl="0" indent="-457200">
              <a:buFont typeface="+mj-lt"/>
              <a:buAutoNum type="arabicPeriod"/>
            </a:pPr>
            <a:r>
              <a:rPr lang="cs-CZ" sz="2400" b="1" dirty="0">
                <a:latin typeface="Times New Roman" panose="02020603050405020304" pitchFamily="18" charset="0"/>
                <a:cs typeface="Times New Roman" panose="02020603050405020304" pitchFamily="18" charset="0"/>
              </a:rPr>
              <a:t>Funkcionalista.</a:t>
            </a:r>
            <a:r>
              <a:rPr lang="cs-CZ" sz="2400" dirty="0">
                <a:latin typeface="Times New Roman" panose="02020603050405020304" pitchFamily="18" charset="0"/>
                <a:cs typeface="Times New Roman" panose="02020603050405020304" pitchFamily="18" charset="0"/>
              </a:rPr>
              <a:t> Orientován spíše na svoji profesní skupinu než na samotnou organizaci, jejímž je členem.</a:t>
            </a:r>
          </a:p>
          <a:p>
            <a:pPr marL="457200" lvl="0" indent="-457200">
              <a:buFont typeface="+mj-lt"/>
              <a:buAutoNum type="arabicPeriod"/>
            </a:pPr>
            <a:r>
              <a:rPr lang="cs-CZ" sz="2400" b="1" dirty="0">
                <a:latin typeface="Times New Roman" panose="02020603050405020304" pitchFamily="18" charset="0"/>
                <a:cs typeface="Times New Roman" panose="02020603050405020304" pitchFamily="18" charset="0"/>
              </a:rPr>
              <a:t>Specialista.</a:t>
            </a:r>
            <a:r>
              <a:rPr lang="cs-CZ" sz="2400" dirty="0">
                <a:latin typeface="Times New Roman" panose="02020603050405020304" pitchFamily="18" charset="0"/>
                <a:cs typeface="Times New Roman" panose="02020603050405020304" pitchFamily="18" charset="0"/>
              </a:rPr>
              <a:t> Orientován nejen na hodnoty své profese jako typ předchozí, ale také na svou vlastní kariéru v rámci organizace.</a:t>
            </a:r>
          </a:p>
          <a:p>
            <a:pPr marL="457200" lvl="0" indent="-457200">
              <a:buFont typeface="+mj-lt"/>
              <a:buAutoNum type="arabicPeriod"/>
            </a:pPr>
            <a:r>
              <a:rPr lang="cs-CZ" sz="2400" b="1" dirty="0">
                <a:latin typeface="Times New Roman" panose="02020603050405020304" pitchFamily="18" charset="0"/>
                <a:cs typeface="Times New Roman" panose="02020603050405020304" pitchFamily="18" charset="0"/>
              </a:rPr>
              <a:t>Servisní byrokrat. </a:t>
            </a:r>
            <a:r>
              <a:rPr lang="cs-CZ" sz="2400" dirty="0">
                <a:latin typeface="Times New Roman" panose="02020603050405020304" pitchFamily="18" charset="0"/>
                <a:cs typeface="Times New Roman" panose="02020603050405020304" pitchFamily="18" charset="0"/>
              </a:rPr>
              <a:t>Orientován na hierarchickou strukturu své organizace, chce však též být užitečný její klientele.</a:t>
            </a:r>
          </a:p>
          <a:p>
            <a:pPr marL="457200" lvl="0" indent="-457200">
              <a:buFont typeface="+mj-lt"/>
              <a:buAutoNum type="arabicPeriod"/>
            </a:pPr>
            <a:r>
              <a:rPr lang="cs-CZ" sz="2400" b="1" dirty="0">
                <a:latin typeface="Times New Roman" panose="02020603050405020304" pitchFamily="18" charset="0"/>
                <a:cs typeface="Times New Roman" panose="02020603050405020304" pitchFamily="18" charset="0"/>
              </a:rPr>
              <a:t>Byrokrat z povolání. </a:t>
            </a:r>
            <a:r>
              <a:rPr lang="cs-CZ" sz="2400" dirty="0">
                <a:latin typeface="Times New Roman" panose="02020603050405020304" pitchFamily="18" charset="0"/>
                <a:cs typeface="Times New Roman" panose="02020603050405020304" pitchFamily="18" charset="0"/>
              </a:rPr>
              <a:t>Jedná se mu pouze o vlastní zájem a o vlastní kariéru.</a:t>
            </a:r>
          </a:p>
          <a:p>
            <a:endParaRPr lang="cs-CZ" sz="2400" dirty="0"/>
          </a:p>
        </p:txBody>
      </p:sp>
    </p:spTree>
    <p:extLst>
      <p:ext uri="{BB962C8B-B14F-4D97-AF65-F5344CB8AC3E}">
        <p14:creationId xmlns:p14="http://schemas.microsoft.com/office/powerpoint/2010/main" val="793693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13</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Typologie byrokracie</a:t>
            </a:r>
            <a:endParaRPr lang="cs-CZ" altLang="cs-CZ" sz="4000" b="1" dirty="0">
              <a:latin typeface="Arial" charset="0"/>
            </a:endParaRPr>
          </a:p>
        </p:txBody>
      </p:sp>
      <p:sp>
        <p:nvSpPr>
          <p:cNvPr id="4102" name="Zástupný symbol pro obsah 2"/>
          <p:cNvSpPr txBox="1">
            <a:spLocks/>
          </p:cNvSpPr>
          <p:nvPr/>
        </p:nvSpPr>
        <p:spPr bwMode="auto">
          <a:xfrm>
            <a:off x="319087" y="1722438"/>
            <a:ext cx="8824913"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cs-CZ" sz="2400" dirty="0" err="1">
                <a:latin typeface="Times New Roman" panose="02020603050405020304" pitchFamily="18" charset="0"/>
                <a:cs typeface="Times New Roman" panose="02020603050405020304" pitchFamily="18" charset="0"/>
              </a:rPr>
              <a:t>Gouldner</a:t>
            </a:r>
            <a:r>
              <a:rPr lang="cs-CZ" sz="2400" dirty="0">
                <a:latin typeface="Times New Roman" panose="02020603050405020304" pitchFamily="18" charset="0"/>
                <a:cs typeface="Times New Roman" panose="02020603050405020304" pitchFamily="18" charset="0"/>
              </a:rPr>
              <a:t> rozlišuje tři typy byrokracie:</a:t>
            </a:r>
          </a:p>
          <a:p>
            <a:pPr marL="0" indent="0">
              <a:buNone/>
            </a:pPr>
            <a:endParaRPr lang="cs-CZ" sz="2000" dirty="0">
              <a:latin typeface="Times New Roman" panose="02020603050405020304" pitchFamily="18" charset="0"/>
              <a:cs typeface="Times New Roman" panose="02020603050405020304" pitchFamily="18" charset="0"/>
            </a:endParaRPr>
          </a:p>
          <a:p>
            <a:pPr marL="457200" lvl="0" indent="-457200">
              <a:buFont typeface="+mj-lt"/>
              <a:buAutoNum type="arabicPeriod"/>
            </a:pPr>
            <a:r>
              <a:rPr lang="cs-CZ" sz="2400" b="1" dirty="0">
                <a:latin typeface="Times New Roman" panose="02020603050405020304" pitchFamily="18" charset="0"/>
                <a:cs typeface="Times New Roman" panose="02020603050405020304" pitchFamily="18" charset="0"/>
              </a:rPr>
              <a:t>Slabá byrokracie. </a:t>
            </a:r>
            <a:r>
              <a:rPr lang="cs-CZ" sz="2400" dirty="0">
                <a:latin typeface="Times New Roman" panose="02020603050405020304" pitchFamily="18" charset="0"/>
                <a:cs typeface="Times New Roman" panose="02020603050405020304" pitchFamily="18" charset="0"/>
              </a:rPr>
              <a:t>Pravidla a procedury uložené vnější instancí jsou jen částečně dodržovány či docela ignorovány.</a:t>
            </a:r>
          </a:p>
          <a:p>
            <a:pPr marL="457200" lvl="0" indent="-457200">
              <a:buFont typeface="+mj-lt"/>
              <a:buAutoNum type="arabicPeriod"/>
            </a:pPr>
            <a:r>
              <a:rPr lang="cs-CZ" sz="2400" b="1" dirty="0">
                <a:latin typeface="Times New Roman" panose="02020603050405020304" pitchFamily="18" charset="0"/>
                <a:cs typeface="Times New Roman" panose="02020603050405020304" pitchFamily="18" charset="0"/>
              </a:rPr>
              <a:t>Reprezentativní byrokracie. </a:t>
            </a:r>
            <a:r>
              <a:rPr lang="cs-CZ" sz="2400" dirty="0">
                <a:latin typeface="Times New Roman" panose="02020603050405020304" pitchFamily="18" charset="0"/>
                <a:cs typeface="Times New Roman" panose="02020603050405020304" pitchFamily="18" charset="0"/>
              </a:rPr>
              <a:t>Autorita je založena na skutečném vědění a odbornosti a pravidla zde slouží k dosahování cílů v souladu se zájmy klientů. Řídící pracovníci a řadoví zaměstnanci se s pravidly ztotožňují.</a:t>
            </a:r>
          </a:p>
          <a:p>
            <a:pPr marL="457200" lvl="0" indent="-457200">
              <a:buFont typeface="+mj-lt"/>
              <a:buAutoNum type="arabicPeriod"/>
            </a:pPr>
            <a:r>
              <a:rPr lang="cs-CZ" sz="2400" b="1" dirty="0">
                <a:latin typeface="Times New Roman" panose="02020603050405020304" pitchFamily="18" charset="0"/>
                <a:cs typeface="Times New Roman" panose="02020603050405020304" pitchFamily="18" charset="0"/>
              </a:rPr>
              <a:t>Trestající byrokracie. </a:t>
            </a:r>
            <a:r>
              <a:rPr lang="cs-CZ" sz="2400" dirty="0">
                <a:latin typeface="Times New Roman" panose="02020603050405020304" pitchFamily="18" charset="0"/>
                <a:cs typeface="Times New Roman" panose="02020603050405020304" pitchFamily="18" charset="0"/>
              </a:rPr>
              <a:t>Moc zde pochází z faktu držby úřadu, souhlas s pravidly je vynucován pod hrozbou trestů. Poslušnost je cílem sama o sobě, bez ohledu na zájmy klientů.</a:t>
            </a:r>
          </a:p>
        </p:txBody>
      </p:sp>
    </p:spTree>
    <p:extLst>
      <p:ext uri="{BB962C8B-B14F-4D97-AF65-F5344CB8AC3E}">
        <p14:creationId xmlns:p14="http://schemas.microsoft.com/office/powerpoint/2010/main" val="793693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14</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Novost </a:t>
            </a:r>
            <a:r>
              <a:rPr lang="cs-CZ" sz="4000" b="1" dirty="0" err="1">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Crozierova</a:t>
            </a: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přístupu</a:t>
            </a:r>
            <a:endParaRPr lang="cs-CZ" altLang="cs-CZ" sz="4000" b="1" dirty="0">
              <a:latin typeface="Arial" charset="0"/>
            </a:endParaRPr>
          </a:p>
        </p:txBody>
      </p:sp>
      <p:sp>
        <p:nvSpPr>
          <p:cNvPr id="4102" name="Zástupný symbol pro obsah 2"/>
          <p:cNvSpPr txBox="1">
            <a:spLocks/>
          </p:cNvSpPr>
          <p:nvPr/>
        </p:nvSpPr>
        <p:spPr bwMode="auto">
          <a:xfrm>
            <a:off x="319087" y="1722438"/>
            <a:ext cx="8824913"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cs-CZ" sz="2400" dirty="0">
                <a:latin typeface="Times New Roman" panose="02020603050405020304" pitchFamily="18" charset="0"/>
                <a:cs typeface="Times New Roman" panose="02020603050405020304" pitchFamily="18" charset="0"/>
              </a:rPr>
              <a:t>Jako východisko analýzy bludného kruhu byrokracie posloužily především závěry </a:t>
            </a:r>
            <a:r>
              <a:rPr lang="cs-CZ" sz="2400" dirty="0" err="1">
                <a:latin typeface="Times New Roman" panose="02020603050405020304" pitchFamily="18" charset="0"/>
                <a:cs typeface="Times New Roman" panose="02020603050405020304" pitchFamily="18" charset="0"/>
              </a:rPr>
              <a:t>Mertonových</a:t>
            </a:r>
            <a:r>
              <a:rPr lang="cs-CZ" sz="2400" dirty="0">
                <a:latin typeface="Times New Roman" panose="02020603050405020304" pitchFamily="18" charset="0"/>
                <a:cs typeface="Times New Roman" panose="02020603050405020304" pitchFamily="18" charset="0"/>
              </a:rPr>
              <a:t> a </a:t>
            </a:r>
            <a:r>
              <a:rPr lang="cs-CZ" sz="2400" dirty="0" err="1">
                <a:latin typeface="Times New Roman" panose="02020603050405020304" pitchFamily="18" charset="0"/>
                <a:cs typeface="Times New Roman" panose="02020603050405020304" pitchFamily="18" charset="0"/>
              </a:rPr>
              <a:t>Goulnerových</a:t>
            </a:r>
            <a:r>
              <a:rPr lang="cs-CZ" sz="2400" dirty="0">
                <a:latin typeface="Times New Roman" panose="02020603050405020304" pitchFamily="18" charset="0"/>
                <a:cs typeface="Times New Roman" panose="02020603050405020304" pitchFamily="18" charset="0"/>
              </a:rPr>
              <a:t> výzkumů. </a:t>
            </a:r>
          </a:p>
          <a:p>
            <a:r>
              <a:rPr lang="cs-CZ" sz="2400" dirty="0" err="1">
                <a:latin typeface="Times New Roman" panose="02020603050405020304" pitchFamily="18" charset="0"/>
                <a:cs typeface="Times New Roman" panose="02020603050405020304" pitchFamily="18" charset="0"/>
              </a:rPr>
              <a:t>Merton</a:t>
            </a:r>
            <a:r>
              <a:rPr lang="cs-CZ" sz="2400" dirty="0">
                <a:latin typeface="Times New Roman" panose="02020603050405020304" pitchFamily="18" charset="0"/>
                <a:cs typeface="Times New Roman" panose="02020603050405020304" pitchFamily="18" charset="0"/>
              </a:rPr>
              <a:t> považuje rituální chování úředníků za důsledek slabosti lidské povahy.</a:t>
            </a:r>
          </a:p>
          <a:p>
            <a:r>
              <a:rPr lang="cs-CZ" sz="2400" dirty="0" err="1">
                <a:latin typeface="Times New Roman" panose="02020603050405020304" pitchFamily="18" charset="0"/>
                <a:cs typeface="Times New Roman" panose="02020603050405020304" pitchFamily="18" charset="0"/>
              </a:rPr>
              <a:t>Crozier</a:t>
            </a:r>
            <a:r>
              <a:rPr lang="cs-CZ" sz="2400" dirty="0">
                <a:latin typeface="Times New Roman" panose="02020603050405020304" pitchFamily="18" charset="0"/>
                <a:cs typeface="Times New Roman" panose="02020603050405020304" pitchFamily="18" charset="0"/>
              </a:rPr>
              <a:t> vidí v rituálním chování promyšlenou taktiku aktérů.</a:t>
            </a:r>
          </a:p>
          <a:p>
            <a:r>
              <a:rPr lang="cs-CZ" sz="2400" dirty="0" err="1">
                <a:latin typeface="Times New Roman" panose="02020603050405020304" pitchFamily="18" charset="0"/>
                <a:cs typeface="Times New Roman" panose="02020603050405020304" pitchFamily="18" charset="0"/>
              </a:rPr>
              <a:t>Merton</a:t>
            </a:r>
            <a:r>
              <a:rPr lang="cs-CZ" sz="2400" dirty="0">
                <a:latin typeface="Times New Roman" panose="02020603050405020304" pitchFamily="18" charset="0"/>
                <a:cs typeface="Times New Roman" panose="02020603050405020304" pitchFamily="18" charset="0"/>
              </a:rPr>
              <a:t> omlouval chování účastníků objektivními okolnostmi.</a:t>
            </a:r>
          </a:p>
          <a:p>
            <a:r>
              <a:rPr lang="cs-CZ" sz="2400" dirty="0" err="1">
                <a:latin typeface="Times New Roman" panose="02020603050405020304" pitchFamily="18" charset="0"/>
                <a:cs typeface="Times New Roman" panose="02020603050405020304" pitchFamily="18" charset="0"/>
              </a:rPr>
              <a:t>Crozier</a:t>
            </a:r>
            <a:r>
              <a:rPr lang="cs-CZ" sz="2400" dirty="0">
                <a:latin typeface="Times New Roman" panose="02020603050405020304" pitchFamily="18" charset="0"/>
                <a:cs typeface="Times New Roman" panose="02020603050405020304" pitchFamily="18" charset="0"/>
              </a:rPr>
              <a:t> ukazuje, že úředníci nejsou oběťmi, ale spíše hráči. </a:t>
            </a:r>
          </a:p>
          <a:p>
            <a:r>
              <a:rPr lang="cs-CZ" sz="2400" dirty="0" err="1">
                <a:latin typeface="Times New Roman" panose="02020603050405020304" pitchFamily="18" charset="0"/>
                <a:cs typeface="Times New Roman" panose="02020603050405020304" pitchFamily="18" charset="0"/>
              </a:rPr>
              <a:t>Merton</a:t>
            </a:r>
            <a:r>
              <a:rPr lang="cs-CZ" sz="2400" dirty="0">
                <a:latin typeface="Times New Roman" panose="02020603050405020304" pitchFamily="18" charset="0"/>
                <a:cs typeface="Times New Roman" panose="02020603050405020304" pitchFamily="18" charset="0"/>
              </a:rPr>
              <a:t> si všímal zejména neblahých důsledků byrokratické </a:t>
            </a:r>
            <a:r>
              <a:rPr lang="cs-CZ" sz="2400" dirty="0" err="1">
                <a:latin typeface="Times New Roman" panose="02020603050405020304" pitchFamily="18" charset="0"/>
                <a:cs typeface="Times New Roman" panose="02020603050405020304" pitchFamily="18" charset="0"/>
              </a:rPr>
              <a:t>dysfunkčnosti</a:t>
            </a:r>
            <a:r>
              <a:rPr lang="cs-CZ" sz="2400" dirty="0">
                <a:latin typeface="Times New Roman" panose="02020603050405020304" pitchFamily="18" charset="0"/>
                <a:cs typeface="Times New Roman" panose="02020603050405020304" pitchFamily="18" charset="0"/>
              </a:rPr>
              <a:t> pro organizaci jako celek. </a:t>
            </a:r>
          </a:p>
          <a:p>
            <a:endParaRPr lang="cs-CZ" sz="2400" dirty="0"/>
          </a:p>
        </p:txBody>
      </p:sp>
    </p:spTree>
    <p:extLst>
      <p:ext uri="{BB962C8B-B14F-4D97-AF65-F5344CB8AC3E}">
        <p14:creationId xmlns:p14="http://schemas.microsoft.com/office/powerpoint/2010/main" val="1972997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15</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Novost </a:t>
            </a:r>
            <a:r>
              <a:rPr lang="cs-CZ" sz="4000" b="1" dirty="0" err="1">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Crozierova</a:t>
            </a: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přístupu</a:t>
            </a:r>
            <a:endParaRPr lang="cs-CZ" altLang="cs-CZ" sz="4000" b="1" dirty="0">
              <a:latin typeface="Arial" charset="0"/>
            </a:endParaRPr>
          </a:p>
        </p:txBody>
      </p:sp>
      <p:sp>
        <p:nvSpPr>
          <p:cNvPr id="4102" name="Zástupný symbol pro obsah 2"/>
          <p:cNvSpPr txBox="1">
            <a:spLocks/>
          </p:cNvSpPr>
          <p:nvPr/>
        </p:nvSpPr>
        <p:spPr bwMode="auto">
          <a:xfrm>
            <a:off x="319087" y="1722438"/>
            <a:ext cx="8824913"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cs-CZ" sz="2400" dirty="0">
                <a:latin typeface="Times New Roman" panose="02020603050405020304" pitchFamily="18" charset="0"/>
                <a:cs typeface="Times New Roman" panose="02020603050405020304" pitchFamily="18" charset="0"/>
              </a:rPr>
              <a:t>Neschopnost odstranit tyto negativní jevy odvozoval ze skutečnosti, že řídící pracovníci mají pro nápravu existujícího stavu věcí k dispozici zpravidla pouze ty prostředky, které nežádoucí stav způsobily. </a:t>
            </a:r>
          </a:p>
          <a:p>
            <a:r>
              <a:rPr lang="cs-CZ" sz="2400" dirty="0">
                <a:latin typeface="Times New Roman" panose="02020603050405020304" pitchFamily="18" charset="0"/>
                <a:cs typeface="Times New Roman" panose="02020603050405020304" pitchFamily="18" charset="0"/>
              </a:rPr>
              <a:t>Řadoví pracovníci, kteří jsou nuceni přímo v terénu čelit komplikacím plynoucím z </a:t>
            </a:r>
            <a:r>
              <a:rPr lang="cs-CZ" sz="2400" dirty="0" err="1">
                <a:latin typeface="Times New Roman" panose="02020603050405020304" pitchFamily="18" charset="0"/>
                <a:cs typeface="Times New Roman" panose="02020603050405020304" pitchFamily="18" charset="0"/>
              </a:rPr>
              <a:t>dysfunkčnosti</a:t>
            </a:r>
            <a:r>
              <a:rPr lang="cs-CZ" sz="2400" dirty="0">
                <a:latin typeface="Times New Roman" panose="02020603050405020304" pitchFamily="18" charset="0"/>
                <a:cs typeface="Times New Roman" panose="02020603050405020304" pitchFamily="18" charset="0"/>
              </a:rPr>
              <a:t> jejich organizací, nemají upřímný zájem dosáhnout větší autonomie, protože ta by pro ně zvýšila rizika plynoucí ze zodpovědnosti za samostatné rozhodování. Naopak, snaží se využít existující dysfunkce pro zlepšení své vlastní pozice jak vůči klientům, tak vůči své organizaci. </a:t>
            </a:r>
            <a:endParaRPr lang="cs-CZ" sz="2400" dirty="0"/>
          </a:p>
        </p:txBody>
      </p:sp>
    </p:spTree>
    <p:extLst>
      <p:ext uri="{BB962C8B-B14F-4D97-AF65-F5344CB8AC3E}">
        <p14:creationId xmlns:p14="http://schemas.microsoft.com/office/powerpoint/2010/main" val="3855025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16</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Novost </a:t>
            </a:r>
            <a:r>
              <a:rPr lang="cs-CZ" sz="4000" b="1" dirty="0" err="1">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Crozierova</a:t>
            </a: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přístupu</a:t>
            </a:r>
            <a:endParaRPr lang="cs-CZ" altLang="cs-CZ" sz="4000" b="1" dirty="0">
              <a:latin typeface="Arial" charset="0"/>
            </a:endParaRPr>
          </a:p>
        </p:txBody>
      </p:sp>
      <p:sp>
        <p:nvSpPr>
          <p:cNvPr id="4102" name="Zástupný symbol pro obsah 2"/>
          <p:cNvSpPr txBox="1">
            <a:spLocks/>
          </p:cNvSpPr>
          <p:nvPr/>
        </p:nvSpPr>
        <p:spPr bwMode="auto">
          <a:xfrm>
            <a:off x="319087" y="1722438"/>
            <a:ext cx="8824913"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cs-CZ" sz="2400" dirty="0">
                <a:latin typeface="Times New Roman" panose="02020603050405020304" pitchFamily="18" charset="0"/>
                <a:cs typeface="Times New Roman" panose="02020603050405020304" pitchFamily="18" charset="0"/>
              </a:rPr>
              <a:t>Při doplnění </a:t>
            </a:r>
            <a:r>
              <a:rPr lang="cs-CZ" sz="2400" dirty="0" err="1">
                <a:latin typeface="Times New Roman" panose="02020603050405020304" pitchFamily="18" charset="0"/>
                <a:cs typeface="Times New Roman" panose="02020603050405020304" pitchFamily="18" charset="0"/>
              </a:rPr>
              <a:t>Mertonova</a:t>
            </a:r>
            <a:r>
              <a:rPr lang="cs-CZ" sz="2400" dirty="0">
                <a:latin typeface="Times New Roman" panose="02020603050405020304" pitchFamily="18" charset="0"/>
                <a:cs typeface="Times New Roman" panose="02020603050405020304" pitchFamily="18" charset="0"/>
              </a:rPr>
              <a:t> schématu dysfunkce a při revizi jeho pojetí ritualismu úředníků využívá </a:t>
            </a:r>
            <a:r>
              <a:rPr lang="cs-CZ" sz="2400" dirty="0" err="1">
                <a:latin typeface="Times New Roman" panose="02020603050405020304" pitchFamily="18" charset="0"/>
                <a:cs typeface="Times New Roman" panose="02020603050405020304" pitchFamily="18" charset="0"/>
              </a:rPr>
              <a:t>Crozier</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Gouldnerových</a:t>
            </a:r>
            <a:r>
              <a:rPr lang="cs-CZ" sz="2400" dirty="0">
                <a:latin typeface="Times New Roman" panose="02020603050405020304" pitchFamily="18" charset="0"/>
                <a:cs typeface="Times New Roman" panose="02020603050405020304" pitchFamily="18" charset="0"/>
              </a:rPr>
              <a:t> myšlenek o fungování </a:t>
            </a:r>
            <a:r>
              <a:rPr lang="cs-CZ" sz="2400" dirty="0" err="1">
                <a:latin typeface="Times New Roman" panose="02020603050405020304" pitchFamily="18" charset="0"/>
                <a:cs typeface="Times New Roman" panose="02020603050405020304" pitchFamily="18" charset="0"/>
              </a:rPr>
              <a:t>punitivní</a:t>
            </a:r>
            <a:r>
              <a:rPr lang="cs-CZ" sz="2400" dirty="0">
                <a:latin typeface="Times New Roman" panose="02020603050405020304" pitchFamily="18" charset="0"/>
                <a:cs typeface="Times New Roman" panose="02020603050405020304" pitchFamily="18" charset="0"/>
              </a:rPr>
              <a:t> byrokracie. </a:t>
            </a:r>
          </a:p>
          <a:p>
            <a:r>
              <a:rPr lang="cs-CZ" sz="2400" dirty="0">
                <a:latin typeface="Times New Roman" panose="02020603050405020304" pitchFamily="18" charset="0"/>
                <a:cs typeface="Times New Roman" panose="02020603050405020304" pitchFamily="18" charset="0"/>
              </a:rPr>
              <a:t>Neosobní pravidla, bývají v sebeobraně aktivně využívána i těmi, k jejichž kontrole byla původně vyvinuta. Tlak na konformitu s pravidly tedy nevychází pouze shora, nýbrž zároveň i zdola. Podřízení využívají konformity s pravidly k obraně před svými nadřízenými. Rituální lpění na pravidlech jim umožňuje vyhnout se zodpovědnosti z rozhodování, jež je vždy riskantní. Ritualistický byrokrat se skrývá za předepsaná pravidla jak ve vztahu vůči klientům, tak vůči vlastní organizaci. </a:t>
            </a:r>
            <a:endParaRPr lang="cs-CZ" sz="2400" dirty="0"/>
          </a:p>
        </p:txBody>
      </p:sp>
    </p:spTree>
    <p:extLst>
      <p:ext uri="{BB962C8B-B14F-4D97-AF65-F5344CB8AC3E}">
        <p14:creationId xmlns:p14="http://schemas.microsoft.com/office/powerpoint/2010/main" val="3855025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17</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Novost </a:t>
            </a:r>
            <a:r>
              <a:rPr lang="cs-CZ" sz="4000" b="1" dirty="0" err="1">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Crozierova</a:t>
            </a: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přístupu</a:t>
            </a:r>
            <a:endParaRPr lang="cs-CZ" altLang="cs-CZ" sz="4000" b="1" dirty="0">
              <a:latin typeface="Arial" charset="0"/>
            </a:endParaRPr>
          </a:p>
        </p:txBody>
      </p:sp>
      <p:sp>
        <p:nvSpPr>
          <p:cNvPr id="4102" name="Zástupný symbol pro obsah 2"/>
          <p:cNvSpPr txBox="1">
            <a:spLocks/>
          </p:cNvSpPr>
          <p:nvPr/>
        </p:nvSpPr>
        <p:spPr bwMode="auto">
          <a:xfrm>
            <a:off x="319088" y="2132856"/>
            <a:ext cx="8291512" cy="3977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cs-CZ" sz="2400" dirty="0" err="1">
                <a:latin typeface="Times New Roman" panose="02020603050405020304" pitchFamily="18" charset="0"/>
                <a:cs typeface="Times New Roman" panose="02020603050405020304" pitchFamily="18" charset="0"/>
              </a:rPr>
              <a:t>Crozier</a:t>
            </a:r>
            <a:r>
              <a:rPr lang="cs-CZ" sz="2400" dirty="0">
                <a:latin typeface="Times New Roman" panose="02020603050405020304" pitchFamily="18" charset="0"/>
                <a:cs typeface="Times New Roman" panose="02020603050405020304" pitchFamily="18" charset="0"/>
              </a:rPr>
              <a:t> rozvádí rovněž </a:t>
            </a:r>
            <a:r>
              <a:rPr lang="cs-CZ" sz="2400" dirty="0" err="1">
                <a:latin typeface="Times New Roman" panose="02020603050405020304" pitchFamily="18" charset="0"/>
                <a:cs typeface="Times New Roman" panose="02020603050405020304" pitchFamily="18" charset="0"/>
              </a:rPr>
              <a:t>Gouldnerovo</a:t>
            </a:r>
            <a:r>
              <a:rPr lang="cs-CZ" sz="2400" dirty="0">
                <a:latin typeface="Times New Roman" panose="02020603050405020304" pitchFamily="18" charset="0"/>
                <a:cs typeface="Times New Roman" panose="02020603050405020304" pitchFamily="18" charset="0"/>
              </a:rPr>
              <a:t> schéma bludného kruhu zakrývání vztahů moci a posilování kontroly nad podřízenými.</a:t>
            </a:r>
          </a:p>
          <a:p>
            <a:endParaRPr lang="cs-CZ" sz="2400" dirty="0">
              <a:latin typeface="Times New Roman" panose="02020603050405020304" pitchFamily="18" charset="0"/>
              <a:cs typeface="Times New Roman" panose="02020603050405020304" pitchFamily="18" charset="0"/>
            </a:endParaRPr>
          </a:p>
          <a:p>
            <a:r>
              <a:rPr lang="cs-CZ" sz="2400" dirty="0" err="1">
                <a:latin typeface="Times New Roman" panose="02020603050405020304" pitchFamily="18" charset="0"/>
                <a:cs typeface="Times New Roman" panose="02020603050405020304" pitchFamily="18" charset="0"/>
              </a:rPr>
              <a:t>Gouldner</a:t>
            </a:r>
            <a:r>
              <a:rPr lang="cs-CZ" sz="2400" dirty="0">
                <a:latin typeface="Times New Roman" panose="02020603050405020304" pitchFamily="18" charset="0"/>
                <a:cs typeface="Times New Roman" panose="02020603050405020304" pitchFamily="18" charset="0"/>
              </a:rPr>
              <a:t> uvažoval o tom, že neosobní pravidla redukují sice napětí, zároveň však umožňují podřízeným s pevnými normami různým způsobem kalkulovat. To vede ve svých důsledcích jen k dalšímu zvyšování kontroly a celý kruh se uzavírá. </a:t>
            </a:r>
          </a:p>
          <a:p>
            <a:endParaRPr lang="cs-CZ" sz="2400" dirty="0"/>
          </a:p>
        </p:txBody>
      </p:sp>
    </p:spTree>
    <p:extLst>
      <p:ext uri="{BB962C8B-B14F-4D97-AF65-F5344CB8AC3E}">
        <p14:creationId xmlns:p14="http://schemas.microsoft.com/office/powerpoint/2010/main" val="3855025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18</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Novost </a:t>
            </a:r>
            <a:r>
              <a:rPr lang="cs-CZ" sz="4000" b="1" dirty="0" err="1">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Crozierova</a:t>
            </a: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přístupu</a:t>
            </a:r>
            <a:endParaRPr lang="cs-CZ" altLang="cs-CZ" sz="4000" b="1" dirty="0">
              <a:latin typeface="Arial" charset="0"/>
            </a:endParaRPr>
          </a:p>
        </p:txBody>
      </p:sp>
      <p:sp>
        <p:nvSpPr>
          <p:cNvPr id="4102" name="Zástupný symbol pro obsah 2"/>
          <p:cNvSpPr txBox="1">
            <a:spLocks/>
          </p:cNvSpPr>
          <p:nvPr/>
        </p:nvSpPr>
        <p:spPr bwMode="auto">
          <a:xfrm>
            <a:off x="319087" y="2492896"/>
            <a:ext cx="8824913" cy="3617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cs-CZ" sz="2400" dirty="0" err="1">
                <a:latin typeface="Times New Roman" panose="02020603050405020304" pitchFamily="18" charset="0"/>
                <a:cs typeface="Times New Roman" panose="02020603050405020304" pitchFamily="18" charset="0"/>
              </a:rPr>
              <a:t>Crozier</a:t>
            </a:r>
            <a:r>
              <a:rPr lang="cs-CZ" sz="2400" dirty="0">
                <a:latin typeface="Times New Roman" panose="02020603050405020304" pitchFamily="18" charset="0"/>
                <a:cs typeface="Times New Roman" panose="02020603050405020304" pitchFamily="18" charset="0"/>
              </a:rPr>
              <a:t> rozšiřuje </a:t>
            </a:r>
            <a:r>
              <a:rPr lang="cs-CZ" sz="2400" dirty="0" err="1">
                <a:latin typeface="Times New Roman" panose="02020603050405020304" pitchFamily="18" charset="0"/>
                <a:cs typeface="Times New Roman" panose="02020603050405020304" pitchFamily="18" charset="0"/>
              </a:rPr>
              <a:t>Gouldnerův</a:t>
            </a:r>
            <a:r>
              <a:rPr lang="cs-CZ" sz="2400" dirty="0">
                <a:latin typeface="Times New Roman" panose="02020603050405020304" pitchFamily="18" charset="0"/>
                <a:cs typeface="Times New Roman" panose="02020603050405020304" pitchFamily="18" charset="0"/>
              </a:rPr>
              <a:t> model analogicky s postupem, který použil také v případě </a:t>
            </a:r>
            <a:r>
              <a:rPr lang="cs-CZ" sz="2400" dirty="0" err="1">
                <a:latin typeface="Times New Roman" panose="02020603050405020304" pitchFamily="18" charset="0"/>
                <a:cs typeface="Times New Roman" panose="02020603050405020304" pitchFamily="18" charset="0"/>
              </a:rPr>
              <a:t>Mertona</a:t>
            </a:r>
            <a:r>
              <a:rPr lang="cs-CZ" sz="2400" dirty="0">
                <a:latin typeface="Times New Roman" panose="02020603050405020304" pitchFamily="18" charset="0"/>
                <a:cs typeface="Times New Roman" panose="02020603050405020304" pitchFamily="18" charset="0"/>
              </a:rPr>
              <a:t>. </a:t>
            </a:r>
          </a:p>
          <a:p>
            <a:endParaRPr lang="cs-CZ" sz="2400" dirty="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Ukazuje, že potíže, které plynou pro chod organizace, jsou zároveň pohotově využívány jejími členy pro posílení vlastních pozic v soupeření s druhými o podíl na moci. </a:t>
            </a:r>
          </a:p>
        </p:txBody>
      </p:sp>
    </p:spTree>
    <p:extLst>
      <p:ext uri="{BB962C8B-B14F-4D97-AF65-F5344CB8AC3E}">
        <p14:creationId xmlns:p14="http://schemas.microsoft.com/office/powerpoint/2010/main" val="1547423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19</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Byrokracie a demokracie</a:t>
            </a:r>
            <a:endParaRPr lang="cs-CZ" altLang="cs-CZ" sz="4000" b="1" dirty="0">
              <a:latin typeface="Arial" charset="0"/>
            </a:endParaRPr>
          </a:p>
        </p:txBody>
      </p:sp>
      <p:sp>
        <p:nvSpPr>
          <p:cNvPr id="4102" name="Zástupný symbol pro obsah 2"/>
          <p:cNvSpPr txBox="1">
            <a:spLocks/>
          </p:cNvSpPr>
          <p:nvPr/>
        </p:nvSpPr>
        <p:spPr bwMode="auto">
          <a:xfrm>
            <a:off x="319087" y="1722438"/>
            <a:ext cx="8547101"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cs-CZ" sz="2400" dirty="0">
                <a:latin typeface="Times New Roman" panose="02020603050405020304" pitchFamily="18" charset="0"/>
                <a:cs typeface="Times New Roman" panose="02020603050405020304" pitchFamily="18" charset="0"/>
              </a:rPr>
              <a:t>Zvláštního významu nabývá problematika odcizení v souvislosti s problémem byrokratizace společenského života. Jinou podobu získává tento problém v demokratických a jinou v nedemokratických společnostech. </a:t>
            </a:r>
          </a:p>
          <a:p>
            <a:endParaRPr lang="cs-CZ" sz="900" dirty="0">
              <a:latin typeface="Times New Roman" panose="02020603050405020304" pitchFamily="18" charset="0"/>
              <a:cs typeface="Times New Roman" panose="02020603050405020304" pitchFamily="18" charset="0"/>
            </a:endParaRPr>
          </a:p>
          <a:p>
            <a:r>
              <a:rPr lang="cs-CZ" sz="2400" dirty="0" err="1">
                <a:latin typeface="Times New Roman" panose="02020603050405020304" pitchFamily="18" charset="0"/>
                <a:cs typeface="Times New Roman" panose="02020603050405020304" pitchFamily="18" charset="0"/>
              </a:rPr>
              <a:t>Blau</a:t>
            </a:r>
            <a:r>
              <a:rPr lang="cs-CZ" sz="2400" dirty="0">
                <a:latin typeface="Times New Roman" panose="02020603050405020304" pitchFamily="18" charset="0"/>
                <a:cs typeface="Times New Roman" panose="02020603050405020304" pitchFamily="18" charset="0"/>
              </a:rPr>
              <a:t> (1956)  upozorňuje, že v totalitárních společnostech vystupuje byrokracie nejednou v roli obětního beránka. Je terčem povolené kritiky. Kritice se přitom obětují pouze „byrokratické metody“, aby jí byla ušetřena byrokratická, tj. nedemokratická politika. Jestliže je v těchto podmínkách kritizována neúčinnost byrokracie, vybízí se vlastně ke zvýšení její efektivity.</a:t>
            </a:r>
          </a:p>
        </p:txBody>
      </p:sp>
    </p:spTree>
    <p:extLst>
      <p:ext uri="{BB962C8B-B14F-4D97-AF65-F5344CB8AC3E}">
        <p14:creationId xmlns:p14="http://schemas.microsoft.com/office/powerpoint/2010/main" val="1547423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2</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Fenomén byrokracie</a:t>
            </a:r>
            <a:endParaRPr lang="cs-CZ" altLang="cs-CZ" sz="4000" b="1" dirty="0">
              <a:latin typeface="Arial" charset="0"/>
            </a:endParaRPr>
          </a:p>
        </p:txBody>
      </p:sp>
      <p:sp>
        <p:nvSpPr>
          <p:cNvPr id="4102" name="Zástupný symbol pro obsah 2"/>
          <p:cNvSpPr txBox="1">
            <a:spLocks/>
          </p:cNvSpPr>
          <p:nvPr/>
        </p:nvSpPr>
        <p:spPr bwMode="auto">
          <a:xfrm>
            <a:off x="319088" y="1722438"/>
            <a:ext cx="8229600"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cs-CZ" sz="2400" dirty="0" err="1">
                <a:latin typeface="Times New Roman" panose="02020603050405020304" pitchFamily="18" charset="0"/>
                <a:cs typeface="Times New Roman" panose="02020603050405020304" pitchFamily="18" charset="0"/>
              </a:rPr>
              <a:t>Crozier</a:t>
            </a:r>
            <a:r>
              <a:rPr lang="cs-CZ" sz="2400" dirty="0">
                <a:latin typeface="Times New Roman" panose="02020603050405020304" pitchFamily="18" charset="0"/>
                <a:cs typeface="Times New Roman" panose="02020603050405020304" pitchFamily="18" charset="0"/>
              </a:rPr>
              <a:t> – </a:t>
            </a:r>
            <a:r>
              <a:rPr lang="cs-CZ" sz="2400" dirty="0" err="1">
                <a:latin typeface="Times New Roman" panose="02020603050405020304" pitchFamily="18" charset="0"/>
                <a:cs typeface="Times New Roman" panose="02020603050405020304" pitchFamily="18" charset="0"/>
              </a:rPr>
              <a:t>Le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phénoméne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bureaucratique</a:t>
            </a:r>
            <a:r>
              <a:rPr lang="cs-CZ" sz="2400" dirty="0">
                <a:latin typeface="Times New Roman" panose="02020603050405020304" pitchFamily="18" charset="0"/>
                <a:cs typeface="Times New Roman" panose="02020603050405020304" pitchFamily="18" charset="0"/>
              </a:rPr>
              <a:t> (1963)</a:t>
            </a:r>
          </a:p>
          <a:p>
            <a:pPr marL="0" indent="0">
              <a:buNone/>
            </a:pPr>
            <a:endParaRPr lang="cs-CZ" sz="1400" dirty="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Označení „byrokratický fenomén“ rezervuje </a:t>
            </a:r>
            <a:r>
              <a:rPr lang="cs-CZ" sz="2400" dirty="0" err="1">
                <a:latin typeface="Times New Roman" panose="02020603050405020304" pitchFamily="18" charset="0"/>
                <a:cs typeface="Times New Roman" panose="02020603050405020304" pitchFamily="18" charset="0"/>
              </a:rPr>
              <a:t>Crozier</a:t>
            </a:r>
            <a:r>
              <a:rPr lang="cs-CZ" sz="2400" dirty="0">
                <a:latin typeface="Times New Roman" panose="02020603050405020304" pitchFamily="18" charset="0"/>
                <a:cs typeface="Times New Roman" panose="02020603050405020304" pitchFamily="18" charset="0"/>
              </a:rPr>
              <a:t> pro zjevné maladaptace, které jsou podle jeho názoru nutným doprovodným jevem fungování formálních organizací. Jedná se o </a:t>
            </a:r>
            <a:r>
              <a:rPr lang="cs-CZ" sz="2400" dirty="0" err="1">
                <a:latin typeface="Times New Roman" panose="02020603050405020304" pitchFamily="18" charset="0"/>
                <a:cs typeface="Times New Roman" panose="02020603050405020304" pitchFamily="18" charset="0"/>
              </a:rPr>
              <a:t>Mertonovy</a:t>
            </a:r>
            <a:r>
              <a:rPr lang="cs-CZ" sz="2400" dirty="0">
                <a:latin typeface="Times New Roman" panose="02020603050405020304" pitchFamily="18" charset="0"/>
                <a:cs typeface="Times New Roman" panose="02020603050405020304" pitchFamily="18" charset="0"/>
              </a:rPr>
              <a:t> dysfunkce. </a:t>
            </a:r>
          </a:p>
          <a:p>
            <a:r>
              <a:rPr lang="cs-CZ" sz="2400" dirty="0">
                <a:latin typeface="Times New Roman" panose="02020603050405020304" pitchFamily="18" charset="0"/>
                <a:cs typeface="Times New Roman" panose="02020603050405020304" pitchFamily="18" charset="0"/>
              </a:rPr>
              <a:t>Návaznost na kritiku </a:t>
            </a:r>
            <a:r>
              <a:rPr lang="cs-CZ" sz="2400" dirty="0" err="1">
                <a:latin typeface="Times New Roman" panose="02020603050405020304" pitchFamily="18" charset="0"/>
                <a:cs typeface="Times New Roman" panose="02020603050405020304" pitchFamily="18" charset="0"/>
              </a:rPr>
              <a:t>weberovské</a:t>
            </a:r>
            <a:r>
              <a:rPr lang="cs-CZ" sz="2400" dirty="0">
                <a:latin typeface="Times New Roman" panose="02020603050405020304" pitchFamily="18" charset="0"/>
                <a:cs typeface="Times New Roman" panose="02020603050405020304" pitchFamily="18" charset="0"/>
              </a:rPr>
              <a:t> ideje racionálně fungující byrokracie, tak jak ji podali kromě </a:t>
            </a:r>
            <a:r>
              <a:rPr lang="cs-CZ" sz="2400" dirty="0" err="1">
                <a:latin typeface="Times New Roman" panose="02020603050405020304" pitchFamily="18" charset="0"/>
                <a:cs typeface="Times New Roman" panose="02020603050405020304" pitchFamily="18" charset="0"/>
              </a:rPr>
              <a:t>Mertona</a:t>
            </a:r>
            <a:r>
              <a:rPr lang="cs-CZ" sz="2400" dirty="0">
                <a:latin typeface="Times New Roman" panose="02020603050405020304" pitchFamily="18" charset="0"/>
                <a:cs typeface="Times New Roman" panose="02020603050405020304" pitchFamily="18" charset="0"/>
              </a:rPr>
              <a:t> zejména </a:t>
            </a:r>
            <a:r>
              <a:rPr lang="cs-CZ" sz="2400" dirty="0" err="1">
                <a:latin typeface="Times New Roman" panose="02020603050405020304" pitchFamily="18" charset="0"/>
                <a:cs typeface="Times New Roman" panose="02020603050405020304" pitchFamily="18" charset="0"/>
              </a:rPr>
              <a:t>Selznick</a:t>
            </a:r>
            <a:r>
              <a:rPr lang="cs-CZ" sz="2400" dirty="0">
                <a:latin typeface="Times New Roman" panose="02020603050405020304" pitchFamily="18" charset="0"/>
                <a:cs typeface="Times New Roman" panose="02020603050405020304" pitchFamily="18" charset="0"/>
              </a:rPr>
              <a:t> a </a:t>
            </a:r>
            <a:r>
              <a:rPr lang="cs-CZ" sz="2400" dirty="0" err="1">
                <a:latin typeface="Times New Roman" panose="02020603050405020304" pitchFamily="18" charset="0"/>
                <a:cs typeface="Times New Roman" panose="02020603050405020304" pitchFamily="18" charset="0"/>
              </a:rPr>
              <a:t>Gouldner</a:t>
            </a:r>
            <a:r>
              <a:rPr lang="cs-CZ" sz="2400" dirty="0">
                <a:latin typeface="Times New Roman" panose="02020603050405020304" pitchFamily="18" charset="0"/>
                <a:cs typeface="Times New Roman" panose="02020603050405020304" pitchFamily="18" charset="0"/>
              </a:rPr>
              <a:t> při popisu organizačních dysfunkcí a </a:t>
            </a:r>
            <a:r>
              <a:rPr lang="cs-CZ" sz="2400" dirty="0" err="1">
                <a:latin typeface="Times New Roman" panose="02020603050405020304" pitchFamily="18" charset="0"/>
                <a:cs typeface="Times New Roman" panose="02020603050405020304" pitchFamily="18" charset="0"/>
              </a:rPr>
              <a:t>March</a:t>
            </a:r>
            <a:r>
              <a:rPr lang="cs-CZ" sz="2400" dirty="0">
                <a:latin typeface="Times New Roman" panose="02020603050405020304" pitchFamily="18" charset="0"/>
                <a:cs typeface="Times New Roman" panose="02020603050405020304" pitchFamily="18" charset="0"/>
              </a:rPr>
              <a:t> se Simonem ve svém modelu omezené racionality lidského jednání.</a:t>
            </a:r>
          </a:p>
        </p:txBody>
      </p:sp>
    </p:spTree>
    <p:extLst>
      <p:ext uri="{BB962C8B-B14F-4D97-AF65-F5344CB8AC3E}">
        <p14:creationId xmlns:p14="http://schemas.microsoft.com/office/powerpoint/2010/main" val="25342700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20</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Byrokracie a demokracie</a:t>
            </a:r>
            <a:endParaRPr lang="cs-CZ" altLang="cs-CZ" sz="4000" b="1" dirty="0">
              <a:latin typeface="Arial" charset="0"/>
            </a:endParaRPr>
          </a:p>
        </p:txBody>
      </p:sp>
      <p:sp>
        <p:nvSpPr>
          <p:cNvPr id="4102" name="Zástupný symbol pro obsah 2"/>
          <p:cNvSpPr txBox="1">
            <a:spLocks/>
          </p:cNvSpPr>
          <p:nvPr/>
        </p:nvSpPr>
        <p:spPr bwMode="auto">
          <a:xfrm>
            <a:off x="319087" y="1722438"/>
            <a:ext cx="8291513"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cs-CZ" sz="2400" dirty="0">
                <a:latin typeface="Times New Roman" panose="02020603050405020304" pitchFamily="18" charset="0"/>
                <a:cs typeface="Times New Roman" panose="02020603050405020304" pitchFamily="18" charset="0"/>
              </a:rPr>
              <a:t>Byrokracie však představuje překážku demokratického rozhodování i v samotných demokraciích. </a:t>
            </a:r>
          </a:p>
          <a:p>
            <a:endParaRPr lang="cs-CZ" sz="800" dirty="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Zatímco formální organizace jsou založeny na principu minimalizace počtu nutných rozhodnutí, tak vůdčím principem demokracie je právo na nesouhlas, možnost vyslovovat odlišný názor, tedy rozšiřování ploch nejistoty nepokrytých již dopředu závaznými směrnicemi. </a:t>
            </a:r>
          </a:p>
          <a:p>
            <a:endParaRPr lang="cs-CZ" sz="800" dirty="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Podle </a:t>
            </a:r>
            <a:r>
              <a:rPr lang="cs-CZ" sz="2400" dirty="0" err="1">
                <a:latin typeface="Times New Roman" panose="02020603050405020304" pitchFamily="18" charset="0"/>
                <a:cs typeface="Times New Roman" panose="02020603050405020304" pitchFamily="18" charset="0"/>
              </a:rPr>
              <a:t>Blaua</a:t>
            </a:r>
            <a:r>
              <a:rPr lang="cs-CZ" sz="2400" dirty="0">
                <a:latin typeface="Times New Roman" panose="02020603050405020304" pitchFamily="18" charset="0"/>
                <a:cs typeface="Times New Roman" panose="02020603050405020304" pitchFamily="18" charset="0"/>
              </a:rPr>
              <a:t> největší nebezpečí představují ty organizace, které mají zároveň o cílech rozhodovat i jich dosahovat, tedy politické strany. </a:t>
            </a:r>
          </a:p>
        </p:txBody>
      </p:sp>
    </p:spTree>
    <p:extLst>
      <p:ext uri="{BB962C8B-B14F-4D97-AF65-F5344CB8AC3E}">
        <p14:creationId xmlns:p14="http://schemas.microsoft.com/office/powerpoint/2010/main" val="2018888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21</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Byrokracie a demokracie</a:t>
            </a:r>
            <a:endParaRPr lang="cs-CZ" altLang="cs-CZ" sz="4000" b="1" dirty="0">
              <a:latin typeface="Arial" charset="0"/>
            </a:endParaRPr>
          </a:p>
        </p:txBody>
      </p:sp>
      <p:sp>
        <p:nvSpPr>
          <p:cNvPr id="4102" name="Zástupný symbol pro obsah 2"/>
          <p:cNvSpPr txBox="1">
            <a:spLocks/>
          </p:cNvSpPr>
          <p:nvPr/>
        </p:nvSpPr>
        <p:spPr bwMode="auto">
          <a:xfrm>
            <a:off x="319087" y="1722438"/>
            <a:ext cx="8824913"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cs-CZ" sz="2400" dirty="0">
                <a:latin typeface="Times New Roman" panose="02020603050405020304" pitchFamily="18" charset="0"/>
                <a:cs typeface="Times New Roman" panose="02020603050405020304" pitchFamily="18" charset="0"/>
              </a:rPr>
              <a:t>V moderní společnosti není možno dosahovat demokraticky zvolených cílů bez pomoci byrokracie.</a:t>
            </a:r>
          </a:p>
          <a:p>
            <a:endParaRPr lang="cs-CZ" sz="800" dirty="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Byrokratická forma organizace tedy zároveň demokracii ohrožuje i přispívá k realizaci jejích cílů. Je potřeba nikoli zrušit byrokraticky řízené organizace, ale hledat účinnější formy demokratické kontroly.</a:t>
            </a:r>
          </a:p>
          <a:p>
            <a:endParaRPr lang="cs-CZ" sz="800" dirty="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Výkonnost </a:t>
            </a:r>
            <a:r>
              <a:rPr lang="cs-CZ" sz="2400">
                <a:latin typeface="Times New Roman" panose="02020603050405020304" pitchFamily="18" charset="0"/>
                <a:cs typeface="Times New Roman" panose="02020603050405020304" pitchFamily="18" charset="0"/>
              </a:rPr>
              <a:t>výrobních byrokracií uvolňuje </a:t>
            </a:r>
            <a:r>
              <a:rPr lang="cs-CZ" sz="2400" dirty="0">
                <a:latin typeface="Times New Roman" panose="02020603050405020304" pitchFamily="18" charset="0"/>
                <a:cs typeface="Times New Roman" panose="02020603050405020304" pitchFamily="18" charset="0"/>
              </a:rPr>
              <a:t>lidem ruce pro účast na boji proti byrokraciím v oblastech, kde představují nebezpečí pro demokracii. Hrozbě byrokratizace lze čelit jen tehdy, jestliže jsou všichni občané motivováni věnovat čas a energii politickému životu ve své obci.</a:t>
            </a:r>
          </a:p>
        </p:txBody>
      </p:sp>
    </p:spTree>
    <p:extLst>
      <p:ext uri="{BB962C8B-B14F-4D97-AF65-F5344CB8AC3E}">
        <p14:creationId xmlns:p14="http://schemas.microsoft.com/office/powerpoint/2010/main" val="2018888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22</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Byrokracie a demokracie</a:t>
            </a:r>
            <a:endParaRPr lang="cs-CZ" altLang="cs-CZ" sz="4000" b="1" dirty="0">
              <a:latin typeface="Arial" charset="0"/>
            </a:endParaRPr>
          </a:p>
        </p:txBody>
      </p:sp>
      <p:sp>
        <p:nvSpPr>
          <p:cNvPr id="4102" name="Zástupný symbol pro obsah 2"/>
          <p:cNvSpPr txBox="1">
            <a:spLocks/>
          </p:cNvSpPr>
          <p:nvPr/>
        </p:nvSpPr>
        <p:spPr bwMode="auto">
          <a:xfrm>
            <a:off x="319088" y="1916832"/>
            <a:ext cx="8291512" cy="4193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cs-CZ" sz="2400" dirty="0">
                <a:latin typeface="Times New Roman" panose="02020603050405020304" pitchFamily="18" charset="0"/>
                <a:cs typeface="Times New Roman" panose="02020603050405020304" pitchFamily="18" charset="0"/>
              </a:rPr>
              <a:t>S. N. </a:t>
            </a:r>
            <a:r>
              <a:rPr lang="cs-CZ" sz="2400" dirty="0" err="1">
                <a:latin typeface="Times New Roman" panose="02020603050405020304" pitchFamily="18" charset="0"/>
                <a:cs typeface="Times New Roman" panose="02020603050405020304" pitchFamily="18" charset="0"/>
              </a:rPr>
              <a:t>Eisenstadt</a:t>
            </a:r>
            <a:r>
              <a:rPr lang="cs-CZ" sz="2400" dirty="0">
                <a:latin typeface="Times New Roman" panose="02020603050405020304" pitchFamily="18" charset="0"/>
                <a:cs typeface="Times New Roman" panose="02020603050405020304" pitchFamily="18" charset="0"/>
              </a:rPr>
              <a:t> – Proces byrokratizace a </a:t>
            </a:r>
            <a:r>
              <a:rPr lang="cs-CZ" sz="2400" dirty="0" err="1">
                <a:latin typeface="Times New Roman" panose="02020603050405020304" pitchFamily="18" charset="0"/>
                <a:cs typeface="Times New Roman" panose="02020603050405020304" pitchFamily="18" charset="0"/>
              </a:rPr>
              <a:t>debyrokratizace</a:t>
            </a:r>
            <a:r>
              <a:rPr lang="cs-CZ" sz="2400" dirty="0">
                <a:latin typeface="Times New Roman" panose="02020603050405020304" pitchFamily="18" charset="0"/>
                <a:cs typeface="Times New Roman" panose="02020603050405020304" pitchFamily="18" charset="0"/>
              </a:rPr>
              <a:t> </a:t>
            </a:r>
          </a:p>
          <a:p>
            <a:endParaRPr lang="cs-CZ" sz="900" dirty="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Byrokratizace vede k rostoucí </a:t>
            </a:r>
            <a:r>
              <a:rPr lang="cs-CZ" sz="2400" dirty="0" err="1">
                <a:latin typeface="Times New Roman" panose="02020603050405020304" pitchFamily="18" charset="0"/>
                <a:cs typeface="Times New Roman" panose="02020603050405020304" pitchFamily="18" charset="0"/>
              </a:rPr>
              <a:t>regimentaci</a:t>
            </a:r>
            <a:r>
              <a:rPr lang="cs-CZ" sz="2400" dirty="0">
                <a:latin typeface="Times New Roman" panose="02020603050405020304" pitchFamily="18" charset="0"/>
                <a:cs typeface="Times New Roman" panose="02020603050405020304" pitchFamily="18" charset="0"/>
              </a:rPr>
              <a:t> nejrůznějších oblastí sociálního života, přičemž dochází k záměně služby společnosti za službu zájmům organizací či jejich elit. Společnost ztrácí vůči byrokraciím svoji autonomii.</a:t>
            </a:r>
          </a:p>
          <a:p>
            <a:endParaRPr lang="cs-CZ" sz="900" dirty="0">
              <a:latin typeface="Times New Roman" panose="02020603050405020304" pitchFamily="18" charset="0"/>
              <a:cs typeface="Times New Roman" panose="02020603050405020304" pitchFamily="18" charset="0"/>
            </a:endParaRPr>
          </a:p>
          <a:p>
            <a:r>
              <a:rPr lang="cs-CZ" sz="2400" dirty="0" err="1">
                <a:latin typeface="Times New Roman" panose="02020603050405020304" pitchFamily="18" charset="0"/>
                <a:cs typeface="Times New Roman" panose="02020603050405020304" pitchFamily="18" charset="0"/>
              </a:rPr>
              <a:t>Debyrokratizace</a:t>
            </a:r>
            <a:r>
              <a:rPr lang="cs-CZ" sz="2400" dirty="0">
                <a:latin typeface="Times New Roman" panose="02020603050405020304" pitchFamily="18" charset="0"/>
                <a:cs typeface="Times New Roman" panose="02020603050405020304" pitchFamily="18" charset="0"/>
              </a:rPr>
              <a:t> – byrokratické organizace ztrácejí svoji autonomii, rozsah jejich pravidel i jejich cíle jsou minimalizovány. Její funkce jsou přejímány jinými skupinami či institucemi. </a:t>
            </a:r>
          </a:p>
        </p:txBody>
      </p:sp>
    </p:spTree>
    <p:extLst>
      <p:ext uri="{BB962C8B-B14F-4D97-AF65-F5344CB8AC3E}">
        <p14:creationId xmlns:p14="http://schemas.microsoft.com/office/powerpoint/2010/main" val="20188884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23</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Byrokracie a demokracie</a:t>
            </a:r>
            <a:endParaRPr lang="cs-CZ" altLang="cs-CZ" sz="4000" b="1" dirty="0">
              <a:latin typeface="Arial" charset="0"/>
            </a:endParaRPr>
          </a:p>
        </p:txBody>
      </p:sp>
      <p:sp>
        <p:nvSpPr>
          <p:cNvPr id="4102" name="Zástupný symbol pro obsah 2"/>
          <p:cNvSpPr txBox="1">
            <a:spLocks/>
          </p:cNvSpPr>
          <p:nvPr/>
        </p:nvSpPr>
        <p:spPr bwMode="auto">
          <a:xfrm>
            <a:off x="319088" y="1916832"/>
            <a:ext cx="8141344" cy="4049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cs-CZ" sz="2400" dirty="0" err="1">
                <a:latin typeface="Times New Roman" panose="02020603050405020304" pitchFamily="18" charset="0"/>
                <a:cs typeface="Times New Roman" panose="02020603050405020304" pitchFamily="18" charset="0"/>
              </a:rPr>
              <a:t>Eisenstadtovo</a:t>
            </a:r>
            <a:r>
              <a:rPr lang="cs-CZ" sz="2400" dirty="0">
                <a:latin typeface="Times New Roman" panose="02020603050405020304" pitchFamily="18" charset="0"/>
                <a:cs typeface="Times New Roman" panose="02020603050405020304" pitchFamily="18" charset="0"/>
              </a:rPr>
              <a:t> pojetí vychází z Weberovy koncepce, která je postavena na předpokladu rovnováhy mezi profesní autonomií úředníků a možnostmi kontroly ze strany společnosti či politiky.</a:t>
            </a:r>
          </a:p>
          <a:p>
            <a:endParaRPr lang="cs-CZ" sz="1000" dirty="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Jestliže úředníci svoji autonomii z jakéhokoliv důvodu ztrácejí, máme co činit s </a:t>
            </a:r>
            <a:r>
              <a:rPr lang="cs-CZ" sz="2400" dirty="0" err="1">
                <a:latin typeface="Times New Roman" panose="02020603050405020304" pitchFamily="18" charset="0"/>
                <a:cs typeface="Times New Roman" panose="02020603050405020304" pitchFamily="18" charset="0"/>
              </a:rPr>
              <a:t>debyrokratizací</a:t>
            </a:r>
            <a:r>
              <a:rPr lang="cs-CZ" sz="2400" dirty="0">
                <a:latin typeface="Times New Roman" panose="02020603050405020304" pitchFamily="18" charset="0"/>
                <a:cs typeface="Times New Roman" panose="02020603050405020304" pitchFamily="18" charset="0"/>
              </a:rPr>
              <a:t>, jestliže se naopak ztrácí kontrola nad nimi, je v pohybu proces byrokratizace. </a:t>
            </a:r>
          </a:p>
          <a:p>
            <a:endParaRPr lang="cs-CZ" sz="1000" dirty="0">
              <a:latin typeface="Times New Roman" panose="02020603050405020304" pitchFamily="18" charset="0"/>
              <a:cs typeface="Times New Roman" panose="02020603050405020304" pitchFamily="18" charset="0"/>
            </a:endParaRPr>
          </a:p>
          <a:p>
            <a:r>
              <a:rPr lang="cs-CZ" sz="2400" dirty="0" err="1">
                <a:latin typeface="Times New Roman" panose="02020603050405020304" pitchFamily="18" charset="0"/>
                <a:cs typeface="Times New Roman" panose="02020603050405020304" pitchFamily="18" charset="0"/>
              </a:rPr>
              <a:t>Eisendstadt</a:t>
            </a:r>
            <a:r>
              <a:rPr lang="cs-CZ" sz="2400" dirty="0">
                <a:latin typeface="Times New Roman" panose="02020603050405020304" pitchFamily="18" charset="0"/>
                <a:cs typeface="Times New Roman" panose="02020603050405020304" pitchFamily="18" charset="0"/>
              </a:rPr>
              <a:t> zdůrazňuje, že obojí proces může probíhat i souběžně. </a:t>
            </a:r>
          </a:p>
        </p:txBody>
      </p:sp>
    </p:spTree>
    <p:extLst>
      <p:ext uri="{BB962C8B-B14F-4D97-AF65-F5344CB8AC3E}">
        <p14:creationId xmlns:p14="http://schemas.microsoft.com/office/powerpoint/2010/main" val="1855467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3</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Fenomén byrokracie</a:t>
            </a:r>
            <a:endParaRPr lang="cs-CZ" altLang="cs-CZ" sz="4000" b="1" dirty="0">
              <a:latin typeface="Arial" charset="0"/>
            </a:endParaRPr>
          </a:p>
        </p:txBody>
      </p:sp>
      <p:sp>
        <p:nvSpPr>
          <p:cNvPr id="4102" name="Zástupný symbol pro obsah 2"/>
          <p:cNvSpPr txBox="1">
            <a:spLocks/>
          </p:cNvSpPr>
          <p:nvPr/>
        </p:nvSpPr>
        <p:spPr bwMode="auto">
          <a:xfrm>
            <a:off x="319088" y="2276872"/>
            <a:ext cx="8229600" cy="3833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cs-CZ" sz="2400" dirty="0">
                <a:latin typeface="Times New Roman" panose="02020603050405020304" pitchFamily="18" charset="0"/>
                <a:cs typeface="Times New Roman" panose="02020603050405020304" pitchFamily="18" charset="0"/>
              </a:rPr>
              <a:t>Základním problémem řízení organizací, je, podle </a:t>
            </a:r>
            <a:r>
              <a:rPr lang="cs-CZ" sz="2400" dirty="0" err="1">
                <a:latin typeface="Times New Roman" panose="02020603050405020304" pitchFamily="18" charset="0"/>
                <a:cs typeface="Times New Roman" panose="02020603050405020304" pitchFamily="18" charset="0"/>
              </a:rPr>
              <a:t>Croziera</a:t>
            </a:r>
            <a:r>
              <a:rPr lang="cs-CZ" sz="2400" dirty="0">
                <a:latin typeface="Times New Roman" panose="02020603050405020304" pitchFamily="18" charset="0"/>
                <a:cs typeface="Times New Roman" panose="02020603050405020304" pitchFamily="18" charset="0"/>
              </a:rPr>
              <a:t>, prostý fakt, že každá kooperace činností většího počtu lidí vyžaduje docílení nezbytné míry konformity ze strany všech zúčastněných. Pro dosažení stanoveného cíle je nezbytné, aby všichni stejně respektovali pravidla, jež organizace zadává.</a:t>
            </a:r>
          </a:p>
          <a:p>
            <a:pPr marL="0" indent="0">
              <a:buNone/>
            </a:pP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2927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4</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Fenomén byrokracie</a:t>
            </a:r>
            <a:endParaRPr lang="cs-CZ" altLang="cs-CZ" sz="4000" b="1" dirty="0">
              <a:latin typeface="Arial" charset="0"/>
            </a:endParaRPr>
          </a:p>
        </p:txBody>
      </p:sp>
      <p:sp>
        <p:nvSpPr>
          <p:cNvPr id="4102" name="Zástupný symbol pro obsah 2"/>
          <p:cNvSpPr txBox="1">
            <a:spLocks/>
          </p:cNvSpPr>
          <p:nvPr/>
        </p:nvSpPr>
        <p:spPr bwMode="auto">
          <a:xfrm>
            <a:off x="319088" y="2060848"/>
            <a:ext cx="8229600" cy="4049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cs-CZ" sz="2400" dirty="0">
                <a:latin typeface="Times New Roman" panose="02020603050405020304" pitchFamily="18" charset="0"/>
                <a:cs typeface="Times New Roman" panose="02020603050405020304" pitchFamily="18" charset="0"/>
              </a:rPr>
              <a:t>V historicky ještě nedávné době bylo velmi obtížné zajistit konformitu pouze dočasnou a specializovanou, převažovala jiná forma konformity. Demokratizace společnosti učinila drastické formy vynucování konformity, byly vyvinuty jiné způsoby osvojování konformních návyků. Tento vývoj umožňuje organizacím být tolerantnější a ohleduplnější vůči svým členům, neboť lze oprávněně předpokládat, že požadovaná minimální ochota ke konformnímu jednání je v populaci již přítomna.</a:t>
            </a:r>
          </a:p>
        </p:txBody>
      </p:sp>
    </p:spTree>
    <p:extLst>
      <p:ext uri="{BB962C8B-B14F-4D97-AF65-F5344CB8AC3E}">
        <p14:creationId xmlns:p14="http://schemas.microsoft.com/office/powerpoint/2010/main" val="3742927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5</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Fenomén byrokracie</a:t>
            </a:r>
            <a:endParaRPr lang="cs-CZ" altLang="cs-CZ" sz="4000" b="1" dirty="0">
              <a:latin typeface="Arial" charset="0"/>
            </a:endParaRPr>
          </a:p>
        </p:txBody>
      </p:sp>
      <p:sp>
        <p:nvSpPr>
          <p:cNvPr id="4102" name="Zástupný symbol pro obsah 2"/>
          <p:cNvSpPr txBox="1">
            <a:spLocks/>
          </p:cNvSpPr>
          <p:nvPr/>
        </p:nvSpPr>
        <p:spPr bwMode="auto">
          <a:xfrm>
            <a:off x="319087" y="1722438"/>
            <a:ext cx="8478837"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cs-CZ" sz="2400" dirty="0">
                <a:latin typeface="Times New Roman" panose="02020603050405020304" pitchFamily="18" charset="0"/>
                <a:cs typeface="Times New Roman" panose="02020603050405020304" pitchFamily="18" charset="0"/>
              </a:rPr>
              <a:t>Moderní formální organizace vyvinuly různé způsoby, jak si zajistit potřebnou míru konformity ze strany svých členů. </a:t>
            </a:r>
          </a:p>
          <a:p>
            <a:r>
              <a:rPr lang="cs-CZ" sz="2400" dirty="0">
                <a:latin typeface="Times New Roman" panose="02020603050405020304" pitchFamily="18" charset="0"/>
                <a:cs typeface="Times New Roman" panose="02020603050405020304" pitchFamily="18" charset="0"/>
              </a:rPr>
              <a:t>Max Weber – ideálně typický model byrokracie (pravidla jako dostatečná záruka efektivního fungování organizace, ovšem za cenu postupné dehumanizace mezilidských vztahů v prostředí masové společnosti).</a:t>
            </a:r>
          </a:p>
          <a:p>
            <a:r>
              <a:rPr lang="cs-CZ" sz="2400" dirty="0" err="1">
                <a:latin typeface="Times New Roman" panose="02020603050405020304" pitchFamily="18" charset="0"/>
                <a:cs typeface="Times New Roman" panose="02020603050405020304" pitchFamily="18" charset="0"/>
              </a:rPr>
              <a:t>Merton</a:t>
            </a:r>
            <a:r>
              <a:rPr lang="cs-CZ" sz="2400" dirty="0">
                <a:latin typeface="Times New Roman" panose="02020603050405020304" pitchFamily="18" charset="0"/>
                <a:cs typeface="Times New Roman" panose="02020603050405020304" pitchFamily="18" charset="0"/>
              </a:rPr>
              <a:t>: principy, na nichž je byrokracie založena, jsou silně </a:t>
            </a:r>
            <a:r>
              <a:rPr lang="cs-CZ" sz="2400" dirty="0" err="1">
                <a:latin typeface="Times New Roman" panose="02020603050405020304" pitchFamily="18" charset="0"/>
                <a:cs typeface="Times New Roman" panose="02020603050405020304" pitchFamily="18" charset="0"/>
              </a:rPr>
              <a:t>dysfunkčí</a:t>
            </a:r>
            <a:r>
              <a:rPr lang="cs-CZ" sz="2400" dirty="0">
                <a:latin typeface="Times New Roman" panose="02020603050405020304" pitchFamily="18" charset="0"/>
                <a:cs typeface="Times New Roman" panose="02020603050405020304" pitchFamily="18" charset="0"/>
              </a:rPr>
              <a:t>, brzdí účinnost chodu organizací. </a:t>
            </a:r>
          </a:p>
          <a:p>
            <a:r>
              <a:rPr lang="cs-CZ" sz="2400" dirty="0" err="1">
                <a:latin typeface="Times New Roman" panose="02020603050405020304" pitchFamily="18" charset="0"/>
                <a:cs typeface="Times New Roman" panose="02020603050405020304" pitchFamily="18" charset="0"/>
              </a:rPr>
              <a:t>Crozier</a:t>
            </a:r>
            <a:r>
              <a:rPr lang="cs-CZ" sz="2400" dirty="0">
                <a:latin typeface="Times New Roman" panose="02020603050405020304" pitchFamily="18" charset="0"/>
                <a:cs typeface="Times New Roman" panose="02020603050405020304" pitchFamily="18" charset="0"/>
              </a:rPr>
              <a:t>: tyto principy nemají ani dostatečně silný dehumanizační potenciál</a:t>
            </a:r>
          </a:p>
        </p:txBody>
      </p:sp>
    </p:spTree>
    <p:extLst>
      <p:ext uri="{BB962C8B-B14F-4D97-AF65-F5344CB8AC3E}">
        <p14:creationId xmlns:p14="http://schemas.microsoft.com/office/powerpoint/2010/main" val="3742927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6</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Fenomén byrokracie</a:t>
            </a:r>
            <a:endParaRPr lang="cs-CZ" altLang="cs-CZ" sz="4000" b="1" dirty="0">
              <a:latin typeface="Arial" charset="0"/>
            </a:endParaRPr>
          </a:p>
        </p:txBody>
      </p:sp>
      <p:sp>
        <p:nvSpPr>
          <p:cNvPr id="4102" name="Zástupný symbol pro obsah 2"/>
          <p:cNvSpPr txBox="1">
            <a:spLocks/>
          </p:cNvSpPr>
          <p:nvPr/>
        </p:nvSpPr>
        <p:spPr bwMode="auto">
          <a:xfrm>
            <a:off x="319087" y="1722438"/>
            <a:ext cx="8478837"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cs-CZ" sz="2400" dirty="0" err="1">
                <a:latin typeface="Times New Roman" panose="02020603050405020304" pitchFamily="18" charset="0"/>
                <a:cs typeface="Times New Roman" panose="02020603050405020304" pitchFamily="18" charset="0"/>
              </a:rPr>
              <a:t>Crozier</a:t>
            </a:r>
            <a:r>
              <a:rPr lang="cs-CZ" sz="2400" dirty="0">
                <a:latin typeface="Times New Roman" panose="02020603050405020304" pitchFamily="18" charset="0"/>
                <a:cs typeface="Times New Roman" panose="02020603050405020304" pitchFamily="18" charset="0"/>
              </a:rPr>
              <a:t> analyzuje mechanismus organizačních dysfunkcí (východisky jsou modely </a:t>
            </a:r>
            <a:r>
              <a:rPr lang="cs-CZ" sz="2400" dirty="0" err="1">
                <a:latin typeface="Times New Roman" panose="02020603050405020304" pitchFamily="18" charset="0"/>
                <a:cs typeface="Times New Roman" panose="02020603050405020304" pitchFamily="18" charset="0"/>
              </a:rPr>
              <a:t>Mertona</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Selznicka</a:t>
            </a:r>
            <a:r>
              <a:rPr lang="cs-CZ" sz="2400" dirty="0">
                <a:latin typeface="Times New Roman" panose="02020603050405020304" pitchFamily="18" charset="0"/>
                <a:cs typeface="Times New Roman" panose="02020603050405020304" pitchFamily="18" charset="0"/>
              </a:rPr>
              <a:t> a </a:t>
            </a:r>
            <a:r>
              <a:rPr lang="cs-CZ" sz="2400" dirty="0" err="1">
                <a:latin typeface="Times New Roman" panose="02020603050405020304" pitchFamily="18" charset="0"/>
                <a:cs typeface="Times New Roman" panose="02020603050405020304" pitchFamily="18" charset="0"/>
              </a:rPr>
              <a:t>Gouldnera</a:t>
            </a:r>
            <a:r>
              <a:rPr lang="cs-CZ" sz="2400" dirty="0">
                <a:latin typeface="Times New Roman" panose="02020603050405020304" pitchFamily="18" charset="0"/>
                <a:cs typeface="Times New Roman" panose="02020603050405020304" pitchFamily="18" charset="0"/>
              </a:rPr>
              <a:t>). </a:t>
            </a:r>
          </a:p>
          <a:p>
            <a:r>
              <a:rPr lang="cs-CZ" sz="2400" dirty="0">
                <a:latin typeface="Times New Roman" panose="02020603050405020304" pitchFamily="18" charset="0"/>
                <a:cs typeface="Times New Roman" panose="02020603050405020304" pitchFamily="18" charset="0"/>
              </a:rPr>
              <a:t>Za byrokratickou považuje každou organizaci, která v situacích, kdy některé ze zavedených pravidel nevede k žádným výsledkům, nesáhne k tomu, aby od pravidla upustila, nýbrž lpí na něm s ještě větším důrazem. </a:t>
            </a:r>
          </a:p>
          <a:p>
            <a:r>
              <a:rPr lang="cs-CZ" sz="2400" dirty="0">
                <a:latin typeface="Times New Roman" panose="02020603050405020304" pitchFamily="18" charset="0"/>
                <a:cs typeface="Times New Roman" panose="02020603050405020304" pitchFamily="18" charset="0"/>
              </a:rPr>
              <a:t>Byrokratický systém – systém, který ztratil schopnost korigovat své vlastní fungování na základě informací o svých omylech. </a:t>
            </a:r>
          </a:p>
          <a:p>
            <a:r>
              <a:rPr lang="cs-CZ" sz="2400" dirty="0">
                <a:latin typeface="Times New Roman" panose="02020603050405020304" pitchFamily="18" charset="0"/>
                <a:cs typeface="Times New Roman" panose="02020603050405020304" pitchFamily="18" charset="0"/>
              </a:rPr>
              <a:t>Dva typické rysy formálních organizací:</a:t>
            </a:r>
          </a:p>
          <a:p>
            <a:pPr lvl="1"/>
            <a:r>
              <a:rPr lang="cs-CZ" sz="2400" dirty="0">
                <a:latin typeface="Times New Roman" panose="02020603050405020304" pitchFamily="18" charset="0"/>
                <a:cs typeface="Times New Roman" panose="02020603050405020304" pitchFamily="18" charset="0"/>
              </a:rPr>
              <a:t>neosobnost pravidel </a:t>
            </a:r>
          </a:p>
          <a:p>
            <a:pPr lvl="1"/>
            <a:r>
              <a:rPr lang="cs-CZ" sz="2400" dirty="0">
                <a:latin typeface="Times New Roman" panose="02020603050405020304" pitchFamily="18" charset="0"/>
                <a:cs typeface="Times New Roman" panose="02020603050405020304" pitchFamily="18" charset="0"/>
              </a:rPr>
              <a:t>centralizace rozhodování</a:t>
            </a:r>
          </a:p>
        </p:txBody>
      </p:sp>
    </p:spTree>
    <p:extLst>
      <p:ext uri="{BB962C8B-B14F-4D97-AF65-F5344CB8AC3E}">
        <p14:creationId xmlns:p14="http://schemas.microsoft.com/office/powerpoint/2010/main" val="3742927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7</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Typologie byrokracie</a:t>
            </a:r>
            <a:endParaRPr lang="cs-CZ" altLang="cs-CZ" sz="4000" b="1" dirty="0">
              <a:latin typeface="Arial" charset="0"/>
            </a:endParaRPr>
          </a:p>
        </p:txBody>
      </p:sp>
      <p:sp>
        <p:nvSpPr>
          <p:cNvPr id="4102" name="Zástupný symbol pro obsah 2"/>
          <p:cNvSpPr txBox="1">
            <a:spLocks/>
          </p:cNvSpPr>
          <p:nvPr/>
        </p:nvSpPr>
        <p:spPr bwMode="auto">
          <a:xfrm>
            <a:off x="319088" y="1722438"/>
            <a:ext cx="8229600"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endParaRPr lang="cs-CZ" sz="2400" dirty="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Přibližně od počátku 60. let vznikají pokusy o ustavení typologií, zachycujících specifické rysy a zvláštnosti formálních organizací a byrokracií. </a:t>
            </a:r>
          </a:p>
          <a:p>
            <a:endParaRPr lang="cs-CZ" sz="2400" dirty="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K nejznámějším patří typologie A. </a:t>
            </a:r>
            <a:r>
              <a:rPr lang="cs-CZ" sz="2400" dirty="0" err="1">
                <a:latin typeface="Times New Roman" panose="02020603050405020304" pitchFamily="18" charset="0"/>
                <a:cs typeface="Times New Roman" panose="02020603050405020304" pitchFamily="18" charset="0"/>
              </a:rPr>
              <a:t>Etzioniho</a:t>
            </a:r>
            <a:r>
              <a:rPr lang="cs-CZ" sz="2400" dirty="0">
                <a:latin typeface="Times New Roman" panose="02020603050405020304" pitchFamily="18" charset="0"/>
                <a:cs typeface="Times New Roman" panose="02020603050405020304" pitchFamily="18" charset="0"/>
              </a:rPr>
              <a:t> (rozlišení různých zdrojů moci, jimiž disponují řídící pracovníci organizací, a různých postojů vůči této moci ze strany podřízených).</a:t>
            </a:r>
          </a:p>
        </p:txBody>
      </p:sp>
    </p:spTree>
    <p:extLst>
      <p:ext uri="{BB962C8B-B14F-4D97-AF65-F5344CB8AC3E}">
        <p14:creationId xmlns:p14="http://schemas.microsoft.com/office/powerpoint/2010/main" val="3742927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8</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Typologie byrokracie</a:t>
            </a:r>
            <a:endParaRPr lang="cs-CZ" altLang="cs-CZ" sz="4000" b="1" dirty="0">
              <a:latin typeface="Arial" charset="0"/>
            </a:endParaRPr>
          </a:p>
        </p:txBody>
      </p:sp>
      <p:sp>
        <p:nvSpPr>
          <p:cNvPr id="4102" name="Zástupný symbol pro obsah 2"/>
          <p:cNvSpPr txBox="1">
            <a:spLocks/>
          </p:cNvSpPr>
          <p:nvPr/>
        </p:nvSpPr>
        <p:spPr bwMode="auto">
          <a:xfrm>
            <a:off x="319088" y="1722438"/>
            <a:ext cx="8229600"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spcBef>
                <a:spcPct val="20000"/>
              </a:spcBef>
              <a:buFont typeface="Arial" charset="0"/>
              <a:buChar char="•"/>
              <a:defRPr sz="3200">
                <a:solidFill>
                  <a:schemeClr val="tx1"/>
                </a:solidFill>
                <a:latin typeface="Calibri" pitchFamily="34" charset="0"/>
              </a:defRPr>
            </a:lvl1pPr>
            <a:lvl2pPr marL="730250" indent="-2730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r>
              <a:rPr lang="cs-CZ" sz="2400" dirty="0">
                <a:latin typeface="Times New Roman" panose="02020603050405020304" pitchFamily="18" charset="0"/>
                <a:cs typeface="Times New Roman" panose="02020603050405020304" pitchFamily="18" charset="0"/>
              </a:rPr>
              <a:t>Vedení organizace může mít k dispozici trojí typ moci:</a:t>
            </a:r>
          </a:p>
          <a:p>
            <a:pPr lvl="1"/>
            <a:r>
              <a:rPr lang="cs-CZ" sz="2400" dirty="0">
                <a:latin typeface="Times New Roman" panose="02020603050405020304" pitchFamily="18" charset="0"/>
                <a:cs typeface="Times New Roman" panose="02020603050405020304" pitchFamily="18" charset="0"/>
              </a:rPr>
              <a:t>Moc donucovací </a:t>
            </a:r>
          </a:p>
          <a:p>
            <a:pPr lvl="1"/>
            <a:r>
              <a:rPr lang="cs-CZ" sz="2400" dirty="0">
                <a:latin typeface="Times New Roman" panose="02020603050405020304" pitchFamily="18" charset="0"/>
                <a:cs typeface="Times New Roman" panose="02020603050405020304" pitchFamily="18" charset="0"/>
              </a:rPr>
              <a:t>Moc odměňující</a:t>
            </a:r>
          </a:p>
          <a:p>
            <a:pPr lvl="1"/>
            <a:r>
              <a:rPr lang="cs-CZ" sz="2400" dirty="0">
                <a:latin typeface="Times New Roman" panose="02020603050405020304" pitchFamily="18" charset="0"/>
                <a:cs typeface="Times New Roman" panose="02020603050405020304" pitchFamily="18" charset="0"/>
              </a:rPr>
              <a:t>Moc normativní </a:t>
            </a:r>
          </a:p>
          <a:p>
            <a:pPr lvl="1"/>
            <a:endParaRPr lang="cs-CZ" sz="2000" dirty="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Naproti tomu podřízení mohou reagovat na použitý typ moci především následujícími způsoby:</a:t>
            </a:r>
          </a:p>
          <a:p>
            <a:pPr lvl="1"/>
            <a:r>
              <a:rPr lang="cs-CZ" sz="2400" dirty="0" err="1">
                <a:latin typeface="Times New Roman" panose="02020603050405020304" pitchFamily="18" charset="0"/>
                <a:cs typeface="Times New Roman" panose="02020603050405020304" pitchFamily="18" charset="0"/>
              </a:rPr>
              <a:t>Alienativní</a:t>
            </a:r>
            <a:r>
              <a:rPr lang="cs-CZ" sz="2400" dirty="0">
                <a:latin typeface="Times New Roman" panose="02020603050405020304" pitchFamily="18" charset="0"/>
                <a:cs typeface="Times New Roman" panose="02020603050405020304" pitchFamily="18" charset="0"/>
              </a:rPr>
              <a:t> způsob reakce </a:t>
            </a:r>
          </a:p>
          <a:p>
            <a:pPr lvl="1"/>
            <a:r>
              <a:rPr lang="cs-CZ" sz="2400" dirty="0">
                <a:latin typeface="Times New Roman" panose="02020603050405020304" pitchFamily="18" charset="0"/>
                <a:cs typeface="Times New Roman" panose="02020603050405020304" pitchFamily="18" charset="0"/>
              </a:rPr>
              <a:t>Kalkulující reakce</a:t>
            </a:r>
          </a:p>
          <a:p>
            <a:pPr lvl="1"/>
            <a:r>
              <a:rPr lang="cs-CZ" sz="2400" dirty="0">
                <a:latin typeface="Times New Roman" panose="02020603050405020304" pitchFamily="18" charset="0"/>
                <a:cs typeface="Times New Roman" panose="02020603050405020304" pitchFamily="18" charset="0"/>
              </a:rPr>
              <a:t>Morální reakce</a:t>
            </a:r>
          </a:p>
        </p:txBody>
      </p:sp>
    </p:spTree>
    <p:extLst>
      <p:ext uri="{BB962C8B-B14F-4D97-AF65-F5344CB8AC3E}">
        <p14:creationId xmlns:p14="http://schemas.microsoft.com/office/powerpoint/2010/main" val="1718398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cs-CZ" altLang="cs-CZ" sz="1800" dirty="0">
                <a:solidFill>
                  <a:srgbClr val="FFFFFF"/>
                </a:solidFill>
                <a:latin typeface="Arial" charset="0"/>
                <a:cs typeface="Arial" charset="0"/>
              </a:rPr>
              <a:t>							     		     </a:t>
            </a:r>
            <a:fld id="{63ACA3E2-DFD3-4257-885C-13DF25873A17}" type="slidenum">
              <a:rPr lang="cs-CZ" altLang="cs-CZ" sz="1800">
                <a:solidFill>
                  <a:srgbClr val="FFFFFF"/>
                </a:solidFill>
                <a:latin typeface="Arial" charset="0"/>
                <a:cs typeface="Arial" charset="0"/>
              </a:rPr>
              <a:pPr eaLnBrk="1" hangingPunct="1">
                <a:spcBef>
                  <a:spcPct val="0"/>
                </a:spcBef>
                <a:buFontTx/>
                <a:buNone/>
              </a:pPr>
              <a:t>9</a:t>
            </a:fld>
            <a:endParaRPr lang="pt-BR" altLang="cs-CZ" sz="1800" dirty="0">
              <a:solidFill>
                <a:srgbClr val="FFFFFF"/>
              </a:solidFill>
              <a:latin typeface="Arial" charset="0"/>
              <a:cs typeface="Arial" charset="0"/>
            </a:endParaRPr>
          </a:p>
        </p:txBody>
      </p:sp>
      <p:pic>
        <p:nvPicPr>
          <p:cNvPr id="4099" name="Picture 5" descr="G:\KLIENTI\OVX\2008-06-SLU-DesignManual\2008-10-DM\2008-11-04-Stavba01\final03\export\kolecka.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6321425"/>
            <a:ext cx="197961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2" descr="G:\KLIENTI\OVX\2008-06-SLU-DesignManual\2008-10-DM\2008-11-04-Stavba01\final03\export\logoOPF_kol.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55013" y="6110288"/>
            <a:ext cx="5111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ovéPole 8"/>
          <p:cNvSpPr txBox="1">
            <a:spLocks noChangeArrowheads="1"/>
          </p:cNvSpPr>
          <p:nvPr/>
        </p:nvSpPr>
        <p:spPr bwMode="auto">
          <a:xfrm>
            <a:off x="338138" y="868615"/>
            <a:ext cx="84597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cs-CZ" sz="4000" b="1"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Typologie byrokracie</a:t>
            </a:r>
            <a:endParaRPr lang="cs-CZ" altLang="cs-CZ" sz="4000" b="1" dirty="0">
              <a:latin typeface="Arial" charset="0"/>
            </a:endParaRPr>
          </a:p>
        </p:txBody>
      </p:sp>
      <p:graphicFrame>
        <p:nvGraphicFramePr>
          <p:cNvPr id="2" name="Tabulka 1"/>
          <p:cNvGraphicFramePr>
            <a:graphicFrameLocks noGrp="1"/>
          </p:cNvGraphicFramePr>
          <p:nvPr>
            <p:extLst>
              <p:ext uri="{D42A27DB-BD31-4B8C-83A1-F6EECF244321}">
                <p14:modId xmlns:p14="http://schemas.microsoft.com/office/powerpoint/2010/main" val="4041659140"/>
              </p:ext>
            </p:extLst>
          </p:nvPr>
        </p:nvGraphicFramePr>
        <p:xfrm>
          <a:off x="971600" y="3284984"/>
          <a:ext cx="6957256" cy="2103120"/>
        </p:xfrm>
        <a:graphic>
          <a:graphicData uri="http://schemas.openxmlformats.org/drawingml/2006/table">
            <a:tbl>
              <a:tblPr firstRow="1" firstCol="1" bandRow="1">
                <a:tableStyleId>{5C22544A-7EE6-4342-B048-85BDC9FD1C3A}</a:tableStyleId>
              </a:tblPr>
              <a:tblGrid>
                <a:gridCol w="1739314">
                  <a:extLst>
                    <a:ext uri="{9D8B030D-6E8A-4147-A177-3AD203B41FA5}">
                      <a16:colId xmlns:a16="http://schemas.microsoft.com/office/drawing/2014/main" val="20000"/>
                    </a:ext>
                  </a:extLst>
                </a:gridCol>
                <a:gridCol w="1739314">
                  <a:extLst>
                    <a:ext uri="{9D8B030D-6E8A-4147-A177-3AD203B41FA5}">
                      <a16:colId xmlns:a16="http://schemas.microsoft.com/office/drawing/2014/main" val="20001"/>
                    </a:ext>
                  </a:extLst>
                </a:gridCol>
                <a:gridCol w="1739314">
                  <a:extLst>
                    <a:ext uri="{9D8B030D-6E8A-4147-A177-3AD203B41FA5}">
                      <a16:colId xmlns:a16="http://schemas.microsoft.com/office/drawing/2014/main" val="20002"/>
                    </a:ext>
                  </a:extLst>
                </a:gridCol>
                <a:gridCol w="1739314">
                  <a:extLst>
                    <a:ext uri="{9D8B030D-6E8A-4147-A177-3AD203B41FA5}">
                      <a16:colId xmlns:a16="http://schemas.microsoft.com/office/drawing/2014/main" val="20003"/>
                    </a:ext>
                  </a:extLst>
                </a:gridCol>
              </a:tblGrid>
              <a:tr h="0">
                <a:tc gridSpan="4">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TYP ÚČASTI</a:t>
                      </a:r>
                      <a:endParaRPr lang="cs-CZ" sz="2400">
                        <a:effectLst/>
                        <a:latin typeface="Times New Roman" panose="02020603050405020304" pitchFamily="18" charset="0"/>
                        <a:ea typeface="Calibri"/>
                        <a:cs typeface="Times New Roman" panose="02020603050405020304" pitchFamily="18" charset="0"/>
                      </a:endParaRPr>
                    </a:p>
                  </a:txBody>
                  <a:tcPr marL="68580" marR="68580" marT="0" marB="0" anchor="ct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0">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TYP MOCI</a:t>
                      </a:r>
                      <a:endParaRPr lang="cs-CZ" sz="240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Odcizující</a:t>
                      </a:r>
                      <a:endParaRPr lang="cs-CZ" sz="240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Kalkulující</a:t>
                      </a:r>
                      <a:endParaRPr lang="cs-CZ" sz="240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Morální</a:t>
                      </a:r>
                      <a:endParaRPr lang="cs-CZ" sz="2400">
                        <a:effectLst/>
                        <a:latin typeface="Times New Roman" panose="02020603050405020304" pitchFamily="18" charset="0"/>
                        <a:ea typeface="Calibri"/>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0">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Donucující</a:t>
                      </a:r>
                      <a:endParaRPr lang="cs-CZ" sz="240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1</a:t>
                      </a:r>
                      <a:endParaRPr lang="cs-CZ" sz="240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2</a:t>
                      </a:r>
                      <a:endParaRPr lang="cs-CZ" sz="240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3</a:t>
                      </a:r>
                      <a:endParaRPr lang="cs-CZ" sz="2400">
                        <a:effectLst/>
                        <a:latin typeface="Times New Roman" panose="02020603050405020304" pitchFamily="18" charset="0"/>
                        <a:ea typeface="Calibri"/>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0">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Odměňující</a:t>
                      </a:r>
                      <a:endParaRPr lang="cs-CZ" sz="240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4</a:t>
                      </a:r>
                      <a:endParaRPr lang="cs-CZ" sz="240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5</a:t>
                      </a:r>
                      <a:endParaRPr lang="cs-CZ" sz="240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6</a:t>
                      </a:r>
                      <a:endParaRPr lang="cs-CZ" sz="2400">
                        <a:effectLst/>
                        <a:latin typeface="Times New Roman" panose="02020603050405020304" pitchFamily="18" charset="0"/>
                        <a:ea typeface="Calibri"/>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0">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Normativní</a:t>
                      </a:r>
                      <a:endParaRPr lang="cs-CZ" sz="240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7</a:t>
                      </a:r>
                      <a:endParaRPr lang="cs-CZ" sz="240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a:effectLst/>
                          <a:latin typeface="Times New Roman" panose="02020603050405020304" pitchFamily="18" charset="0"/>
                          <a:cs typeface="Times New Roman" panose="02020603050405020304" pitchFamily="18" charset="0"/>
                        </a:rPr>
                        <a:t>8</a:t>
                      </a:r>
                      <a:endParaRPr lang="cs-CZ" sz="240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2400" dirty="0">
                          <a:effectLst/>
                          <a:latin typeface="Times New Roman" panose="02020603050405020304" pitchFamily="18" charset="0"/>
                          <a:cs typeface="Times New Roman" panose="02020603050405020304" pitchFamily="18" charset="0"/>
                        </a:rPr>
                        <a:t>9</a:t>
                      </a:r>
                      <a:endParaRPr lang="cs-CZ" sz="2400" dirty="0">
                        <a:effectLst/>
                        <a:latin typeface="Times New Roman" panose="02020603050405020304" pitchFamily="18" charset="0"/>
                        <a:ea typeface="Calibri"/>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bl>
          </a:graphicData>
        </a:graphic>
      </p:graphicFrame>
      <p:sp>
        <p:nvSpPr>
          <p:cNvPr id="3" name="Rectangle 1"/>
          <p:cNvSpPr>
            <a:spLocks noChangeArrowheads="1"/>
          </p:cNvSpPr>
          <p:nvPr/>
        </p:nvSpPr>
        <p:spPr bwMode="auto">
          <a:xfrm>
            <a:off x="971600" y="2017967"/>
            <a:ext cx="562205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a:ln>
                  <a:noFill/>
                </a:ln>
                <a:solidFill>
                  <a:schemeClr val="tx1"/>
                </a:solidFill>
                <a:effectLst/>
                <a:latin typeface="Times New Roman" panose="02020603050405020304" pitchFamily="18" charset="0"/>
                <a:ea typeface="Calibri" pitchFamily="34" charset="0"/>
                <a:cs typeface="Times New Roman" panose="02020603050405020304" pitchFamily="18" charset="0"/>
              </a:rPr>
              <a:t>Kombinací uvedených typů získává </a:t>
            </a:r>
            <a:r>
              <a:rPr kumimoji="0" lang="cs-CZ" altLang="cs-CZ" sz="2400" b="0" i="0" u="none" strike="noStrike" cap="none" normalizeH="0" baseline="0" dirty="0" err="1">
                <a:ln>
                  <a:noFill/>
                </a:ln>
                <a:solidFill>
                  <a:schemeClr val="tx1"/>
                </a:solidFill>
                <a:effectLst/>
                <a:latin typeface="Times New Roman" panose="02020603050405020304" pitchFamily="18" charset="0"/>
                <a:ea typeface="Calibri" pitchFamily="34" charset="0"/>
                <a:cs typeface="Times New Roman" panose="02020603050405020304" pitchFamily="18" charset="0"/>
              </a:rPr>
              <a:t>Etzioni</a:t>
            </a:r>
            <a:r>
              <a:rPr kumimoji="0" lang="cs-CZ" altLang="cs-CZ" sz="2400" b="0" i="0" u="none" strike="noStrike" cap="none" normalizeH="0" baseline="0" dirty="0">
                <a:ln>
                  <a:noFill/>
                </a:ln>
                <a:solidFill>
                  <a:schemeClr val="tx1"/>
                </a:solidFill>
                <a:effectLst/>
                <a:latin typeface="Times New Roman" panose="02020603050405020304" pitchFamily="18" charset="0"/>
                <a:ea typeface="Calibri" pitchFamily="34" charset="0"/>
                <a:cs typeface="Times New Roman" panose="02020603050405020304"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400" b="0" i="0" u="none" strike="noStrike" cap="none" normalizeH="0" baseline="0" dirty="0">
                <a:ln>
                  <a:noFill/>
                </a:ln>
                <a:solidFill>
                  <a:schemeClr val="tx1"/>
                </a:solidFill>
                <a:effectLst/>
                <a:latin typeface="Times New Roman" panose="02020603050405020304" pitchFamily="18" charset="0"/>
                <a:ea typeface="Calibri" pitchFamily="34" charset="0"/>
                <a:cs typeface="Times New Roman" panose="02020603050405020304" pitchFamily="18" charset="0"/>
              </a:rPr>
              <a:t>nástin typologie organizací</a:t>
            </a:r>
            <a:r>
              <a:rPr kumimoji="0" lang="cs-CZ" altLang="cs-CZ" sz="11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a:t>
            </a:r>
            <a:endParaRPr kumimoji="0" lang="cs-CZ" altLang="cs-CZ"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18398856"/>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TotalTime>
  <Words>1970</Words>
  <Application>Microsoft Office PowerPoint</Application>
  <PresentationFormat>Předvádění na obrazovce (4:3)</PresentationFormat>
  <Paragraphs>174</Paragraphs>
  <Slides>23</Slides>
  <Notes>22</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23</vt:i4>
      </vt:variant>
    </vt:vector>
  </HeadingPairs>
  <TitlesOfParts>
    <vt:vector size="27" baseType="lpstr">
      <vt:lpstr>Arial</vt:lpstr>
      <vt:lpstr>Calibri</vt:lpstr>
      <vt:lpstr>Times New Roman</vt:lpstr>
      <vt:lpstr>Motiv systému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Jitka</dc:creator>
  <cp:lastModifiedBy>svo0002</cp:lastModifiedBy>
  <cp:revision>29</cp:revision>
  <dcterms:created xsi:type="dcterms:W3CDTF">2015-03-15T09:37:24Z</dcterms:created>
  <dcterms:modified xsi:type="dcterms:W3CDTF">2020-05-13T06:23:09Z</dcterms:modified>
</cp:coreProperties>
</file>