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867" r:id="rId1"/>
  </p:sldMasterIdLst>
  <p:notesMasterIdLst>
    <p:notesMasterId r:id="rId25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83" r:id="rId18"/>
    <p:sldId id="284" r:id="rId19"/>
    <p:sldId id="274" r:id="rId20"/>
    <p:sldId id="277" r:id="rId21"/>
    <p:sldId id="278" r:id="rId22"/>
    <p:sldId id="279" r:id="rId23"/>
    <p:sldId id="285" r:id="rId24"/>
  </p:sldIdLst>
  <p:sldSz cx="9144000" cy="5715000" type="screen16x10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2636" autoAdjust="0"/>
  </p:normalViewPr>
  <p:slideViewPr>
    <p:cSldViewPr snapToGrid="0">
      <p:cViewPr varScale="1">
        <p:scale>
          <a:sx n="107" d="100"/>
          <a:sy n="107" d="100"/>
        </p:scale>
        <p:origin x="114" y="348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-1969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" name="Shape 3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" name="Shape 4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685800"/>
            <a:ext cx="54863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" name="Shape 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cs-CZ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1532990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" name="Shape 45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cs-CZ"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 lang="cs-CZ" sz="1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007060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11" name="Shape 111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</p:spPr>
        <p:txBody>
          <a:bodyPr lIns="91425" tIns="45700" rIns="91425" bIns="45700" anchor="b" anchorCtr="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cs-CZ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55928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17" name="Shape 117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409091614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24" name="Shape 124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45378374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29" name="Shape 129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12773667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34" name="Shape 134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411752248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39" name="Shape 139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99907276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44" name="Shape 144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56248422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55" name="Shape 155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78261823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71" name="Shape 171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61656663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78" name="Shape 178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0945690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58" name="Shape 58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70507310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83" name="Shape 18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41288161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64" name="Shape 64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7477659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</p:spPr>
        <p:txBody>
          <a:bodyPr lIns="91425" tIns="45700" rIns="91425" bIns="45700" anchor="b" anchorCtr="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cs-CZ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50860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77" name="Shape 77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40126886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83" name="Shape 8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331888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90" name="Shape 90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</p:spPr>
        <p:txBody>
          <a:bodyPr lIns="91425" tIns="45700" rIns="91425" bIns="45700" anchor="b" anchorCtr="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cs-CZ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97206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97" name="Shape 9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</p:spPr>
        <p:txBody>
          <a:bodyPr lIns="91425" tIns="45700" rIns="91425" bIns="45700" anchor="b" anchorCtr="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cs-CZ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09049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3" name="Shape 103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</p:spPr>
        <p:txBody>
          <a:bodyPr lIns="91425" tIns="45700" rIns="91425" bIns="45700" anchor="b" anchorCtr="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cs-CZ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65163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216" y="1206500"/>
            <a:ext cx="6619244" cy="2774651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216" y="3981150"/>
            <a:ext cx="6619244" cy="71785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467F7-39CD-4974-90AF-A84B814DB7BB}" type="datetimeFigureOut">
              <a:rPr lang="cs-CZ" smtClean="0"/>
              <a:t>14.2.2018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3623117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7" y="4000489"/>
            <a:ext cx="6619243" cy="472282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216" y="571500"/>
            <a:ext cx="6619244" cy="3033888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217" y="4472771"/>
            <a:ext cx="6619242" cy="411427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467F7-39CD-4974-90AF-A84B814DB7BB}" type="datetimeFigureOut">
              <a:rPr lang="cs-CZ" smtClean="0"/>
              <a:t>14.2.2018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2222946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6" y="1206500"/>
            <a:ext cx="6619244" cy="1651000"/>
          </a:xfrm>
        </p:spPr>
        <p:txBody>
          <a:bodyPr/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216" y="3048000"/>
            <a:ext cx="6619244" cy="1968500"/>
          </a:xfrm>
        </p:spPr>
        <p:txBody>
          <a:bodyPr anchor="ctr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467F7-39CD-4974-90AF-A84B814DB7BB}" type="datetimeFigureOut">
              <a:rPr lang="cs-CZ" smtClean="0"/>
              <a:t>14.2.2018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738428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101" y="1206500"/>
            <a:ext cx="5999486" cy="1936145"/>
          </a:xfrm>
        </p:spPr>
        <p:txBody>
          <a:bodyPr/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7800" y="3142645"/>
            <a:ext cx="5459737" cy="285145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05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216" y="3625548"/>
            <a:ext cx="6619244" cy="1397000"/>
          </a:xfrm>
        </p:spPr>
        <p:txBody>
          <a:bodyPr anchor="ctr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467F7-39CD-4974-90AF-A84B814DB7BB}" type="datetimeFigureOut">
              <a:rPr lang="cs-CZ" smtClean="0"/>
              <a:t>14.2.2018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cs-CZ" smtClean="0"/>
              <a:t>‹#›</a:t>
            </a:fld>
            <a:endParaRPr lang="cs-CZ"/>
          </a:p>
        </p:txBody>
      </p:sp>
      <p:sp>
        <p:nvSpPr>
          <p:cNvPr id="12" name="TextBox 11"/>
          <p:cNvSpPr txBox="1"/>
          <p:nvPr/>
        </p:nvSpPr>
        <p:spPr>
          <a:xfrm>
            <a:off x="673721" y="809378"/>
            <a:ext cx="601434" cy="15004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915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7868" y="2178156"/>
            <a:ext cx="601434" cy="15004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915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52044459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6" y="2603501"/>
            <a:ext cx="6619245" cy="1377650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216" y="3981151"/>
            <a:ext cx="6619244" cy="717000"/>
          </a:xfrm>
        </p:spPr>
        <p:txBody>
          <a:bodyPr anchor="t"/>
          <a:lstStyle>
            <a:lvl1pPr marL="0" indent="0" algn="l">
              <a:buNone/>
              <a:defRPr sz="15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467F7-39CD-4974-90AF-A84B814DB7BB}" type="datetimeFigureOut">
              <a:rPr lang="cs-CZ" smtClean="0"/>
              <a:t>14.2.2018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4557445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15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710" y="1651000"/>
            <a:ext cx="2210150" cy="480218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347" y="2222500"/>
            <a:ext cx="2195513" cy="2991115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2745" y="1651000"/>
            <a:ext cx="2202181" cy="480218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4829" y="2222500"/>
            <a:ext cx="2210096" cy="2991115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3525" y="1651000"/>
            <a:ext cx="2199085" cy="480218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3525" y="2222500"/>
            <a:ext cx="2199085" cy="2991115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4607" y="1778000"/>
            <a:ext cx="0" cy="33020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1670" y="1778000"/>
            <a:ext cx="0" cy="3305735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467F7-39CD-4974-90AF-A84B814DB7BB}" type="datetimeFigureOut">
              <a:rPr lang="cs-CZ" smtClean="0"/>
              <a:t>14.2.2018</a:t>
            </a:fld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5040356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15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347" y="3542458"/>
            <a:ext cx="2205038" cy="480218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347" y="1841500"/>
            <a:ext cx="2205038" cy="1270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347" y="4022676"/>
            <a:ext cx="2205038" cy="549324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032" y="3542458"/>
            <a:ext cx="2197894" cy="480218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031" y="1841500"/>
            <a:ext cx="2197894" cy="1270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016" y="4022676"/>
            <a:ext cx="2200805" cy="549324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3525" y="3542458"/>
            <a:ext cx="2199085" cy="480218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3525" y="1841500"/>
            <a:ext cx="2199085" cy="1270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3432" y="4022674"/>
            <a:ext cx="2201998" cy="549324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4607" y="1778000"/>
            <a:ext cx="0" cy="33020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1670" y="1778000"/>
            <a:ext cx="0" cy="3305735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467F7-39CD-4974-90AF-A84B814DB7BB}" type="datetimeFigureOut">
              <a:rPr lang="cs-CZ" smtClean="0"/>
              <a:t>14.2.2018</a:t>
            </a:fld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844479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467F7-39CD-4974-90AF-A84B814DB7BB}" type="datetimeFigureOut">
              <a:rPr lang="cs-CZ" smtClean="0"/>
              <a:t>14.2.2018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9570890"/>
      </p:ext>
    </p:extLst>
  </p:cSld>
  <p:clrMapOvr>
    <a:masterClrMapping/>
  </p:clrMapOvr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8159" y="358511"/>
            <a:ext cx="1314451" cy="4855104"/>
          </a:xfrm>
        </p:spPr>
        <p:txBody>
          <a:bodyPr vert="eaVert" anchor="b" anchorCtr="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348" y="739512"/>
            <a:ext cx="5567362" cy="4474103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467F7-39CD-4974-90AF-A84B814DB7BB}" type="datetimeFigureOut">
              <a:rPr lang="cs-CZ" smtClean="0"/>
              <a:t>14.2.2018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5618242"/>
      </p:ext>
    </p:extLst>
  </p:cSld>
  <p:clrMapOvr>
    <a:masterClrMapping/>
  </p:clrMapOvr>
  <p:hf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457200" y="228864"/>
            <a:ext cx="8229600" cy="9528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457200" y="1333500"/>
            <a:ext cx="8229600" cy="4139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556791" y="5277612"/>
            <a:ext cx="548699" cy="4373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cs-CZ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583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467F7-39CD-4974-90AF-A84B814DB7BB}" type="datetimeFigureOut">
              <a:rPr lang="cs-CZ" smtClean="0"/>
              <a:t>14.2.2018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4708832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7" y="2384778"/>
            <a:ext cx="6619243" cy="1596373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216" y="3981151"/>
            <a:ext cx="6619244" cy="717000"/>
          </a:xfrm>
        </p:spPr>
        <p:txBody>
          <a:bodyPr anchor="t"/>
          <a:lstStyle>
            <a:lvl1pPr marL="0" indent="0" algn="l">
              <a:buNone/>
              <a:defRPr sz="15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467F7-39CD-4974-90AF-A84B814DB7BB}" type="datetimeFigureOut">
              <a:rPr lang="cs-CZ" smtClean="0"/>
              <a:t>14.2.2018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9908356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485" y="1717146"/>
            <a:ext cx="3297254" cy="3496469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0870" y="1713411"/>
            <a:ext cx="3297256" cy="3500204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467F7-39CD-4974-90AF-A84B814DB7BB}" type="datetimeFigureOut">
              <a:rPr lang="cs-CZ" smtClean="0"/>
              <a:t>14.2.2018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7113968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485" y="1587500"/>
            <a:ext cx="3297254" cy="480218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485" y="2095500"/>
            <a:ext cx="3297254" cy="3118115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0872" y="1587500"/>
            <a:ext cx="3297254" cy="480218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0872" y="2095500"/>
            <a:ext cx="3297254" cy="3118115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467F7-39CD-4974-90AF-A84B814DB7BB}" type="datetimeFigureOut">
              <a:rPr lang="cs-CZ" smtClean="0"/>
              <a:t>14.2.2018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0964236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467F7-39CD-4974-90AF-A84B814DB7BB}" type="datetimeFigureOut">
              <a:rPr lang="cs-CZ" smtClean="0"/>
              <a:t>14.2.2018</a:t>
            </a:fld>
            <a:endParaRPr lang="cs-CZ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5965609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467F7-39CD-4974-90AF-A84B814DB7BB}" type="datetimeFigureOut">
              <a:rPr lang="cs-CZ" smtClean="0"/>
              <a:t>14.2.2018</a:t>
            </a:fld>
            <a:endParaRPr lang="cs-CZ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8408093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5" y="1206500"/>
            <a:ext cx="2550798" cy="1206500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8462" y="1206500"/>
            <a:ext cx="3896998" cy="3810000"/>
          </a:xfrm>
        </p:spPr>
        <p:txBody>
          <a:bodyPr anchor="ctr"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215" y="2607734"/>
            <a:ext cx="2550797" cy="2412999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467F7-39CD-4974-90AF-A84B814DB7BB}" type="datetimeFigureOut">
              <a:rPr lang="cs-CZ" smtClean="0"/>
              <a:t>14.2.2018</a:t>
            </a:fld>
            <a:endParaRPr lang="cs-CZ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2621992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430" y="1545160"/>
            <a:ext cx="3819680" cy="1312340"/>
          </a:xfrm>
        </p:spPr>
        <p:txBody>
          <a:bodyPr anchor="b">
            <a:normAutofit/>
          </a:bodyPr>
          <a:lstStyle>
            <a:lvl1pPr algn="l">
              <a:defRPr sz="27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2160" y="952500"/>
            <a:ext cx="2400300" cy="3810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216" y="3048000"/>
            <a:ext cx="3813734" cy="1143000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467F7-39CD-4974-90AF-A84B814DB7BB}" type="datetimeFigureOut">
              <a:rPr lang="cs-CZ" smtClean="0"/>
              <a:t>14.2.2018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8628622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3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5.png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224738"/>
            <a:ext cx="3027759" cy="349026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410290"/>
            <a:ext cx="1141809" cy="1971211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6456759" y="1397000"/>
            <a:ext cx="2114550" cy="23495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5999560" y="0"/>
            <a:ext cx="1202540" cy="95117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6454408" y="5080000"/>
            <a:ext cx="745301" cy="635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7828359" y="0"/>
            <a:ext cx="514350" cy="952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584" y="377265"/>
            <a:ext cx="7053542" cy="116710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484" y="1710766"/>
            <a:ext cx="6709906" cy="34962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575455" y="1504951"/>
            <a:ext cx="825499" cy="2285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825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195467F7-39CD-4974-90AF-A84B814DB7BB}" type="datetimeFigureOut">
              <a:rPr lang="cs-CZ" smtClean="0"/>
              <a:t>14.2.2018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552855" y="2700448"/>
            <a:ext cx="3216496" cy="2286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25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4406" y="246441"/>
            <a:ext cx="628649" cy="6397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1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428192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68" r:id="rId1"/>
    <p:sldLayoutId id="2147483869" r:id="rId2"/>
    <p:sldLayoutId id="2147483870" r:id="rId3"/>
    <p:sldLayoutId id="2147483871" r:id="rId4"/>
    <p:sldLayoutId id="2147483872" r:id="rId5"/>
    <p:sldLayoutId id="2147483873" r:id="rId6"/>
    <p:sldLayoutId id="2147483874" r:id="rId7"/>
    <p:sldLayoutId id="2147483875" r:id="rId8"/>
    <p:sldLayoutId id="2147483876" r:id="rId9"/>
    <p:sldLayoutId id="2147483877" r:id="rId10"/>
    <p:sldLayoutId id="2147483878" r:id="rId11"/>
    <p:sldLayoutId id="2147483879" r:id="rId12"/>
    <p:sldLayoutId id="2147483880" r:id="rId13"/>
    <p:sldLayoutId id="2147483881" r:id="rId14"/>
    <p:sldLayoutId id="2147483882" r:id="rId15"/>
    <p:sldLayoutId id="2147483883" r:id="rId16"/>
    <p:sldLayoutId id="2147483884" r:id="rId17"/>
    <p:sldLayoutId id="2147483885" r:id="rId18"/>
  </p:sldLayoutIdLst>
  <p:hf hdr="0" ftr="0" dt="0"/>
  <p:txStyles>
    <p:titleStyle>
      <a:lvl1pPr algn="l" defTabSz="342900" rtl="0" eaLnBrk="1" latinLnBrk="0" hangingPunct="1">
        <a:spcBef>
          <a:spcPct val="0"/>
        </a:spcBef>
        <a:buNone/>
        <a:defRPr sz="315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5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35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2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05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05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187950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05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05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05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05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ctrTitle"/>
          </p:nvPr>
        </p:nvSpPr>
        <p:spPr>
          <a:xfrm>
            <a:off x="0" y="1438125"/>
            <a:ext cx="9144000" cy="24632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Times New Roman"/>
              <a:buNone/>
            </a:pPr>
            <a:r>
              <a:rPr lang="cs-CZ" sz="4800" b="1" i="0" u="none" strike="noStrike" cap="none" baseline="0" dirty="0" smtClean="0">
                <a:solidFill>
                  <a:schemeClr val="lt1"/>
                </a:solidFill>
              </a:rPr>
              <a:t/>
            </a:r>
            <a:br>
              <a:rPr lang="cs-CZ" sz="4800" b="1" i="0" u="none" strike="noStrike" cap="none" baseline="0" dirty="0" smtClean="0">
                <a:solidFill>
                  <a:schemeClr val="lt1"/>
                </a:solidFill>
              </a:rPr>
            </a:br>
            <a:r>
              <a:rPr lang="cs-CZ" sz="4800" b="1" i="0" u="none" strike="noStrike" cap="none" baseline="0" dirty="0" smtClean="0">
                <a:solidFill>
                  <a:schemeClr val="lt1"/>
                </a:solidFill>
              </a:rPr>
              <a:t>TEORIE </a:t>
            </a:r>
            <a:br>
              <a:rPr lang="cs-CZ" sz="4800" b="1" i="0" u="none" strike="noStrike" cap="none" baseline="0" dirty="0" smtClean="0">
                <a:solidFill>
                  <a:schemeClr val="lt1"/>
                </a:solidFill>
              </a:rPr>
            </a:br>
            <a:r>
              <a:rPr lang="cs-CZ" sz="4800" b="1" i="0" u="none" strike="noStrike" cap="none" baseline="0" dirty="0" smtClean="0">
                <a:solidFill>
                  <a:schemeClr val="lt1"/>
                </a:solidFill>
              </a:rPr>
              <a:t>ORGANIZAČNÍHO </a:t>
            </a:r>
            <a:r>
              <a:rPr lang="cs-CZ" sz="4800" b="1" i="0" u="none" strike="noStrike" cap="none" baseline="0" dirty="0">
                <a:solidFill>
                  <a:schemeClr val="lt1"/>
                </a:solidFill>
              </a:rPr>
              <a:t>CHOVÁNÍ</a:t>
            </a:r>
            <a:br>
              <a:rPr lang="cs-CZ" sz="4800" b="1" i="0" u="none" strike="noStrike" cap="none" baseline="0" dirty="0">
                <a:solidFill>
                  <a:schemeClr val="lt1"/>
                </a:solidFill>
              </a:rPr>
            </a:br>
            <a:r>
              <a:rPr lang="cs-CZ" sz="4800" b="1" i="0" u="none" strike="noStrike" cap="none" baseline="0" dirty="0">
                <a:solidFill>
                  <a:schemeClr val="lt1"/>
                </a:solidFill>
              </a:rPr>
              <a:t/>
            </a:r>
            <a:br>
              <a:rPr lang="cs-CZ" sz="4800" b="1" i="0" u="none" strike="noStrike" cap="none" baseline="0" dirty="0">
                <a:solidFill>
                  <a:schemeClr val="lt1"/>
                </a:solidFill>
              </a:rPr>
            </a:br>
            <a:endParaRPr lang="cs-CZ" sz="3200" b="1" i="0" u="none" strike="noStrike" cap="none" baseline="0" dirty="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1" name="Shape 41"/>
          <p:cNvSpPr txBox="1"/>
          <p:nvPr/>
        </p:nvSpPr>
        <p:spPr>
          <a:xfrm>
            <a:off x="971600" y="3451413"/>
            <a:ext cx="7488899" cy="189092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cs-CZ" sz="2400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Dagmar Svobodová</a:t>
            </a:r>
            <a:endParaRPr lang="cs-CZ" sz="2400" dirty="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cs-CZ" dirty="0"/>
              <a:t>Opatření používané v </a:t>
            </a:r>
            <a:r>
              <a:rPr lang="cs-CZ" dirty="0" smtClean="0"/>
              <a:t>organizaci chování</a:t>
            </a:r>
            <a:endParaRPr lang="cs-CZ" dirty="0"/>
          </a:p>
        </p:txBody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06400" rtl="0">
              <a:lnSpc>
                <a:spcPct val="150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cs-CZ" sz="2400" dirty="0"/>
              <a:t>změna strategie nebo taktiky</a:t>
            </a:r>
          </a:p>
          <a:p>
            <a:pPr marL="457200" lvl="0" indent="-406400" rtl="0">
              <a:lnSpc>
                <a:spcPct val="150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cs-CZ" sz="2400" dirty="0"/>
              <a:t>změna organizační struktury</a:t>
            </a:r>
          </a:p>
          <a:p>
            <a:pPr marL="457200" lvl="0" indent="-406400" rtl="0">
              <a:lnSpc>
                <a:spcPct val="150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cs-CZ" sz="2400" dirty="0"/>
              <a:t>změna organizační kultury</a:t>
            </a:r>
          </a:p>
          <a:p>
            <a:pPr marL="457200" lvl="0" indent="-406400" rtl="0">
              <a:lnSpc>
                <a:spcPct val="150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cs-CZ" sz="2400" dirty="0"/>
              <a:t>personální změna</a:t>
            </a:r>
          </a:p>
          <a:p>
            <a:pPr marL="457200" lvl="0" indent="-406400" rtl="0">
              <a:lnSpc>
                <a:spcPct val="150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cs-CZ" sz="2400" dirty="0"/>
              <a:t>vzdělávání a výcvik</a:t>
            </a:r>
          </a:p>
          <a:p>
            <a:pPr marL="457200" lvl="0" indent="-406400">
              <a:lnSpc>
                <a:spcPct val="150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cs-CZ" sz="2400" dirty="0"/>
              <a:t>změna technického a administrativního charakteru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title"/>
          </p:nvPr>
        </p:nvSpPr>
        <p:spPr>
          <a:xfrm>
            <a:off x="611560" y="277213"/>
            <a:ext cx="8208899" cy="7703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lt1"/>
              </a:buClr>
              <a:buSzPct val="25000"/>
              <a:buFont typeface="Times New Roman"/>
              <a:buNone/>
            </a:pPr>
            <a:r>
              <a:rPr lang="cs-CZ" sz="3000" b="1" i="0" u="none" strike="noStrike" cap="none" baseline="0" dirty="0">
                <a:solidFill>
                  <a:schemeClr val="lt1"/>
                </a:solidFill>
              </a:rPr>
              <a:t>Nové teorie organizačního chování</a:t>
            </a:r>
          </a:p>
        </p:txBody>
      </p:sp>
      <p:sp>
        <p:nvSpPr>
          <p:cNvPr id="114" name="Shape 114"/>
          <p:cNvSpPr txBox="1"/>
          <p:nvPr/>
        </p:nvSpPr>
        <p:spPr>
          <a:xfrm>
            <a:off x="611550" y="1047625"/>
            <a:ext cx="8208899" cy="4554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R="0" lvl="0" algn="just" rtl="0">
              <a:spcBef>
                <a:spcPts val="0"/>
              </a:spcBef>
              <a:buNone/>
            </a:pPr>
            <a:endParaRPr sz="2800" dirty="0">
              <a:solidFill>
                <a:schemeClr val="lt1"/>
              </a:solidFill>
              <a:latin typeface="+mj-lt"/>
            </a:endParaRPr>
          </a:p>
          <a:p>
            <a:pPr marL="457200" marR="0" lvl="0" indent="-406400" algn="just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-"/>
            </a:pPr>
            <a:r>
              <a:rPr lang="cs-CZ" sz="2800" dirty="0">
                <a:solidFill>
                  <a:schemeClr val="lt1"/>
                </a:solidFill>
                <a:latin typeface="+mj-lt"/>
              </a:rPr>
              <a:t>zpochybnění Weberova pojetí byrokracie</a:t>
            </a:r>
          </a:p>
          <a:p>
            <a:pPr marR="0" algn="just" rtl="0">
              <a:spcBef>
                <a:spcPts val="0"/>
              </a:spcBef>
              <a:buNone/>
            </a:pPr>
            <a:endParaRPr sz="2800" dirty="0">
              <a:solidFill>
                <a:schemeClr val="lt1"/>
              </a:solidFill>
              <a:latin typeface="+mj-lt"/>
            </a:endParaRPr>
          </a:p>
          <a:p>
            <a:pPr marR="0" lvl="0" algn="just" rtl="0">
              <a:spcBef>
                <a:spcPts val="0"/>
              </a:spcBef>
              <a:buNone/>
            </a:pPr>
            <a:endParaRPr sz="2800" dirty="0">
              <a:solidFill>
                <a:schemeClr val="lt1"/>
              </a:solidFill>
              <a:latin typeface="+mj-lt"/>
            </a:endParaRPr>
          </a:p>
          <a:p>
            <a:pPr marL="342900" marR="0" lvl="0" indent="-317500" algn="just" rtl="0">
              <a:lnSpc>
                <a:spcPct val="150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•"/>
            </a:pPr>
            <a:r>
              <a:rPr lang="cs-CZ" sz="2800" i="0" u="none" strike="noStrike" cap="none" baseline="0" dirty="0">
                <a:solidFill>
                  <a:schemeClr val="lt1"/>
                </a:solidFill>
                <a:latin typeface="+mj-lt"/>
              </a:rPr>
              <a:t>Teorie omezené racionality</a:t>
            </a:r>
          </a:p>
          <a:p>
            <a:pPr marL="342900" marR="0" lvl="0" indent="-317500" algn="just" rtl="0">
              <a:lnSpc>
                <a:spcPct val="150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•"/>
            </a:pPr>
            <a:r>
              <a:rPr lang="cs-CZ" sz="2800" i="0" u="none" strike="noStrike" cap="none" baseline="0" dirty="0">
                <a:solidFill>
                  <a:schemeClr val="lt1"/>
                </a:solidFill>
                <a:latin typeface="+mj-lt"/>
              </a:rPr>
              <a:t>Koncepce kolektivního jednání</a:t>
            </a:r>
          </a:p>
          <a:p>
            <a:pPr marL="342900" marR="0" lvl="0" indent="-317500" algn="just" rtl="0">
              <a:lnSpc>
                <a:spcPct val="150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•"/>
            </a:pPr>
            <a:r>
              <a:rPr lang="cs-CZ" sz="2800" dirty="0">
                <a:solidFill>
                  <a:schemeClr val="lt1"/>
                </a:solidFill>
                <a:latin typeface="+mj-lt"/>
              </a:rPr>
              <a:t>P</a:t>
            </a:r>
            <a:r>
              <a:rPr lang="cs-CZ" sz="2800" i="0" u="none" strike="noStrike" cap="none" baseline="0" dirty="0" smtClean="0">
                <a:solidFill>
                  <a:schemeClr val="lt1"/>
                </a:solidFill>
                <a:latin typeface="+mj-lt"/>
              </a:rPr>
              <a:t>lacená cena za </a:t>
            </a:r>
            <a:r>
              <a:rPr lang="cs-CZ" sz="2800" i="0" u="none" strike="noStrike" cap="none" baseline="0" dirty="0">
                <a:solidFill>
                  <a:schemeClr val="lt1"/>
                </a:solidFill>
                <a:latin typeface="+mj-lt"/>
              </a:rPr>
              <a:t>organizaci lidských aktivit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>
            <a:spLocks noGrp="1"/>
          </p:cNvSpPr>
          <p:nvPr>
            <p:ph type="title"/>
          </p:nvPr>
        </p:nvSpPr>
        <p:spPr>
          <a:xfrm>
            <a:off x="611560" y="397226"/>
            <a:ext cx="7125000" cy="7703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Clr>
                <a:schemeClr val="lt1"/>
              </a:buClr>
              <a:buSzPct val="25000"/>
            </a:pPr>
            <a:r>
              <a:rPr lang="cs-CZ" sz="3600" b="1" i="0" u="none" strike="noStrike" cap="none" baseline="0" dirty="0">
                <a:solidFill>
                  <a:schemeClr val="lt1"/>
                </a:solidFill>
                <a:ea typeface="Times New Roman"/>
                <a:cs typeface="Times New Roman"/>
                <a:sym typeface="Times New Roman"/>
              </a:rPr>
              <a:t/>
            </a:r>
            <a:br>
              <a:rPr lang="cs-CZ" sz="3600" b="1" i="0" u="none" strike="noStrike" cap="none" baseline="0" dirty="0">
                <a:solidFill>
                  <a:schemeClr val="lt1"/>
                </a:solidFill>
                <a:ea typeface="Times New Roman"/>
                <a:cs typeface="Times New Roman"/>
                <a:sym typeface="Times New Roman"/>
              </a:rPr>
            </a:br>
            <a:r>
              <a:rPr lang="cs-CZ" sz="3600" b="1" dirty="0">
                <a:solidFill>
                  <a:schemeClr val="lt1"/>
                </a:solidFill>
                <a:ea typeface="Times New Roman"/>
                <a:cs typeface="Times New Roman"/>
                <a:sym typeface="Times New Roman"/>
              </a:rPr>
              <a:t>Herbert  Alexander </a:t>
            </a:r>
            <a:r>
              <a:rPr lang="cs-CZ" sz="3600" b="1" dirty="0" smtClean="0">
                <a:solidFill>
                  <a:schemeClr val="lt1"/>
                </a:solidFill>
                <a:ea typeface="Times New Roman"/>
                <a:cs typeface="Times New Roman"/>
                <a:sym typeface="Times New Roman"/>
              </a:rPr>
              <a:t>Simon</a:t>
            </a:r>
            <a:r>
              <a:rPr lang="cs-CZ" sz="3600" b="1" i="0" u="none" strike="noStrike" cap="none" baseline="0" dirty="0">
                <a:solidFill>
                  <a:schemeClr val="lt1"/>
                </a:solidFill>
                <a:ea typeface="Times New Roman"/>
                <a:cs typeface="Times New Roman"/>
                <a:sym typeface="Times New Roman"/>
              </a:rPr>
              <a:t/>
            </a:r>
            <a:br>
              <a:rPr lang="cs-CZ" sz="3600" b="1" i="0" u="none" strike="noStrike" cap="none" baseline="0" dirty="0">
                <a:solidFill>
                  <a:schemeClr val="lt1"/>
                </a:solidFill>
                <a:ea typeface="Times New Roman"/>
                <a:cs typeface="Times New Roman"/>
                <a:sym typeface="Times New Roman"/>
              </a:rPr>
            </a:br>
            <a:endParaRPr lang="cs-CZ" sz="3600" b="1" i="0" u="none" strike="noStrike" cap="none" baseline="0" dirty="0">
              <a:solidFill>
                <a:schemeClr val="lt1"/>
              </a:solidFill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0" name="Shape 120"/>
          <p:cNvSpPr txBox="1">
            <a:spLocks noGrp="1"/>
          </p:cNvSpPr>
          <p:nvPr>
            <p:ph idx="1"/>
          </p:nvPr>
        </p:nvSpPr>
        <p:spPr>
          <a:xfrm>
            <a:off x="-293077" y="1470963"/>
            <a:ext cx="6389077" cy="409749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742950" marR="0" lvl="1" indent="-285750" rtl="0">
              <a:spcBef>
                <a:spcPts val="112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cs-CZ" sz="2600" i="0" u="none" strike="noStrike" cap="none" baseline="0" dirty="0" smtClean="0">
                <a:solidFill>
                  <a:schemeClr val="lt1"/>
                </a:solidFill>
                <a:ea typeface="Times New Roman"/>
                <a:cs typeface="Times New Roman"/>
                <a:sym typeface="Times New Roman"/>
              </a:rPr>
              <a:t>15. 6.</a:t>
            </a:r>
            <a:r>
              <a:rPr lang="cs-CZ" sz="2600" i="0" u="none" strike="noStrike" cap="none" dirty="0" smtClean="0">
                <a:solidFill>
                  <a:schemeClr val="lt1"/>
                </a:solidFill>
                <a:ea typeface="Times New Roman"/>
                <a:cs typeface="Times New Roman"/>
                <a:sym typeface="Times New Roman"/>
              </a:rPr>
              <a:t> 1916 – 9. 2. 2001</a:t>
            </a:r>
            <a:endParaRPr lang="cs-CZ" sz="2600" i="0" u="none" strike="noStrike" cap="none" baseline="0" dirty="0">
              <a:solidFill>
                <a:schemeClr val="lt1"/>
              </a:solidFill>
              <a:ea typeface="Times New Roman"/>
              <a:cs typeface="Times New Roman"/>
              <a:sym typeface="Times New Roman"/>
            </a:endParaRPr>
          </a:p>
          <a:p>
            <a:pPr marL="742950" marR="0" lvl="1" indent="-285750" rtl="0">
              <a:spcBef>
                <a:spcPts val="112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cs-CZ" sz="2600" i="0" u="none" strike="noStrike" cap="none" baseline="0" dirty="0">
                <a:solidFill>
                  <a:schemeClr val="lt1"/>
                </a:solidFill>
                <a:ea typeface="Times New Roman"/>
                <a:cs typeface="Times New Roman"/>
                <a:sym typeface="Times New Roman"/>
              </a:rPr>
              <a:t>americký </a:t>
            </a:r>
            <a:r>
              <a:rPr lang="cs-CZ" sz="2600" i="0" u="none" strike="noStrike" cap="none" baseline="0" dirty="0" smtClean="0">
                <a:solidFill>
                  <a:schemeClr val="lt1"/>
                </a:solidFill>
                <a:ea typeface="Times New Roman"/>
                <a:cs typeface="Times New Roman"/>
                <a:sym typeface="Times New Roman"/>
              </a:rPr>
              <a:t>vědec, </a:t>
            </a:r>
            <a:r>
              <a:rPr lang="cs-CZ" sz="2600" i="0" u="none" strike="noStrike" cap="none" baseline="0" dirty="0">
                <a:solidFill>
                  <a:schemeClr val="lt1"/>
                </a:solidFill>
                <a:ea typeface="Times New Roman"/>
                <a:cs typeface="Times New Roman"/>
                <a:sym typeface="Times New Roman"/>
              </a:rPr>
              <a:t>ekonom, psycholog a odborník na umělou inteligenci</a:t>
            </a:r>
          </a:p>
          <a:p>
            <a:pPr marL="742950" marR="0" lvl="1" indent="-285750" rtl="0">
              <a:spcBef>
                <a:spcPts val="112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cs-CZ" sz="2600" i="0" u="none" strike="noStrike" cap="none" baseline="0" dirty="0">
                <a:solidFill>
                  <a:schemeClr val="lt1"/>
                </a:solidFill>
                <a:ea typeface="Times New Roman"/>
                <a:cs typeface="Times New Roman"/>
                <a:sym typeface="Times New Roman"/>
              </a:rPr>
              <a:t>Nobelova cena (1978) za ekonomii</a:t>
            </a:r>
          </a:p>
          <a:p>
            <a:pPr marL="742950" marR="0" lvl="1" indent="-285750" rtl="0">
              <a:spcBef>
                <a:spcPts val="11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cs-CZ" sz="2600" i="0" u="none" strike="noStrike" cap="none" baseline="0" dirty="0">
                <a:solidFill>
                  <a:schemeClr val="lt1"/>
                </a:solidFill>
                <a:ea typeface="Times New Roman"/>
                <a:cs typeface="Times New Roman"/>
                <a:sym typeface="Times New Roman"/>
              </a:rPr>
              <a:t>dokázal, že objektivně racionální rozhodování je nereálné</a:t>
            </a: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7096" y="1567961"/>
            <a:ext cx="2247900" cy="3352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Teorie omezené racionality podle Herberta A. Simona</a:t>
            </a:r>
            <a:endParaRPr lang="cs-CZ" b="1" dirty="0"/>
          </a:p>
        </p:txBody>
      </p:sp>
      <p:sp>
        <p:nvSpPr>
          <p:cNvPr id="126" name="Shape 126"/>
          <p:cNvSpPr txBox="1">
            <a:spLocks noGrp="1"/>
          </p:cNvSpPr>
          <p:nvPr>
            <p:ph idx="1"/>
          </p:nvPr>
        </p:nvSpPr>
        <p:spPr>
          <a:xfrm>
            <a:off x="-274485" y="1544373"/>
            <a:ext cx="9418485" cy="3834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742950" marR="0" lvl="1" indent="-285750" algn="just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cs-CZ" sz="2800" i="0" u="none" strike="noStrike" cap="none" baseline="0" dirty="0" smtClean="0">
                <a:solidFill>
                  <a:schemeClr val="lt1"/>
                </a:solidFill>
                <a:ea typeface="Times New Roman"/>
                <a:cs typeface="Times New Roman"/>
                <a:sym typeface="Times New Roman"/>
              </a:rPr>
              <a:t>Znalosti v procesu rozhodování</a:t>
            </a:r>
            <a:r>
              <a:rPr lang="cs-CZ" sz="2800" i="0" u="none" strike="noStrike" cap="none" dirty="0" smtClean="0">
                <a:solidFill>
                  <a:schemeClr val="lt1"/>
                </a:solidFill>
                <a:ea typeface="Times New Roman"/>
                <a:cs typeface="Times New Roman"/>
                <a:sym typeface="Times New Roman"/>
              </a:rPr>
              <a:t> determinují</a:t>
            </a:r>
          </a:p>
          <a:p>
            <a:pPr marL="742950" marR="0" lvl="1" indent="-285750" algn="just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endParaRPr lang="cs-CZ" sz="2800" i="0" u="none" strike="noStrike" cap="none" dirty="0" smtClean="0">
              <a:solidFill>
                <a:schemeClr val="lt1"/>
              </a:solidFill>
              <a:ea typeface="Times New Roman"/>
              <a:cs typeface="Times New Roman"/>
              <a:sym typeface="Times New Roman"/>
            </a:endParaRPr>
          </a:p>
          <a:p>
            <a:pPr marL="742950" marR="0" lvl="1" indent="-285750" algn="just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cs-CZ" sz="2800" baseline="0" dirty="0" smtClean="0">
                <a:solidFill>
                  <a:schemeClr val="lt1"/>
                </a:solidFill>
                <a:ea typeface="Times New Roman"/>
                <a:cs typeface="Times New Roman"/>
                <a:sym typeface="Times New Roman"/>
              </a:rPr>
              <a:t>Formování</a:t>
            </a:r>
            <a:r>
              <a:rPr lang="cs-CZ" sz="2800" dirty="0" smtClean="0">
                <a:solidFill>
                  <a:schemeClr val="lt1"/>
                </a:solidFill>
                <a:ea typeface="Times New Roman"/>
                <a:cs typeface="Times New Roman"/>
                <a:sym typeface="Times New Roman"/>
              </a:rPr>
              <a:t> očekávání budoucích důsledků</a:t>
            </a:r>
          </a:p>
          <a:p>
            <a:pPr marL="742950" marR="0" lvl="1" indent="-285750" algn="just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endParaRPr lang="cs-CZ" sz="2800" dirty="0" smtClean="0">
              <a:solidFill>
                <a:schemeClr val="lt1"/>
              </a:solidFill>
              <a:ea typeface="Times New Roman"/>
              <a:cs typeface="Times New Roman"/>
              <a:sym typeface="Times New Roman"/>
            </a:endParaRPr>
          </a:p>
          <a:p>
            <a:pPr marL="742950" marR="0" lvl="1" indent="-285750" algn="just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cs-CZ" sz="2800" i="0" u="none" strike="noStrike" cap="none" baseline="0" dirty="0" smtClean="0">
                <a:solidFill>
                  <a:schemeClr val="lt1"/>
                </a:solidFill>
                <a:ea typeface="Times New Roman"/>
                <a:cs typeface="Times New Roman"/>
                <a:sym typeface="Times New Roman"/>
              </a:rPr>
              <a:t>Důsledky</a:t>
            </a:r>
            <a:r>
              <a:rPr lang="cs-CZ" sz="2800" i="0" u="none" strike="noStrike" cap="none" dirty="0" smtClean="0">
                <a:solidFill>
                  <a:schemeClr val="lt1"/>
                </a:solidFill>
                <a:ea typeface="Times New Roman"/>
                <a:cs typeface="Times New Roman"/>
                <a:sym typeface="Times New Roman"/>
              </a:rPr>
              <a:t> každého alternativního chování </a:t>
            </a:r>
          </a:p>
          <a:p>
            <a:pPr marL="742950" marR="0" lvl="1" indent="-285750" algn="just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endParaRPr lang="cs-CZ" sz="2800" baseline="0" dirty="0">
              <a:solidFill>
                <a:schemeClr val="lt1"/>
              </a:solidFill>
              <a:ea typeface="Times New Roman"/>
              <a:cs typeface="Times New Roman"/>
              <a:sym typeface="Times New Roman"/>
            </a:endParaRPr>
          </a:p>
          <a:p>
            <a:pPr marL="742950" marR="0" lvl="1" indent="-285750" algn="just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cs-CZ" sz="2800" i="0" u="none" strike="noStrike" cap="none" dirty="0" smtClean="0">
                <a:solidFill>
                  <a:schemeClr val="lt1"/>
                </a:solidFill>
                <a:ea typeface="Times New Roman"/>
                <a:cs typeface="Times New Roman"/>
                <a:sym typeface="Times New Roman"/>
              </a:rPr>
              <a:t>Primární proměnná ovlivňující volbu jednání </a:t>
            </a:r>
            <a:endParaRPr lang="cs-CZ" sz="2800" i="0" u="none" strike="noStrike" cap="none" baseline="0" dirty="0">
              <a:solidFill>
                <a:schemeClr val="lt1"/>
              </a:solidFill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>
            <a:spLocks noGrp="1"/>
          </p:cNvSpPr>
          <p:nvPr>
            <p:ph idx="1"/>
          </p:nvPr>
        </p:nvSpPr>
        <p:spPr>
          <a:xfrm>
            <a:off x="527793" y="1044777"/>
            <a:ext cx="8616207" cy="4380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342900" marR="0" lvl="0" indent="-3429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cs-CZ" sz="2800" i="0" u="none" strike="noStrike" cap="none" baseline="0" dirty="0" smtClean="0">
                <a:solidFill>
                  <a:schemeClr val="lt1"/>
                </a:solidFill>
                <a:ea typeface="Times New Roman"/>
                <a:cs typeface="Times New Roman"/>
                <a:sym typeface="Times New Roman"/>
              </a:rPr>
              <a:t>Administrativní</a:t>
            </a:r>
            <a:r>
              <a:rPr lang="cs-CZ" sz="2800" i="0" u="none" strike="noStrike" cap="none" dirty="0" smtClean="0">
                <a:solidFill>
                  <a:schemeClr val="lt1"/>
                </a:solidFill>
                <a:ea typeface="Times New Roman"/>
                <a:cs typeface="Times New Roman"/>
                <a:sym typeface="Times New Roman"/>
              </a:rPr>
              <a:t> model </a:t>
            </a:r>
          </a:p>
          <a:p>
            <a:pPr marL="342900" marR="0" lvl="0" indent="-3429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endParaRPr lang="cs-CZ" sz="2800" baseline="0" dirty="0">
              <a:solidFill>
                <a:schemeClr val="lt1"/>
              </a:solidFill>
              <a:ea typeface="Times New Roman"/>
              <a:cs typeface="Times New Roman"/>
              <a:sym typeface="Times New Roman"/>
            </a:endParaRPr>
          </a:p>
          <a:p>
            <a:pPr marL="342900" marR="0" lvl="0" indent="-3429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cs-CZ" sz="2800" i="0" u="none" strike="noStrike" cap="none" dirty="0" smtClean="0">
                <a:solidFill>
                  <a:schemeClr val="lt1"/>
                </a:solidFill>
                <a:ea typeface="Times New Roman"/>
                <a:cs typeface="Times New Roman"/>
                <a:sym typeface="Times New Roman"/>
              </a:rPr>
              <a:t>Jeden extrém – ekonom</a:t>
            </a:r>
          </a:p>
          <a:p>
            <a:pPr marL="342900" marR="0" lvl="0" indent="-3429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endParaRPr lang="cs-CZ" sz="2800" baseline="0" dirty="0">
              <a:solidFill>
                <a:schemeClr val="lt1"/>
              </a:solidFill>
              <a:ea typeface="Times New Roman"/>
              <a:cs typeface="Times New Roman"/>
              <a:sym typeface="Times New Roman"/>
            </a:endParaRPr>
          </a:p>
          <a:p>
            <a:pPr marL="342900" marR="0" lvl="0" indent="-3429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cs-CZ" sz="2800" i="0" u="none" strike="noStrike" cap="none" dirty="0" smtClean="0">
                <a:solidFill>
                  <a:schemeClr val="lt1"/>
                </a:solidFill>
                <a:ea typeface="Times New Roman"/>
                <a:cs typeface="Times New Roman"/>
                <a:sym typeface="Times New Roman"/>
              </a:rPr>
              <a:t>Druhý extré</a:t>
            </a:r>
            <a:r>
              <a:rPr lang="cs-CZ" sz="2800" dirty="0" smtClean="0">
                <a:solidFill>
                  <a:schemeClr val="lt1"/>
                </a:solidFill>
                <a:ea typeface="Times New Roman"/>
                <a:cs typeface="Times New Roman"/>
                <a:sym typeface="Times New Roman"/>
              </a:rPr>
              <a:t>m – tendence sociální psychologie </a:t>
            </a:r>
            <a:endParaRPr lang="cs-CZ" sz="2800" dirty="0">
              <a:solidFill>
                <a:schemeClr val="lt1"/>
              </a:solidFill>
              <a:ea typeface="Times New Roman"/>
              <a:cs typeface="Times New Roman"/>
              <a:sym typeface="Times New Roman"/>
            </a:endParaRPr>
          </a:p>
          <a:p>
            <a:pPr marL="342900" marR="0" lvl="0" indent="-3429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endParaRPr lang="cs-CZ" sz="2800" i="0" u="none" strike="noStrike" cap="none" baseline="0" dirty="0" smtClean="0">
              <a:solidFill>
                <a:schemeClr val="lt1"/>
              </a:solidFill>
              <a:ea typeface="Times New Roman"/>
              <a:cs typeface="Times New Roman"/>
              <a:sym typeface="Times New Roman"/>
            </a:endParaRPr>
          </a:p>
          <a:p>
            <a:pPr marL="342900" marR="0" lvl="0" indent="-3429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cs-CZ" sz="2800" dirty="0" smtClean="0">
                <a:solidFill>
                  <a:schemeClr val="lt1"/>
                </a:solidFill>
                <a:ea typeface="Times New Roman"/>
                <a:cs typeface="Times New Roman"/>
                <a:sym typeface="Times New Roman"/>
              </a:rPr>
              <a:t>Rozhodnutí jedinců začleněno do podmínek</a:t>
            </a:r>
          </a:p>
          <a:p>
            <a:pPr marL="342900" marR="0" lvl="0" indent="-3429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endParaRPr lang="cs-CZ" sz="2400" i="0" u="none" strike="noStrike" cap="none" baseline="0" dirty="0">
              <a:solidFill>
                <a:schemeClr val="lt1"/>
              </a:solidFill>
              <a:ea typeface="Times New Roman"/>
              <a:cs typeface="Times New Roman"/>
              <a:sym typeface="Times New Roman"/>
            </a:endParaRPr>
          </a:p>
          <a:p>
            <a:pPr marL="342900" marR="0" lvl="0" indent="-3429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endParaRPr sz="2400" i="0" u="none" strike="noStrike" cap="none" baseline="0" dirty="0">
              <a:solidFill>
                <a:schemeClr val="lt1"/>
              </a:solidFill>
              <a:ea typeface="Times New Roman"/>
              <a:cs typeface="Times New Roman"/>
              <a:sym typeface="Times New Roman"/>
            </a:endParaRPr>
          </a:p>
          <a:p>
            <a:pPr marL="342900" marR="0" lvl="0" indent="-228600" algn="l" rtl="0">
              <a:spcBef>
                <a:spcPts val="9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</a:pPr>
            <a:endParaRPr sz="1600" i="0" u="none" strike="noStrike" cap="none" baseline="0" dirty="0">
              <a:solidFill>
                <a:schemeClr val="lt1"/>
              </a:solidFill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000" b="1" dirty="0" smtClean="0"/>
              <a:t>Simonova definice </a:t>
            </a:r>
            <a:br>
              <a:rPr lang="cs-CZ" sz="3000" b="1" dirty="0" smtClean="0"/>
            </a:br>
            <a:r>
              <a:rPr lang="cs-CZ" sz="3000" b="1" dirty="0" smtClean="0"/>
              <a:t>racionality a její limity</a:t>
            </a:r>
            <a:endParaRPr lang="cs-CZ" sz="3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69630" y="1713411"/>
            <a:ext cx="4123639" cy="3496469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endParaRPr lang="cs-CZ" sz="24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cs-CZ" sz="2600" dirty="0" smtClean="0"/>
              <a:t>Objektivně racionální </a:t>
            </a:r>
          </a:p>
          <a:p>
            <a:pPr>
              <a:buFont typeface="Arial" panose="020B0604020202020204" pitchFamily="34" charset="0"/>
              <a:buChar char="•"/>
            </a:pPr>
            <a:endParaRPr lang="cs-CZ" sz="26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cs-CZ" sz="2600" dirty="0" smtClean="0"/>
              <a:t>Subjektivně racionální </a:t>
            </a:r>
          </a:p>
          <a:p>
            <a:pPr>
              <a:buFont typeface="Arial" panose="020B0604020202020204" pitchFamily="34" charset="0"/>
              <a:buChar char="•"/>
            </a:pPr>
            <a:endParaRPr lang="cs-CZ" sz="2600" dirty="0"/>
          </a:p>
          <a:p>
            <a:pPr>
              <a:buFont typeface="Arial" panose="020B0604020202020204" pitchFamily="34" charset="0"/>
              <a:buChar char="•"/>
            </a:pPr>
            <a:r>
              <a:rPr lang="cs-CZ" sz="2600" dirty="0" smtClean="0"/>
              <a:t>Uvědoměle racionální </a:t>
            </a:r>
          </a:p>
          <a:p>
            <a:pPr>
              <a:buFont typeface="Arial" panose="020B0604020202020204" pitchFamily="34" charset="0"/>
              <a:buChar char="•"/>
            </a:pPr>
            <a:endParaRPr lang="cs-CZ" sz="2800" dirty="0"/>
          </a:p>
          <a:p>
            <a:pPr>
              <a:buFont typeface="Arial" panose="020B0604020202020204" pitchFamily="34" charset="0"/>
              <a:buChar char="•"/>
            </a:pPr>
            <a:endParaRPr lang="cs-CZ" sz="2800" dirty="0"/>
          </a:p>
          <a:p>
            <a:pPr>
              <a:buFont typeface="Arial" panose="020B0604020202020204" pitchFamily="34" charset="0"/>
              <a:buChar char="•"/>
            </a:pPr>
            <a:endParaRPr lang="cs-CZ" sz="28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393270" y="1713411"/>
            <a:ext cx="4246638" cy="3500204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endParaRPr lang="cs-CZ" sz="26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cs-CZ" sz="2600" dirty="0" smtClean="0"/>
              <a:t>Uváženě </a:t>
            </a:r>
            <a:r>
              <a:rPr lang="cs-CZ" sz="2600" dirty="0"/>
              <a:t>racionální</a:t>
            </a:r>
          </a:p>
          <a:p>
            <a:pPr>
              <a:buFont typeface="Arial" panose="020B0604020202020204" pitchFamily="34" charset="0"/>
              <a:buChar char="•"/>
            </a:pPr>
            <a:endParaRPr lang="cs-CZ" sz="2600" dirty="0"/>
          </a:p>
          <a:p>
            <a:pPr>
              <a:buFont typeface="Arial" panose="020B0604020202020204" pitchFamily="34" charset="0"/>
              <a:buChar char="•"/>
            </a:pPr>
            <a:r>
              <a:rPr lang="cs-CZ" sz="2600" dirty="0"/>
              <a:t>Organizačně racionální </a:t>
            </a:r>
          </a:p>
          <a:p>
            <a:pPr>
              <a:buFont typeface="Arial" panose="020B0604020202020204" pitchFamily="34" charset="0"/>
              <a:buChar char="•"/>
            </a:pPr>
            <a:endParaRPr lang="cs-CZ" sz="2600" dirty="0"/>
          </a:p>
          <a:p>
            <a:pPr>
              <a:buFont typeface="Arial" panose="020B0604020202020204" pitchFamily="34" charset="0"/>
              <a:buChar char="•"/>
            </a:pPr>
            <a:r>
              <a:rPr lang="cs-CZ" sz="2600" dirty="0"/>
              <a:t>Osobně racionální  </a:t>
            </a:r>
          </a:p>
          <a:p>
            <a:endParaRPr lang="cs-CZ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b="1" dirty="0"/>
              <a:t>H</a:t>
            </a:r>
            <a:r>
              <a:rPr lang="cs-CZ" sz="3200" b="1" dirty="0" smtClean="0"/>
              <a:t>lavní způsoby objektivní racionality podle Simona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483" y="1710766"/>
            <a:ext cx="7566239" cy="3693572"/>
          </a:xfrm>
        </p:spPr>
        <p:txBody>
          <a:bodyPr>
            <a:normAutofit/>
          </a:bodyPr>
          <a:lstStyle/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cs-CZ" sz="2800" dirty="0" smtClean="0"/>
              <a:t>Nekompletnost znalosti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cs-CZ" sz="2800" dirty="0" smtClean="0"/>
              <a:t>Potíže při anticipaci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cs-CZ" sz="2800" dirty="0" smtClean="0"/>
              <a:t>Rozsah možných alternativ chování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7569" y="377265"/>
            <a:ext cx="7913077" cy="1167108"/>
          </a:xfrm>
        </p:spPr>
        <p:txBody>
          <a:bodyPr/>
          <a:lstStyle/>
          <a:p>
            <a:r>
              <a:rPr lang="cs-CZ" sz="3000" b="1" dirty="0" smtClean="0"/>
              <a:t>Předpoklady o rozhodování podle Simonovy teorie „omezené racionality</a:t>
            </a:r>
            <a:r>
              <a:rPr lang="cs-CZ" sz="3000" dirty="0" smtClean="0"/>
              <a:t>“ </a:t>
            </a:r>
            <a:endParaRPr lang="cs-CZ" sz="3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87569" y="1710766"/>
            <a:ext cx="8839200" cy="3496234"/>
          </a:xfrm>
        </p:spPr>
        <p:txBody>
          <a:bodyPr>
            <a:no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lphaUcPeriod"/>
            </a:pPr>
            <a:r>
              <a:rPr lang="cs-CZ" sz="2400" dirty="0" smtClean="0"/>
              <a:t>Lidské vědění je nekompletní a roztříštěné</a:t>
            </a:r>
          </a:p>
          <a:p>
            <a:pPr marL="342900" indent="-342900">
              <a:lnSpc>
                <a:spcPct val="150000"/>
              </a:lnSpc>
              <a:buFont typeface="+mj-lt"/>
              <a:buAutoNum type="alphaUcPeriod"/>
            </a:pPr>
            <a:r>
              <a:rPr lang="cs-CZ" sz="2400" dirty="0" smtClean="0"/>
              <a:t>Člověk nemůže zvážit mnoho důsledku svých činností</a:t>
            </a:r>
          </a:p>
          <a:p>
            <a:pPr marL="342900" indent="-342900">
              <a:lnSpc>
                <a:spcPct val="150000"/>
              </a:lnSpc>
              <a:buFont typeface="+mj-lt"/>
              <a:buAutoNum type="alphaUcPeriod"/>
            </a:pPr>
            <a:r>
              <a:rPr lang="cs-CZ" sz="2400" dirty="0" smtClean="0"/>
              <a:t>Člověk nemůže myslet na mnoho věcí najednou</a:t>
            </a:r>
          </a:p>
          <a:p>
            <a:pPr marL="342900" indent="-342900">
              <a:lnSpc>
                <a:spcPct val="150000"/>
              </a:lnSpc>
              <a:buFont typeface="+mj-lt"/>
              <a:buAutoNum type="alphaUcPeriod"/>
            </a:pPr>
            <a:r>
              <a:rPr lang="cs-CZ" sz="2400" dirty="0" smtClean="0"/>
              <a:t>Člověk si nemůže všechno pamatovat</a:t>
            </a:r>
          </a:p>
          <a:p>
            <a:pPr marL="342900" indent="-342900">
              <a:lnSpc>
                <a:spcPct val="150000"/>
              </a:lnSpc>
              <a:buFont typeface="+mj-lt"/>
              <a:buAutoNum type="alphaUcPeriod"/>
            </a:pPr>
            <a:r>
              <a:rPr lang="cs-CZ" sz="2400" dirty="0" smtClean="0"/>
              <a:t>Člověk jedná podle rutiny, zvyku a konzervatismu</a:t>
            </a:r>
          </a:p>
          <a:p>
            <a:pPr marL="342900" indent="-342900">
              <a:lnSpc>
                <a:spcPct val="150000"/>
              </a:lnSpc>
              <a:buFont typeface="+mj-lt"/>
              <a:buAutoNum type="alphaUcPeriod"/>
            </a:pPr>
            <a:r>
              <a:rPr lang="cs-CZ" sz="2400" dirty="0" smtClean="0"/>
              <a:t>Člověk žije v omezujícím organizačním prostředí 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65667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Koncepce kolektivního jednání</a:t>
            </a:r>
            <a:br>
              <a:rPr lang="cs-CZ" dirty="0" smtClean="0"/>
            </a:br>
            <a:r>
              <a:rPr lang="cs-CZ" b="1" dirty="0" err="1" smtClean="0"/>
              <a:t>Mancur</a:t>
            </a:r>
            <a:r>
              <a:rPr lang="cs-CZ" b="1" dirty="0" smtClean="0"/>
              <a:t> </a:t>
            </a:r>
            <a:r>
              <a:rPr lang="cs-CZ" b="1" dirty="0" err="1" smtClean="0"/>
              <a:t>Lloyd</a:t>
            </a:r>
            <a:r>
              <a:rPr lang="cs-CZ" b="1" dirty="0" smtClean="0"/>
              <a:t> </a:t>
            </a:r>
            <a:r>
              <a:rPr lang="cs-CZ" b="1" dirty="0" err="1" smtClean="0"/>
              <a:t>Olson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84584" y="1710766"/>
            <a:ext cx="6630200" cy="3496234"/>
          </a:xfrm>
        </p:spPr>
        <p:txBody>
          <a:bodyPr>
            <a:normAutofit/>
          </a:bodyPr>
          <a:lstStyle/>
          <a:p>
            <a:endParaRPr lang="cs-CZ" sz="2400" dirty="0" smtClean="0"/>
          </a:p>
          <a:p>
            <a:pPr marL="0" indent="0">
              <a:buNone/>
            </a:pPr>
            <a:endParaRPr lang="cs-CZ" sz="2400" dirty="0" smtClean="0"/>
          </a:p>
          <a:p>
            <a:r>
              <a:rPr lang="cs-CZ" sz="2400" dirty="0" smtClean="0"/>
              <a:t>Americký ekonom a sociolog</a:t>
            </a:r>
          </a:p>
          <a:p>
            <a:r>
              <a:rPr lang="cs-CZ" sz="2400" dirty="0" smtClean="0"/>
              <a:t>Práce „</a:t>
            </a:r>
            <a:r>
              <a:rPr lang="cs-CZ" sz="2400" dirty="0" err="1" smtClean="0"/>
              <a:t>The</a:t>
            </a:r>
            <a:r>
              <a:rPr lang="cs-CZ" sz="2400" dirty="0" smtClean="0"/>
              <a:t> </a:t>
            </a:r>
            <a:r>
              <a:rPr lang="cs-CZ" sz="2400" dirty="0" err="1"/>
              <a:t>L</a:t>
            </a:r>
            <a:r>
              <a:rPr lang="cs-CZ" sz="2400" dirty="0" err="1" smtClean="0"/>
              <a:t>ogic</a:t>
            </a:r>
            <a:r>
              <a:rPr lang="cs-CZ" sz="2400" dirty="0" smtClean="0"/>
              <a:t> </a:t>
            </a:r>
            <a:r>
              <a:rPr lang="cs-CZ" sz="2400" dirty="0" err="1" smtClean="0"/>
              <a:t>of</a:t>
            </a:r>
            <a:r>
              <a:rPr lang="cs-CZ" sz="2400" dirty="0" smtClean="0"/>
              <a:t> </a:t>
            </a:r>
            <a:r>
              <a:rPr lang="cs-CZ" sz="2400" dirty="0" err="1" smtClean="0"/>
              <a:t>the</a:t>
            </a:r>
            <a:r>
              <a:rPr lang="cs-CZ" sz="2400" dirty="0" smtClean="0"/>
              <a:t> </a:t>
            </a:r>
            <a:r>
              <a:rPr lang="cs-CZ" sz="2400" dirty="0" err="1" smtClean="0"/>
              <a:t>Collective</a:t>
            </a:r>
            <a:r>
              <a:rPr lang="cs-CZ" sz="2400" dirty="0" smtClean="0"/>
              <a:t> </a:t>
            </a:r>
            <a:r>
              <a:rPr lang="cs-CZ" sz="2400" dirty="0" err="1" smtClean="0"/>
              <a:t>Action</a:t>
            </a:r>
            <a:r>
              <a:rPr lang="cs-CZ" sz="2400" dirty="0" smtClean="0"/>
              <a:t>: </a:t>
            </a:r>
            <a:r>
              <a:rPr lang="en-US" sz="2400" dirty="0"/>
              <a:t>Public Goods and the Theory of </a:t>
            </a:r>
            <a:r>
              <a:rPr lang="en-US" sz="2400" dirty="0" smtClean="0"/>
              <a:t>Groups</a:t>
            </a:r>
            <a:r>
              <a:rPr lang="cs-CZ" sz="2400" dirty="0" smtClean="0"/>
              <a:t>“</a:t>
            </a:r>
            <a:r>
              <a:rPr lang="en-US" sz="2400" dirty="0" smtClean="0"/>
              <a:t> </a:t>
            </a:r>
            <a:r>
              <a:rPr lang="en-US" sz="2400" dirty="0"/>
              <a:t>(1965</a:t>
            </a:r>
            <a:r>
              <a:rPr lang="en-US" sz="2400" dirty="0" smtClean="0"/>
              <a:t>)</a:t>
            </a:r>
            <a:endParaRPr lang="cs-CZ" sz="2400" dirty="0" smtClean="0"/>
          </a:p>
          <a:p>
            <a:endParaRPr lang="cs-CZ" sz="2400" dirty="0" smtClean="0"/>
          </a:p>
          <a:p>
            <a:endParaRPr 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cs-CZ" smtClean="0"/>
              <a:t>18</a:t>
            </a:fld>
            <a:endParaRPr lang="cs-CZ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8794" y="-1"/>
            <a:ext cx="2505206" cy="3031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2506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>
            <a:spLocks noGrp="1"/>
          </p:cNvSpPr>
          <p:nvPr>
            <p:ph type="title"/>
          </p:nvPr>
        </p:nvSpPr>
        <p:spPr>
          <a:xfrm>
            <a:off x="611560" y="0"/>
            <a:ext cx="7269000" cy="7703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lt1"/>
              </a:buClr>
              <a:buSzPct val="25000"/>
              <a:buFont typeface="Times New Roman"/>
              <a:buNone/>
            </a:pPr>
            <a:r>
              <a:rPr lang="cs-CZ" sz="3600" b="1" i="0" u="none" strike="noStrike" cap="none" baseline="0" dirty="0" smtClean="0">
                <a:solidFill>
                  <a:schemeClr val="lt1"/>
                </a:solidFill>
                <a:ea typeface="Times New Roman"/>
                <a:cs typeface="Times New Roman"/>
                <a:sym typeface="Times New Roman"/>
              </a:rPr>
              <a:t/>
            </a:r>
            <a:br>
              <a:rPr lang="cs-CZ" sz="3600" b="1" i="0" u="none" strike="noStrike" cap="none" baseline="0" dirty="0" smtClean="0">
                <a:solidFill>
                  <a:schemeClr val="lt1"/>
                </a:solidFill>
                <a:ea typeface="Times New Roman"/>
                <a:cs typeface="Times New Roman"/>
                <a:sym typeface="Times New Roman"/>
              </a:rPr>
            </a:br>
            <a:r>
              <a:rPr lang="cs-CZ" sz="3600" b="1" i="0" u="none" strike="noStrike" cap="none" baseline="0" dirty="0" smtClean="0">
                <a:solidFill>
                  <a:schemeClr val="lt1"/>
                </a:solidFill>
                <a:ea typeface="Times New Roman"/>
                <a:cs typeface="Times New Roman"/>
                <a:sym typeface="Times New Roman"/>
              </a:rPr>
              <a:t>Koncepce </a:t>
            </a:r>
            <a:r>
              <a:rPr lang="cs-CZ" sz="3600" b="1" i="0" u="none" strike="noStrike" cap="none" baseline="0" dirty="0">
                <a:solidFill>
                  <a:schemeClr val="lt1"/>
                </a:solidFill>
                <a:ea typeface="Times New Roman"/>
                <a:cs typeface="Times New Roman"/>
                <a:sym typeface="Times New Roman"/>
              </a:rPr>
              <a:t>kolektivního jednání</a:t>
            </a:r>
          </a:p>
        </p:txBody>
      </p:sp>
      <p:sp>
        <p:nvSpPr>
          <p:cNvPr id="152" name="Shape 152"/>
          <p:cNvSpPr txBox="1">
            <a:spLocks noGrp="1"/>
          </p:cNvSpPr>
          <p:nvPr>
            <p:ph idx="1"/>
          </p:nvPr>
        </p:nvSpPr>
        <p:spPr>
          <a:xfrm>
            <a:off x="1009450" y="757275"/>
            <a:ext cx="7125000" cy="5020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342900" marR="0" lvl="0" indent="-342900" algn="just" rtl="0">
              <a:lnSpc>
                <a:spcPct val="80000"/>
              </a:lnSpc>
              <a:spcBef>
                <a:spcPts val="104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cs-CZ" sz="2400" dirty="0" smtClean="0">
                <a:solidFill>
                  <a:schemeClr val="lt1"/>
                </a:solidFill>
                <a:ea typeface="Times New Roman"/>
                <a:cs typeface="Times New Roman"/>
                <a:sym typeface="Times New Roman"/>
              </a:rPr>
              <a:t>N</a:t>
            </a:r>
            <a:r>
              <a:rPr lang="cs-CZ" sz="2400" i="0" u="none" strike="noStrike" cap="none" baseline="0" dirty="0" smtClean="0">
                <a:solidFill>
                  <a:schemeClr val="lt1"/>
                </a:solidFill>
                <a:ea typeface="Times New Roman"/>
                <a:cs typeface="Times New Roman"/>
                <a:sym typeface="Times New Roman"/>
              </a:rPr>
              <a:t>esouhlasí, </a:t>
            </a:r>
            <a:r>
              <a:rPr lang="cs-CZ" sz="2400" i="0" u="none" strike="noStrike" cap="none" baseline="0" dirty="0">
                <a:solidFill>
                  <a:schemeClr val="lt1"/>
                </a:solidFill>
                <a:ea typeface="Times New Roman"/>
                <a:cs typeface="Times New Roman"/>
                <a:sym typeface="Times New Roman"/>
              </a:rPr>
              <a:t>aby celé skupiny byly vnímány </a:t>
            </a:r>
            <a:r>
              <a:rPr lang="cs-CZ" sz="2400" i="0" u="none" strike="noStrike" cap="none" baseline="0" dirty="0" smtClean="0">
                <a:solidFill>
                  <a:schemeClr val="lt1"/>
                </a:solidFill>
                <a:ea typeface="Times New Roman"/>
                <a:cs typeface="Times New Roman"/>
                <a:sym typeface="Times New Roman"/>
              </a:rPr>
              <a:t>jako </a:t>
            </a:r>
            <a:r>
              <a:rPr lang="cs-CZ" sz="2400" i="0" u="none" strike="noStrike" cap="none" baseline="0" dirty="0">
                <a:solidFill>
                  <a:schemeClr val="lt1"/>
                </a:solidFill>
                <a:ea typeface="Times New Roman"/>
                <a:cs typeface="Times New Roman"/>
                <a:sym typeface="Times New Roman"/>
              </a:rPr>
              <a:t>by se jednalo o </a:t>
            </a:r>
            <a:r>
              <a:rPr lang="cs-CZ" sz="2400" i="0" u="none" strike="noStrike" cap="none" baseline="0" dirty="0" smtClean="0">
                <a:solidFill>
                  <a:schemeClr val="lt1"/>
                </a:solidFill>
                <a:ea typeface="Times New Roman"/>
                <a:cs typeface="Times New Roman"/>
                <a:sym typeface="Times New Roman"/>
              </a:rPr>
              <a:t>individua</a:t>
            </a:r>
          </a:p>
          <a:p>
            <a:pPr marL="342900" marR="0" lvl="0" indent="-342900" algn="just" rtl="0">
              <a:lnSpc>
                <a:spcPct val="80000"/>
              </a:lnSpc>
              <a:spcBef>
                <a:spcPts val="104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cs-CZ" sz="2400" dirty="0" smtClean="0">
                <a:solidFill>
                  <a:schemeClr val="lt1"/>
                </a:solidFill>
                <a:ea typeface="Times New Roman"/>
                <a:cs typeface="Times New Roman"/>
                <a:sym typeface="Times New Roman"/>
              </a:rPr>
              <a:t>Jedinec jedná pro své zájmy</a:t>
            </a:r>
          </a:p>
          <a:p>
            <a:pPr marL="342900" marR="0" lvl="0" indent="-342900" algn="just" rtl="0">
              <a:lnSpc>
                <a:spcPct val="80000"/>
              </a:lnSpc>
              <a:spcBef>
                <a:spcPts val="104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cs-CZ" sz="2400" i="0" u="none" strike="noStrike" cap="none" baseline="0" dirty="0" smtClean="0">
                <a:solidFill>
                  <a:schemeClr val="lt1"/>
                </a:solidFill>
                <a:ea typeface="Times New Roman"/>
                <a:cs typeface="Times New Roman"/>
                <a:sym typeface="Times New Roman"/>
              </a:rPr>
              <a:t>Skupina se nesnaží jednat pro zájmy jedince</a:t>
            </a:r>
            <a:endParaRPr lang="cs-CZ" sz="2400" i="0" u="none" strike="noStrike" cap="none" baseline="0" dirty="0">
              <a:solidFill>
                <a:schemeClr val="lt1"/>
              </a:solidFill>
              <a:ea typeface="Times New Roman"/>
              <a:cs typeface="Times New Roman"/>
              <a:sym typeface="Times New Roman"/>
            </a:endParaRPr>
          </a:p>
          <a:p>
            <a:pPr marL="342900" lvl="0" indent="-342900" algn="just">
              <a:lnSpc>
                <a:spcPct val="90000"/>
              </a:lnSpc>
              <a:spcBef>
                <a:spcPts val="1120"/>
              </a:spcBef>
              <a:buClr>
                <a:schemeClr val="lt1"/>
              </a:buClr>
              <a:buSzPct val="100000"/>
              <a:buFont typeface="Arial"/>
              <a:buChar char="•"/>
            </a:pPr>
            <a:r>
              <a:rPr lang="cs-CZ" sz="2400" dirty="0" err="1">
                <a:solidFill>
                  <a:schemeClr val="lt1"/>
                </a:solidFill>
                <a:ea typeface="Times New Roman"/>
                <a:cs typeface="Times New Roman"/>
                <a:sym typeface="Times New Roman"/>
              </a:rPr>
              <a:t>Olsonův</a:t>
            </a:r>
            <a:r>
              <a:rPr lang="cs-CZ" sz="2400" dirty="0">
                <a:solidFill>
                  <a:schemeClr val="lt1"/>
                </a:solidFill>
                <a:ea typeface="Times New Roman"/>
                <a:cs typeface="Times New Roman"/>
                <a:sym typeface="Times New Roman"/>
              </a:rPr>
              <a:t> režim se nevztahuje na malé skupiny</a:t>
            </a:r>
          </a:p>
          <a:p>
            <a:pPr marL="342900" lvl="0" indent="-342900" algn="just">
              <a:lnSpc>
                <a:spcPct val="90000"/>
              </a:lnSpc>
              <a:spcBef>
                <a:spcPts val="1120"/>
              </a:spcBef>
              <a:buClr>
                <a:schemeClr val="lt1"/>
              </a:buClr>
              <a:buSzPct val="100000"/>
              <a:buFont typeface="Arial"/>
              <a:buChar char="•"/>
            </a:pPr>
            <a:r>
              <a:rPr lang="cs-CZ" sz="2400" dirty="0" smtClean="0">
                <a:solidFill>
                  <a:schemeClr val="lt1"/>
                </a:solidFill>
                <a:ea typeface="Times New Roman"/>
                <a:cs typeface="Times New Roman"/>
                <a:sym typeface="Times New Roman"/>
              </a:rPr>
              <a:t>Kolektivní zájem dosažen ve velké skupině i </a:t>
            </a:r>
            <a:r>
              <a:rPr lang="cs-CZ" sz="2400" dirty="0">
                <a:solidFill>
                  <a:schemeClr val="lt1"/>
                </a:solidFill>
                <a:ea typeface="Times New Roman"/>
                <a:cs typeface="Times New Roman"/>
                <a:sym typeface="Times New Roman"/>
              </a:rPr>
              <a:t>bez vlastní účasti na kolektivním rozhodnutí</a:t>
            </a:r>
          </a:p>
          <a:p>
            <a:pPr marL="342900" marR="0" lvl="0" indent="-297180" algn="l" rtl="0">
              <a:lnSpc>
                <a:spcPct val="80000"/>
              </a:lnSpc>
              <a:spcBef>
                <a:spcPts val="744"/>
              </a:spcBef>
              <a:spcAft>
                <a:spcPts val="0"/>
              </a:spcAft>
              <a:buClr>
                <a:schemeClr val="lt2"/>
              </a:buClr>
              <a:buFont typeface="Noto Symbol"/>
              <a:buNone/>
            </a:pPr>
            <a:endParaRPr sz="900" i="0" u="none" strike="noStrike" cap="none" baseline="0" dirty="0">
              <a:solidFill>
                <a:schemeClr val="lt1"/>
              </a:solidFill>
              <a:ea typeface="Verdana"/>
              <a:cs typeface="Verdana"/>
              <a:sym typeface="Verdana"/>
            </a:endParaRPr>
          </a:p>
          <a:p>
            <a:pPr marL="342900" marR="0" lvl="0" indent="-297180" algn="l" rtl="0">
              <a:lnSpc>
                <a:spcPct val="80000"/>
              </a:lnSpc>
              <a:spcBef>
                <a:spcPts val="744"/>
              </a:spcBef>
              <a:spcAft>
                <a:spcPts val="600"/>
              </a:spcAft>
              <a:buClr>
                <a:schemeClr val="lt2"/>
              </a:buClr>
              <a:buFont typeface="Noto Symbol"/>
              <a:buNone/>
            </a:pPr>
            <a:endParaRPr sz="900" i="0" u="none" strike="noStrike" cap="none" baseline="0" dirty="0">
              <a:solidFill>
                <a:schemeClr val="lt1"/>
              </a:solidFill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572820" y="209335"/>
            <a:ext cx="7125000" cy="7703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lt1"/>
              </a:buClr>
              <a:buSzPct val="25000"/>
              <a:buFont typeface="Times New Roman"/>
              <a:buNone/>
            </a:pPr>
            <a:r>
              <a:rPr lang="cs-CZ" sz="4000" b="1" i="0" u="none" strike="noStrike" cap="none" baseline="0" dirty="0">
                <a:solidFill>
                  <a:schemeClr val="lt1"/>
                </a:solidFill>
                <a:ea typeface="Times New Roman"/>
                <a:cs typeface="Times New Roman"/>
                <a:sym typeface="Times New Roman"/>
              </a:rPr>
              <a:t>Organizační</a:t>
            </a:r>
            <a:r>
              <a:rPr lang="cs-CZ" sz="4000" b="1" i="0" u="none" strike="noStrike" cap="none" baseline="0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chování</a:t>
            </a:r>
          </a:p>
        </p:txBody>
      </p:sp>
      <p:sp>
        <p:nvSpPr>
          <p:cNvPr id="55" name="Shape 55"/>
          <p:cNvSpPr txBox="1"/>
          <p:nvPr/>
        </p:nvSpPr>
        <p:spPr>
          <a:xfrm>
            <a:off x="572825" y="1129812"/>
            <a:ext cx="8328600" cy="4372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•"/>
            </a:pPr>
            <a:r>
              <a:rPr lang="cs-CZ" sz="2800" i="0" u="none" strike="noStrike" cap="none" baseline="0" dirty="0">
                <a:solidFill>
                  <a:schemeClr val="lt1"/>
                </a:solidFill>
                <a:latin typeface="+mj-lt"/>
              </a:rPr>
              <a:t>organizační</a:t>
            </a:r>
            <a:r>
              <a:rPr lang="cs-CZ" sz="2800" dirty="0">
                <a:solidFill>
                  <a:schemeClr val="lt1"/>
                </a:solidFill>
                <a:latin typeface="+mj-lt"/>
              </a:rPr>
              <a:t> </a:t>
            </a:r>
            <a:r>
              <a:rPr lang="cs-CZ" sz="2800" i="0" u="none" strike="noStrike" cap="none" baseline="0" dirty="0">
                <a:solidFill>
                  <a:schemeClr val="lt1"/>
                </a:solidFill>
                <a:latin typeface="+mj-lt"/>
              </a:rPr>
              <a:t>chování je věda, která se zabývá chováním lidí v organizacíc</a:t>
            </a:r>
            <a:r>
              <a:rPr lang="cs-CZ" sz="2800" dirty="0">
                <a:solidFill>
                  <a:schemeClr val="lt1"/>
                </a:solidFill>
                <a:latin typeface="+mj-lt"/>
              </a:rPr>
              <a:t>h</a:t>
            </a:r>
          </a:p>
          <a:p>
            <a:pPr marR="0" lvl="0" rtl="0">
              <a:spcBef>
                <a:spcPts val="0"/>
              </a:spcBef>
              <a:buNone/>
            </a:pPr>
            <a:endParaRPr sz="2800" dirty="0">
              <a:solidFill>
                <a:schemeClr val="lt1"/>
              </a:solidFill>
              <a:latin typeface="+mj-lt"/>
            </a:endParaRPr>
          </a:p>
          <a:p>
            <a:pPr marL="342900" marR="0" lvl="0" indent="-3429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•"/>
            </a:pPr>
            <a:r>
              <a:rPr lang="cs-CZ" sz="2800" dirty="0">
                <a:solidFill>
                  <a:schemeClr val="lt1"/>
                </a:solidFill>
                <a:latin typeface="+mj-lt"/>
              </a:rPr>
              <a:t>pochopení chování souvisí s úspěšností pracovníků</a:t>
            </a:r>
          </a:p>
          <a:p>
            <a:pPr marR="0" lvl="0" rtl="0">
              <a:spcBef>
                <a:spcPts val="0"/>
              </a:spcBef>
              <a:buNone/>
            </a:pPr>
            <a:endParaRPr sz="2800" dirty="0">
              <a:solidFill>
                <a:schemeClr val="lt1"/>
              </a:solidFill>
              <a:latin typeface="+mj-lt"/>
            </a:endParaRPr>
          </a:p>
          <a:p>
            <a:pPr marL="342900" marR="0" lvl="0" indent="-3429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•"/>
            </a:pPr>
            <a:r>
              <a:rPr lang="cs-CZ" sz="2800" i="0" u="none" strike="noStrike" cap="none" baseline="0" dirty="0" smtClean="0">
                <a:solidFill>
                  <a:schemeClr val="lt1"/>
                </a:solidFill>
                <a:latin typeface="+mj-lt"/>
              </a:rPr>
              <a:t>vznikl</a:t>
            </a:r>
            <a:r>
              <a:rPr lang="cs-CZ" sz="2800" dirty="0">
                <a:solidFill>
                  <a:schemeClr val="lt1"/>
                </a:solidFill>
                <a:latin typeface="+mj-lt"/>
              </a:rPr>
              <a:t>a</a:t>
            </a:r>
            <a:r>
              <a:rPr lang="cs-CZ" sz="2800" i="0" u="none" strike="noStrike" cap="none" baseline="0" dirty="0" smtClean="0">
                <a:solidFill>
                  <a:schemeClr val="lt1"/>
                </a:solidFill>
                <a:latin typeface="+mj-lt"/>
              </a:rPr>
              <a:t> </a:t>
            </a:r>
            <a:r>
              <a:rPr lang="cs-CZ" sz="2800" i="0" u="none" strike="noStrike" cap="none" baseline="0" dirty="0">
                <a:solidFill>
                  <a:schemeClr val="lt1"/>
                </a:solidFill>
                <a:latin typeface="+mj-lt"/>
              </a:rPr>
              <a:t>v 70. letech </a:t>
            </a:r>
            <a:r>
              <a:rPr lang="cs-CZ" sz="2800" i="0" u="none" strike="noStrike" cap="none" baseline="0" dirty="0" smtClean="0">
                <a:solidFill>
                  <a:schemeClr val="lt1"/>
                </a:solidFill>
                <a:latin typeface="+mj-lt"/>
              </a:rPr>
              <a:t>20. století v </a:t>
            </a:r>
            <a:r>
              <a:rPr lang="cs-CZ" sz="2800" i="0" u="none" strike="noStrike" cap="none" baseline="0" dirty="0">
                <a:solidFill>
                  <a:schemeClr val="lt1"/>
                </a:solidFill>
                <a:latin typeface="+mj-lt"/>
              </a:rPr>
              <a:t>anglosas</a:t>
            </a:r>
            <a:r>
              <a:rPr lang="cs-CZ" sz="2800" dirty="0">
                <a:solidFill>
                  <a:schemeClr val="lt1"/>
                </a:solidFill>
                <a:latin typeface="+mj-lt"/>
              </a:rPr>
              <a:t>kých </a:t>
            </a:r>
            <a:r>
              <a:rPr lang="cs-CZ" sz="2800" dirty="0" smtClean="0">
                <a:solidFill>
                  <a:schemeClr val="lt1"/>
                </a:solidFill>
                <a:latin typeface="+mj-lt"/>
              </a:rPr>
              <a:t>zemích a stala </a:t>
            </a:r>
            <a:r>
              <a:rPr lang="cs-CZ" sz="2800" dirty="0">
                <a:solidFill>
                  <a:schemeClr val="lt1"/>
                </a:solidFill>
                <a:latin typeface="+mj-lt"/>
              </a:rPr>
              <a:t>se základní disciplínou manažerské výchovy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 txBox="1">
            <a:spLocks noGrp="1"/>
          </p:cNvSpPr>
          <p:nvPr>
            <p:ph idx="1"/>
          </p:nvPr>
        </p:nvSpPr>
        <p:spPr>
          <a:xfrm>
            <a:off x="1043608" y="538619"/>
            <a:ext cx="7125000" cy="447179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342900" marR="0" lvl="0" indent="-3429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cs-CZ" sz="2400" i="0" u="none" strike="noStrike" cap="none" baseline="0" dirty="0" smtClean="0">
                <a:solidFill>
                  <a:schemeClr val="lt1"/>
                </a:solidFill>
                <a:latin typeface="+mn-lt"/>
                <a:ea typeface="Times New Roman"/>
                <a:cs typeface="Times New Roman"/>
                <a:sym typeface="Times New Roman"/>
              </a:rPr>
              <a:t>Logick</a:t>
            </a:r>
            <a:r>
              <a:rPr lang="cs-CZ" sz="2400" dirty="0" smtClean="0">
                <a:solidFill>
                  <a:schemeClr val="lt1"/>
                </a:solidFill>
                <a:latin typeface="+mn-lt"/>
                <a:ea typeface="Times New Roman"/>
                <a:cs typeface="Times New Roman"/>
                <a:sym typeface="Times New Roman"/>
              </a:rPr>
              <a:t>ý předpoklad – s růstem počtu členů, roste váha skupiny ve společnosti</a:t>
            </a:r>
            <a:endParaRPr sz="2400" i="0" u="none" strike="noStrike" cap="none" baseline="0" dirty="0">
              <a:solidFill>
                <a:schemeClr val="lt1"/>
              </a:solidFill>
              <a:latin typeface="+mn-lt"/>
              <a:ea typeface="Times New Roman"/>
              <a:cs typeface="Times New Roman"/>
              <a:sym typeface="Times New Roman"/>
            </a:endParaRPr>
          </a:p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•"/>
            </a:pPr>
            <a:r>
              <a:rPr lang="cs-CZ" sz="2400" dirty="0">
                <a:ea typeface="Times New Roman"/>
                <a:cs typeface="Times New Roman"/>
                <a:sym typeface="Times New Roman"/>
              </a:rPr>
              <a:t>K dosažení kolektivního zájmu </a:t>
            </a:r>
            <a:r>
              <a:rPr lang="cs-CZ" sz="2400" dirty="0">
                <a:ea typeface="Times New Roman"/>
                <a:cs typeface="Times New Roman"/>
                <a:sym typeface="Wingdings" panose="05000000000000000000" pitchFamily="2" charset="2"/>
              </a:rPr>
              <a:t> členství ve velké skupině</a:t>
            </a:r>
            <a:endParaRPr lang="cs-CZ" sz="2400" dirty="0">
              <a:ea typeface="Times New Roman"/>
              <a:cs typeface="Times New Roman"/>
              <a:sym typeface="Times New Roman"/>
            </a:endParaRPr>
          </a:p>
          <a:p>
            <a:pPr marL="342900" lvl="0" indent="-342900" algn="just">
              <a:lnSpc>
                <a:spcPct val="150000"/>
              </a:lnSpc>
              <a:spcBef>
                <a:spcPts val="1120"/>
              </a:spcBef>
              <a:buClr>
                <a:schemeClr val="lt1"/>
              </a:buClr>
              <a:buSzPct val="100000"/>
              <a:buFont typeface="Arial"/>
              <a:buChar char="•"/>
            </a:pPr>
            <a:r>
              <a:rPr lang="cs-CZ" sz="2400" dirty="0">
                <a:ea typeface="Times New Roman"/>
                <a:cs typeface="Times New Roman"/>
                <a:sym typeface="Times New Roman"/>
              </a:rPr>
              <a:t>K dosažení individuálního zájmu </a:t>
            </a:r>
            <a:r>
              <a:rPr lang="cs-CZ" sz="2400" dirty="0">
                <a:ea typeface="Times New Roman"/>
                <a:cs typeface="Times New Roman"/>
                <a:sym typeface="Wingdings" panose="05000000000000000000" pitchFamily="2" charset="2"/>
              </a:rPr>
              <a:t> </a:t>
            </a:r>
            <a:r>
              <a:rPr lang="cs-CZ" sz="2400" dirty="0" smtClean="0">
                <a:ea typeface="Times New Roman"/>
                <a:cs typeface="Times New Roman"/>
                <a:sym typeface="Wingdings" panose="05000000000000000000" pitchFamily="2" charset="2"/>
              </a:rPr>
              <a:t> sám, či  členství </a:t>
            </a:r>
            <a:r>
              <a:rPr lang="cs-CZ" sz="2400" dirty="0">
                <a:ea typeface="Times New Roman"/>
                <a:cs typeface="Times New Roman"/>
                <a:sym typeface="Wingdings" panose="05000000000000000000" pitchFamily="2" charset="2"/>
              </a:rPr>
              <a:t>v malé skupině</a:t>
            </a:r>
            <a:endParaRPr lang="cs-CZ" sz="2400" dirty="0">
              <a:ea typeface="Times New Roman"/>
              <a:cs typeface="Times New Roman"/>
              <a:sym typeface="Times New Roman"/>
            </a:endParaRPr>
          </a:p>
          <a:p>
            <a:pPr marL="342900" marR="0" lvl="0" indent="-228600" algn="l" rtl="0">
              <a:spcBef>
                <a:spcPts val="960"/>
              </a:spcBef>
              <a:spcAft>
                <a:spcPts val="600"/>
              </a:spcAft>
              <a:buClr>
                <a:schemeClr val="lt2"/>
              </a:buClr>
              <a:buFont typeface="Noto Symbol"/>
              <a:buNone/>
            </a:pPr>
            <a:endParaRPr sz="1600" i="0" u="none" strike="noStrike" cap="none" baseline="0" dirty="0">
              <a:solidFill>
                <a:schemeClr val="lt1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 txBox="1">
            <a:spLocks noGrp="1"/>
          </p:cNvSpPr>
          <p:nvPr>
            <p:ph type="title"/>
          </p:nvPr>
        </p:nvSpPr>
        <p:spPr>
          <a:xfrm>
            <a:off x="467543" y="337219"/>
            <a:ext cx="8676599" cy="16202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lt1"/>
              </a:buClr>
              <a:buSzPct val="25000"/>
              <a:buFont typeface="Times New Roman"/>
              <a:buNone/>
            </a:pPr>
            <a:r>
              <a:rPr lang="cs-CZ" sz="2800" b="1" i="0" u="none" strike="noStrike" cap="none" baseline="0" dirty="0">
                <a:solidFill>
                  <a:schemeClr val="lt1"/>
                </a:solidFill>
                <a:ea typeface="Times New Roman"/>
                <a:cs typeface="Times New Roman"/>
                <a:sym typeface="Times New Roman"/>
              </a:rPr>
              <a:t/>
            </a:r>
            <a:br>
              <a:rPr lang="cs-CZ" sz="2800" b="1" i="0" u="none" strike="noStrike" cap="none" baseline="0" dirty="0">
                <a:solidFill>
                  <a:schemeClr val="lt1"/>
                </a:solidFill>
                <a:ea typeface="Times New Roman"/>
                <a:cs typeface="Times New Roman"/>
                <a:sym typeface="Times New Roman"/>
              </a:rPr>
            </a:br>
            <a:r>
              <a:rPr lang="cs-CZ" sz="2800" b="1" dirty="0">
                <a:solidFill>
                  <a:schemeClr val="lt1"/>
                </a:solidFill>
                <a:ea typeface="Times New Roman"/>
                <a:cs typeface="Times New Roman"/>
                <a:sym typeface="Times New Roman"/>
              </a:rPr>
              <a:t>P</a:t>
            </a:r>
            <a:r>
              <a:rPr lang="cs-CZ" sz="2800" b="1" i="0" u="none" strike="noStrike" cap="none" baseline="0" dirty="0" smtClean="0">
                <a:solidFill>
                  <a:schemeClr val="lt1"/>
                </a:solidFill>
                <a:ea typeface="Times New Roman"/>
                <a:cs typeface="Times New Roman"/>
                <a:sym typeface="Times New Roman"/>
              </a:rPr>
              <a:t>lacená cena za </a:t>
            </a:r>
            <a:r>
              <a:rPr lang="cs-CZ" sz="2800" b="1" i="0" u="none" strike="noStrike" cap="none" baseline="0" dirty="0">
                <a:solidFill>
                  <a:schemeClr val="lt1"/>
                </a:solidFill>
                <a:ea typeface="Times New Roman"/>
                <a:cs typeface="Times New Roman"/>
                <a:sym typeface="Times New Roman"/>
              </a:rPr>
              <a:t>organizaci lidských aktivit</a:t>
            </a:r>
            <a:br>
              <a:rPr lang="cs-CZ" sz="2800" b="1" i="0" u="none" strike="noStrike" cap="none" baseline="0" dirty="0">
                <a:solidFill>
                  <a:schemeClr val="lt1"/>
                </a:solidFill>
                <a:ea typeface="Times New Roman"/>
                <a:cs typeface="Times New Roman"/>
                <a:sym typeface="Times New Roman"/>
              </a:rPr>
            </a:br>
            <a:r>
              <a:rPr lang="cs-CZ" sz="2800" b="1" i="0" u="none" strike="noStrike" cap="none" baseline="0" dirty="0">
                <a:solidFill>
                  <a:schemeClr val="lt1"/>
                </a:solidFill>
                <a:ea typeface="Times New Roman"/>
                <a:cs typeface="Times New Roman"/>
                <a:sym typeface="Times New Roman"/>
              </a:rPr>
              <a:t/>
            </a:r>
            <a:br>
              <a:rPr lang="cs-CZ" sz="2800" b="1" i="0" u="none" strike="noStrike" cap="none" baseline="0" dirty="0">
                <a:solidFill>
                  <a:schemeClr val="lt1"/>
                </a:solidFill>
                <a:ea typeface="Times New Roman"/>
                <a:cs typeface="Times New Roman"/>
                <a:sym typeface="Times New Roman"/>
              </a:rPr>
            </a:br>
            <a:r>
              <a:rPr lang="cs-CZ" sz="2800" b="1" i="0" u="none" strike="noStrike" cap="none" baseline="0" dirty="0">
                <a:solidFill>
                  <a:schemeClr val="lt1"/>
                </a:solidFill>
                <a:ea typeface="Times New Roman"/>
                <a:cs typeface="Times New Roman"/>
                <a:sym typeface="Times New Roman"/>
              </a:rPr>
              <a:t>Kenneth </a:t>
            </a:r>
            <a:r>
              <a:rPr lang="cs-CZ" sz="2800" b="1" i="0" u="none" strike="noStrike" cap="none" baseline="0" dirty="0" err="1">
                <a:solidFill>
                  <a:schemeClr val="lt1"/>
                </a:solidFill>
                <a:ea typeface="Times New Roman"/>
                <a:cs typeface="Times New Roman"/>
                <a:sym typeface="Times New Roman"/>
              </a:rPr>
              <a:t>Arrow</a:t>
            </a:r>
            <a:r>
              <a:rPr lang="cs-CZ" sz="2800" b="1" i="0" u="none" strike="noStrike" cap="none" baseline="0" dirty="0">
                <a:solidFill>
                  <a:schemeClr val="lt1"/>
                </a:solidFill>
                <a:ea typeface="Times New Roman"/>
                <a:cs typeface="Times New Roman"/>
                <a:sym typeface="Times New Roman"/>
              </a:rPr>
              <a:t/>
            </a:r>
            <a:br>
              <a:rPr lang="cs-CZ" sz="2800" b="1" i="0" u="none" strike="noStrike" cap="none" baseline="0" dirty="0">
                <a:solidFill>
                  <a:schemeClr val="lt1"/>
                </a:solidFill>
                <a:ea typeface="Times New Roman"/>
                <a:cs typeface="Times New Roman"/>
                <a:sym typeface="Times New Roman"/>
              </a:rPr>
            </a:br>
            <a:r>
              <a:rPr lang="cs-CZ" sz="2800" b="1" i="0" u="none" strike="noStrike" cap="none" baseline="0" dirty="0">
                <a:solidFill>
                  <a:schemeClr val="lt1"/>
                </a:solidFill>
                <a:ea typeface="Times New Roman"/>
                <a:cs typeface="Times New Roman"/>
                <a:sym typeface="Times New Roman"/>
              </a:rPr>
              <a:t/>
            </a:r>
            <a:br>
              <a:rPr lang="cs-CZ" sz="2800" b="1" i="0" u="none" strike="noStrike" cap="none" baseline="0" dirty="0">
                <a:solidFill>
                  <a:schemeClr val="lt1"/>
                </a:solidFill>
                <a:ea typeface="Times New Roman"/>
                <a:cs typeface="Times New Roman"/>
                <a:sym typeface="Times New Roman"/>
              </a:rPr>
            </a:br>
            <a:endParaRPr lang="cs-CZ" sz="2800" b="1" i="0" u="none" strike="noStrike" cap="none" baseline="0" dirty="0">
              <a:solidFill>
                <a:schemeClr val="lt1"/>
              </a:solidFill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4" name="Shape 174"/>
          <p:cNvSpPr txBox="1">
            <a:spLocks noGrp="1"/>
          </p:cNvSpPr>
          <p:nvPr>
            <p:ph idx="1"/>
          </p:nvPr>
        </p:nvSpPr>
        <p:spPr>
          <a:xfrm>
            <a:off x="611560" y="1506134"/>
            <a:ext cx="7992899" cy="3811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Noto Symbol"/>
              <a:buNone/>
            </a:pPr>
            <a:endParaRPr sz="2800" i="0" u="none" strike="noStrike" cap="none" baseline="0" dirty="0" smtClean="0">
              <a:solidFill>
                <a:schemeClr val="lt1"/>
              </a:solidFill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just" rtl="0">
              <a:lnSpc>
                <a:spcPct val="90000"/>
              </a:lnSpc>
              <a:spcBef>
                <a:spcPts val="11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cs-CZ" sz="2400" dirty="0">
                <a:solidFill>
                  <a:schemeClr val="lt1"/>
                </a:solidFill>
                <a:ea typeface="Times New Roman"/>
                <a:cs typeface="Times New Roman"/>
                <a:sym typeface="Times New Roman"/>
              </a:rPr>
              <a:t>A</a:t>
            </a:r>
            <a:r>
              <a:rPr lang="cs-CZ" sz="2400" i="0" u="none" strike="noStrike" cap="none" baseline="0" dirty="0" smtClean="0">
                <a:solidFill>
                  <a:schemeClr val="lt1"/>
                </a:solidFill>
                <a:ea typeface="Times New Roman"/>
                <a:cs typeface="Times New Roman"/>
                <a:sym typeface="Times New Roman"/>
              </a:rPr>
              <a:t>merický ekonom</a:t>
            </a:r>
          </a:p>
          <a:p>
            <a:pPr marL="342900" marR="0" lvl="0" indent="-342900" algn="just" rtl="0">
              <a:lnSpc>
                <a:spcPct val="90000"/>
              </a:lnSpc>
              <a:spcBef>
                <a:spcPts val="11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cs-CZ" sz="2400" dirty="0">
                <a:solidFill>
                  <a:schemeClr val="lt1"/>
                </a:solidFill>
                <a:ea typeface="Times New Roman"/>
                <a:cs typeface="Times New Roman"/>
                <a:sym typeface="Times New Roman"/>
              </a:rPr>
              <a:t>V</a:t>
            </a:r>
            <a:r>
              <a:rPr lang="cs-CZ" sz="2400" i="0" u="none" strike="noStrike" cap="none" baseline="0" dirty="0" smtClean="0">
                <a:solidFill>
                  <a:schemeClr val="lt1"/>
                </a:solidFill>
                <a:ea typeface="Times New Roman"/>
                <a:cs typeface="Times New Roman"/>
                <a:sym typeface="Times New Roman"/>
              </a:rPr>
              <a:t> roce 1972 získal </a:t>
            </a:r>
            <a:r>
              <a:rPr lang="cs-CZ" sz="2400" i="1" dirty="0" smtClean="0">
                <a:solidFill>
                  <a:schemeClr val="lt1"/>
                </a:solidFill>
                <a:ea typeface="Times New Roman"/>
                <a:cs typeface="Times New Roman"/>
                <a:sym typeface="Times New Roman"/>
              </a:rPr>
              <a:t>c</a:t>
            </a:r>
            <a:r>
              <a:rPr lang="cs-CZ" sz="2400" i="1" u="none" strike="noStrike" cap="none" baseline="0" dirty="0" smtClean="0">
                <a:solidFill>
                  <a:schemeClr val="lt1"/>
                </a:solidFill>
                <a:ea typeface="Times New Roman"/>
                <a:cs typeface="Times New Roman"/>
                <a:sym typeface="Times New Roman"/>
              </a:rPr>
              <a:t>enu Švédské národní banky za rozvoj ekonomické vědy na památku Alfreda Nobela</a:t>
            </a:r>
          </a:p>
          <a:p>
            <a:pPr marL="342900" marR="0" lvl="0" indent="-342900" algn="just" rtl="0">
              <a:lnSpc>
                <a:spcPct val="90000"/>
              </a:lnSpc>
              <a:spcBef>
                <a:spcPts val="11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cs-CZ" sz="2400" dirty="0">
                <a:solidFill>
                  <a:schemeClr val="lt1"/>
                </a:solidFill>
                <a:ea typeface="Times New Roman"/>
                <a:cs typeface="Times New Roman"/>
                <a:sym typeface="Times New Roman"/>
              </a:rPr>
              <a:t>Z</a:t>
            </a:r>
            <a:r>
              <a:rPr lang="cs-CZ" sz="2400" i="0" u="none" strike="noStrike" cap="none" baseline="0" dirty="0" smtClean="0">
                <a:solidFill>
                  <a:schemeClr val="lt1"/>
                </a:solidFill>
                <a:ea typeface="Times New Roman"/>
                <a:cs typeface="Times New Roman"/>
                <a:sym typeface="Times New Roman"/>
              </a:rPr>
              <a:t>abýval se teorií endogenního růstu </a:t>
            </a:r>
          </a:p>
          <a:p>
            <a:pPr marL="0" marR="0" lvl="0" indent="0" algn="just" rtl="0">
              <a:lnSpc>
                <a:spcPct val="90000"/>
              </a:lnSpc>
              <a:spcBef>
                <a:spcPts val="116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rPr lang="cs-CZ" sz="2400" i="0" u="none" strike="noStrike" cap="none" baseline="0" dirty="0" smtClean="0">
                <a:solidFill>
                  <a:schemeClr val="lt1"/>
                </a:solidFill>
                <a:ea typeface="Times New Roman"/>
                <a:cs typeface="Times New Roman"/>
                <a:sym typeface="Times New Roman"/>
              </a:rPr>
              <a:t>	a informační asymetrií</a:t>
            </a:r>
          </a:p>
          <a:p>
            <a:pPr marL="342900" indent="-342900" algn="just">
              <a:lnSpc>
                <a:spcPct val="90000"/>
              </a:lnSpc>
              <a:spcBef>
                <a:spcPts val="1160"/>
              </a:spcBef>
              <a:buClr>
                <a:schemeClr val="lt1"/>
              </a:buClr>
              <a:buSzPct val="100000"/>
              <a:buFont typeface="Arial"/>
              <a:buChar char="•"/>
            </a:pPr>
            <a:r>
              <a:rPr lang="cs-CZ" sz="2400" dirty="0">
                <a:ea typeface="Times New Roman"/>
                <a:cs typeface="Times New Roman"/>
                <a:sym typeface="Times New Roman"/>
              </a:rPr>
              <a:t>Práce</a:t>
            </a:r>
            <a:r>
              <a:rPr lang="cs-CZ" sz="2400" i="1" dirty="0">
                <a:ea typeface="Times New Roman"/>
                <a:cs typeface="Times New Roman"/>
                <a:sym typeface="Times New Roman"/>
              </a:rPr>
              <a:t> </a:t>
            </a:r>
            <a:r>
              <a:rPr lang="cs-CZ" sz="2400" i="1" dirty="0" smtClean="0">
                <a:ea typeface="Times New Roman"/>
                <a:cs typeface="Times New Roman"/>
                <a:sym typeface="Times New Roman"/>
              </a:rPr>
              <a:t>„</a:t>
            </a:r>
            <a:r>
              <a:rPr lang="cs-CZ" sz="2400" i="1" dirty="0" err="1" smtClean="0">
                <a:ea typeface="Times New Roman"/>
                <a:cs typeface="Times New Roman"/>
                <a:sym typeface="Times New Roman"/>
              </a:rPr>
              <a:t>The</a:t>
            </a:r>
            <a:r>
              <a:rPr lang="cs-CZ" sz="2400" i="1" dirty="0" smtClean="0">
                <a:ea typeface="Times New Roman"/>
                <a:cs typeface="Times New Roman"/>
                <a:sym typeface="Times New Roman"/>
              </a:rPr>
              <a:t> </a:t>
            </a:r>
            <a:r>
              <a:rPr lang="cs-CZ" sz="2400" i="1" dirty="0" err="1">
                <a:ea typeface="Times New Roman"/>
                <a:cs typeface="Times New Roman"/>
                <a:sym typeface="Times New Roman"/>
              </a:rPr>
              <a:t>Limits</a:t>
            </a:r>
            <a:r>
              <a:rPr lang="cs-CZ" sz="2400" i="1" dirty="0">
                <a:ea typeface="Times New Roman"/>
                <a:cs typeface="Times New Roman"/>
                <a:sym typeface="Times New Roman"/>
              </a:rPr>
              <a:t> </a:t>
            </a:r>
            <a:r>
              <a:rPr lang="cs-CZ" sz="2400" i="1" dirty="0" err="1">
                <a:ea typeface="Times New Roman"/>
                <a:cs typeface="Times New Roman"/>
                <a:sym typeface="Times New Roman"/>
              </a:rPr>
              <a:t>of</a:t>
            </a:r>
            <a:r>
              <a:rPr lang="cs-CZ" sz="2400" i="1" dirty="0">
                <a:ea typeface="Times New Roman"/>
                <a:cs typeface="Times New Roman"/>
                <a:sym typeface="Times New Roman"/>
              </a:rPr>
              <a:t> </a:t>
            </a:r>
            <a:r>
              <a:rPr lang="cs-CZ" sz="2400" i="1" dirty="0" err="1" smtClean="0">
                <a:ea typeface="Times New Roman"/>
                <a:cs typeface="Times New Roman"/>
                <a:sym typeface="Times New Roman"/>
              </a:rPr>
              <a:t>Organization</a:t>
            </a:r>
            <a:r>
              <a:rPr lang="cs-CZ" sz="2400" i="1" dirty="0" smtClean="0">
                <a:ea typeface="Times New Roman"/>
                <a:cs typeface="Times New Roman"/>
                <a:sym typeface="Times New Roman"/>
              </a:rPr>
              <a:t>“</a:t>
            </a:r>
            <a:endParaRPr lang="cs-CZ" sz="2400" i="1" dirty="0">
              <a:ea typeface="Times New Roman"/>
              <a:cs typeface="Times New Roman"/>
              <a:sym typeface="Times New Roman"/>
            </a:endParaRPr>
          </a:p>
          <a:p>
            <a:pPr marL="342900" marR="0" lvl="0" indent="-177800" algn="just" rtl="0">
              <a:lnSpc>
                <a:spcPct val="90000"/>
              </a:lnSpc>
              <a:spcBef>
                <a:spcPts val="1120"/>
              </a:spcBef>
              <a:spcAft>
                <a:spcPts val="600"/>
              </a:spcAft>
              <a:buClr>
                <a:schemeClr val="lt2"/>
              </a:buClr>
              <a:buFont typeface="Noto Symbol"/>
              <a:buNone/>
            </a:pPr>
            <a:endParaRPr sz="2400" i="0" u="none" strike="noStrike" cap="none" baseline="0" dirty="0">
              <a:solidFill>
                <a:schemeClr val="lt1"/>
              </a:solidFill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75" name="Shape 17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912732" y="3231715"/>
            <a:ext cx="2231268" cy="248328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 txBox="1">
            <a:spLocks noGrp="1"/>
          </p:cNvSpPr>
          <p:nvPr>
            <p:ph idx="1"/>
          </p:nvPr>
        </p:nvSpPr>
        <p:spPr>
          <a:xfrm>
            <a:off x="971600" y="1089763"/>
            <a:ext cx="7125000" cy="41085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342900" lvl="0" indent="-342900" algn="just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•"/>
            </a:pPr>
            <a:r>
              <a:rPr lang="cs-CZ" sz="2400" dirty="0">
                <a:ea typeface="Times New Roman"/>
                <a:cs typeface="Times New Roman"/>
                <a:sym typeface="Times New Roman"/>
              </a:rPr>
              <a:t>O</a:t>
            </a:r>
            <a:r>
              <a:rPr lang="cs-CZ" sz="2400" dirty="0" smtClean="0">
                <a:ea typeface="Times New Roman"/>
                <a:cs typeface="Times New Roman"/>
                <a:sym typeface="Times New Roman"/>
              </a:rPr>
              <a:t>dlišnosti </a:t>
            </a:r>
            <a:r>
              <a:rPr lang="cs-CZ" sz="2400" dirty="0">
                <a:ea typeface="Times New Roman"/>
                <a:cs typeface="Times New Roman"/>
                <a:sym typeface="Times New Roman"/>
              </a:rPr>
              <a:t>tržních mechanismů a mechanismů fungování formálních organizací</a:t>
            </a:r>
          </a:p>
          <a:p>
            <a:pPr marL="342900" marR="0" lvl="0" indent="-342900" algn="just" rtl="0">
              <a:spcBef>
                <a:spcPts val="124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cs-CZ" sz="2400" dirty="0">
                <a:solidFill>
                  <a:schemeClr val="lt1"/>
                </a:solidFill>
                <a:ea typeface="Times New Roman"/>
                <a:cs typeface="Times New Roman"/>
                <a:sym typeface="Times New Roman"/>
              </a:rPr>
              <a:t>Z</a:t>
            </a:r>
            <a:r>
              <a:rPr lang="cs-CZ" sz="2400" i="0" u="none" strike="noStrike" cap="none" baseline="0" dirty="0" smtClean="0">
                <a:solidFill>
                  <a:schemeClr val="lt1"/>
                </a:solidFill>
                <a:ea typeface="Times New Roman"/>
                <a:cs typeface="Times New Roman"/>
                <a:sym typeface="Times New Roman"/>
              </a:rPr>
              <a:t>ákladní zdroje jsou omezené </a:t>
            </a:r>
            <a:r>
              <a:rPr lang="cs-CZ" sz="2400" dirty="0" smtClean="0">
                <a:solidFill>
                  <a:schemeClr val="lt1"/>
                </a:solidFill>
                <a:ea typeface="Times New Roman"/>
                <a:cs typeface="Times New Roman"/>
                <a:sym typeface="Wingdings" panose="05000000000000000000" pitchFamily="2" charset="2"/>
              </a:rPr>
              <a:t></a:t>
            </a:r>
            <a:r>
              <a:rPr lang="cs-CZ" sz="2400" i="0" u="none" strike="noStrike" cap="none" baseline="0" dirty="0" smtClean="0">
                <a:solidFill>
                  <a:schemeClr val="lt1"/>
                </a:solidFill>
                <a:ea typeface="Times New Roman"/>
                <a:cs typeface="Times New Roman"/>
                <a:sym typeface="Times New Roman"/>
              </a:rPr>
              <a:t> musí být rozděleny podle určitého klíče</a:t>
            </a:r>
          </a:p>
          <a:p>
            <a:pPr marL="342900" indent="-342900" algn="just">
              <a:spcBef>
                <a:spcPts val="1240"/>
              </a:spcBef>
              <a:buClr>
                <a:schemeClr val="lt1"/>
              </a:buClr>
              <a:buSzPct val="100000"/>
              <a:buFont typeface="Arial"/>
              <a:buChar char="•"/>
            </a:pPr>
            <a:r>
              <a:rPr lang="cs-CZ" sz="2400" dirty="0"/>
              <a:t>Klasický kapitalistický způsob rozdělování </a:t>
            </a:r>
            <a:r>
              <a:rPr lang="cs-CZ" sz="2400" dirty="0" smtClean="0"/>
              <a:t>určuje </a:t>
            </a:r>
            <a:r>
              <a:rPr lang="cs-CZ" sz="2400" dirty="0"/>
              <a:t>trh</a:t>
            </a:r>
          </a:p>
          <a:p>
            <a:pPr marL="0" marR="0" lvl="0" indent="0" algn="l" rtl="0">
              <a:spcBef>
                <a:spcPts val="960"/>
              </a:spcBef>
              <a:spcAft>
                <a:spcPts val="600"/>
              </a:spcAft>
              <a:buClr>
                <a:schemeClr val="lt2"/>
              </a:buClr>
              <a:buFont typeface="Noto Symbol"/>
              <a:buNone/>
            </a:pPr>
            <a:endParaRPr sz="1400" i="0" u="none" strike="noStrike" cap="none" baseline="0" dirty="0">
              <a:solidFill>
                <a:schemeClr val="lt1"/>
              </a:solidFill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483" y="1202499"/>
            <a:ext cx="7978313" cy="4004501"/>
          </a:xfrm>
        </p:spPr>
        <p:txBody>
          <a:bodyPr>
            <a:normAutofit/>
          </a:bodyPr>
          <a:lstStyle/>
          <a:p>
            <a:r>
              <a:rPr lang="cs-CZ" sz="2400" dirty="0"/>
              <a:t>D</a:t>
            </a:r>
            <a:r>
              <a:rPr lang="cs-CZ" sz="2400" dirty="0" smtClean="0"/>
              <a:t>ůraz je však přesouván na organizace (netržní způsob)</a:t>
            </a:r>
          </a:p>
          <a:p>
            <a:r>
              <a:rPr lang="cs-CZ" sz="2400" dirty="0" smtClean="0"/>
              <a:t>Trh ponechává účastníkům individuální svobodu jednání</a:t>
            </a:r>
          </a:p>
          <a:p>
            <a:r>
              <a:rPr lang="cs-CZ" sz="2400" dirty="0" smtClean="0"/>
              <a:t>Výhoda organizace </a:t>
            </a:r>
            <a:r>
              <a:rPr lang="cs-CZ" sz="2400" dirty="0" smtClean="0">
                <a:sym typeface="Wingdings" panose="05000000000000000000" pitchFamily="2" charset="2"/>
              </a:rPr>
              <a:t> zapojení většího množství lidí</a:t>
            </a:r>
            <a:endParaRPr lang="cs-CZ" sz="2400" dirty="0" smtClean="0"/>
          </a:p>
          <a:p>
            <a:pPr lvl="0"/>
            <a:r>
              <a:rPr lang="cs-CZ" sz="2400" dirty="0" smtClean="0">
                <a:solidFill>
                  <a:schemeClr val="lt1"/>
                </a:solidFill>
                <a:ea typeface="Times New Roman"/>
                <a:cs typeface="Times New Roman"/>
                <a:sym typeface="Times New Roman"/>
              </a:rPr>
              <a:t>Organizace </a:t>
            </a:r>
            <a:r>
              <a:rPr lang="cs-CZ" sz="2400" dirty="0">
                <a:solidFill>
                  <a:schemeClr val="lt1"/>
                </a:solidFill>
                <a:ea typeface="Times New Roman"/>
                <a:cs typeface="Times New Roman"/>
                <a:sym typeface="Times New Roman"/>
              </a:rPr>
              <a:t>redukují nejistotu → pravidla, která omezují svobodu účastníků</a:t>
            </a:r>
          </a:p>
          <a:p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1903170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title"/>
          </p:nvPr>
        </p:nvSpPr>
        <p:spPr>
          <a:xfrm>
            <a:off x="257375" y="141351"/>
            <a:ext cx="8559300" cy="11046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cs-CZ" sz="3000" dirty="0"/>
              <a:t>Manažeři, obchodníci, politici </a:t>
            </a:r>
            <a:r>
              <a:rPr lang="cs-CZ" sz="3000" dirty="0" smtClean="0"/>
              <a:t>a </a:t>
            </a:r>
            <a:r>
              <a:rPr lang="cs-CZ" sz="3000" dirty="0"/>
              <a:t>lidé, kteří žijí </a:t>
            </a:r>
            <a:br>
              <a:rPr lang="cs-CZ" sz="3000" dirty="0"/>
            </a:br>
            <a:r>
              <a:rPr lang="cs-CZ" sz="3000" dirty="0"/>
              <a:t>v organizacích chtějí vědět:</a:t>
            </a:r>
          </a:p>
        </p:txBody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257375" y="1364875"/>
            <a:ext cx="8471999" cy="3793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742950" marR="0" lvl="1" indent="-298450" rtl="0">
              <a:spcBef>
                <a:spcPts val="112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cs-CZ" sz="2800" i="0" u="none" strike="noStrike" cap="none" baseline="0" dirty="0">
                <a:solidFill>
                  <a:schemeClr val="lt1"/>
                </a:solidFill>
              </a:rPr>
              <a:t>proč </a:t>
            </a:r>
            <a:r>
              <a:rPr lang="cs-CZ" sz="2800" i="0" u="none" strike="noStrike" cap="none" baseline="0" dirty="0" smtClean="0">
                <a:solidFill>
                  <a:schemeClr val="lt1"/>
                </a:solidFill>
              </a:rPr>
              <a:t>se </a:t>
            </a:r>
            <a:r>
              <a:rPr lang="cs-CZ" sz="2800" i="0" u="none" strike="noStrike" cap="none" baseline="0" dirty="0">
                <a:solidFill>
                  <a:schemeClr val="lt1"/>
                </a:solidFill>
              </a:rPr>
              <a:t>lidé v organizaci chovají určitým</a:t>
            </a:r>
            <a:r>
              <a:rPr lang="cs-CZ" sz="2800" dirty="0"/>
              <a:t> </a:t>
            </a:r>
            <a:r>
              <a:rPr lang="cs-CZ" sz="2800" i="0" u="none" strike="noStrike" cap="none" baseline="0" dirty="0" smtClean="0">
                <a:solidFill>
                  <a:schemeClr val="lt1"/>
                </a:solidFill>
              </a:rPr>
              <a:t>způsobem</a:t>
            </a:r>
            <a:endParaRPr lang="cs-CZ" sz="2800" i="0" u="none" strike="noStrike" cap="none" baseline="0" dirty="0">
              <a:solidFill>
                <a:schemeClr val="lt1"/>
              </a:solidFill>
            </a:endParaRPr>
          </a:p>
          <a:p>
            <a:pPr marL="742950" marR="0" lvl="1" indent="-298450" rtl="0">
              <a:spcBef>
                <a:spcPts val="112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cs-CZ" sz="2800" i="0" u="none" strike="noStrike" cap="none" baseline="0" dirty="0">
                <a:solidFill>
                  <a:schemeClr val="lt1"/>
                </a:solidFill>
              </a:rPr>
              <a:t>proč jsou někteří </a:t>
            </a:r>
            <a:r>
              <a:rPr lang="cs-CZ" sz="2800" i="0" u="none" strike="noStrike" cap="none" baseline="0" dirty="0" smtClean="0">
                <a:solidFill>
                  <a:schemeClr val="lt1"/>
                </a:solidFill>
              </a:rPr>
              <a:t>úspěšní </a:t>
            </a:r>
            <a:r>
              <a:rPr lang="cs-CZ" sz="2800" i="0" u="none" strike="noStrike" cap="none" baseline="0" dirty="0">
                <a:solidFill>
                  <a:schemeClr val="lt1"/>
                </a:solidFill>
              </a:rPr>
              <a:t>a jiní </a:t>
            </a:r>
            <a:r>
              <a:rPr lang="cs-CZ" sz="2800" i="0" u="none" strike="noStrike" cap="none" baseline="0" dirty="0" smtClean="0">
                <a:solidFill>
                  <a:schemeClr val="lt1"/>
                </a:solidFill>
              </a:rPr>
              <a:t>nikoliv</a:t>
            </a:r>
            <a:endParaRPr lang="cs-CZ" sz="2800" i="0" u="none" strike="noStrike" cap="none" baseline="0" dirty="0">
              <a:solidFill>
                <a:schemeClr val="lt1"/>
              </a:solidFill>
            </a:endParaRPr>
          </a:p>
          <a:p>
            <a:pPr marL="742950" marR="0" lvl="1" indent="-298450" rtl="0">
              <a:spcBef>
                <a:spcPts val="112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cs-CZ" sz="2800" dirty="0"/>
              <a:t>proč někteří kolegové tvrdě pracují a jiní práci </a:t>
            </a:r>
            <a:r>
              <a:rPr lang="cs-CZ" sz="2800" dirty="0" smtClean="0"/>
              <a:t>odbývají</a:t>
            </a:r>
            <a:endParaRPr lang="cs-CZ" sz="2800" dirty="0"/>
          </a:p>
          <a:p>
            <a:pPr marL="742950" marR="0" lvl="1" indent="-298450" rtl="0">
              <a:spcBef>
                <a:spcPts val="11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cs-CZ" sz="2800" i="0" u="none" strike="noStrike" cap="none" baseline="0" dirty="0">
                <a:solidFill>
                  <a:schemeClr val="lt1"/>
                </a:solidFill>
              </a:rPr>
              <a:t>proč došlo ke konfliktu a zda k němu muselo </a:t>
            </a:r>
            <a:r>
              <a:rPr lang="cs-CZ" sz="2800" i="0" u="none" strike="noStrike" cap="none" baseline="0" dirty="0" smtClean="0">
                <a:solidFill>
                  <a:schemeClr val="lt1"/>
                </a:solidFill>
              </a:rPr>
              <a:t>dojít</a:t>
            </a:r>
            <a:r>
              <a:rPr lang="cs-CZ" sz="2800" dirty="0"/>
              <a:t/>
            </a:r>
            <a:br>
              <a:rPr lang="cs-CZ" sz="2800" dirty="0"/>
            </a:br>
            <a:endParaRPr lang="cs-CZ" sz="28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495149" y="400525"/>
            <a:ext cx="8153700" cy="10250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cs-CZ" sz="3000" dirty="0"/>
              <a:t>Na základě poznání se chtějí naučit praktickým návodům:</a:t>
            </a:r>
          </a:p>
        </p:txBody>
      </p:sp>
      <p:sp>
        <p:nvSpPr>
          <p:cNvPr id="67" name="Shape 67"/>
          <p:cNvSpPr txBox="1">
            <a:spLocks noGrp="1"/>
          </p:cNvSpPr>
          <p:nvPr>
            <p:ph idx="1"/>
          </p:nvPr>
        </p:nvSpPr>
        <p:spPr>
          <a:xfrm>
            <a:off x="771842" y="1618684"/>
            <a:ext cx="7125000" cy="3376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lnSpc>
                <a:spcPct val="150000"/>
              </a:lnSpc>
              <a:spcBef>
                <a:spcPts val="0"/>
              </a:spcBef>
              <a:buClr>
                <a:schemeClr val="lt1"/>
              </a:buClr>
              <a:buSzPct val="64285"/>
              <a:buFont typeface="Arial"/>
              <a:buChar char="●"/>
            </a:pPr>
            <a:r>
              <a:rPr lang="cs-CZ" sz="2800" dirty="0"/>
              <a:t>jak využívat lidského potenciálu</a:t>
            </a:r>
          </a:p>
          <a:p>
            <a:pPr marL="457200" lvl="0" indent="-342900" rtl="0">
              <a:lnSpc>
                <a:spcPct val="150000"/>
              </a:lnSpc>
              <a:spcBef>
                <a:spcPts val="0"/>
              </a:spcBef>
              <a:buClr>
                <a:schemeClr val="lt1"/>
              </a:buClr>
              <a:buSzPct val="64285"/>
              <a:buFont typeface="Arial"/>
              <a:buChar char="●"/>
            </a:pPr>
            <a:r>
              <a:rPr lang="cs-CZ" sz="2800" dirty="0"/>
              <a:t>jak lidi motivovat</a:t>
            </a:r>
          </a:p>
          <a:p>
            <a:pPr marL="457200" lvl="0" indent="-342900" rtl="0">
              <a:lnSpc>
                <a:spcPct val="150000"/>
              </a:lnSpc>
              <a:spcBef>
                <a:spcPts val="0"/>
              </a:spcBef>
              <a:buClr>
                <a:schemeClr val="lt1"/>
              </a:buClr>
              <a:buSzPct val="64285"/>
              <a:buFont typeface="Arial"/>
              <a:buChar char="●"/>
            </a:pPr>
            <a:r>
              <a:rPr lang="cs-CZ" sz="2800" dirty="0"/>
              <a:t>jak zvládat krizové stavy na pracovišti</a:t>
            </a:r>
          </a:p>
          <a:p>
            <a:pPr marL="457200" lvl="0" indent="-342900" rtl="0">
              <a:lnSpc>
                <a:spcPct val="150000"/>
              </a:lnSpc>
              <a:spcBef>
                <a:spcPts val="0"/>
              </a:spcBef>
              <a:buClr>
                <a:schemeClr val="lt1"/>
              </a:buClr>
              <a:buSzPct val="64285"/>
              <a:buFont typeface="Arial"/>
              <a:buChar char="●"/>
            </a:pPr>
            <a:r>
              <a:rPr lang="cs-CZ" sz="2800" dirty="0"/>
              <a:t>jak úspěšně vést pracovníky</a:t>
            </a:r>
          </a:p>
          <a:p>
            <a:pPr marL="457200" lvl="0" indent="-342900" rtl="0">
              <a:lnSpc>
                <a:spcPct val="150000"/>
              </a:lnSpc>
              <a:spcBef>
                <a:spcPts val="0"/>
              </a:spcBef>
              <a:buClr>
                <a:schemeClr val="lt1"/>
              </a:buClr>
              <a:buSzPct val="64285"/>
              <a:buFont typeface="Arial"/>
              <a:buChar char="●"/>
            </a:pPr>
            <a:r>
              <a:rPr lang="cs-CZ" sz="2800" dirty="0"/>
              <a:t>jak organizovat svou práci</a:t>
            </a:r>
          </a:p>
          <a:p>
            <a:pPr lvl="0" rtl="0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dirty="0"/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611560" y="337219"/>
            <a:ext cx="7125000" cy="7703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lt1"/>
              </a:buClr>
              <a:buSzPct val="25000"/>
              <a:buFont typeface="Times New Roman"/>
              <a:buNone/>
            </a:pPr>
            <a:r>
              <a:rPr lang="cs-CZ" sz="3000" b="1" i="0" u="none" strike="noStrike" cap="none" baseline="0" dirty="0">
                <a:solidFill>
                  <a:schemeClr val="lt1"/>
                </a:solidFill>
              </a:rPr>
              <a:t>Čím se zabývá organizační chování</a:t>
            </a:r>
          </a:p>
        </p:txBody>
      </p:sp>
      <p:sp>
        <p:nvSpPr>
          <p:cNvPr id="74" name="Shape 74"/>
          <p:cNvSpPr txBox="1">
            <a:spLocks noGrp="1"/>
          </p:cNvSpPr>
          <p:nvPr>
            <p:ph idx="1"/>
          </p:nvPr>
        </p:nvSpPr>
        <p:spPr>
          <a:xfrm>
            <a:off x="264025" y="1193500"/>
            <a:ext cx="8496899" cy="43215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742950" marR="0" lvl="1" indent="-298450" rtl="0">
              <a:spcBef>
                <a:spcPts val="112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cs-CZ" sz="2800" i="0" u="none" strike="noStrike" cap="none" baseline="0" dirty="0">
                <a:solidFill>
                  <a:schemeClr val="lt1"/>
                </a:solidFill>
              </a:rPr>
              <a:t>individuálním</a:t>
            </a:r>
            <a:r>
              <a:rPr lang="cs-CZ" sz="2800" dirty="0"/>
              <a:t>i</a:t>
            </a:r>
            <a:r>
              <a:rPr lang="cs-CZ" sz="2800" i="0" u="none" strike="noStrike" cap="none" baseline="0" dirty="0">
                <a:solidFill>
                  <a:schemeClr val="lt1"/>
                </a:solidFill>
              </a:rPr>
              <a:t> rozdíly mezi lidmi v organizaci</a:t>
            </a:r>
          </a:p>
          <a:p>
            <a:pPr marL="742950" marR="0" lvl="1" indent="-298450" rtl="0">
              <a:spcBef>
                <a:spcPts val="112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cs-CZ" sz="2800" i="0" u="none" strike="noStrike" cap="none" baseline="0" dirty="0">
                <a:solidFill>
                  <a:schemeClr val="lt1"/>
                </a:solidFill>
              </a:rPr>
              <a:t>dosahováním organizačních cílů </a:t>
            </a:r>
            <a:r>
              <a:rPr lang="cs-CZ" sz="2800" dirty="0"/>
              <a:t>prostřednictvím </a:t>
            </a:r>
            <a:r>
              <a:rPr lang="cs-CZ" sz="2800" i="0" u="none" strike="noStrike" cap="none" baseline="0" dirty="0">
                <a:solidFill>
                  <a:schemeClr val="lt1"/>
                </a:solidFill>
              </a:rPr>
              <a:t>lidí</a:t>
            </a:r>
          </a:p>
          <a:p>
            <a:pPr marL="742950" marR="0" lvl="1" indent="-298450" rtl="0">
              <a:spcBef>
                <a:spcPts val="112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cs-CZ" sz="2800" i="0" u="none" strike="noStrike" cap="none" baseline="0" dirty="0">
                <a:solidFill>
                  <a:schemeClr val="lt1"/>
                </a:solidFill>
              </a:rPr>
              <a:t>vztahem lidí  a organizační struktury</a:t>
            </a:r>
          </a:p>
          <a:p>
            <a:pPr marL="742950" marR="0" lvl="1" indent="-298450" rtl="0">
              <a:spcBef>
                <a:spcPts val="112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cs-CZ" sz="2800" dirty="0"/>
              <a:t>konflikty</a:t>
            </a:r>
          </a:p>
          <a:p>
            <a:pPr marL="742950" marR="0" lvl="1" indent="-298450" rtl="0">
              <a:spcBef>
                <a:spcPts val="112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cs-CZ" sz="2800" dirty="0"/>
              <a:t>vedením lidí</a:t>
            </a:r>
          </a:p>
          <a:p>
            <a:pPr marL="742950" marR="0" lvl="1" indent="-298450" rtl="0">
              <a:spcBef>
                <a:spcPts val="112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cs-CZ" sz="2800" dirty="0"/>
              <a:t>rozvojem organizace</a:t>
            </a:r>
          </a:p>
          <a:p>
            <a:pPr marL="0" marR="0" lvl="0" indent="0" rtl="0">
              <a:spcBef>
                <a:spcPts val="1120"/>
              </a:spcBef>
              <a:spcAft>
                <a:spcPts val="600"/>
              </a:spcAft>
              <a:buNone/>
            </a:pPr>
            <a:endParaRPr sz="28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>
            <a:off x="539552" y="346910"/>
            <a:ext cx="8424900" cy="7703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lt1"/>
              </a:buClr>
              <a:buSzPct val="25000"/>
              <a:buFont typeface="Times New Roman"/>
              <a:buNone/>
            </a:pPr>
            <a:r>
              <a:rPr lang="cs-CZ" sz="3000" b="1" i="0" u="none" strike="noStrike" cap="none" baseline="0" dirty="0">
                <a:solidFill>
                  <a:schemeClr val="lt1"/>
                </a:solidFill>
              </a:rPr>
              <a:t>Vztah organizačního chování k jiným vědám</a:t>
            </a:r>
          </a:p>
        </p:txBody>
      </p:sp>
      <p:pic>
        <p:nvPicPr>
          <p:cNvPr id="80" name="Shape 8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28491" y="1477346"/>
            <a:ext cx="7704900" cy="3300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title"/>
          </p:nvPr>
        </p:nvSpPr>
        <p:spPr>
          <a:xfrm>
            <a:off x="457200" y="300121"/>
            <a:ext cx="8229600" cy="6563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cs-CZ" sz="3000" dirty="0"/>
              <a:t>Rozvoj poznání v organizačním chování</a:t>
            </a:r>
          </a:p>
        </p:txBody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457200" y="1137900"/>
            <a:ext cx="8229600" cy="4139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cs-CZ" sz="2400" dirty="0" smtClean="0"/>
              <a:t>Poznatky mohou být získány metodami:</a:t>
            </a:r>
          </a:p>
          <a:p>
            <a:pPr rtl="0">
              <a:spcBef>
                <a:spcPts val="0"/>
              </a:spcBef>
              <a:buNone/>
            </a:pPr>
            <a:endParaRPr sz="2400" dirty="0" smtClean="0"/>
          </a:p>
          <a:p>
            <a:pPr marL="457200" lvl="0" indent="-355600" rtl="0">
              <a:spcBef>
                <a:spcPts val="0"/>
              </a:spcBef>
              <a:buClr>
                <a:schemeClr val="lt1"/>
              </a:buClr>
              <a:buSzPct val="71428"/>
              <a:buFont typeface="Arial"/>
              <a:buChar char="●"/>
            </a:pPr>
            <a:r>
              <a:rPr lang="cs-CZ" sz="2400" dirty="0" smtClean="0"/>
              <a:t>vědeckého výzkumu - kvantitativní výzkum</a:t>
            </a:r>
            <a:br>
              <a:rPr lang="cs-CZ" sz="2400" dirty="0" smtClean="0"/>
            </a:br>
            <a:endParaRPr lang="cs-CZ" sz="2400" dirty="0" smtClean="0"/>
          </a:p>
          <a:p>
            <a:pPr marL="457200" lvl="0" indent="-355600" rtl="0">
              <a:spcBef>
                <a:spcPts val="0"/>
              </a:spcBef>
              <a:buClr>
                <a:schemeClr val="lt1"/>
              </a:buClr>
              <a:buSzPct val="66666"/>
              <a:buFont typeface="Arial"/>
              <a:buChar char="●"/>
            </a:pPr>
            <a:r>
              <a:rPr lang="cs-CZ" sz="2400" dirty="0" smtClean="0"/>
              <a:t>kvalitativní výzkum - verbální údaje</a:t>
            </a:r>
            <a:br>
              <a:rPr lang="cs-CZ" sz="2400" dirty="0" smtClean="0"/>
            </a:br>
            <a:endParaRPr lang="cs-CZ" sz="2400" dirty="0" smtClean="0"/>
          </a:p>
          <a:p>
            <a:pPr marL="457200" lvl="0" indent="-355600" rtl="0">
              <a:spcBef>
                <a:spcPts val="0"/>
              </a:spcBef>
              <a:buClr>
                <a:schemeClr val="lt1"/>
              </a:buClr>
              <a:buSzPct val="66666"/>
              <a:buFont typeface="Arial"/>
              <a:buChar char="●"/>
            </a:pPr>
            <a:r>
              <a:rPr lang="cs-CZ" sz="2400" dirty="0" smtClean="0"/>
              <a:t>empirické poznatky</a:t>
            </a:r>
            <a:endParaRPr lang="cs-CZ" sz="2400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title"/>
          </p:nvPr>
        </p:nvSpPr>
        <p:spPr>
          <a:xfrm>
            <a:off x="457200" y="250096"/>
            <a:ext cx="8229600" cy="6189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cs-CZ" sz="3000" dirty="0"/>
              <a:t>Empirické poznatky </a:t>
            </a:r>
          </a:p>
        </p:txBody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2800" i="1" dirty="0"/>
              <a:t>Kolbův poznávací cyklus</a:t>
            </a:r>
          </a:p>
          <a:p>
            <a:pPr marL="457200" lvl="0" indent="-419100" rtl="0">
              <a:lnSpc>
                <a:spcPct val="150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cs-CZ" sz="2800" dirty="0"/>
              <a:t>konkrétní zkušenost</a:t>
            </a:r>
          </a:p>
          <a:p>
            <a:pPr marL="457200" lvl="0" indent="-419100" rtl="0">
              <a:lnSpc>
                <a:spcPct val="150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cs-CZ" sz="2800" dirty="0"/>
              <a:t>pozorování</a:t>
            </a:r>
          </a:p>
          <a:p>
            <a:pPr marL="457200" lvl="0" indent="-419100" rtl="0">
              <a:lnSpc>
                <a:spcPct val="150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cs-CZ" sz="2800" dirty="0"/>
              <a:t>abstraktní teoretizování</a:t>
            </a:r>
          </a:p>
          <a:p>
            <a:pPr marL="457200" lvl="0" indent="-419100">
              <a:lnSpc>
                <a:spcPct val="150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cs-CZ" sz="2800" dirty="0"/>
              <a:t>aktivní experimentování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" name="Shape 9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29175" y="196799"/>
            <a:ext cx="7485650" cy="5321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1588</TotalTime>
  <Words>571</Words>
  <Application>Microsoft Office PowerPoint</Application>
  <PresentationFormat>Předvádění na obrazovce (16:10)</PresentationFormat>
  <Paragraphs>135</Paragraphs>
  <Slides>23</Slides>
  <Notes>20</Notes>
  <HiddenSlides>0</HiddenSlides>
  <MMClips>0</MMClips>
  <ScaleCrop>false</ScaleCrop>
  <HeadingPairs>
    <vt:vector size="6" baseType="variant">
      <vt:variant>
        <vt:lpstr>Použitá písma</vt:lpstr>
      </vt:variant>
      <vt:variant>
        <vt:i4>8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32" baseType="lpstr">
      <vt:lpstr>Arial</vt:lpstr>
      <vt:lpstr>Calibri</vt:lpstr>
      <vt:lpstr>Century Gothic</vt:lpstr>
      <vt:lpstr>Noto Symbol</vt:lpstr>
      <vt:lpstr>Times New Roman</vt:lpstr>
      <vt:lpstr>Verdana</vt:lpstr>
      <vt:lpstr>Wingdings</vt:lpstr>
      <vt:lpstr>Wingdings 3</vt:lpstr>
      <vt:lpstr>Ion</vt:lpstr>
      <vt:lpstr> TEORIE  ORGANIZAČNÍHO CHOVÁNÍ  </vt:lpstr>
      <vt:lpstr>Organizační chování</vt:lpstr>
      <vt:lpstr>Manažeři, obchodníci, politici a lidé, kteří žijí  v organizacích chtějí vědět:</vt:lpstr>
      <vt:lpstr>Na základě poznání se chtějí naučit praktickým návodům:</vt:lpstr>
      <vt:lpstr>Čím se zabývá organizační chování</vt:lpstr>
      <vt:lpstr>Vztah organizačního chování k jiným vědám</vt:lpstr>
      <vt:lpstr>Rozvoj poznání v organizačním chování</vt:lpstr>
      <vt:lpstr>Empirické poznatky </vt:lpstr>
      <vt:lpstr>Prezentace aplikace PowerPoint</vt:lpstr>
      <vt:lpstr>Opatření používané v organizaci chování</vt:lpstr>
      <vt:lpstr>Nové teorie organizačního chování</vt:lpstr>
      <vt:lpstr> Herbert  Alexander Simon </vt:lpstr>
      <vt:lpstr>Teorie omezené racionality podle Herberta A. Simona</vt:lpstr>
      <vt:lpstr>Prezentace aplikace PowerPoint</vt:lpstr>
      <vt:lpstr>Simonova definice  racionality a její limity</vt:lpstr>
      <vt:lpstr>Hlavní způsoby objektivní racionality podle Simona</vt:lpstr>
      <vt:lpstr>Předpoklady o rozhodování podle Simonovy teorie „omezené racionality“ </vt:lpstr>
      <vt:lpstr>Koncepce kolektivního jednání Mancur Lloyd Olson</vt:lpstr>
      <vt:lpstr> Koncepce kolektivního jednání</vt:lpstr>
      <vt:lpstr>Prezentace aplikace PowerPoint</vt:lpstr>
      <vt:lpstr> Placená cena za organizaci lidských aktivit  Kenneth Arrow  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NOVÉ TEORIE ORGANIZAČNÍHO CHOVÁNÍ  Sociologie organizace</dc:title>
  <dc:creator>Idea</dc:creator>
  <cp:lastModifiedBy>svobodovad</cp:lastModifiedBy>
  <cp:revision>30</cp:revision>
  <dcterms:modified xsi:type="dcterms:W3CDTF">2018-02-14T13:26:19Z</dcterms:modified>
</cp:coreProperties>
</file>