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8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121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122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123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124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F8DDD799-8A87-482B-A72D-09FC346CF19E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99747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188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fld id="{75625A2A-DFD4-413E-8375-ED508594B367}" type="slidenum">
              <a:rPr lang="cs-CZ" strike="noStrike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6607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Obrázek 36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Obrázek 37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6" name="Obrázek 75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7" name="Obrázek 76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118" name="Obrázek 117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19" name="Obrázek 118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cs-CZ" strike="noStrike">
                <a:solidFill>
                  <a:srgbClr val="000000"/>
                </a:solidFill>
                <a:latin typeface="Calibri"/>
              </a:rPr>
              <a:t>17. 4. 2015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fld id="{BF3D06C4-2668-4A82-9013-95A23092A48F}" type="slidenum">
              <a:rPr lang="cs-CZ" strike="noStrike">
                <a:solidFill>
                  <a:srgbClr val="000000"/>
                </a:solidFill>
                <a:latin typeface="Calibri"/>
              </a:rPr>
              <a:t>‹#›</a:t>
            </a:fld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Calibri"/>
              </a:rPr>
              <a:t>Klikněte pro úpravu formátu textu nadpisu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Calibri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Calibri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Calibri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cs-CZ" sz="4400" strike="noStrike">
                <a:solidFill>
                  <a:srgbClr val="000000"/>
                </a:solidFill>
                <a:latin typeface="Calibri"/>
              </a:rPr>
              <a:t>Klepněte pro úpravu formátu titulního textuKliknutím lze upravit styl.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buSzPct val="45000"/>
              <a:buFont typeface="StarSymbol"/>
              <a:buChar char="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Klepněte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Osmá úroveň textu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Devátá úroveňKliknutím lze upravit styly předlohy textu.</a:t>
            </a:r>
            <a:endParaRPr/>
          </a:p>
          <a:p>
            <a:pPr lvl="0">
              <a:buSzPct val="45000"/>
              <a:buFont typeface="StarSymbol"/>
              <a:buChar char=""/>
            </a:pPr>
            <a:r>
              <a:rPr lang="cs-CZ" sz="2800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/>
          </a:p>
          <a:p>
            <a:pPr lvl="0">
              <a:buSzPct val="45000"/>
              <a:buFont typeface="StarSymbol"/>
              <a:buChar char="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/>
          </a:p>
          <a:p>
            <a:pPr lvl="0">
              <a:buSzPct val="45000"/>
              <a:buFont typeface="StarSymbol"/>
              <a:buChar char="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/>
          </a:p>
          <a:p>
            <a:pPr lvl="0">
              <a:buSzPct val="45000"/>
              <a:buFont typeface="StarSymbol"/>
              <a:buChar char="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cs-CZ" strike="noStrike">
                <a:solidFill>
                  <a:srgbClr val="000000"/>
                </a:solidFill>
                <a:latin typeface="Calibri"/>
              </a:rPr>
              <a:t>17. 4. 2015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fld id="{D0714FB6-1743-4875-9876-3C38F5EA1D82}" type="slidenum">
              <a:rPr lang="cs-CZ" strike="noStrike">
                <a:solidFill>
                  <a:srgbClr val="000000"/>
                </a:solidFill>
                <a:latin typeface="Calibri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cs-CZ" sz="4400" strike="noStrike">
                <a:solidFill>
                  <a:srgbClr val="000000"/>
                </a:solidFill>
                <a:latin typeface="Calibri"/>
              </a:rPr>
              <a:t>Klepněte pro úpravu formátu titulního textuKliknutím lze upravit styl.</a:t>
            </a:r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39920" cy="63936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buSzPct val="45000"/>
              <a:buFont typeface="StarSymbol"/>
              <a:buChar char=""/>
            </a:pPr>
            <a:r>
              <a:rPr lang="cs-CZ" sz="2400" b="1" strike="noStrike">
                <a:solidFill>
                  <a:srgbClr val="000000"/>
                </a:solidFill>
                <a:latin typeface="Calibri"/>
              </a:rPr>
              <a:t>Klepněte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 b="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 b="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400" b="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400" b="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400" b="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400" b="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cs-CZ" sz="2400" b="1" strike="noStrike">
                <a:solidFill>
                  <a:srgbClr val="000000"/>
                </a:solidFill>
                <a:latin typeface="Calibri"/>
              </a:rPr>
              <a:t>Osmá úroveň textu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cs-CZ" sz="2400" b="1" strike="noStrike">
                <a:solidFill>
                  <a:srgbClr val="000000"/>
                </a:solidFill>
                <a:latin typeface="Calibri"/>
              </a:rPr>
              <a:t>Devátá úroveňKliknutím lze upravit styly předlohy textu.</a:t>
            </a:r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57200" y="2174760"/>
            <a:ext cx="4039920" cy="39510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buSzPct val="45000"/>
              <a:buFont typeface="StarSymbol"/>
              <a:buChar char="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Klepněte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Osmá úroveň textu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Devátá úroveňKliknutím lze upravit styly předlohy textu.</a:t>
            </a:r>
            <a:endParaRPr/>
          </a:p>
          <a:p>
            <a:pPr lvl="1">
              <a:buSzPct val="75000"/>
              <a:buFont typeface="Arial"/>
              <a:buChar char="–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/>
          </a:p>
          <a:p>
            <a:pPr lvl="2">
              <a:buSzPct val="45000"/>
              <a:buFont typeface="Arial"/>
              <a:buChar char="•"/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/>
          </a:p>
          <a:p>
            <a:pPr lvl="3">
              <a:buSzPct val="75000"/>
              <a:buFont typeface="Arial"/>
              <a:buChar char="–"/>
            </a:pPr>
            <a:r>
              <a:rPr lang="cs-CZ" sz="1600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/>
          </a:p>
          <a:p>
            <a:pPr lvl="4">
              <a:buSzPct val="45000"/>
              <a:buFont typeface="Arial"/>
              <a:buChar char="»"/>
            </a:pPr>
            <a:r>
              <a:rPr lang="cs-CZ" sz="1600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/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4645080" y="1535040"/>
            <a:ext cx="4041360" cy="63936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buSzPct val="45000"/>
              <a:buFont typeface="StarSymbol"/>
              <a:buChar char=""/>
            </a:pPr>
            <a:r>
              <a:rPr lang="cs-CZ" sz="2400" b="1" strike="noStrike">
                <a:solidFill>
                  <a:srgbClr val="000000"/>
                </a:solidFill>
                <a:latin typeface="Calibri"/>
              </a:rPr>
              <a:t>Klepněte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 b="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 b="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400" b="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400" b="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400" b="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400" b="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cs-CZ" sz="2400" b="1" strike="noStrike">
                <a:solidFill>
                  <a:srgbClr val="000000"/>
                </a:solidFill>
                <a:latin typeface="Calibri"/>
              </a:rPr>
              <a:t>Osmá úroveň textu</a:t>
            </a:r>
            <a:endParaRPr/>
          </a:p>
          <a:p>
            <a:r>
              <a:rPr lang="cs-CZ" sz="2400" b="1" strike="noStrike">
                <a:solidFill>
                  <a:srgbClr val="000000"/>
                </a:solidFill>
                <a:latin typeface="Calibri"/>
              </a:rPr>
              <a:t>Devátá úroveňKliknutím lze upravit styly předlohy textu.</a:t>
            </a:r>
            <a:endParaRPr/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4645080" y="2174760"/>
            <a:ext cx="4041360" cy="39510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buSzPct val="45000"/>
              <a:buFont typeface="StarSymbol"/>
              <a:buChar char="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Klepněte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Osmá úroveň textu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2400" strike="noStrike">
                <a:solidFill>
                  <a:srgbClr val="000000"/>
                </a:solidFill>
                <a:latin typeface="Calibri"/>
              </a:rPr>
              <a:t>Devátá úroveňKliknutím lze upravit styly předlohy textu.</a:t>
            </a:r>
            <a:endParaRPr/>
          </a:p>
          <a:p>
            <a:pPr lvl="1">
              <a:buSzPct val="75000"/>
              <a:buFont typeface="Arial"/>
              <a:buChar char="–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/>
          </a:p>
          <a:p>
            <a:pPr lvl="2">
              <a:buSzPct val="45000"/>
              <a:buFont typeface="Arial"/>
              <a:buChar char="•"/>
            </a:pPr>
            <a:r>
              <a:rPr lang="cs-CZ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/>
          </a:p>
          <a:p>
            <a:pPr lvl="3">
              <a:buSzPct val="75000"/>
              <a:buFont typeface="Arial"/>
              <a:buChar char="–"/>
            </a:pPr>
            <a:r>
              <a:rPr lang="cs-CZ" sz="1600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/>
          </a:p>
          <a:p>
            <a:pPr lvl="4">
              <a:buSzPct val="45000"/>
              <a:buFont typeface="Arial"/>
              <a:buChar char="»"/>
            </a:pPr>
            <a:r>
              <a:rPr lang="cs-CZ" sz="1600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/>
          </a:p>
        </p:txBody>
      </p:sp>
      <p:sp>
        <p:nvSpPr>
          <p:cNvPr id="83" name="PlaceHolder 6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cs-CZ" strike="noStrike">
                <a:solidFill>
                  <a:srgbClr val="000000"/>
                </a:solidFill>
                <a:latin typeface="Calibri"/>
              </a:rPr>
              <a:t>17. 4. 2015</a:t>
            </a:r>
            <a:endParaRPr/>
          </a:p>
        </p:txBody>
      </p:sp>
      <p:sp>
        <p:nvSpPr>
          <p:cNvPr id="84" name="PlaceHolder 7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85" name="PlaceHolder 8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fld id="{7687A195-5DE8-4579-B569-53BF43540D36}" type="slidenum">
              <a:rPr lang="cs-CZ" strike="noStrike">
                <a:solidFill>
                  <a:srgbClr val="000000"/>
                </a:solidFill>
                <a:latin typeface="Calibri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0" y="2781000"/>
            <a:ext cx="9143640" cy="1937160"/>
          </a:xfrm>
          <a:prstGeom prst="rect">
            <a:avLst/>
          </a:prstGeom>
          <a:solidFill>
            <a:srgbClr val="00544D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cs-CZ" sz="3200" b="1" strike="noStrike">
                <a:solidFill>
                  <a:srgbClr val="FFFFFF"/>
                </a:solidFill>
                <a:latin typeface="Calibri"/>
              </a:rPr>
              <a:t>Strategické </a:t>
            </a:r>
            <a:r>
              <a:rPr lang="cs-CZ" sz="3200" b="1" strike="noStrike" dirty="0">
                <a:solidFill>
                  <a:srgbClr val="FFFFFF"/>
                </a:solidFill>
                <a:latin typeface="Calibri"/>
              </a:rPr>
              <a:t>jednání v organizaci</a:t>
            </a:r>
            <a:endParaRPr dirty="0"/>
          </a:p>
          <a:p>
            <a:pPr algn="ctr"/>
            <a:endParaRPr lang="cs-CZ" sz="2400" b="1" strike="noStrike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2869920" y="5157360"/>
            <a:ext cx="3456000" cy="100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/>
            <a:r>
              <a:rPr lang="cs-CZ" dirty="0"/>
              <a:t>Dagmar Svobodová</a:t>
            </a:r>
            <a:endParaRPr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0" y="0"/>
            <a:ext cx="9143640" cy="720360"/>
          </a:xfrm>
          <a:prstGeom prst="rect">
            <a:avLst/>
          </a:prstGeom>
          <a:solidFill>
            <a:srgbClr val="00544D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6" name="TextShape 2"/>
          <p:cNvSpPr txBox="1"/>
          <p:nvPr/>
        </p:nvSpPr>
        <p:spPr>
          <a:xfrm>
            <a:off x="432000" y="6573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cs-CZ" sz="4400" b="1" strike="noStrike">
                <a:solidFill>
                  <a:srgbClr val="000000"/>
                </a:solidFill>
                <a:latin typeface="Times New Roman"/>
              </a:rPr>
              <a:t>Poslání</a:t>
            </a:r>
            <a:endParaRPr/>
          </a:p>
        </p:txBody>
      </p:sp>
      <p:sp>
        <p:nvSpPr>
          <p:cNvPr id="167" name="TextShape 3"/>
          <p:cNvSpPr txBox="1"/>
          <p:nvPr/>
        </p:nvSpPr>
        <p:spPr>
          <a:xfrm>
            <a:off x="568080" y="1520640"/>
            <a:ext cx="4039920" cy="639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buSzPct val="45000"/>
              <a:buFont typeface="Arial"/>
              <a:buChar char="•"/>
            </a:pPr>
            <a:endParaRPr/>
          </a:p>
          <a:p>
            <a:endParaRPr/>
          </a:p>
        </p:txBody>
      </p:sp>
      <p:sp>
        <p:nvSpPr>
          <p:cNvPr id="168" name="TextShape 4"/>
          <p:cNvSpPr txBox="1"/>
          <p:nvPr/>
        </p:nvSpPr>
        <p:spPr>
          <a:xfrm>
            <a:off x="648000" y="1391400"/>
            <a:ext cx="4039920" cy="1128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buSzPct val="45000"/>
              <a:buFont typeface="Arial"/>
              <a:buChar char="•"/>
            </a:pPr>
            <a:endParaRPr/>
          </a:p>
          <a:p>
            <a:endParaRPr/>
          </a:p>
        </p:txBody>
      </p:sp>
      <p:sp>
        <p:nvSpPr>
          <p:cNvPr id="169" name="TextShape 5"/>
          <p:cNvSpPr txBox="1"/>
          <p:nvPr/>
        </p:nvSpPr>
        <p:spPr>
          <a:xfrm>
            <a:off x="705600" y="1638720"/>
            <a:ext cx="7862400" cy="4841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Poslání organizace má své místo právě ve strategickém plánování a řízení. Jeho význam je  ukázat, že s posláním v rámci strategického řízení pracují významné instituce a úspěšné komerční firmy.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Smyslem každé organizace je plnit nějakou úlohu v širším společenském prostředí. Tento účel, respektive poslání by mělo specifikovat, o co bude organizace z dlouhodobého hlediska usilovat, vytyčit dlouhodobé cíle a  hlavní strategie vedoucí k  jejich dosažení. Definice poslání má být motivační pro všechny zaměstnance, bez ohledu na jejich postavení v organizaci a měli by v poslání najít soulad se svými pracovními cíli.</a:t>
            </a:r>
            <a:endParaRPr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720000" y="836640"/>
            <a:ext cx="8146800" cy="724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cs-CZ" sz="3200" b="1">
                <a:latin typeface="Calibri"/>
              </a:rPr>
              <a:t>Vize organizace</a:t>
            </a:r>
            <a:endParaRPr/>
          </a:p>
        </p:txBody>
      </p:sp>
      <p:sp>
        <p:nvSpPr>
          <p:cNvPr id="171" name="TextShape 2"/>
          <p:cNvSpPr txBox="1"/>
          <p:nvPr/>
        </p:nvSpPr>
        <p:spPr>
          <a:xfrm>
            <a:off x="251640" y="1628640"/>
            <a:ext cx="8784720" cy="5112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Vize je představa žádoucího budoucího cílového stavu a má podobu jednoduchého popisu jeho podoby a ideálního stavu, kterého chce organizace svojí strategií dosáhnout.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Vize je součást motivačních faktorů (jedná se o největší motivátor) v organizaci. Klíčové je, aby se s vizí ztotožnili všichni manažeři a zaměstnanci v organizaci. Stanovení vize je vhodné pro všechny typy a velikosti organizace. Bez ní chybí jasně vyjádřený směr, kterým se chce organizace vydat a špatně se tak stanovují další motivátory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Vize je na rozdíl od poslání konkrétním vyjádřením cílové podoby fungování organizace ve všech jejích klíčových oblastech: klienti, zaměstnanci, způsoby poskytovaných služeb, finanční zdroje.</a:t>
            </a:r>
            <a:endParaRPr/>
          </a:p>
        </p:txBody>
      </p:sp>
      <p:sp>
        <p:nvSpPr>
          <p:cNvPr id="172" name="CustomShape 3"/>
          <p:cNvSpPr/>
          <p:nvPr/>
        </p:nvSpPr>
        <p:spPr>
          <a:xfrm>
            <a:off x="0" y="0"/>
            <a:ext cx="9143640" cy="720360"/>
          </a:xfrm>
          <a:prstGeom prst="rect">
            <a:avLst/>
          </a:prstGeom>
          <a:solidFill>
            <a:srgbClr val="00544D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205200" y="750600"/>
            <a:ext cx="8074800" cy="849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cs-CZ" sz="4400" b="1" strike="noStrike">
                <a:solidFill>
                  <a:srgbClr val="000000"/>
                </a:solidFill>
                <a:latin typeface="Times New Roman"/>
              </a:rPr>
              <a:t>Cíle organizace</a:t>
            </a:r>
            <a:endParaRPr/>
          </a:p>
        </p:txBody>
      </p:sp>
      <p:sp>
        <p:nvSpPr>
          <p:cNvPr id="174" name="TextShape 2"/>
          <p:cNvSpPr txBox="1"/>
          <p:nvPr/>
        </p:nvSpPr>
        <p:spPr>
          <a:xfrm>
            <a:off x="179640" y="1600200"/>
            <a:ext cx="8856720" cy="4996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Požadované budoucí výsledky činnosti organizace se nazývají cíle.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Představují koncové body, ke kterým směřuje poslání organizace.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Cíle jsou naplňovány vykonáváním různých činností organizace, proto je potřeba cíle určovat ve všech klíčových oblastech.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Klíčové oblasti se určují podle charakteru organizace a typu činností,které realizuje.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Podmínkou úspěšného plnění cílů je jejich přijatelnost pro pracovníky. Za  optimální cíle mohou být považovány pouze takové cíle, které byly přijaty a odsouhlaseny vedoucími na všech úrovních organizace.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Dlouhodobé cíle se zpravidla formulují na nejvyšší úrovni řízení.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2000">
                <a:latin typeface="Calibri"/>
              </a:rPr>
              <a:t> Optimální je, pokud má každý z pracovníků stanovené vlastní cíle v souladu s cíli organizace.</a:t>
            </a:r>
            <a:endParaRPr/>
          </a:p>
        </p:txBody>
      </p:sp>
      <p:sp>
        <p:nvSpPr>
          <p:cNvPr id="175" name="CustomShape 3"/>
          <p:cNvSpPr/>
          <p:nvPr/>
        </p:nvSpPr>
        <p:spPr>
          <a:xfrm>
            <a:off x="0" y="0"/>
            <a:ext cx="9143640" cy="720360"/>
          </a:xfrm>
          <a:prstGeom prst="rect">
            <a:avLst/>
          </a:prstGeom>
          <a:solidFill>
            <a:srgbClr val="00544D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144000" y="532440"/>
            <a:ext cx="9036000" cy="763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cs-CZ" sz="4000" b="1" strike="noStrike">
                <a:solidFill>
                  <a:srgbClr val="000000"/>
                </a:solidFill>
                <a:latin typeface="Times New Roman"/>
              </a:rPr>
              <a:t>Strategie organizace</a:t>
            </a:r>
            <a:endParaRPr/>
          </a:p>
        </p:txBody>
      </p:sp>
      <p:sp>
        <p:nvSpPr>
          <p:cNvPr id="177" name="TextShape 2"/>
          <p:cNvSpPr txBox="1"/>
          <p:nvPr/>
        </p:nvSpPr>
        <p:spPr>
          <a:xfrm>
            <a:off x="288000" y="1223640"/>
            <a:ext cx="8784720" cy="4896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buSzPct val="45000"/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Strategie obsahují různé cesty a  varianty, jak dosáhnout stanovených cílů organizace. Strategie je označení pro dlouhodobý plán vytvořený k dosažení určitého cíle. Jedná se zpravidla o formalizovaný dokument, který obsahuje popis prvních dvou fází strategického cyklu, tedy popis vize a strategických cílů a harmonogramu jejich realizace.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V organizaci musí vždy existovat jedna hlavní strategie, která určuje celkové směřování organizace či podniku. Velké organizace dle svých potřeb dále pracují s hierarchií dalších podřízených strategií, jako jsou například: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Finanční strategie;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Personální strategie 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Marketingová strategie;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Strategie kvality;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Bezpečnostní strategie;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Strategie zvyšování výkonnosti a další </a:t>
            </a:r>
            <a:endParaRPr/>
          </a:p>
          <a:p>
            <a:endParaRPr/>
          </a:p>
          <a:p>
            <a:endParaRPr/>
          </a:p>
        </p:txBody>
      </p:sp>
      <p:sp>
        <p:nvSpPr>
          <p:cNvPr id="178" name="CustomShape 3"/>
          <p:cNvSpPr/>
          <p:nvPr/>
        </p:nvSpPr>
        <p:spPr>
          <a:xfrm>
            <a:off x="0" y="0"/>
            <a:ext cx="9143640" cy="720360"/>
          </a:xfrm>
          <a:prstGeom prst="rect">
            <a:avLst/>
          </a:prstGeom>
          <a:solidFill>
            <a:srgbClr val="00544D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179640" y="908640"/>
            <a:ext cx="8229240" cy="696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cs-CZ" sz="3200" b="1">
                <a:latin typeface="Calibri"/>
              </a:rPr>
              <a:t>Strategické vedení – vidět dopředu</a:t>
            </a:r>
            <a:endParaRPr/>
          </a:p>
        </p:txBody>
      </p:sp>
      <p:sp>
        <p:nvSpPr>
          <p:cNvPr id="180" name="TextShape 2"/>
          <p:cNvSpPr txBox="1"/>
          <p:nvPr/>
        </p:nvSpPr>
        <p:spPr>
          <a:xfrm>
            <a:off x="251640" y="1933200"/>
            <a:ext cx="8434800" cy="4924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buSzPct val="45000"/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Times New Roman"/>
              </a:rPr>
              <a:t>Vedoucí pracovníci na semináři pro management v sociálních službách vytvořili tento seznam klíčových dovedností a vlastností manažera: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Times New Roman"/>
              </a:rPr>
              <a:t>• vždy jasně vymezit cíle, aby lidé věděli, na čem mají vlastně pracovat,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Times New Roman"/>
              </a:rPr>
              <a:t>• zřetelně vyjadřovat pokyny,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Times New Roman"/>
              </a:rPr>
              <a:t>• jednat s různými typy lidí,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Times New Roman"/>
              </a:rPr>
              <a:t>• rozumět pracovníkům a tolerovat je,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Times New Roman"/>
              </a:rPr>
              <a:t>• rozhodovat se ve složitých situacích,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Times New Roman"/>
              </a:rPr>
              <a:t>• přijímat i poskytovat zpětnou vazbu,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Times New Roman"/>
              </a:rPr>
              <a:t>• dobře organizovat a kontrolovat práci,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Times New Roman"/>
              </a:rPr>
              <a:t>• být schopný přizpůsobovat se změnám</a:t>
            </a:r>
            <a:endParaRPr/>
          </a:p>
          <a:p>
            <a:r>
              <a:rPr lang="cs-CZ" sz="1600" strike="noStrike">
                <a:solidFill>
                  <a:srgbClr val="000000"/>
                </a:solidFill>
                <a:latin typeface="Calibri"/>
              </a:rPr>
              <a:t> </a:t>
            </a:r>
            <a:endParaRPr/>
          </a:p>
          <a:p>
            <a:endParaRPr/>
          </a:p>
        </p:txBody>
      </p:sp>
      <p:sp>
        <p:nvSpPr>
          <p:cNvPr id="181" name="CustomShape 3"/>
          <p:cNvSpPr/>
          <p:nvPr/>
        </p:nvSpPr>
        <p:spPr>
          <a:xfrm>
            <a:off x="0" y="0"/>
            <a:ext cx="9143640" cy="720360"/>
          </a:xfrm>
          <a:prstGeom prst="rect">
            <a:avLst/>
          </a:prstGeom>
          <a:solidFill>
            <a:srgbClr val="00544D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251640" y="836640"/>
            <a:ext cx="8074800" cy="575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>
                <a:latin typeface="Calibri"/>
              </a:rPr>
              <a:t> </a:t>
            </a:r>
            <a:r>
              <a:rPr lang="cs-CZ" sz="4400">
                <a:latin typeface="Calibri"/>
              </a:rPr>
              <a:t>Definice strategického řízení a jeho využití</a:t>
            </a:r>
            <a:endParaRPr/>
          </a:p>
        </p:txBody>
      </p:sp>
      <p:sp>
        <p:nvSpPr>
          <p:cNvPr id="129" name="TextShape 2"/>
          <p:cNvSpPr txBox="1"/>
          <p:nvPr/>
        </p:nvSpPr>
        <p:spPr>
          <a:xfrm>
            <a:off x="288000" y="2376000"/>
            <a:ext cx="8640720" cy="4032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buSzPct val="45000"/>
              <a:buFont typeface="Wingdings"/>
              <a:buChar char="Ø"/>
            </a:pPr>
            <a:r>
              <a:rPr lang="cs-CZ" sz="2800" strike="noStrike">
                <a:solidFill>
                  <a:srgbClr val="000000"/>
                </a:solidFill>
                <a:latin typeface="Calibri"/>
              </a:rPr>
              <a:t>Strategické řízení je klíčovou a nejvyšší manažerskou aktivitou, kde se potkávají všechny manažerské funkce - je to jeden z klíčových pilířů řízení a vytváří kostru celkového řízení každé organizace. </a:t>
            </a:r>
            <a:endParaRPr/>
          </a:p>
          <a:p>
            <a:pPr>
              <a:buSzPct val="45000"/>
              <a:buFont typeface="Wingdings"/>
              <a:buChar char="Ø"/>
            </a:pPr>
            <a:r>
              <a:rPr lang="cs-CZ" sz="2800" strike="noStrike">
                <a:solidFill>
                  <a:srgbClr val="000000"/>
                </a:solidFill>
                <a:latin typeface="Calibri"/>
              </a:rPr>
              <a:t>I když má strategické plánování své kořeny v komerční sféře s důrazem na dosažení konkurenční výhody a dobrého postavení na trhu, je tento způsob řízení vhodný pro všechny typy organizací.</a:t>
            </a:r>
            <a:endParaRPr/>
          </a:p>
          <a:p>
            <a:pPr>
              <a:buSzPct val="45000"/>
              <a:buFont typeface="Wingdings"/>
              <a:buChar char="Ø"/>
            </a:pPr>
            <a:endParaRPr/>
          </a:p>
          <a:p>
            <a:endParaRPr/>
          </a:p>
        </p:txBody>
      </p:sp>
      <p:sp>
        <p:nvSpPr>
          <p:cNvPr id="130" name="CustomShape 3"/>
          <p:cNvSpPr/>
          <p:nvPr/>
        </p:nvSpPr>
        <p:spPr>
          <a:xfrm>
            <a:off x="0" y="0"/>
            <a:ext cx="9143640" cy="720360"/>
          </a:xfrm>
          <a:prstGeom prst="rect">
            <a:avLst/>
          </a:prstGeom>
          <a:solidFill>
            <a:srgbClr val="00544D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179640" y="69264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 sz="4400">
                <a:latin typeface="Calibri"/>
              </a:rPr>
              <a:t>Každá organizace stojí při svém rozvoji před otázkami:</a:t>
            </a:r>
            <a:endParaRPr/>
          </a:p>
        </p:txBody>
      </p:sp>
      <p:sp>
        <p:nvSpPr>
          <p:cNvPr id="132" name="TextShape 2"/>
          <p:cNvSpPr txBox="1"/>
          <p:nvPr/>
        </p:nvSpPr>
        <p:spPr>
          <a:xfrm>
            <a:off x="215280" y="2088000"/>
            <a:ext cx="8856720" cy="4608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buSzPct val="45000"/>
              <a:buFont typeface="Arial"/>
              <a:buChar char="•"/>
            </a:pPr>
            <a:endParaRPr/>
          </a:p>
          <a:p>
            <a:endParaRPr/>
          </a:p>
        </p:txBody>
      </p:sp>
      <p:sp>
        <p:nvSpPr>
          <p:cNvPr id="133" name="CustomShape 3"/>
          <p:cNvSpPr/>
          <p:nvPr/>
        </p:nvSpPr>
        <p:spPr>
          <a:xfrm>
            <a:off x="0" y="0"/>
            <a:ext cx="9143640" cy="720360"/>
          </a:xfrm>
          <a:prstGeom prst="rect">
            <a:avLst/>
          </a:prstGeom>
          <a:solidFill>
            <a:srgbClr val="00544D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4" name="TextShape 4"/>
          <p:cNvSpPr txBox="1"/>
          <p:nvPr/>
        </p:nvSpPr>
        <p:spPr>
          <a:xfrm rot="220200">
            <a:off x="2200680" y="3063600"/>
            <a:ext cx="8012160" cy="603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>
                <a:latin typeface="Arial"/>
              </a:rPr>
              <a:t>„Kam se chce naše organizace dostat v budoucnosti?“ </a:t>
            </a:r>
            <a:endParaRPr/>
          </a:p>
          <a:p>
            <a:r>
              <a:rPr lang="cs-CZ">
                <a:latin typeface="Arial"/>
              </a:rPr>
              <a:t> </a:t>
            </a:r>
            <a:endParaRPr/>
          </a:p>
        </p:txBody>
      </p:sp>
      <p:sp>
        <p:nvSpPr>
          <p:cNvPr id="135" name="TextShape 5"/>
          <p:cNvSpPr txBox="1"/>
          <p:nvPr/>
        </p:nvSpPr>
        <p:spPr>
          <a:xfrm rot="21414000">
            <a:off x="442440" y="3959640"/>
            <a:ext cx="7992000" cy="603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>
                <a:latin typeface="Arial"/>
              </a:rPr>
              <a:t> „Co proto všechno budeme muset udělat?“  </a:t>
            </a:r>
            <a:endParaRPr/>
          </a:p>
          <a:p>
            <a:endParaRPr/>
          </a:p>
        </p:txBody>
      </p:sp>
      <p:sp>
        <p:nvSpPr>
          <p:cNvPr id="136" name="TextShape 6"/>
          <p:cNvSpPr txBox="1"/>
          <p:nvPr/>
        </p:nvSpPr>
        <p:spPr>
          <a:xfrm rot="129600">
            <a:off x="424080" y="5320800"/>
            <a:ext cx="8461080" cy="603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>
                <a:latin typeface="Arial"/>
              </a:rPr>
              <a:t>„Jak budeme připraveni na změny, které lze v budoucnu očekávat i odhadovat?“ </a:t>
            </a:r>
            <a:endParaRPr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0" y="0"/>
            <a:ext cx="9143640" cy="720360"/>
          </a:xfrm>
          <a:prstGeom prst="rect">
            <a:avLst/>
          </a:prstGeom>
          <a:solidFill>
            <a:srgbClr val="00544D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8" name="TextShape 2"/>
          <p:cNvSpPr txBox="1"/>
          <p:nvPr/>
        </p:nvSpPr>
        <p:spPr>
          <a:xfrm>
            <a:off x="457200" y="649800"/>
            <a:ext cx="8229240" cy="1366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cs-CZ" sz="4400">
                <a:latin typeface="Calibri"/>
              </a:rPr>
              <a:t>Základní strategický plánovací model</a:t>
            </a:r>
            <a:endParaRPr/>
          </a:p>
        </p:txBody>
      </p:sp>
      <p:sp>
        <p:nvSpPr>
          <p:cNvPr id="139" name="TextShape 3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buSzPct val="45000"/>
              <a:buFont typeface="Arial"/>
              <a:buChar char="•"/>
            </a:pPr>
            <a:endParaRPr/>
          </a:p>
          <a:p>
            <a:endParaRPr/>
          </a:p>
        </p:txBody>
      </p:sp>
      <p:sp>
        <p:nvSpPr>
          <p:cNvPr id="140" name="Ellipse 4"/>
          <p:cNvSpPr/>
          <p:nvPr/>
        </p:nvSpPr>
        <p:spPr>
          <a:xfrm>
            <a:off x="3672000" y="1600200"/>
            <a:ext cx="2448000" cy="864000"/>
          </a:xfrm>
          <a:prstGeom prst="ellipse">
            <a:avLst/>
          </a:prstGeom>
          <a:solidFill>
            <a:srgbClr val="CFE7F5"/>
          </a:solidFill>
          <a:ln>
            <a:solidFill>
              <a:srgbClr val="808080"/>
            </a:solidFill>
          </a:ln>
        </p:spPr>
        <p:txBody>
          <a:bodyPr lIns="90000" tIns="45000" rIns="90000" bIns="45000" anchor="ctr"/>
          <a:lstStyle/>
          <a:p>
            <a:pPr algn="ctr"/>
            <a:r>
              <a:rPr lang="cs-CZ">
                <a:latin typeface="Arial"/>
              </a:rPr>
              <a:t>Formulace poslání</a:t>
            </a:r>
            <a:endParaRPr/>
          </a:p>
        </p:txBody>
      </p:sp>
      <p:sp>
        <p:nvSpPr>
          <p:cNvPr id="141" name="Ellipse 5"/>
          <p:cNvSpPr/>
          <p:nvPr/>
        </p:nvSpPr>
        <p:spPr>
          <a:xfrm>
            <a:off x="6552000" y="2520000"/>
            <a:ext cx="2016000" cy="864000"/>
          </a:xfrm>
          <a:prstGeom prst="ellipse">
            <a:avLst/>
          </a:prstGeom>
          <a:solidFill>
            <a:srgbClr val="CFE7F5"/>
          </a:solidFill>
          <a:ln>
            <a:solidFill>
              <a:srgbClr val="808080"/>
            </a:solidFill>
          </a:ln>
        </p:spPr>
        <p:txBody>
          <a:bodyPr lIns="90000" tIns="45000" rIns="90000" bIns="45000" anchor="ctr"/>
          <a:lstStyle/>
          <a:p>
            <a:pPr algn="ctr"/>
            <a:r>
              <a:rPr lang="cs-CZ">
                <a:latin typeface="Arial"/>
              </a:rPr>
              <a:t>Monitorování
 a vyhodnocování</a:t>
            </a:r>
            <a:endParaRPr/>
          </a:p>
        </p:txBody>
      </p:sp>
      <p:sp>
        <p:nvSpPr>
          <p:cNvPr id="142" name="Ellipse 6"/>
          <p:cNvSpPr/>
          <p:nvPr/>
        </p:nvSpPr>
        <p:spPr>
          <a:xfrm>
            <a:off x="6120000" y="4248000"/>
            <a:ext cx="2520000" cy="1224000"/>
          </a:xfrm>
          <a:prstGeom prst="ellipse">
            <a:avLst/>
          </a:prstGeom>
          <a:solidFill>
            <a:srgbClr val="CFE7F5"/>
          </a:solidFill>
          <a:ln>
            <a:solidFill>
              <a:srgbClr val="808080"/>
            </a:solidFill>
          </a:ln>
        </p:spPr>
        <p:txBody>
          <a:bodyPr lIns="90000" tIns="45000" rIns="90000" bIns="45000" anchor="ctr"/>
          <a:lstStyle/>
          <a:p>
            <a:pPr algn="ctr"/>
            <a:r>
              <a:rPr lang="cs-CZ">
                <a:latin typeface="Arial"/>
              </a:rPr>
              <a:t>
Implementace 
strategie,
taktika</a:t>
            </a:r>
            <a:endParaRPr/>
          </a:p>
          <a:p>
            <a:pPr algn="ctr"/>
            <a:endParaRPr/>
          </a:p>
        </p:txBody>
      </p:sp>
      <p:sp>
        <p:nvSpPr>
          <p:cNvPr id="143" name="Ellipse 7"/>
          <p:cNvSpPr/>
          <p:nvPr/>
        </p:nvSpPr>
        <p:spPr>
          <a:xfrm>
            <a:off x="3528000" y="5616000"/>
            <a:ext cx="1944000" cy="864000"/>
          </a:xfrm>
          <a:prstGeom prst="ellipse">
            <a:avLst/>
          </a:prstGeom>
          <a:solidFill>
            <a:srgbClr val="CFE7F5"/>
          </a:solidFill>
          <a:ln>
            <a:solidFill>
              <a:srgbClr val="808080"/>
            </a:solidFill>
          </a:ln>
        </p:spPr>
        <p:txBody>
          <a:bodyPr lIns="90000" tIns="45000" rIns="90000" bIns="45000" anchor="ctr"/>
          <a:lstStyle/>
          <a:p>
            <a:pPr algn="ctr"/>
            <a:r>
              <a:rPr lang="cs-CZ">
                <a:latin typeface="Arial"/>
              </a:rPr>
              <a:t>Výběr strategie</a:t>
            </a:r>
            <a:endParaRPr/>
          </a:p>
        </p:txBody>
      </p:sp>
      <p:sp>
        <p:nvSpPr>
          <p:cNvPr id="144" name="Ellipse 8"/>
          <p:cNvSpPr/>
          <p:nvPr/>
        </p:nvSpPr>
        <p:spPr>
          <a:xfrm>
            <a:off x="457200" y="4248000"/>
            <a:ext cx="2232000" cy="936000"/>
          </a:xfrm>
          <a:prstGeom prst="ellipse">
            <a:avLst/>
          </a:prstGeom>
          <a:solidFill>
            <a:srgbClr val="CFE7F5"/>
          </a:solidFill>
          <a:ln>
            <a:solidFill>
              <a:srgbClr val="808080"/>
            </a:solidFill>
          </a:ln>
        </p:spPr>
        <p:txBody>
          <a:bodyPr lIns="90000" tIns="45000" rIns="90000" bIns="45000" anchor="ctr"/>
          <a:lstStyle/>
          <a:p>
            <a:pPr algn="ctr"/>
            <a:r>
              <a:rPr lang="cs-CZ">
                <a:latin typeface="Arial"/>
              </a:rPr>
              <a:t>Strategické vize a cíle</a:t>
            </a:r>
            <a:endParaRPr/>
          </a:p>
        </p:txBody>
      </p:sp>
      <p:sp>
        <p:nvSpPr>
          <p:cNvPr id="145" name="Ellipse 9"/>
          <p:cNvSpPr/>
          <p:nvPr/>
        </p:nvSpPr>
        <p:spPr>
          <a:xfrm rot="49200">
            <a:off x="646560" y="2232360"/>
            <a:ext cx="2376360" cy="1151280"/>
          </a:xfrm>
          <a:prstGeom prst="ellipse">
            <a:avLst/>
          </a:prstGeom>
          <a:solidFill>
            <a:srgbClr val="CFE7F5"/>
          </a:solidFill>
          <a:ln>
            <a:solidFill>
              <a:srgbClr val="808080"/>
            </a:solidFill>
          </a:ln>
        </p:spPr>
        <p:txBody>
          <a:bodyPr lIns="90000" tIns="45000" rIns="90000" bIns="45000" anchor="ctr"/>
          <a:lstStyle/>
          <a:p>
            <a:pPr algn="ctr"/>
            <a:r>
              <a:rPr lang="cs-CZ">
                <a:latin typeface="Arial"/>
              </a:rPr>
              <a:t>Analýza,
shromáždění informací</a:t>
            </a:r>
            <a:endParaRPr/>
          </a:p>
        </p:txBody>
      </p:sp>
      <p:sp>
        <p:nvSpPr>
          <p:cNvPr id="146" name="Line 10"/>
          <p:cNvSpPr/>
          <p:nvPr/>
        </p:nvSpPr>
        <p:spPr>
          <a:xfrm flipV="1">
            <a:off x="5544000" y="5544000"/>
            <a:ext cx="1440000" cy="432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</p:sp>
      <p:sp>
        <p:nvSpPr>
          <p:cNvPr id="147" name="Line 11"/>
          <p:cNvSpPr/>
          <p:nvPr/>
        </p:nvSpPr>
        <p:spPr>
          <a:xfrm flipH="1" flipV="1">
            <a:off x="7848000" y="3456000"/>
            <a:ext cx="144000" cy="792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</p:sp>
      <p:sp>
        <p:nvSpPr>
          <p:cNvPr id="148" name="Line 12"/>
          <p:cNvSpPr/>
          <p:nvPr/>
        </p:nvSpPr>
        <p:spPr>
          <a:xfrm flipH="1" flipV="1">
            <a:off x="6048000" y="2160000"/>
            <a:ext cx="936000" cy="432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</p:sp>
      <p:sp>
        <p:nvSpPr>
          <p:cNvPr id="149" name="Line 13"/>
          <p:cNvSpPr/>
          <p:nvPr/>
        </p:nvSpPr>
        <p:spPr>
          <a:xfrm flipH="1">
            <a:off x="2664000" y="2088000"/>
            <a:ext cx="936000" cy="288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</p:sp>
      <p:sp>
        <p:nvSpPr>
          <p:cNvPr id="150" name="Line 14"/>
          <p:cNvSpPr/>
          <p:nvPr/>
        </p:nvSpPr>
        <p:spPr>
          <a:xfrm flipH="1">
            <a:off x="1080000" y="3384000"/>
            <a:ext cx="432000" cy="792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</p:sp>
      <p:sp>
        <p:nvSpPr>
          <p:cNvPr id="151" name="Line 15"/>
          <p:cNvSpPr/>
          <p:nvPr/>
        </p:nvSpPr>
        <p:spPr>
          <a:xfrm>
            <a:off x="1512000" y="5328000"/>
            <a:ext cx="1440000" cy="936000"/>
          </a:xfrm>
          <a:prstGeom prst="line">
            <a:avLst/>
          </a:prstGeom>
          <a:ln>
            <a:solidFill>
              <a:srgbClr val="000000"/>
            </a:solidFill>
            <a:tailEnd type="triangle" w="med" len="med"/>
          </a:ln>
        </p:spPr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0" y="0"/>
            <a:ext cx="9143640" cy="720360"/>
          </a:xfrm>
          <a:prstGeom prst="rect">
            <a:avLst/>
          </a:prstGeom>
          <a:solidFill>
            <a:srgbClr val="00544D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3" name="TextShape 2"/>
          <p:cNvSpPr txBox="1"/>
          <p:nvPr/>
        </p:nvSpPr>
        <p:spPr>
          <a:xfrm>
            <a:off x="457200" y="6573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r>
              <a:rPr lang="cs-CZ" sz="4400">
                <a:latin typeface="Calibri"/>
              </a:rPr>
              <a:t> Analýza vnějšího prostředí</a:t>
            </a:r>
            <a:endParaRPr/>
          </a:p>
        </p:txBody>
      </p:sp>
      <p:sp>
        <p:nvSpPr>
          <p:cNvPr id="154" name="TextShape 3"/>
          <p:cNvSpPr txBox="1"/>
          <p:nvPr/>
        </p:nvSpPr>
        <p:spPr>
          <a:xfrm>
            <a:off x="360000" y="1666440"/>
            <a:ext cx="8229240" cy="6383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>
              <a:buSzPct val="45000"/>
              <a:buFont typeface="Arial"/>
              <a:buChar char="•"/>
            </a:pPr>
            <a:r>
              <a:rPr lang="cs-CZ" sz="2800" strike="noStrike">
                <a:solidFill>
                  <a:srgbClr val="000000"/>
                </a:solidFill>
                <a:latin typeface="Calibri"/>
              </a:rPr>
              <a:t>Základním východiskem pro tvorbu poslání organizace, je analýza vnějšího a vnitřního prostředí. 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2800" strike="noStrike">
                <a:solidFill>
                  <a:srgbClr val="000000"/>
                </a:solidFill>
                <a:latin typeface="Calibri"/>
              </a:rPr>
              <a:t>Jde o to zjistit, jaké jsou příležitosti nebo rizika ve společenském prostředí, jakým směrem se ubírají oborové trendy, jaké nové metody práce jsou aktuální, jaké ekonomické faktory mohou rozvoj organizace ovlivňovat.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2800" strike="noStrike">
                <a:solidFill>
                  <a:srgbClr val="000000"/>
                </a:solidFill>
                <a:latin typeface="Calibri"/>
              </a:rPr>
              <a:t>Vhodnou metodou pro analýzu vnějšího prostředí a zjištění postavení naší organizace ve společenském prostředí může být např. PEST analýza </a:t>
            </a:r>
            <a:endParaRPr/>
          </a:p>
          <a:p>
            <a:endParaRPr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179640" y="720720"/>
            <a:ext cx="8218800" cy="1051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 sz="4400">
                <a:latin typeface="Calibri"/>
              </a:rPr>
              <a:t>PEST analýza</a:t>
            </a:r>
            <a:endParaRPr/>
          </a:p>
        </p:txBody>
      </p:sp>
      <p:sp>
        <p:nvSpPr>
          <p:cNvPr id="156" name="TextShape 2"/>
          <p:cNvSpPr txBox="1"/>
          <p:nvPr/>
        </p:nvSpPr>
        <p:spPr>
          <a:xfrm>
            <a:off x="251640" y="1772640"/>
            <a:ext cx="8640720" cy="4896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buSzPct val="45000"/>
              <a:buFont typeface="Arial"/>
              <a:buChar char="•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Název analýzy tvoří začáteční písmena čtyř oblastí vnějšího prostředí/faktorů, které tvoří její základ: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3600" b="1" strike="noStrike">
                <a:solidFill>
                  <a:srgbClr val="000000"/>
                </a:solidFill>
                <a:latin typeface="Calibri"/>
              </a:rPr>
              <a:t>P</a:t>
            </a:r>
            <a:r>
              <a:rPr lang="cs-CZ" sz="3600" strike="noStrike">
                <a:solidFill>
                  <a:srgbClr val="000000"/>
                </a:solidFill>
                <a:latin typeface="Calibri"/>
              </a:rPr>
              <a:t>olitické</a:t>
            </a:r>
            <a:r>
              <a:rPr lang="cs-CZ" sz="3200" b="1" strike="noStrike">
                <a:solidFill>
                  <a:srgbClr val="000000"/>
                </a:solidFill>
                <a:latin typeface="Calibri"/>
              </a:rPr>
              <a:t> – </a:t>
            </a:r>
            <a:r>
              <a:rPr lang="cs-CZ" sz="2000" strike="noStrike">
                <a:solidFill>
                  <a:srgbClr val="000000"/>
                </a:solidFill>
                <a:latin typeface="Calibri"/>
              </a:rPr>
              <a:t>vliv EU, legislativa, pracovní právo...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3600" b="1" strike="noStrike">
                <a:solidFill>
                  <a:srgbClr val="000000"/>
                </a:solidFill>
                <a:latin typeface="Calibri"/>
              </a:rPr>
              <a:t>E</a:t>
            </a:r>
            <a:r>
              <a:rPr lang="cs-CZ" sz="3200" strike="noStrike">
                <a:solidFill>
                  <a:srgbClr val="000000"/>
                </a:solidFill>
                <a:latin typeface="Calibri"/>
              </a:rPr>
              <a:t>konomické</a:t>
            </a:r>
            <a:r>
              <a:rPr lang="cs-CZ" sz="3200" b="1" strike="noStrike">
                <a:solidFill>
                  <a:srgbClr val="000000"/>
                </a:solidFill>
                <a:latin typeface="Calibri"/>
              </a:rPr>
              <a:t> – </a:t>
            </a:r>
            <a:r>
              <a:rPr lang="cs-CZ" sz="2000" strike="noStrike">
                <a:solidFill>
                  <a:srgbClr val="000000"/>
                </a:solidFill>
                <a:latin typeface="Calibri"/>
              </a:rPr>
              <a:t>inflace, nezaměstnanost...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3600" b="1" strike="noStrike">
                <a:solidFill>
                  <a:srgbClr val="000000"/>
                </a:solidFill>
                <a:latin typeface="Calibri"/>
              </a:rPr>
              <a:t>S</a:t>
            </a:r>
            <a:r>
              <a:rPr lang="cs-CZ" sz="3600" strike="noStrike">
                <a:solidFill>
                  <a:srgbClr val="000000"/>
                </a:solidFill>
                <a:latin typeface="Calibri"/>
              </a:rPr>
              <a:t>ociální</a:t>
            </a:r>
            <a:r>
              <a:rPr lang="cs-CZ" sz="3200" b="1" strike="noStrike">
                <a:solidFill>
                  <a:srgbClr val="000000"/>
                </a:solidFill>
                <a:latin typeface="Calibri"/>
              </a:rPr>
              <a:t> – </a:t>
            </a:r>
            <a:r>
              <a:rPr lang="cs-CZ" sz="2000" strike="noStrike">
                <a:solidFill>
                  <a:srgbClr val="000000"/>
                </a:solidFill>
                <a:latin typeface="Calibri"/>
              </a:rPr>
              <a:t>mobilita, životní styl, úroveň vzdělání,postoje k práci,rodině...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3600" b="1" strike="noStrike">
                <a:solidFill>
                  <a:srgbClr val="000000"/>
                </a:solidFill>
                <a:latin typeface="Calibri"/>
              </a:rPr>
              <a:t>T</a:t>
            </a:r>
            <a:r>
              <a:rPr lang="cs-CZ" sz="3200" strike="noStrike">
                <a:solidFill>
                  <a:srgbClr val="000000"/>
                </a:solidFill>
                <a:latin typeface="Calibri"/>
              </a:rPr>
              <a:t>echnologické</a:t>
            </a:r>
            <a:r>
              <a:rPr lang="cs-CZ" sz="3200" b="1" strike="noStrike">
                <a:solidFill>
                  <a:srgbClr val="000000"/>
                </a:solidFill>
                <a:latin typeface="Calibri"/>
              </a:rPr>
              <a:t> – </a:t>
            </a:r>
            <a:r>
              <a:rPr lang="cs-CZ" sz="2000" strike="noStrike">
                <a:solidFill>
                  <a:srgbClr val="000000"/>
                </a:solidFill>
                <a:latin typeface="Calibri"/>
              </a:rPr>
              <a:t>nové metody a styly práce</a:t>
            </a:r>
            <a:endParaRPr/>
          </a:p>
          <a:p>
            <a:endParaRPr/>
          </a:p>
        </p:txBody>
      </p:sp>
      <p:sp>
        <p:nvSpPr>
          <p:cNvPr id="157" name="CustomShape 3"/>
          <p:cNvSpPr/>
          <p:nvPr/>
        </p:nvSpPr>
        <p:spPr>
          <a:xfrm>
            <a:off x="0" y="0"/>
            <a:ext cx="9143640" cy="720360"/>
          </a:xfrm>
          <a:prstGeom prst="rect">
            <a:avLst/>
          </a:prstGeom>
          <a:solidFill>
            <a:srgbClr val="00544D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179640" y="548640"/>
            <a:ext cx="8229240" cy="1042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cs-CZ" sz="4400" b="1" strike="noStrike">
                <a:solidFill>
                  <a:srgbClr val="000000"/>
                </a:solidFill>
                <a:latin typeface="Times New Roman"/>
              </a:rPr>
              <a:t>SWOT analýza</a:t>
            </a:r>
            <a:endParaRPr/>
          </a:p>
        </p:txBody>
      </p:sp>
      <p:sp>
        <p:nvSpPr>
          <p:cNvPr id="159" name="TextShape 2"/>
          <p:cNvSpPr txBox="1"/>
          <p:nvPr/>
        </p:nvSpPr>
        <p:spPr>
          <a:xfrm>
            <a:off x="216000" y="1152000"/>
            <a:ext cx="8856720" cy="5112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buSzPct val="45000"/>
              <a:buFont typeface="Arial"/>
              <a:buChar char="•"/>
            </a:pPr>
            <a:r>
              <a:rPr lang="cs-CZ" sz="3200" strike="noStrike">
                <a:solidFill>
                  <a:srgbClr val="000000"/>
                </a:solidFill>
                <a:latin typeface="Times New Roman"/>
              </a:rPr>
              <a:t> jejímž cílem je identifikace toho, v jakém rozsahu silné a slabé stránky podporují schopnost organizace vypořádat se s hrozbami z vnějšího prostředí a využít nabízející se příležitosti.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3200" b="1" strike="noStrike">
                <a:solidFill>
                  <a:srgbClr val="000000"/>
                </a:solidFill>
                <a:latin typeface="Times New Roman"/>
              </a:rPr>
              <a:t>SWOT je zkratkou anglických slov</a:t>
            </a:r>
            <a:r>
              <a:rPr lang="cs-CZ" sz="3200" strike="noStrike">
                <a:solidFill>
                  <a:srgbClr val="000000"/>
                </a:solidFill>
                <a:latin typeface="Times New Roman"/>
              </a:rPr>
              <a:t>: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3200" strike="noStrike">
                <a:solidFill>
                  <a:srgbClr val="000000"/>
                </a:solidFill>
                <a:latin typeface="Times New Roman"/>
              </a:rPr>
              <a:t>Strenghts (přednosti, silné stránky)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3200" strike="noStrike">
                <a:solidFill>
                  <a:srgbClr val="000000"/>
                </a:solidFill>
                <a:latin typeface="Times New Roman"/>
              </a:rPr>
              <a:t>Weaknesses (nedostatky, slabé stránky)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3200" strike="noStrike">
                <a:solidFill>
                  <a:srgbClr val="000000"/>
                </a:solidFill>
                <a:latin typeface="Times New Roman"/>
              </a:rPr>
              <a:t>Opportunities (příležitosti ve vnějším prostředí)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3200" strike="noStrike">
                <a:solidFill>
                  <a:srgbClr val="000000"/>
                </a:solidFill>
                <a:latin typeface="Times New Roman"/>
              </a:rPr>
              <a:t>Threats (hrozby z vnějšího prostředí).</a:t>
            </a:r>
            <a:endParaRPr/>
          </a:p>
          <a:p>
            <a:endParaRPr/>
          </a:p>
          <a:p>
            <a:endParaRPr/>
          </a:p>
          <a:p>
            <a:endParaRPr/>
          </a:p>
        </p:txBody>
      </p:sp>
      <p:sp>
        <p:nvSpPr>
          <p:cNvPr id="160" name="CustomShape 3"/>
          <p:cNvSpPr/>
          <p:nvPr/>
        </p:nvSpPr>
        <p:spPr>
          <a:xfrm>
            <a:off x="0" y="0"/>
            <a:ext cx="9143640" cy="720360"/>
          </a:xfrm>
          <a:prstGeom prst="rect">
            <a:avLst/>
          </a:prstGeom>
          <a:solidFill>
            <a:srgbClr val="00544D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288000" y="1440000"/>
            <a:ext cx="8712720" cy="468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buSzPct val="45000"/>
              <a:buFont typeface="Arial"/>
              <a:buChar char="•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Přednosti</a:t>
            </a:r>
            <a:r>
              <a:rPr lang="cs-CZ" sz="2000" strike="noStrike">
                <a:solidFill>
                  <a:srgbClr val="000000"/>
                </a:solidFill>
                <a:latin typeface="Calibri"/>
              </a:rPr>
              <a:t>  jsou pozitivní vnitřní podmínky, které organizaci zvýhodňují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2000" strike="noStrike">
                <a:solidFill>
                  <a:srgbClr val="000000"/>
                </a:solidFill>
                <a:latin typeface="Calibri"/>
              </a:rPr>
              <a:t>Organizační předností jsou jejich  fungující vnitřní procesy a metodické postupy, týmy vzdělaných a kompetentních pracovníků, fungující komunikační strategie</a:t>
            </a:r>
            <a:endParaRPr/>
          </a:p>
          <a:p>
            <a:pPr>
              <a:buSzPct val="45000"/>
              <a:buFont typeface="Arial"/>
              <a:buChar char="•"/>
            </a:pPr>
            <a:endParaRPr/>
          </a:p>
          <a:p>
            <a:pPr>
              <a:buSzPct val="45000"/>
              <a:buFont typeface="Arial"/>
              <a:buChar char="•"/>
            </a:pPr>
            <a:r>
              <a:rPr lang="cs-CZ" sz="3200" strike="noStrike">
                <a:solidFill>
                  <a:srgbClr val="000000"/>
                </a:solidFill>
                <a:latin typeface="Calibri"/>
              </a:rPr>
              <a:t>Nedostatky</a:t>
            </a:r>
            <a:r>
              <a:rPr lang="cs-CZ" sz="2000" strike="noStrike">
                <a:solidFill>
                  <a:srgbClr val="000000"/>
                </a:solidFill>
                <a:latin typeface="Calibri"/>
              </a:rPr>
              <a:t>  jsou negativní vnitřní podmínky, které naopak organizaci znevýhodňují – absence nezbytných zdrojů, formálně vytvořené ale nefungující metodické postupy a jen formálně zavedené procesy, morálně zastaralé technologie, pracovníci s neodpovídajícími schopnostmi.</a:t>
            </a:r>
            <a:endParaRPr/>
          </a:p>
          <a:p>
            <a:endParaRPr/>
          </a:p>
        </p:txBody>
      </p:sp>
      <p:sp>
        <p:nvSpPr>
          <p:cNvPr id="162" name="CustomShape 2"/>
          <p:cNvSpPr/>
          <p:nvPr/>
        </p:nvSpPr>
        <p:spPr>
          <a:xfrm>
            <a:off x="0" y="0"/>
            <a:ext cx="9143640" cy="720360"/>
          </a:xfrm>
          <a:prstGeom prst="rect">
            <a:avLst/>
          </a:prstGeom>
          <a:solidFill>
            <a:srgbClr val="00544D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extShape 1"/>
          <p:cNvSpPr txBox="1"/>
          <p:nvPr/>
        </p:nvSpPr>
        <p:spPr>
          <a:xfrm>
            <a:off x="251640" y="1600200"/>
            <a:ext cx="8640720" cy="49248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Calibri"/>
              </a:rPr>
              <a:t>Příležitosti </a:t>
            </a:r>
            <a:r>
              <a:rPr lang="cs-CZ" sz="2000">
                <a:latin typeface="Calibri"/>
              </a:rPr>
              <a:t>jsou současné nebo budoucí podmínky v prostředí, které jsou příznivé zamýšlenému rozvoji organizace. Jsou to např. Změny v zákonech, rostoucí počet uživatelů/zákazníků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Calibri"/>
              </a:rPr>
              <a:t>Hrozby </a:t>
            </a:r>
            <a:r>
              <a:rPr lang="cs-CZ" sz="2000">
                <a:latin typeface="Calibri"/>
              </a:rPr>
              <a:t>jsou současné nebo budoucí podmínky prostředí, které jsou nepříznivé budoucímu rozvoji organizace. Mohou sem patřit opět např. legislativní změny, nedostatečné zdroje financí nebo pracovníků, nedostupnost dalšího vzdělávání apod.</a:t>
            </a:r>
            <a:endParaRPr/>
          </a:p>
        </p:txBody>
      </p:sp>
      <p:sp>
        <p:nvSpPr>
          <p:cNvPr id="164" name="CustomShape 2"/>
          <p:cNvSpPr/>
          <p:nvPr/>
        </p:nvSpPr>
        <p:spPr>
          <a:xfrm>
            <a:off x="0" y="0"/>
            <a:ext cx="9143640" cy="720360"/>
          </a:xfrm>
          <a:prstGeom prst="rect">
            <a:avLst/>
          </a:prstGeom>
          <a:solidFill>
            <a:srgbClr val="00544D"/>
          </a:solid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51971</TotalTime>
  <Words>1090</Words>
  <Application>Microsoft Office PowerPoint</Application>
  <PresentationFormat>Předvádění na obrazovce (4:3)</PresentationFormat>
  <Paragraphs>78</Paragraphs>
  <Slides>14</Slides>
  <Notes>1</Notes>
  <HiddenSlides>1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14</vt:i4>
      </vt:variant>
    </vt:vector>
  </HeadingPairs>
  <TitlesOfParts>
    <vt:vector size="23" baseType="lpstr">
      <vt:lpstr>Arial</vt:lpstr>
      <vt:lpstr>Calibri</vt:lpstr>
      <vt:lpstr>DejaVu Sans</vt:lpstr>
      <vt:lpstr>StarSymbol</vt:lpstr>
      <vt:lpstr>Times New Roman</vt:lpstr>
      <vt:lpstr>Wingdings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svo0002</dc:creator>
  <cp:lastModifiedBy>svo0002</cp:lastModifiedBy>
  <cp:revision>6</cp:revision>
  <dcterms:modified xsi:type="dcterms:W3CDTF">2020-05-13T06:29:31Z</dcterms:modified>
  <dc:language>cs-CZ</dc:language>
</cp:coreProperties>
</file>