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70" r:id="rId15"/>
    <p:sldId id="271"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E4F623-9598-4DBF-9BE5-97119C3786AF}" type="datetimeFigureOut">
              <a:rPr lang="cs-CZ" smtClean="0"/>
              <a:t>13.05.2020</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8282AB-8C75-43FD-96C5-1D682EEAA132}" type="slidenum">
              <a:rPr lang="cs-CZ" smtClean="0"/>
              <a:t>‹#›</a:t>
            </a:fld>
            <a:endParaRPr lang="cs-CZ"/>
          </a:p>
        </p:txBody>
      </p:sp>
    </p:spTree>
    <p:extLst>
      <p:ext uri="{BB962C8B-B14F-4D97-AF65-F5344CB8AC3E}">
        <p14:creationId xmlns:p14="http://schemas.microsoft.com/office/powerpoint/2010/main" val="1527069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08282AB-8C75-43FD-96C5-1D682EEAA132}" type="slidenum">
              <a:rPr lang="cs-CZ" smtClean="0"/>
              <a:t>1</a:t>
            </a:fld>
            <a:endParaRPr lang="cs-CZ"/>
          </a:p>
        </p:txBody>
      </p:sp>
    </p:spTree>
    <p:extLst>
      <p:ext uri="{BB962C8B-B14F-4D97-AF65-F5344CB8AC3E}">
        <p14:creationId xmlns:p14="http://schemas.microsoft.com/office/powerpoint/2010/main" val="3380007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3935440B-793E-4663-AA8D-CFBB7BF6FAC1}" type="datetimeFigureOut">
              <a:rPr lang="cs-CZ" smtClean="0"/>
              <a:t>13.05.2020</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DD8D7995-620B-403D-9914-A200F6453267}" type="slidenum">
              <a:rPr lang="cs-CZ" smtClean="0"/>
              <a:t>‹#›</a:t>
            </a:fld>
            <a:endParaRPr lang="cs-CZ"/>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3935440B-793E-4663-AA8D-CFBB7BF6FAC1}"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8D7995-620B-403D-9914-A200F6453267}" type="slidenum">
              <a:rPr lang="cs-CZ" smtClean="0"/>
              <a:t>‹#›</a:t>
            </a:fld>
            <a:endParaRPr lang="cs-CZ"/>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3935440B-793E-4663-AA8D-CFBB7BF6FAC1}"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8D7995-620B-403D-9914-A200F6453267}" type="slidenum">
              <a:rPr lang="cs-CZ" smtClean="0"/>
              <a:t>‹#›</a:t>
            </a:fld>
            <a:endParaRPr lang="cs-CZ"/>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3935440B-793E-4663-AA8D-CFBB7BF6FAC1}"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8D7995-620B-403D-9914-A200F6453267}" type="slidenum">
              <a:rPr lang="cs-CZ" smtClean="0"/>
              <a:t>‹#›</a:t>
            </a:fld>
            <a:endParaRPr lang="cs-CZ"/>
          </a:p>
        </p:txBody>
      </p:sp>
      <p:sp>
        <p:nvSpPr>
          <p:cNvPr id="7" name="Nadpis 6"/>
          <p:cNvSpPr>
            <a:spLocks noGrp="1"/>
          </p:cNvSpPr>
          <p:nvPr>
            <p:ph type="title"/>
          </p:nvPr>
        </p:nvSpPr>
        <p:spPr/>
        <p:txBody>
          <a:bodyPr rtlCol="0"/>
          <a:lstStyle/>
          <a:p>
            <a:r>
              <a:rPr kumimoji="0" lang="cs-CZ"/>
              <a:t>Kliknutím lze upravit styl.</a:t>
            </a:r>
            <a:endParaRPr kumimoji="0"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3935440B-793E-4663-AA8D-CFBB7BF6FAC1}"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8D7995-620B-403D-9914-A200F6453267}"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3935440B-793E-4663-AA8D-CFBB7BF6FAC1}" type="datetimeFigureOut">
              <a:rPr lang="cs-CZ" smtClean="0"/>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8D7995-620B-403D-9914-A200F6453267}" type="slidenum">
              <a:rPr lang="cs-CZ" smtClean="0"/>
              <a:t>‹#›</a:t>
            </a:fld>
            <a:endParaRPr lang="cs-CZ"/>
          </a:p>
        </p:txBody>
      </p:sp>
      <p:sp>
        <p:nvSpPr>
          <p:cNvPr id="8" name="Nadpis 7"/>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3935440B-793E-4663-AA8D-CFBB7BF6FAC1}" type="datetimeFigureOut">
              <a:rPr lang="cs-CZ" smtClean="0"/>
              <a:t>13.05.2020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D8D7995-620B-403D-9914-A200F6453267}"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3935440B-793E-4663-AA8D-CFBB7BF6FAC1}" type="datetimeFigureOut">
              <a:rPr lang="cs-CZ" smtClean="0"/>
              <a:t>13.05.2020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D8D7995-620B-403D-9914-A200F6453267}" type="slidenum">
              <a:rPr lang="cs-CZ" smtClean="0"/>
              <a:t>‹#›</a:t>
            </a:fld>
            <a:endParaRPr lang="cs-CZ"/>
          </a:p>
        </p:txBody>
      </p:sp>
      <p:sp>
        <p:nvSpPr>
          <p:cNvPr id="6" name="Nadpis 5"/>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935440B-793E-4663-AA8D-CFBB7BF6FAC1}" type="datetimeFigureOut">
              <a:rPr lang="cs-CZ" smtClean="0"/>
              <a:t>13.05.2020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D8D7995-620B-403D-9914-A200F6453267}" type="slidenum">
              <a:rPr lang="cs-CZ" smtClean="0"/>
              <a:t>‹#›</a:t>
            </a:fld>
            <a:endParaRPr lang="cs-CZ"/>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p>
            <a:fld id="{3935440B-793E-4663-AA8D-CFBB7BF6FAC1}" type="datetimeFigureOut">
              <a:rPr lang="cs-CZ" smtClean="0"/>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8D7995-620B-403D-9914-A200F6453267}"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3935440B-793E-4663-AA8D-CFBB7BF6FAC1}" type="datetimeFigureOut">
              <a:rPr lang="cs-CZ" smtClean="0"/>
              <a:t>13.05.2020</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DD8D7995-620B-403D-9914-A200F6453267}"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935440B-793E-4663-AA8D-CFBB7BF6FAC1}" type="datetimeFigureOut">
              <a:rPr lang="cs-CZ" smtClean="0"/>
              <a:t>13.05.2020</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8D7995-620B-403D-9914-A200F6453267}"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wipe/>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824609"/>
            <a:ext cx="7772400" cy="1829761"/>
          </a:xfrm>
        </p:spPr>
        <p:txBody>
          <a:bodyPr>
            <a:normAutofit fontScale="90000"/>
          </a:bodyPr>
          <a:lstStyle/>
          <a:p>
            <a:r>
              <a:rPr lang="cs-CZ" dirty="0"/>
              <a:t>Pohledy na požadavky řízení a vedení v organizaci</a:t>
            </a:r>
            <a:br>
              <a:rPr lang="pt-BR" b="1" dirty="0">
                <a:latin typeface="Arial" pitchFamily="34" charset="0"/>
                <a:cs typeface="Arial" pitchFamily="34" charset="0"/>
              </a:rPr>
            </a:br>
            <a:endParaRPr lang="cs-CZ" dirty="0"/>
          </a:p>
        </p:txBody>
      </p:sp>
      <p:sp>
        <p:nvSpPr>
          <p:cNvPr id="4" name="Podnadpis 2"/>
          <p:cNvSpPr txBox="1">
            <a:spLocks/>
          </p:cNvSpPr>
          <p:nvPr/>
        </p:nvSpPr>
        <p:spPr>
          <a:xfrm>
            <a:off x="2699792" y="5661248"/>
            <a:ext cx="5824736" cy="10801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cs-CZ" sz="4000" dirty="0">
                <a:solidFill>
                  <a:schemeClr val="bg1"/>
                </a:solidFill>
              </a:rPr>
              <a:t>Dagmar Svobodová</a:t>
            </a:r>
          </a:p>
        </p:txBody>
      </p:sp>
    </p:spTree>
    <p:extLst>
      <p:ext uri="{BB962C8B-B14F-4D97-AF65-F5344CB8AC3E}">
        <p14:creationId xmlns:p14="http://schemas.microsoft.com/office/powerpoint/2010/main" val="317833648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9"/>
            <a:ext cx="8229600" cy="5040560"/>
          </a:xfrm>
        </p:spPr>
        <p:txBody>
          <a:bodyPr>
            <a:normAutofit/>
          </a:bodyPr>
          <a:lstStyle/>
          <a:p>
            <a:pPr marL="0" indent="0">
              <a:buNone/>
            </a:pPr>
            <a:r>
              <a:rPr lang="cs-CZ" dirty="0">
                <a:solidFill>
                  <a:schemeClr val="accent1"/>
                </a:solidFill>
                <a:effectLst>
                  <a:outerShdw blurRad="38100" dist="38100" dir="2700000" algn="tl">
                    <a:srgbClr val="000000">
                      <a:alpha val="43137"/>
                    </a:srgbClr>
                  </a:outerShdw>
                </a:effectLst>
              </a:rPr>
              <a:t>Participativní teorie (</a:t>
            </a:r>
            <a:r>
              <a:rPr lang="cs-CZ" dirty="0" err="1">
                <a:solidFill>
                  <a:schemeClr val="accent1"/>
                </a:solidFill>
                <a:effectLst>
                  <a:outerShdw blurRad="38100" dist="38100" dir="2700000" algn="tl">
                    <a:srgbClr val="000000">
                      <a:alpha val="43137"/>
                    </a:srgbClr>
                  </a:outerShdw>
                </a:effectLst>
              </a:rPr>
              <a:t>Participative</a:t>
            </a:r>
            <a:r>
              <a:rPr lang="cs-CZ" dirty="0">
                <a:solidFill>
                  <a:schemeClr val="accent1"/>
                </a:solidFill>
                <a:effectLst>
                  <a:outerShdw blurRad="38100" dist="38100" dir="2700000" algn="tl">
                    <a:srgbClr val="000000">
                      <a:alpha val="43137"/>
                    </a:srgbClr>
                  </a:outerShdw>
                </a:effectLst>
              </a:rPr>
              <a:t> </a:t>
            </a:r>
            <a:r>
              <a:rPr lang="cs-CZ" dirty="0" err="1">
                <a:solidFill>
                  <a:schemeClr val="accent1"/>
                </a:solidFill>
                <a:effectLst>
                  <a:outerShdw blurRad="38100" dist="38100" dir="2700000" algn="tl">
                    <a:srgbClr val="000000">
                      <a:alpha val="43137"/>
                    </a:srgbClr>
                  </a:outerShdw>
                </a:effectLst>
              </a:rPr>
              <a:t>Theories</a:t>
            </a:r>
            <a:r>
              <a:rPr lang="cs-CZ" dirty="0">
                <a:solidFill>
                  <a:schemeClr val="accent1"/>
                </a:solidFill>
                <a:effectLst>
                  <a:outerShdw blurRad="38100" dist="38100" dir="2700000" algn="tl">
                    <a:srgbClr val="000000">
                      <a:alpha val="43137"/>
                    </a:srgbClr>
                  </a:outerShdw>
                </a:effectLst>
              </a:rPr>
              <a:t>)</a:t>
            </a:r>
          </a:p>
          <a:p>
            <a:pPr marL="0" indent="0">
              <a:buNone/>
            </a:pPr>
            <a:endParaRPr lang="cs-CZ" dirty="0"/>
          </a:p>
          <a:p>
            <a:r>
              <a:rPr lang="cs-CZ" sz="2000" dirty="0"/>
              <a:t>Základním předpokladem ideálního stylu vedení lidí je styl, který je koncentrován na přínosu ostatních lidí. Vůdci by tedy měli podporovat participaci a přínos ostatních členů skupiny, pomáhají ostatním se zapojit do rozhodovacího procesu.</a:t>
            </a:r>
          </a:p>
          <a:p>
            <a:r>
              <a:rPr lang="cs-CZ" sz="2000" dirty="0"/>
              <a:t>Teorie tvrdí, že když se více lidí podílí na rozhodnutí, pak je rozhodnutí lepší, než od jedince. Angažovanost lidí na plnění úkolu je při spolurozhodování větší, než bez něj.</a:t>
            </a:r>
          </a:p>
          <a:p>
            <a:r>
              <a:rPr lang="cs-CZ" sz="2000" dirty="0"/>
              <a:t>Vůdce si však ponechává právo rozhodnout, který příspěvek ostatních přijme, a který ne.</a:t>
            </a:r>
          </a:p>
          <a:p>
            <a:r>
              <a:rPr lang="cs-CZ" sz="2000" dirty="0"/>
              <a:t>V rámci participativní teorie se rozšířilo členění stylů vedení lidí podle míry jejich participace na rozhodovacím procesu.</a:t>
            </a:r>
          </a:p>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26" y="4725144"/>
            <a:ext cx="9144000"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588800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fontScale="40000" lnSpcReduction="20000"/>
          </a:bodyPr>
          <a:lstStyle/>
          <a:p>
            <a:pPr marL="0" indent="0">
              <a:buNone/>
            </a:pPr>
            <a:r>
              <a:rPr lang="cs-CZ" sz="4300" dirty="0">
                <a:solidFill>
                  <a:schemeClr val="accent1"/>
                </a:solidFill>
                <a:effectLst>
                  <a:outerShdw blurRad="38100" dist="38100" dir="2700000" algn="tl">
                    <a:srgbClr val="000000">
                      <a:alpha val="43137"/>
                    </a:srgbClr>
                  </a:outerShdw>
                </a:effectLst>
              </a:rPr>
              <a:t>Transakční teorie ( </a:t>
            </a:r>
            <a:r>
              <a:rPr lang="cs-CZ" sz="4300" dirty="0" err="1">
                <a:solidFill>
                  <a:schemeClr val="accent1"/>
                </a:solidFill>
                <a:effectLst>
                  <a:outerShdw blurRad="38100" dist="38100" dir="2700000" algn="tl">
                    <a:srgbClr val="000000">
                      <a:alpha val="43137"/>
                    </a:srgbClr>
                  </a:outerShdw>
                </a:effectLst>
              </a:rPr>
              <a:t>Transactional</a:t>
            </a:r>
            <a:r>
              <a:rPr lang="cs-CZ" sz="4300" dirty="0">
                <a:solidFill>
                  <a:schemeClr val="accent1"/>
                </a:solidFill>
                <a:effectLst>
                  <a:outerShdw blurRad="38100" dist="38100" dir="2700000" algn="tl">
                    <a:srgbClr val="000000">
                      <a:alpha val="43137"/>
                    </a:srgbClr>
                  </a:outerShdw>
                </a:effectLst>
              </a:rPr>
              <a:t> </a:t>
            </a:r>
            <a:r>
              <a:rPr lang="cs-CZ" sz="4300" dirty="0" err="1">
                <a:solidFill>
                  <a:schemeClr val="accent1"/>
                </a:solidFill>
                <a:effectLst>
                  <a:outerShdw blurRad="38100" dist="38100" dir="2700000" algn="tl">
                    <a:srgbClr val="000000">
                      <a:alpha val="43137"/>
                    </a:srgbClr>
                  </a:outerShdw>
                </a:effectLst>
              </a:rPr>
              <a:t>Theories</a:t>
            </a:r>
            <a:r>
              <a:rPr lang="cs-CZ" sz="4300" dirty="0">
                <a:solidFill>
                  <a:schemeClr val="accent1"/>
                </a:solidFill>
                <a:effectLst>
                  <a:outerShdw blurRad="38100" dist="38100" dir="2700000" algn="tl">
                    <a:srgbClr val="000000">
                      <a:alpha val="43137"/>
                    </a:srgbClr>
                  </a:outerShdw>
                </a:effectLst>
              </a:rPr>
              <a:t> )</a:t>
            </a:r>
          </a:p>
          <a:p>
            <a:pPr marL="0" indent="0">
              <a:buNone/>
            </a:pPr>
            <a:endParaRPr lang="cs-CZ" dirty="0"/>
          </a:p>
          <a:p>
            <a:r>
              <a:rPr lang="cs-CZ" sz="4500" dirty="0"/>
              <a:t>Jde o vztah založený na transakci, směně něčeho za něco. Transakční způsob vedení lidí je založen na systémech odměn a trestů. Přestože bylo výzkumy dokázáno, že transakční způsob vedení má své limity, je stále oblíbený v podnikání. Odpovídá řídícímu stylu uvažování.</a:t>
            </a:r>
          </a:p>
          <a:p>
            <a:r>
              <a:rPr lang="cs-CZ" sz="4500" dirty="0"/>
              <a:t>Hlavní omezení transakčního vedení je v domněnce, že člověk se chová racionálně, </a:t>
            </a:r>
            <a:r>
              <a:rPr lang="cs-CZ" sz="4500" dirty="0" err="1"/>
              <a:t>predikovatelně</a:t>
            </a:r>
            <a:r>
              <a:rPr lang="cs-CZ" sz="4500" dirty="0"/>
              <a:t> a pracuje za odměnu. Teorie motivace (a nejenom ta) tuto domněnku nepotvrdila.</a:t>
            </a:r>
          </a:p>
          <a:p>
            <a:pPr marL="0" indent="0">
              <a:buNone/>
            </a:pPr>
            <a:endParaRPr lang="cs-CZ" dirty="0"/>
          </a:p>
          <a:p>
            <a:pPr marL="0" indent="0">
              <a:buNone/>
            </a:pPr>
            <a:r>
              <a:rPr lang="cs-CZ" sz="4300" dirty="0">
                <a:solidFill>
                  <a:schemeClr val="accent1"/>
                </a:solidFill>
                <a:effectLst>
                  <a:outerShdw blurRad="38100" dist="38100" dir="2700000" algn="tl">
                    <a:srgbClr val="000000">
                      <a:alpha val="43137"/>
                    </a:srgbClr>
                  </a:outerShdw>
                </a:effectLst>
              </a:rPr>
              <a:t>Transformační teorie ( </a:t>
            </a:r>
            <a:r>
              <a:rPr lang="cs-CZ" sz="4300" dirty="0" err="1">
                <a:solidFill>
                  <a:schemeClr val="accent1"/>
                </a:solidFill>
                <a:effectLst>
                  <a:outerShdw blurRad="38100" dist="38100" dir="2700000" algn="tl">
                    <a:srgbClr val="000000">
                      <a:alpha val="43137"/>
                    </a:srgbClr>
                  </a:outerShdw>
                </a:effectLst>
              </a:rPr>
              <a:t>Transformational</a:t>
            </a:r>
            <a:r>
              <a:rPr lang="cs-CZ" sz="4300" dirty="0">
                <a:solidFill>
                  <a:schemeClr val="accent1"/>
                </a:solidFill>
                <a:effectLst>
                  <a:outerShdw blurRad="38100" dist="38100" dir="2700000" algn="tl">
                    <a:srgbClr val="000000">
                      <a:alpha val="43137"/>
                    </a:srgbClr>
                  </a:outerShdw>
                </a:effectLst>
              </a:rPr>
              <a:t> </a:t>
            </a:r>
            <a:r>
              <a:rPr lang="cs-CZ" sz="4300" dirty="0" err="1">
                <a:solidFill>
                  <a:schemeClr val="accent1"/>
                </a:solidFill>
                <a:effectLst>
                  <a:outerShdw blurRad="38100" dist="38100" dir="2700000" algn="tl">
                    <a:srgbClr val="000000">
                      <a:alpha val="43137"/>
                    </a:srgbClr>
                  </a:outerShdw>
                </a:effectLst>
              </a:rPr>
              <a:t>theories</a:t>
            </a:r>
            <a:r>
              <a:rPr lang="cs-CZ" sz="4300" dirty="0">
                <a:solidFill>
                  <a:schemeClr val="accent1"/>
                </a:solidFill>
                <a:effectLst>
                  <a:outerShdw blurRad="38100" dist="38100" dir="2700000" algn="tl">
                    <a:srgbClr val="000000">
                      <a:alpha val="43137"/>
                    </a:srgbClr>
                  </a:outerShdw>
                </a:effectLst>
              </a:rPr>
              <a:t> )</a:t>
            </a:r>
          </a:p>
          <a:p>
            <a:pPr marL="0" indent="0">
              <a:buNone/>
            </a:pPr>
            <a:endParaRPr lang="cs-CZ" sz="4300" dirty="0"/>
          </a:p>
          <a:p>
            <a:r>
              <a:rPr lang="cs-CZ" sz="4500" dirty="0"/>
              <a:t>Jsou známy též pod názvem Vztahové teorie (</a:t>
            </a:r>
            <a:r>
              <a:rPr lang="cs-CZ" sz="4500" dirty="0" err="1"/>
              <a:t>Relationship</a:t>
            </a:r>
            <a:r>
              <a:rPr lang="cs-CZ" sz="4500" dirty="0"/>
              <a:t> </a:t>
            </a:r>
            <a:r>
              <a:rPr lang="cs-CZ" sz="4500" dirty="0" err="1"/>
              <a:t>Theories</a:t>
            </a:r>
            <a:r>
              <a:rPr lang="cs-CZ" sz="4500" dirty="0"/>
              <a:t>). Zaměřují se na interakci vůdce a vedených, přičemž díky tomuto vztahu se vůdce i vedení vzájemně dovádějí k vyšším úrovním morálky a motivace. Vůdci motivují a inspirují a pomáhají členům skupiny vidět důležitost a vyšší zájem daného cíle. Transformační lídři se při vedení lidí zaměřují jak na dosažení cíle, tak na rozvoj plného potenciálu vedených lidí. Tito vůdci vyznávají vysoké etické a morální standardy.</a:t>
            </a:r>
          </a:p>
          <a:p>
            <a:pPr marL="0" indent="0">
              <a:buNone/>
            </a:pPr>
            <a:br>
              <a:rPr lang="cs-CZ" sz="3000" dirty="0"/>
            </a:br>
            <a:endParaRPr lang="cs-CZ" sz="3000" dirty="0"/>
          </a:p>
        </p:txBody>
      </p:sp>
    </p:spTree>
    <p:extLst>
      <p:ext uri="{BB962C8B-B14F-4D97-AF65-F5344CB8AC3E}">
        <p14:creationId xmlns:p14="http://schemas.microsoft.com/office/powerpoint/2010/main" val="4114376163"/>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5400600"/>
          </a:xfrm>
        </p:spPr>
        <p:txBody>
          <a:bodyPr>
            <a:normAutofit fontScale="92500" lnSpcReduction="10000"/>
          </a:bodyPr>
          <a:lstStyle/>
          <a:p>
            <a:r>
              <a:rPr lang="cs-CZ" dirty="0"/>
              <a:t>Personální činnost, zaměřená na zapracování nových pracovníků do firmy s pomocí vedoucích pracovníků, kolegů v práci na obdobných pozicích a trenérů k tomu vyškolených. Proces sloužící k adaptaci nováčka do zavedených pracovních procesů.</a:t>
            </a:r>
          </a:p>
          <a:p>
            <a:endParaRPr lang="cs-CZ" u="sng" dirty="0">
              <a:latin typeface="Calibri" panose="020F0502020204030204" pitchFamily="34" charset="0"/>
            </a:endParaRPr>
          </a:p>
          <a:p>
            <a:r>
              <a:rPr lang="cs-CZ" b="1" u="sng" dirty="0">
                <a:latin typeface="Calibri" panose="020F0502020204030204" pitchFamily="34" charset="0"/>
              </a:rPr>
              <a:t>D. T. </a:t>
            </a:r>
            <a:r>
              <a:rPr lang="cs-CZ" b="1" u="sng" dirty="0" err="1">
                <a:latin typeface="Calibri" panose="020F0502020204030204" pitchFamily="34" charset="0"/>
              </a:rPr>
              <a:t>Hall</a:t>
            </a:r>
            <a:r>
              <a:rPr lang="cs-CZ" b="1" dirty="0">
                <a:latin typeface="Calibri" panose="020F0502020204030204" pitchFamily="34" charset="0"/>
              </a:rPr>
              <a:t> uvádí jednotlivé fáze profesní kariéry do spojení se vztahem pracovníka k organizaci:</a:t>
            </a:r>
          </a:p>
          <a:p>
            <a:pPr marL="0" indent="0">
              <a:buNone/>
            </a:pPr>
            <a:r>
              <a:rPr lang="cs-CZ" b="1" dirty="0">
                <a:latin typeface="Calibri" panose="020F0502020204030204" pitchFamily="34" charset="0"/>
              </a:rPr>
              <a:t> </a:t>
            </a:r>
          </a:p>
          <a:p>
            <a:pPr algn="ctr"/>
            <a:r>
              <a:rPr lang="cs-CZ" b="1" u="sng" dirty="0">
                <a:latin typeface="Calibri" panose="020F0502020204030204" pitchFamily="34" charset="0"/>
              </a:rPr>
              <a:t>Učedník</a:t>
            </a:r>
          </a:p>
          <a:p>
            <a:pPr algn="ctr"/>
            <a:r>
              <a:rPr lang="cs-CZ" b="1" u="sng" dirty="0">
                <a:latin typeface="Calibri" panose="020F0502020204030204" pitchFamily="34" charset="0"/>
              </a:rPr>
              <a:t>Kolega</a:t>
            </a:r>
            <a:endParaRPr lang="cs-CZ" b="1" dirty="0">
              <a:latin typeface="Calibri" panose="020F0502020204030204" pitchFamily="34" charset="0"/>
            </a:endParaRPr>
          </a:p>
          <a:p>
            <a:pPr algn="ctr"/>
            <a:r>
              <a:rPr lang="cs-CZ" b="1" u="sng" dirty="0">
                <a:latin typeface="Calibri" panose="020F0502020204030204" pitchFamily="34" charset="0"/>
              </a:rPr>
              <a:t>Mentor</a:t>
            </a:r>
            <a:endParaRPr lang="cs-CZ" b="1" dirty="0">
              <a:latin typeface="Calibri" panose="020F0502020204030204" pitchFamily="34" charset="0"/>
            </a:endParaRPr>
          </a:p>
          <a:p>
            <a:pPr algn="ctr"/>
            <a:r>
              <a:rPr lang="cs-CZ" b="1" u="sng" dirty="0">
                <a:latin typeface="Calibri" panose="020F0502020204030204" pitchFamily="34" charset="0"/>
              </a:rPr>
              <a:t>Sponzor</a:t>
            </a:r>
          </a:p>
          <a:p>
            <a:pPr marL="0" indent="0">
              <a:buNone/>
            </a:pPr>
            <a:endParaRPr lang="cs-CZ" dirty="0"/>
          </a:p>
        </p:txBody>
      </p:sp>
      <p:sp>
        <p:nvSpPr>
          <p:cNvPr id="2" name="Nadpis 1"/>
          <p:cNvSpPr>
            <a:spLocks noGrp="1"/>
          </p:cNvSpPr>
          <p:nvPr>
            <p:ph type="title"/>
          </p:nvPr>
        </p:nvSpPr>
        <p:spPr/>
        <p:txBody>
          <a:bodyPr>
            <a:normAutofit fontScale="90000"/>
          </a:bodyPr>
          <a:lstStyle/>
          <a:p>
            <a:r>
              <a:rPr lang="cs-CZ" dirty="0"/>
              <a:t>Orientace řízených zaměstnanců</a:t>
            </a:r>
          </a:p>
        </p:txBody>
      </p:sp>
    </p:spTree>
    <p:extLst>
      <p:ext uri="{BB962C8B-B14F-4D97-AF65-F5344CB8AC3E}">
        <p14:creationId xmlns:p14="http://schemas.microsoft.com/office/powerpoint/2010/main" val="1048921266"/>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a:t>Jedna ze základních manažerských prací, zahrnující řízení, motivaci a stimulaci lidí ve firmě.</a:t>
            </a:r>
          </a:p>
          <a:p>
            <a:r>
              <a:rPr lang="cs-CZ" dirty="0">
                <a:solidFill>
                  <a:schemeClr val="accent1"/>
                </a:solidFill>
                <a:effectLst>
                  <a:outerShdw blurRad="38100" dist="38100" dir="2700000" algn="tl">
                    <a:srgbClr val="000000">
                      <a:alpha val="43137"/>
                    </a:srgbClr>
                  </a:outerShdw>
                </a:effectLst>
              </a:rPr>
              <a:t>Protiklady TEORIE X / TEORIE Y</a:t>
            </a:r>
          </a:p>
          <a:p>
            <a:r>
              <a:rPr lang="cs-CZ" u="sng" dirty="0">
                <a:solidFill>
                  <a:schemeClr val="accent2">
                    <a:lumMod val="40000"/>
                    <a:lumOff val="60000"/>
                  </a:schemeClr>
                </a:solidFill>
                <a:effectLst>
                  <a:outerShdw blurRad="38100" dist="38100" dir="2700000" algn="tl">
                    <a:srgbClr val="000000">
                      <a:alpha val="43137"/>
                    </a:srgbClr>
                  </a:outerShdw>
                </a:effectLst>
              </a:rPr>
              <a:t>Teorie X </a:t>
            </a:r>
            <a:r>
              <a:rPr lang="cs-CZ" dirty="0"/>
              <a:t>– klade důraz na odměňování, v případě nesplnění cílů hrozí trest – využívá metodu „cukr a bič“</a:t>
            </a:r>
          </a:p>
          <a:p>
            <a:r>
              <a:rPr lang="cs-CZ" u="sng" dirty="0">
                <a:solidFill>
                  <a:schemeClr val="accent2">
                    <a:lumMod val="40000"/>
                    <a:lumOff val="60000"/>
                  </a:schemeClr>
                </a:solidFill>
                <a:effectLst>
                  <a:outerShdw blurRad="38100" dist="38100" dir="2700000" algn="tl">
                    <a:srgbClr val="000000">
                      <a:alpha val="43137"/>
                    </a:srgbClr>
                  </a:outerShdw>
                </a:effectLst>
              </a:rPr>
              <a:t>Teorie Y </a:t>
            </a:r>
            <a:r>
              <a:rPr lang="cs-CZ" dirty="0"/>
              <a:t>– podporuje pracovníky především díky prostředí pro práci, nezávislosti pracovníka  - nepřímé odměňování </a:t>
            </a:r>
          </a:p>
        </p:txBody>
      </p:sp>
      <p:sp>
        <p:nvSpPr>
          <p:cNvPr id="2" name="Nadpis 1"/>
          <p:cNvSpPr>
            <a:spLocks noGrp="1"/>
          </p:cNvSpPr>
          <p:nvPr>
            <p:ph type="title"/>
          </p:nvPr>
        </p:nvSpPr>
        <p:spPr/>
        <p:txBody>
          <a:bodyPr>
            <a:normAutofit/>
          </a:bodyPr>
          <a:lstStyle/>
          <a:p>
            <a:r>
              <a:rPr lang="cs-CZ" dirty="0"/>
              <a:t>Vedení lidí v organizaci</a:t>
            </a:r>
          </a:p>
        </p:txBody>
      </p:sp>
    </p:spTree>
    <p:extLst>
      <p:ext uri="{BB962C8B-B14F-4D97-AF65-F5344CB8AC3E}">
        <p14:creationId xmlns:p14="http://schemas.microsoft.com/office/powerpoint/2010/main" val="160937819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u="sng" dirty="0">
                <a:solidFill>
                  <a:schemeClr val="accent2">
                    <a:lumMod val="40000"/>
                    <a:lumOff val="60000"/>
                  </a:schemeClr>
                </a:solidFill>
                <a:effectLst>
                  <a:outerShdw blurRad="38100" dist="38100" dir="2700000" algn="tl">
                    <a:srgbClr val="000000">
                      <a:alpha val="43137"/>
                    </a:srgbClr>
                  </a:outerShdw>
                </a:effectLst>
              </a:rPr>
              <a:t>Direktivní </a:t>
            </a:r>
          </a:p>
          <a:p>
            <a:r>
              <a:rPr lang="cs-CZ" dirty="0"/>
              <a:t>Vedoucí zastává pozici autokrata, vydává příkazy, velmi často nekompromisní, ostatní mají minimální prostor.</a:t>
            </a:r>
          </a:p>
          <a:p>
            <a:endParaRPr lang="cs-CZ" dirty="0"/>
          </a:p>
          <a:p>
            <a:r>
              <a:rPr lang="cs-CZ" u="sng" dirty="0">
                <a:solidFill>
                  <a:schemeClr val="accent2">
                    <a:lumMod val="40000"/>
                    <a:lumOff val="60000"/>
                  </a:schemeClr>
                </a:solidFill>
                <a:effectLst>
                  <a:outerShdw blurRad="38100" dist="38100" dir="2700000" algn="tl">
                    <a:srgbClr val="000000">
                      <a:alpha val="43137"/>
                    </a:srgbClr>
                  </a:outerShdw>
                </a:effectLst>
              </a:rPr>
              <a:t>Demokratický</a:t>
            </a:r>
          </a:p>
          <a:p>
            <a:r>
              <a:rPr lang="cs-CZ" dirty="0"/>
              <a:t>Dává prostor i ostatním, vedení firmy je sice stále vysoce aktivní, ale akceptuje názory a postřehy ostatních.</a:t>
            </a:r>
          </a:p>
        </p:txBody>
      </p:sp>
      <p:sp>
        <p:nvSpPr>
          <p:cNvPr id="2" name="Nadpis 1"/>
          <p:cNvSpPr>
            <a:spLocks noGrp="1"/>
          </p:cNvSpPr>
          <p:nvPr>
            <p:ph type="title"/>
          </p:nvPr>
        </p:nvSpPr>
        <p:spPr/>
        <p:txBody>
          <a:bodyPr/>
          <a:lstStyle/>
          <a:p>
            <a:r>
              <a:rPr lang="cs-CZ" dirty="0"/>
              <a:t>Styly vedení</a:t>
            </a:r>
          </a:p>
        </p:txBody>
      </p:sp>
    </p:spTree>
    <p:extLst>
      <p:ext uri="{BB962C8B-B14F-4D97-AF65-F5344CB8AC3E}">
        <p14:creationId xmlns:p14="http://schemas.microsoft.com/office/powerpoint/2010/main" val="4285695374"/>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a:bodyPr>
          <a:lstStyle/>
          <a:p>
            <a:r>
              <a:rPr lang="cs-CZ" u="sng" dirty="0">
                <a:solidFill>
                  <a:schemeClr val="accent2">
                    <a:lumMod val="40000"/>
                    <a:lumOff val="60000"/>
                  </a:schemeClr>
                </a:solidFill>
                <a:effectLst>
                  <a:outerShdw blurRad="38100" dist="38100" dir="2700000" algn="tl">
                    <a:srgbClr val="000000">
                      <a:alpha val="43137"/>
                    </a:srgbClr>
                  </a:outerShdw>
                </a:effectLst>
              </a:rPr>
              <a:t>Liberální</a:t>
            </a:r>
          </a:p>
          <a:p>
            <a:r>
              <a:rPr lang="cs-CZ" dirty="0"/>
              <a:t>Vedoucí velmi často odkládá zodpovědnost za rozhodnutí na ostatní pracovníky (rozhodněte podle sebe) – využíváno především v situacích, kdy problém nesouvisí s prací vedoucího.</a:t>
            </a:r>
          </a:p>
          <a:p>
            <a:r>
              <a:rPr lang="cs-CZ" u="sng" dirty="0">
                <a:solidFill>
                  <a:schemeClr val="accent2">
                    <a:lumMod val="40000"/>
                    <a:lumOff val="60000"/>
                  </a:schemeClr>
                </a:solidFill>
                <a:effectLst>
                  <a:outerShdw blurRad="38100" dist="38100" dir="2700000" algn="tl">
                    <a:srgbClr val="000000">
                      <a:alpha val="43137"/>
                    </a:srgbClr>
                  </a:outerShdw>
                </a:effectLst>
              </a:rPr>
              <a:t>Participativní</a:t>
            </a:r>
          </a:p>
          <a:p>
            <a:r>
              <a:rPr lang="cs-CZ" dirty="0"/>
              <a:t>Rozvíjí kolegialitu a týmovou práci, manažerský pracovník se drží většinou spíše v pozadí. Do práce příliš nezasahuje, spíše následně zhodnocuje výsledky </a:t>
            </a:r>
            <a:r>
              <a:rPr lang="cs-CZ"/>
              <a:t>(využíváno </a:t>
            </a:r>
            <a:r>
              <a:rPr lang="cs-CZ" dirty="0"/>
              <a:t>v call centrech).</a:t>
            </a:r>
          </a:p>
        </p:txBody>
      </p:sp>
      <p:sp>
        <p:nvSpPr>
          <p:cNvPr id="2" name="Nadpis 1"/>
          <p:cNvSpPr>
            <a:spLocks noGrp="1"/>
          </p:cNvSpPr>
          <p:nvPr>
            <p:ph type="title"/>
          </p:nvPr>
        </p:nvSpPr>
        <p:spPr/>
        <p:txBody>
          <a:bodyPr/>
          <a:lstStyle/>
          <a:p>
            <a:r>
              <a:rPr lang="cs-CZ" dirty="0"/>
              <a:t>Styly vedení</a:t>
            </a:r>
          </a:p>
        </p:txBody>
      </p:sp>
    </p:spTree>
    <p:extLst>
      <p:ext uri="{BB962C8B-B14F-4D97-AF65-F5344CB8AC3E}">
        <p14:creationId xmlns:p14="http://schemas.microsoft.com/office/powerpoint/2010/main" val="155845000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332656"/>
            <a:ext cx="8229600" cy="5760640"/>
          </a:xfrm>
        </p:spPr>
        <p:txBody>
          <a:bodyPr>
            <a:normAutofit/>
          </a:bodyPr>
          <a:lstStyle/>
          <a:p>
            <a:r>
              <a:rPr lang="cs-CZ" dirty="0"/>
              <a:t>V problematice řízení lidí v organizaci se vyformovalo více definic a systémů řízení.</a:t>
            </a:r>
          </a:p>
          <a:p>
            <a:pPr marL="0" indent="0">
              <a:buNone/>
            </a:pPr>
            <a:r>
              <a:rPr lang="cs-CZ" dirty="0"/>
              <a:t> </a:t>
            </a:r>
          </a:p>
          <a:p>
            <a:pPr marL="0" indent="0">
              <a:buNone/>
            </a:pPr>
            <a:r>
              <a:rPr lang="cs-CZ" dirty="0">
                <a:solidFill>
                  <a:schemeClr val="accent1"/>
                </a:solidFill>
                <a:effectLst>
                  <a:outerShdw blurRad="38100" dist="38100" dir="2700000" algn="tl">
                    <a:srgbClr val="000000">
                      <a:alpha val="43137"/>
                    </a:srgbClr>
                  </a:outerShdw>
                </a:effectLst>
              </a:rPr>
              <a:t>Mezi ty základní řadíme:</a:t>
            </a:r>
          </a:p>
          <a:p>
            <a:r>
              <a:rPr lang="cs-CZ" dirty="0"/>
              <a:t>Přístup systémový a kontingenční</a:t>
            </a:r>
          </a:p>
          <a:p>
            <a:r>
              <a:rPr lang="cs-CZ" dirty="0"/>
              <a:t>Teorie vůdcovství</a:t>
            </a:r>
          </a:p>
          <a:p>
            <a:pPr marL="0" indent="0">
              <a:buNone/>
            </a:pPr>
            <a:endParaRPr lang="cs-CZ" dirty="0"/>
          </a:p>
          <a:p>
            <a:pPr marL="0" indent="0">
              <a:buNone/>
            </a:pPr>
            <a:r>
              <a:rPr lang="cs-CZ" dirty="0">
                <a:solidFill>
                  <a:schemeClr val="accent1"/>
                </a:solidFill>
                <a:effectLst>
                  <a:outerShdw blurRad="38100" dist="38100" dir="2700000" algn="tl">
                    <a:srgbClr val="000000">
                      <a:alpha val="43137"/>
                    </a:srgbClr>
                  </a:outerShdw>
                </a:effectLst>
              </a:rPr>
              <a:t>Další témata:</a:t>
            </a:r>
          </a:p>
          <a:p>
            <a:r>
              <a:rPr lang="cs-CZ" dirty="0"/>
              <a:t>Řízení zaměstnanců – jejich orientace</a:t>
            </a:r>
          </a:p>
          <a:p>
            <a:r>
              <a:rPr lang="cs-CZ" dirty="0"/>
              <a:t>Vedení lidí v organizaci</a:t>
            </a:r>
          </a:p>
        </p:txBody>
      </p:sp>
    </p:spTree>
    <p:extLst>
      <p:ext uri="{BB962C8B-B14F-4D97-AF65-F5344CB8AC3E}">
        <p14:creationId xmlns:p14="http://schemas.microsoft.com/office/powerpoint/2010/main" val="1177763777"/>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628800"/>
            <a:ext cx="8229600" cy="4525963"/>
          </a:xfrm>
        </p:spPr>
        <p:txBody>
          <a:bodyPr>
            <a:normAutofit/>
          </a:bodyPr>
          <a:lstStyle/>
          <a:p>
            <a:r>
              <a:rPr lang="cs-CZ" b="1" dirty="0"/>
              <a:t>Systémový přístup k organizaci a jejímu řízení vychází ze systémových věd (obecná teorie systémů, systémová analýza, systémové inženýrství). </a:t>
            </a:r>
            <a:br>
              <a:rPr lang="cs-CZ" b="1" dirty="0"/>
            </a:br>
            <a:r>
              <a:rPr lang="cs-CZ" b="1" dirty="0"/>
              <a:t>Jeho základem je vědomí existence a uplatňování systémových východisek.</a:t>
            </a:r>
          </a:p>
          <a:p>
            <a:r>
              <a:rPr lang="cs-CZ" dirty="0">
                <a:latin typeface="Calibri" panose="020F0502020204030204" pitchFamily="34" charset="0"/>
              </a:rPr>
              <a:t>Zkoumané jevy v tomto přístupu jsou chápány komplexně ve svých vnitřních a vnějších souvislostech.</a:t>
            </a:r>
          </a:p>
          <a:p>
            <a:pPr marL="0" indent="0">
              <a:buNone/>
            </a:pPr>
            <a:endParaRPr lang="cs-CZ" dirty="0"/>
          </a:p>
        </p:txBody>
      </p:sp>
      <p:sp>
        <p:nvSpPr>
          <p:cNvPr id="2" name="Nadpis 1"/>
          <p:cNvSpPr>
            <a:spLocks noGrp="1"/>
          </p:cNvSpPr>
          <p:nvPr>
            <p:ph type="title"/>
          </p:nvPr>
        </p:nvSpPr>
        <p:spPr/>
        <p:txBody>
          <a:bodyPr/>
          <a:lstStyle/>
          <a:p>
            <a:r>
              <a:rPr lang="cs-CZ" dirty="0"/>
              <a:t>Přístup systémový</a:t>
            </a:r>
          </a:p>
        </p:txBody>
      </p:sp>
    </p:spTree>
    <p:extLst>
      <p:ext uri="{BB962C8B-B14F-4D97-AF65-F5344CB8AC3E}">
        <p14:creationId xmlns:p14="http://schemas.microsoft.com/office/powerpoint/2010/main" val="224361979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492896"/>
            <a:ext cx="4248472" cy="3384376"/>
          </a:xfrm>
        </p:spPr>
        <p:txBody>
          <a:bodyPr>
            <a:normAutofit fontScale="62500" lnSpcReduction="20000"/>
          </a:bodyPr>
          <a:lstStyle/>
          <a:p>
            <a:pPr fontAlgn="base"/>
            <a:endParaRPr lang="cs-CZ" dirty="0">
              <a:solidFill>
                <a:schemeClr val="accent1"/>
              </a:solidFill>
              <a:effectLst>
                <a:outerShdw blurRad="38100" dist="38100" dir="2700000" algn="tl">
                  <a:srgbClr val="000000">
                    <a:alpha val="43137"/>
                  </a:srgbClr>
                </a:outerShdw>
              </a:effectLst>
            </a:endParaRPr>
          </a:p>
          <a:p>
            <a:pPr marL="0" indent="0" fontAlgn="base">
              <a:buNone/>
            </a:pPr>
            <a:r>
              <a:rPr lang="cs-CZ" dirty="0">
                <a:solidFill>
                  <a:schemeClr val="accent1"/>
                </a:solidFill>
                <a:effectLst>
                  <a:outerShdw blurRad="38100" dist="38100" dir="2700000" algn="tl">
                    <a:srgbClr val="000000">
                      <a:alpha val="43137"/>
                    </a:srgbClr>
                  </a:outerShdw>
                </a:effectLst>
              </a:rPr>
              <a:t>1) Dekompozice systému na subsystémy - zejména:</a:t>
            </a:r>
            <a:r>
              <a:rPr lang="cs-CZ" dirty="0"/>
              <a:t> </a:t>
            </a:r>
          </a:p>
          <a:p>
            <a:pPr marL="0" indent="0" fontAlgn="base">
              <a:buNone/>
            </a:pPr>
            <a:endParaRPr lang="cs-CZ" dirty="0"/>
          </a:p>
          <a:p>
            <a:pPr fontAlgn="base"/>
            <a:r>
              <a:rPr lang="cs-CZ" dirty="0"/>
              <a:t>Organizační struktura</a:t>
            </a:r>
          </a:p>
          <a:p>
            <a:pPr fontAlgn="base"/>
            <a:r>
              <a:rPr lang="cs-CZ" dirty="0"/>
              <a:t>Neformální organizační struktura</a:t>
            </a:r>
          </a:p>
          <a:p>
            <a:pPr fontAlgn="base"/>
            <a:r>
              <a:rPr lang="cs-CZ" dirty="0"/>
              <a:t>Okolní prostředí</a:t>
            </a:r>
          </a:p>
          <a:p>
            <a:pPr fontAlgn="base"/>
            <a:r>
              <a:rPr lang="cs-CZ" dirty="0"/>
              <a:t>Organizační architektura</a:t>
            </a:r>
          </a:p>
          <a:p>
            <a:pPr fontAlgn="base"/>
            <a:r>
              <a:rPr lang="cs-CZ" dirty="0"/>
              <a:t>Organizační jednotka (</a:t>
            </a:r>
            <a:r>
              <a:rPr lang="cs-CZ" dirty="0" err="1"/>
              <a:t>Organization</a:t>
            </a:r>
            <a:r>
              <a:rPr lang="cs-CZ" dirty="0"/>
              <a:t> Unit)</a:t>
            </a:r>
          </a:p>
          <a:p>
            <a:pPr fontAlgn="base"/>
            <a:r>
              <a:rPr lang="cs-CZ" dirty="0"/>
              <a:t>Zaměstnání (Job)</a:t>
            </a:r>
            <a:br>
              <a:rPr lang="cs-CZ" dirty="0"/>
            </a:br>
            <a:br>
              <a:rPr lang="cs-CZ" dirty="0"/>
            </a:br>
            <a:endParaRPr lang="cs-CZ" dirty="0"/>
          </a:p>
        </p:txBody>
      </p:sp>
      <p:sp>
        <p:nvSpPr>
          <p:cNvPr id="2" name="Nadpis 1"/>
          <p:cNvSpPr>
            <a:spLocks noGrp="1"/>
          </p:cNvSpPr>
          <p:nvPr>
            <p:ph type="title"/>
          </p:nvPr>
        </p:nvSpPr>
        <p:spPr>
          <a:xfrm>
            <a:off x="1043608" y="1484784"/>
            <a:ext cx="7509520" cy="576064"/>
          </a:xfrm>
        </p:spPr>
        <p:txBody>
          <a:bodyPr>
            <a:normAutofit fontScale="90000"/>
          </a:bodyPr>
          <a:lstStyle/>
          <a:p>
            <a:r>
              <a:rPr lang="cs-CZ" dirty="0"/>
              <a:t>Nejčastější prvky v systémovém přístupu:</a:t>
            </a:r>
          </a:p>
        </p:txBody>
      </p:sp>
      <p:sp>
        <p:nvSpPr>
          <p:cNvPr id="4" name="Nadpis 1"/>
          <p:cNvSpPr txBox="1">
            <a:spLocks/>
          </p:cNvSpPr>
          <p:nvPr/>
        </p:nvSpPr>
        <p:spPr>
          <a:xfrm>
            <a:off x="613087"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dirty="0"/>
              <a:t>Přístup systémový</a:t>
            </a:r>
          </a:p>
        </p:txBody>
      </p:sp>
      <p:sp>
        <p:nvSpPr>
          <p:cNvPr id="7" name="Zástupný symbol pro obsah 2"/>
          <p:cNvSpPr txBox="1">
            <a:spLocks/>
          </p:cNvSpPr>
          <p:nvPr/>
        </p:nvSpPr>
        <p:spPr>
          <a:xfrm>
            <a:off x="4788024" y="2667465"/>
            <a:ext cx="4248472" cy="33843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base">
              <a:buNone/>
            </a:pPr>
            <a:r>
              <a:rPr lang="cs-CZ" sz="1800" dirty="0">
                <a:solidFill>
                  <a:schemeClr val="accent1"/>
                </a:solidFill>
                <a:effectLst>
                  <a:outerShdw blurRad="38100" dist="38100" dir="2700000" algn="tl">
                    <a:srgbClr val="000000">
                      <a:alpha val="43137"/>
                    </a:srgbClr>
                  </a:outerShdw>
                </a:effectLst>
              </a:rPr>
              <a:t>2) Uplatňování základních systémových pravidel, zákonitostí a pouček</a:t>
            </a:r>
            <a:r>
              <a:rPr lang="cs-CZ" sz="1800" dirty="0"/>
              <a:t>:</a:t>
            </a:r>
            <a:br>
              <a:rPr lang="cs-CZ" sz="1800" dirty="0"/>
            </a:br>
            <a:endParaRPr lang="cs-CZ" sz="1800" dirty="0"/>
          </a:p>
          <a:p>
            <a:pPr fontAlgn="base"/>
            <a:r>
              <a:rPr lang="cs-CZ" sz="1800" dirty="0"/>
              <a:t>Cíl (</a:t>
            </a:r>
            <a:r>
              <a:rPr lang="cs-CZ" sz="1800" dirty="0" err="1"/>
              <a:t>Objective</a:t>
            </a:r>
            <a:r>
              <a:rPr lang="cs-CZ" sz="1800" dirty="0"/>
              <a:t>)</a:t>
            </a:r>
          </a:p>
          <a:p>
            <a:pPr fontAlgn="base"/>
            <a:r>
              <a:rPr lang="cs-CZ" sz="1800" dirty="0"/>
              <a:t>Holismus × redukcionismus</a:t>
            </a:r>
          </a:p>
          <a:p>
            <a:pPr fontAlgn="base"/>
            <a:r>
              <a:rPr lang="cs-CZ" sz="1800" dirty="0"/>
              <a:t>Kontingenční přístup (</a:t>
            </a:r>
            <a:r>
              <a:rPr lang="cs-CZ" sz="1800" dirty="0" err="1"/>
              <a:t>Contingency</a:t>
            </a:r>
            <a:r>
              <a:rPr lang="cs-CZ" sz="1800" dirty="0"/>
              <a:t> </a:t>
            </a:r>
            <a:r>
              <a:rPr lang="cs-CZ" sz="1800" dirty="0" err="1"/>
              <a:t>Approach</a:t>
            </a:r>
            <a:r>
              <a:rPr lang="cs-CZ" sz="1800" dirty="0"/>
              <a:t>)</a:t>
            </a:r>
          </a:p>
          <a:p>
            <a:pPr fontAlgn="base"/>
            <a:r>
              <a:rPr lang="cs-CZ" sz="1800" dirty="0"/>
              <a:t>Krize (</a:t>
            </a:r>
            <a:r>
              <a:rPr lang="cs-CZ" sz="1800" dirty="0" err="1"/>
              <a:t>Crisis</a:t>
            </a:r>
            <a:r>
              <a:rPr lang="cs-CZ" sz="1800" dirty="0"/>
              <a:t>)</a:t>
            </a:r>
          </a:p>
          <a:p>
            <a:pPr fontAlgn="base"/>
            <a:r>
              <a:rPr lang="cs-CZ" sz="1800" dirty="0" err="1"/>
              <a:t>Paretovo</a:t>
            </a:r>
            <a:r>
              <a:rPr lang="cs-CZ" sz="1800" dirty="0"/>
              <a:t> pravidlo (Pravidlo 80/20)</a:t>
            </a:r>
          </a:p>
          <a:p>
            <a:pPr marL="0" indent="0" fontAlgn="base">
              <a:buNone/>
            </a:pPr>
            <a:endParaRPr lang="cs-CZ" sz="1800" dirty="0"/>
          </a:p>
          <a:p>
            <a:pPr marL="0" indent="0" fontAlgn="base">
              <a:buNone/>
            </a:pPr>
            <a:endParaRPr lang="cs-CZ" sz="1800" dirty="0"/>
          </a:p>
          <a:p>
            <a:pPr marL="0" indent="0" fontAlgn="base">
              <a:buNone/>
            </a:pPr>
            <a:endParaRPr lang="cs-CZ" sz="1800" dirty="0"/>
          </a:p>
          <a:p>
            <a:pPr fontAlgn="base"/>
            <a:endParaRPr lang="cs-CZ" sz="1800" dirty="0"/>
          </a:p>
        </p:txBody>
      </p:sp>
    </p:spTree>
    <p:extLst>
      <p:ext uri="{BB962C8B-B14F-4D97-AF65-F5344CB8AC3E}">
        <p14:creationId xmlns:p14="http://schemas.microsoft.com/office/powerpoint/2010/main" val="267981557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a:t>Hlavním rysem tohoto přístupu je zavedený fakt, že „univerzum“ pro řízení lidí v organizaci a organizace samotné neexistuje.</a:t>
            </a:r>
          </a:p>
          <a:p>
            <a:r>
              <a:rPr lang="cs-CZ" dirty="0"/>
              <a:t>V tomto přístupu je neustále hledána vhodná metoda řízení v závislosti na různorodých situacích ve firmách.</a:t>
            </a:r>
          </a:p>
          <a:p>
            <a:r>
              <a:rPr lang="cs-CZ" dirty="0"/>
              <a:t>Podstatní představitelé:</a:t>
            </a:r>
          </a:p>
          <a:p>
            <a:r>
              <a:rPr lang="cs-CZ" dirty="0" err="1"/>
              <a:t>Donnelly</a:t>
            </a:r>
            <a:r>
              <a:rPr lang="cs-CZ" dirty="0"/>
              <a:t>, </a:t>
            </a:r>
            <a:r>
              <a:rPr lang="cs-CZ" dirty="0" err="1"/>
              <a:t>Gibson</a:t>
            </a:r>
            <a:r>
              <a:rPr lang="cs-CZ" dirty="0"/>
              <a:t>, </a:t>
            </a:r>
            <a:r>
              <a:rPr lang="cs-CZ" dirty="0" err="1"/>
              <a:t>Invacevich</a:t>
            </a:r>
            <a:r>
              <a:rPr lang="cs-CZ" dirty="0"/>
              <a:t>, </a:t>
            </a:r>
            <a:r>
              <a:rPr lang="en-US" dirty="0"/>
              <a:t>Lawrence</a:t>
            </a:r>
            <a:r>
              <a:rPr lang="cs-CZ" dirty="0"/>
              <a:t>, </a:t>
            </a:r>
            <a:r>
              <a:rPr lang="en-US" dirty="0" err="1"/>
              <a:t>Lorsch</a:t>
            </a:r>
            <a:r>
              <a:rPr lang="cs-CZ" dirty="0"/>
              <a:t>, </a:t>
            </a:r>
            <a:r>
              <a:rPr lang="en-US" dirty="0"/>
              <a:t>Burns a Stalker</a:t>
            </a:r>
            <a:r>
              <a:rPr lang="cs-CZ" dirty="0"/>
              <a:t>.</a:t>
            </a:r>
            <a:r>
              <a:rPr lang="en-US" dirty="0"/>
              <a:t> </a:t>
            </a:r>
          </a:p>
          <a:p>
            <a:endParaRPr lang="cs-CZ" dirty="0"/>
          </a:p>
        </p:txBody>
      </p:sp>
      <p:sp>
        <p:nvSpPr>
          <p:cNvPr id="2" name="Nadpis 1"/>
          <p:cNvSpPr>
            <a:spLocks noGrp="1"/>
          </p:cNvSpPr>
          <p:nvPr>
            <p:ph type="title"/>
          </p:nvPr>
        </p:nvSpPr>
        <p:spPr/>
        <p:txBody>
          <a:bodyPr>
            <a:normAutofit/>
          </a:bodyPr>
          <a:lstStyle/>
          <a:p>
            <a:r>
              <a:rPr lang="cs-CZ" dirty="0"/>
              <a:t>Přístup kontingenční</a:t>
            </a:r>
          </a:p>
        </p:txBody>
      </p:sp>
    </p:spTree>
    <p:extLst>
      <p:ext uri="{BB962C8B-B14F-4D97-AF65-F5344CB8AC3E}">
        <p14:creationId xmlns:p14="http://schemas.microsoft.com/office/powerpoint/2010/main" val="149471356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7500" lnSpcReduction="20000"/>
          </a:bodyPr>
          <a:lstStyle/>
          <a:p>
            <a:r>
              <a:rPr lang="cs-CZ" altLang="cs-CZ" b="1" dirty="0"/>
              <a:t>umění ovlivňovat druhé tak, aby ochotně usilovali o dosažení vytýčených skupinových cílů</a:t>
            </a:r>
            <a:r>
              <a:rPr lang="cs-CZ" altLang="cs-CZ" dirty="0"/>
              <a:t>.</a:t>
            </a:r>
          </a:p>
          <a:p>
            <a:endParaRPr lang="cs-CZ" altLang="cs-CZ" dirty="0"/>
          </a:p>
          <a:p>
            <a:r>
              <a:rPr lang="cs-CZ" altLang="cs-CZ" dirty="0"/>
              <a:t>Teorií vůdcovství:</a:t>
            </a:r>
          </a:p>
          <a:p>
            <a:pPr marL="0" indent="0">
              <a:buNone/>
            </a:pPr>
            <a:endParaRPr lang="cs-CZ" altLang="cs-CZ" dirty="0"/>
          </a:p>
          <a:p>
            <a:r>
              <a:rPr lang="cs-CZ" sz="2800" dirty="0">
                <a:solidFill>
                  <a:schemeClr val="accent1"/>
                </a:solidFill>
                <a:effectLst>
                  <a:outerShdw blurRad="38100" dist="38100" dir="2700000" algn="tl">
                    <a:srgbClr val="000000">
                      <a:alpha val="43137"/>
                    </a:srgbClr>
                  </a:outerShdw>
                </a:effectLst>
              </a:rPr>
              <a:t>Teorie velkých osobností</a:t>
            </a:r>
            <a:r>
              <a:rPr lang="cs-CZ" sz="2800" dirty="0">
                <a:effectLst>
                  <a:outerShdw blurRad="38100" dist="38100" dir="2700000" algn="tl">
                    <a:srgbClr val="000000">
                      <a:alpha val="43137"/>
                    </a:srgbClr>
                  </a:outerShdw>
                </a:effectLst>
              </a:rPr>
              <a:t> </a:t>
            </a:r>
            <a:r>
              <a:rPr lang="cs-CZ" sz="2800" dirty="0"/>
              <a:t>(Great-Man </a:t>
            </a:r>
            <a:r>
              <a:rPr lang="cs-CZ" sz="2800" dirty="0" err="1"/>
              <a:t>Theories</a:t>
            </a:r>
            <a:r>
              <a:rPr lang="cs-CZ" sz="2800" dirty="0"/>
              <a:t>)</a:t>
            </a:r>
          </a:p>
          <a:p>
            <a:r>
              <a:rPr lang="cs-CZ" sz="3100" dirty="0">
                <a:solidFill>
                  <a:schemeClr val="accent1"/>
                </a:solidFill>
                <a:effectLst>
                  <a:outerShdw blurRad="38100" dist="38100" dir="2700000" algn="tl">
                    <a:srgbClr val="000000">
                      <a:alpha val="43137"/>
                    </a:srgbClr>
                  </a:outerShdw>
                </a:effectLst>
              </a:rPr>
              <a:t>Teorie osobnostních rysů </a:t>
            </a:r>
            <a:r>
              <a:rPr lang="cs-CZ" sz="3100" dirty="0"/>
              <a:t>(</a:t>
            </a:r>
            <a:r>
              <a:rPr lang="cs-CZ" sz="3100" dirty="0" err="1"/>
              <a:t>Trait</a:t>
            </a:r>
            <a:r>
              <a:rPr lang="cs-CZ" sz="3100" dirty="0"/>
              <a:t> </a:t>
            </a:r>
            <a:r>
              <a:rPr lang="cs-CZ" sz="3100" dirty="0" err="1"/>
              <a:t>Theories</a:t>
            </a:r>
            <a:r>
              <a:rPr lang="cs-CZ" sz="3100" dirty="0"/>
              <a:t>)</a:t>
            </a:r>
          </a:p>
          <a:p>
            <a:r>
              <a:rPr lang="cs-CZ" sz="3100" dirty="0">
                <a:solidFill>
                  <a:schemeClr val="accent1"/>
                </a:solidFill>
                <a:effectLst>
                  <a:outerShdw blurRad="38100" dist="38100" dir="2700000" algn="tl">
                    <a:srgbClr val="000000">
                      <a:alpha val="43137"/>
                    </a:srgbClr>
                  </a:outerShdw>
                </a:effectLst>
              </a:rPr>
              <a:t>Kontingenční teorie </a:t>
            </a:r>
            <a:r>
              <a:rPr lang="cs-CZ" sz="3100" dirty="0"/>
              <a:t>(</a:t>
            </a:r>
            <a:r>
              <a:rPr lang="cs-CZ" sz="3100" dirty="0" err="1"/>
              <a:t>Contingency</a:t>
            </a:r>
            <a:r>
              <a:rPr lang="cs-CZ" sz="3100" dirty="0"/>
              <a:t> </a:t>
            </a:r>
            <a:r>
              <a:rPr lang="cs-CZ" sz="3100" dirty="0" err="1"/>
              <a:t>Theories</a:t>
            </a:r>
            <a:r>
              <a:rPr lang="cs-CZ" sz="3100" dirty="0"/>
              <a:t>)</a:t>
            </a:r>
          </a:p>
          <a:p>
            <a:r>
              <a:rPr lang="cs-CZ" sz="3100" dirty="0">
                <a:solidFill>
                  <a:schemeClr val="accent1"/>
                </a:solidFill>
                <a:effectLst>
                  <a:outerShdw blurRad="38100" dist="38100" dir="2700000" algn="tl">
                    <a:srgbClr val="000000">
                      <a:alpha val="43137"/>
                    </a:srgbClr>
                  </a:outerShdw>
                </a:effectLst>
              </a:rPr>
              <a:t>Situační teorie</a:t>
            </a:r>
            <a:r>
              <a:rPr lang="cs-CZ" sz="3100" dirty="0"/>
              <a:t> (</a:t>
            </a:r>
            <a:r>
              <a:rPr lang="cs-CZ" sz="3100" dirty="0" err="1"/>
              <a:t>Situational</a:t>
            </a:r>
            <a:r>
              <a:rPr lang="cs-CZ" sz="3100" dirty="0"/>
              <a:t> </a:t>
            </a:r>
            <a:r>
              <a:rPr lang="cs-CZ" sz="3100" dirty="0" err="1"/>
              <a:t>Theories</a:t>
            </a:r>
            <a:r>
              <a:rPr lang="cs-CZ" sz="3100" dirty="0"/>
              <a:t>)</a:t>
            </a:r>
          </a:p>
          <a:p>
            <a:r>
              <a:rPr lang="cs-CZ" sz="3100" dirty="0">
                <a:solidFill>
                  <a:schemeClr val="accent1"/>
                </a:solidFill>
                <a:effectLst>
                  <a:outerShdw blurRad="38100" dist="38100" dir="2700000" algn="tl">
                    <a:srgbClr val="000000">
                      <a:alpha val="43137"/>
                    </a:srgbClr>
                  </a:outerShdw>
                </a:effectLst>
              </a:rPr>
              <a:t>Behaviorální teorie </a:t>
            </a:r>
            <a:r>
              <a:rPr lang="cs-CZ" sz="3100" dirty="0"/>
              <a:t>(</a:t>
            </a:r>
            <a:r>
              <a:rPr lang="cs-CZ" sz="3100" dirty="0" err="1"/>
              <a:t>Behavioral</a:t>
            </a:r>
            <a:r>
              <a:rPr lang="cs-CZ" sz="3100" dirty="0"/>
              <a:t> </a:t>
            </a:r>
            <a:r>
              <a:rPr lang="cs-CZ" sz="3100" dirty="0" err="1"/>
              <a:t>Theories</a:t>
            </a:r>
            <a:r>
              <a:rPr lang="cs-CZ" sz="3100" dirty="0"/>
              <a:t>)</a:t>
            </a:r>
          </a:p>
          <a:p>
            <a:r>
              <a:rPr lang="cs-CZ" sz="3100" dirty="0">
                <a:solidFill>
                  <a:schemeClr val="accent1"/>
                </a:solidFill>
                <a:effectLst>
                  <a:outerShdw blurRad="38100" dist="38100" dir="2700000" algn="tl">
                    <a:srgbClr val="000000">
                      <a:alpha val="43137"/>
                    </a:srgbClr>
                  </a:outerShdw>
                </a:effectLst>
              </a:rPr>
              <a:t>Participativní teorie </a:t>
            </a:r>
            <a:r>
              <a:rPr lang="cs-CZ" sz="3100" dirty="0"/>
              <a:t>(</a:t>
            </a:r>
            <a:r>
              <a:rPr lang="cs-CZ" sz="3100" dirty="0" err="1"/>
              <a:t>Participative</a:t>
            </a:r>
            <a:r>
              <a:rPr lang="cs-CZ" sz="3100" dirty="0"/>
              <a:t> </a:t>
            </a:r>
            <a:r>
              <a:rPr lang="cs-CZ" sz="3100" dirty="0" err="1"/>
              <a:t>Theories</a:t>
            </a:r>
            <a:r>
              <a:rPr lang="cs-CZ" sz="3100" dirty="0"/>
              <a:t>)</a:t>
            </a:r>
          </a:p>
          <a:p>
            <a:r>
              <a:rPr lang="cs-CZ" sz="3100" dirty="0">
                <a:solidFill>
                  <a:schemeClr val="accent1"/>
                </a:solidFill>
                <a:effectLst>
                  <a:outerShdw blurRad="38100" dist="38100" dir="2700000" algn="tl">
                    <a:srgbClr val="000000">
                      <a:alpha val="43137"/>
                    </a:srgbClr>
                  </a:outerShdw>
                </a:effectLst>
              </a:rPr>
              <a:t>Transakční teorie </a:t>
            </a:r>
            <a:r>
              <a:rPr lang="cs-CZ" sz="3100" dirty="0"/>
              <a:t>(</a:t>
            </a:r>
            <a:r>
              <a:rPr lang="cs-CZ" sz="3100" dirty="0" err="1"/>
              <a:t>Transactional</a:t>
            </a:r>
            <a:r>
              <a:rPr lang="cs-CZ" sz="3100" dirty="0"/>
              <a:t> </a:t>
            </a:r>
            <a:r>
              <a:rPr lang="cs-CZ" sz="3100" dirty="0" err="1"/>
              <a:t>Theories</a:t>
            </a:r>
            <a:r>
              <a:rPr lang="cs-CZ" sz="3100" dirty="0"/>
              <a:t>)</a:t>
            </a:r>
          </a:p>
          <a:p>
            <a:r>
              <a:rPr lang="cs-CZ" sz="3100" dirty="0">
                <a:solidFill>
                  <a:schemeClr val="accent1"/>
                </a:solidFill>
                <a:effectLst>
                  <a:outerShdw blurRad="38100" dist="38100" dir="2700000" algn="tl">
                    <a:srgbClr val="000000">
                      <a:alpha val="43137"/>
                    </a:srgbClr>
                  </a:outerShdw>
                </a:effectLst>
              </a:rPr>
              <a:t>Transformační teorie </a:t>
            </a:r>
            <a:r>
              <a:rPr lang="cs-CZ" sz="3100" dirty="0"/>
              <a:t>(</a:t>
            </a:r>
            <a:r>
              <a:rPr lang="cs-CZ" sz="3100" dirty="0" err="1"/>
              <a:t>Transformational</a:t>
            </a:r>
            <a:r>
              <a:rPr lang="cs-CZ" sz="3100" dirty="0"/>
              <a:t> </a:t>
            </a:r>
            <a:r>
              <a:rPr lang="cs-CZ" sz="3100" dirty="0" err="1"/>
              <a:t>theories</a:t>
            </a:r>
            <a:r>
              <a:rPr lang="cs-CZ" sz="3100" dirty="0"/>
              <a:t>)</a:t>
            </a:r>
          </a:p>
          <a:p>
            <a:pPr marL="0" indent="0">
              <a:buNone/>
            </a:pPr>
            <a:endParaRPr lang="cs-CZ" dirty="0"/>
          </a:p>
          <a:p>
            <a:endParaRPr lang="cs-CZ" dirty="0"/>
          </a:p>
          <a:p>
            <a:endParaRPr lang="cs-CZ" altLang="cs-CZ" dirty="0"/>
          </a:p>
        </p:txBody>
      </p:sp>
      <p:sp>
        <p:nvSpPr>
          <p:cNvPr id="2" name="Nadpis 1"/>
          <p:cNvSpPr>
            <a:spLocks noGrp="1"/>
          </p:cNvSpPr>
          <p:nvPr>
            <p:ph type="title"/>
          </p:nvPr>
        </p:nvSpPr>
        <p:spPr/>
        <p:txBody>
          <a:bodyPr/>
          <a:lstStyle/>
          <a:p>
            <a:r>
              <a:rPr lang="cs-CZ" dirty="0"/>
              <a:t>Teorie vůdcovství</a:t>
            </a:r>
          </a:p>
        </p:txBody>
      </p:sp>
    </p:spTree>
    <p:extLst>
      <p:ext uri="{BB962C8B-B14F-4D97-AF65-F5344CB8AC3E}">
        <p14:creationId xmlns:p14="http://schemas.microsoft.com/office/powerpoint/2010/main" val="157169906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70000" lnSpcReduction="20000"/>
          </a:bodyPr>
          <a:lstStyle/>
          <a:p>
            <a:pPr marL="0" indent="0">
              <a:buNone/>
            </a:pPr>
            <a:r>
              <a:rPr lang="cs-CZ" dirty="0">
                <a:solidFill>
                  <a:schemeClr val="accent1"/>
                </a:solidFill>
                <a:effectLst>
                  <a:outerShdw blurRad="38100" dist="38100" dir="2700000" algn="tl">
                    <a:srgbClr val="000000">
                      <a:alpha val="43137"/>
                    </a:srgbClr>
                  </a:outerShdw>
                </a:effectLst>
              </a:rPr>
              <a:t>Teorie velkých osobností (Great-Man </a:t>
            </a:r>
            <a:r>
              <a:rPr lang="cs-CZ" dirty="0" err="1">
                <a:solidFill>
                  <a:schemeClr val="accent1"/>
                </a:solidFill>
                <a:effectLst>
                  <a:outerShdw blurRad="38100" dist="38100" dir="2700000" algn="tl">
                    <a:srgbClr val="000000">
                      <a:alpha val="43137"/>
                    </a:srgbClr>
                  </a:outerShdw>
                </a:effectLst>
              </a:rPr>
              <a:t>Theories</a:t>
            </a:r>
            <a:r>
              <a:rPr lang="cs-CZ" dirty="0">
                <a:solidFill>
                  <a:schemeClr val="accent1"/>
                </a:solidFill>
                <a:effectLst>
                  <a:outerShdw blurRad="38100" dist="38100" dir="2700000" algn="tl">
                    <a:srgbClr val="000000">
                      <a:alpha val="43137"/>
                    </a:srgbClr>
                  </a:outerShdw>
                </a:effectLst>
              </a:rPr>
              <a:t>)</a:t>
            </a:r>
          </a:p>
          <a:p>
            <a:pPr marL="0" indent="0">
              <a:buNone/>
            </a:pPr>
            <a:endParaRPr lang="cs-CZ" b="1" dirty="0"/>
          </a:p>
          <a:p>
            <a:r>
              <a:rPr lang="cs-CZ" dirty="0"/>
              <a:t>Do 20. století bylo vůdcovství a vedení lidí založeno na paradigmatu velkých osobností, které jsou hybateli dějin a určují společenský vývoj. Vůdci dávají o sobě vědět, když jsou zapotřebí. Velkými vůdci byla Johanka z Arku, Georg Washington, </a:t>
            </a:r>
            <a:r>
              <a:rPr lang="cs-CZ" dirty="0" err="1"/>
              <a:t>Mahatmá</a:t>
            </a:r>
            <a:r>
              <a:rPr lang="cs-CZ" dirty="0"/>
              <a:t> Gándhí. Věřilo se, že velkým vůdcem se musí člověk narodit.</a:t>
            </a:r>
          </a:p>
          <a:p>
            <a:endParaRPr lang="cs-CZ" dirty="0"/>
          </a:p>
          <a:p>
            <a:pPr marL="0" indent="0">
              <a:buNone/>
            </a:pPr>
            <a:r>
              <a:rPr lang="cs-CZ" dirty="0">
                <a:solidFill>
                  <a:schemeClr val="accent1"/>
                </a:solidFill>
                <a:effectLst>
                  <a:outerShdw blurRad="38100" dist="38100" dir="2700000" algn="tl">
                    <a:srgbClr val="000000">
                      <a:alpha val="43137"/>
                    </a:srgbClr>
                  </a:outerShdw>
                </a:effectLst>
              </a:rPr>
              <a:t>Teorie osobnostních rysů (</a:t>
            </a:r>
            <a:r>
              <a:rPr lang="cs-CZ" dirty="0" err="1">
                <a:solidFill>
                  <a:schemeClr val="accent1"/>
                </a:solidFill>
                <a:effectLst>
                  <a:outerShdw blurRad="38100" dist="38100" dir="2700000" algn="tl">
                    <a:srgbClr val="000000">
                      <a:alpha val="43137"/>
                    </a:srgbClr>
                  </a:outerShdw>
                </a:effectLst>
              </a:rPr>
              <a:t>Trait</a:t>
            </a:r>
            <a:r>
              <a:rPr lang="cs-CZ" dirty="0">
                <a:solidFill>
                  <a:schemeClr val="accent1"/>
                </a:solidFill>
                <a:effectLst>
                  <a:outerShdw blurRad="38100" dist="38100" dir="2700000" algn="tl">
                    <a:srgbClr val="000000">
                      <a:alpha val="43137"/>
                    </a:srgbClr>
                  </a:outerShdw>
                </a:effectLst>
              </a:rPr>
              <a:t> </a:t>
            </a:r>
            <a:r>
              <a:rPr lang="cs-CZ" dirty="0" err="1">
                <a:solidFill>
                  <a:schemeClr val="accent1"/>
                </a:solidFill>
                <a:effectLst>
                  <a:outerShdw blurRad="38100" dist="38100" dir="2700000" algn="tl">
                    <a:srgbClr val="000000">
                      <a:alpha val="43137"/>
                    </a:srgbClr>
                  </a:outerShdw>
                </a:effectLst>
              </a:rPr>
              <a:t>Theories</a:t>
            </a:r>
            <a:r>
              <a:rPr lang="cs-CZ" dirty="0">
                <a:solidFill>
                  <a:schemeClr val="accent1"/>
                </a:solidFill>
                <a:effectLst>
                  <a:outerShdw blurRad="38100" dist="38100" dir="2700000" algn="tl">
                    <a:srgbClr val="000000">
                      <a:alpha val="43137"/>
                    </a:srgbClr>
                  </a:outerShdw>
                </a:effectLst>
              </a:rPr>
              <a:t>)</a:t>
            </a:r>
          </a:p>
          <a:p>
            <a:pPr marL="0" indent="0">
              <a:buNone/>
            </a:pPr>
            <a:endParaRPr lang="cs-CZ" dirty="0"/>
          </a:p>
          <a:p>
            <a:r>
              <a:rPr lang="cs-CZ" dirty="0"/>
              <a:t>Základním bodem teorie osobnostních rysů je, že vůdce se od ostatních odlišuje určitým souborem specifických povahových rysů nebo behaviorálních vzorců, které jsou vůdci vrozené:</a:t>
            </a:r>
          </a:p>
          <a:p>
            <a:pPr marL="0" indent="0">
              <a:buNone/>
            </a:pPr>
            <a:endParaRPr lang="cs-CZ" dirty="0"/>
          </a:p>
          <a:p>
            <a:r>
              <a:rPr lang="cs-CZ" dirty="0"/>
              <a:t>schopnost přizpůsobit se situaci</a:t>
            </a:r>
          </a:p>
          <a:p>
            <a:r>
              <a:rPr lang="cs-CZ" dirty="0"/>
              <a:t>schopnost vnímat sociální okolí</a:t>
            </a:r>
          </a:p>
          <a:p>
            <a:r>
              <a:rPr lang="cs-CZ" dirty="0"/>
              <a:t>ambice a orientace na dosažení výsledků</a:t>
            </a:r>
          </a:p>
          <a:p>
            <a:r>
              <a:rPr lang="cs-CZ" dirty="0"/>
              <a:t>asertivita</a:t>
            </a:r>
          </a:p>
          <a:p>
            <a:r>
              <a:rPr lang="cs-CZ" dirty="0"/>
              <a:t>schopnost kooperace</a:t>
            </a:r>
          </a:p>
          <a:p>
            <a:r>
              <a:rPr lang="cs-CZ" dirty="0"/>
              <a:t>rozhodnost </a:t>
            </a:r>
          </a:p>
          <a:p>
            <a:endParaRPr lang="cs-CZ" dirty="0"/>
          </a:p>
          <a:p>
            <a:pPr marL="0" indent="0">
              <a:buNone/>
            </a:pPr>
            <a:endParaRPr lang="cs-CZ" dirty="0"/>
          </a:p>
        </p:txBody>
      </p:sp>
      <p:sp>
        <p:nvSpPr>
          <p:cNvPr id="2" name="TextovéPole 1"/>
          <p:cNvSpPr txBox="1"/>
          <p:nvPr/>
        </p:nvSpPr>
        <p:spPr>
          <a:xfrm>
            <a:off x="5868144" y="4725144"/>
            <a:ext cx="2952328" cy="1754326"/>
          </a:xfrm>
          <a:prstGeom prst="rect">
            <a:avLst/>
          </a:prstGeom>
          <a:noFill/>
        </p:spPr>
        <p:txBody>
          <a:bodyPr wrap="square" rtlCol="0">
            <a:spAutoFit/>
          </a:bodyPr>
          <a:lstStyle/>
          <a:p>
            <a:r>
              <a:rPr lang="cs-CZ" dirty="0">
                <a:solidFill>
                  <a:schemeClr val="accent1"/>
                </a:solidFill>
              </a:rPr>
              <a:t>Problémem teorie je, že existují lidé, kteří požadované charakteristiky mají, a přesto vůdčími osobnostmi nejsou.</a:t>
            </a:r>
          </a:p>
        </p:txBody>
      </p:sp>
    </p:spTree>
    <p:extLst>
      <p:ext uri="{BB962C8B-B14F-4D97-AF65-F5344CB8AC3E}">
        <p14:creationId xmlns:p14="http://schemas.microsoft.com/office/powerpoint/2010/main" val="72692132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525344"/>
          </a:xfrm>
        </p:spPr>
        <p:txBody>
          <a:bodyPr>
            <a:normAutofit fontScale="62500" lnSpcReduction="20000"/>
          </a:bodyPr>
          <a:lstStyle/>
          <a:p>
            <a:pPr marL="0" indent="0">
              <a:buNone/>
            </a:pPr>
            <a:r>
              <a:rPr lang="cs-CZ" dirty="0">
                <a:solidFill>
                  <a:schemeClr val="accent1"/>
                </a:solidFill>
                <a:effectLst>
                  <a:outerShdw blurRad="38100" dist="38100" dir="2700000" algn="tl">
                    <a:srgbClr val="000000">
                      <a:alpha val="43137"/>
                    </a:srgbClr>
                  </a:outerShdw>
                </a:effectLst>
              </a:rPr>
              <a:t>Kontingenční teorie (</a:t>
            </a:r>
            <a:r>
              <a:rPr lang="cs-CZ" dirty="0" err="1">
                <a:solidFill>
                  <a:schemeClr val="accent1"/>
                </a:solidFill>
                <a:effectLst>
                  <a:outerShdw blurRad="38100" dist="38100" dir="2700000" algn="tl">
                    <a:srgbClr val="000000">
                      <a:alpha val="43137"/>
                    </a:srgbClr>
                  </a:outerShdw>
                </a:effectLst>
              </a:rPr>
              <a:t>Contingency</a:t>
            </a:r>
            <a:r>
              <a:rPr lang="cs-CZ" dirty="0">
                <a:solidFill>
                  <a:schemeClr val="accent1"/>
                </a:solidFill>
                <a:effectLst>
                  <a:outerShdw blurRad="38100" dist="38100" dir="2700000" algn="tl">
                    <a:srgbClr val="000000">
                      <a:alpha val="43137"/>
                    </a:srgbClr>
                  </a:outerShdw>
                </a:effectLst>
              </a:rPr>
              <a:t> </a:t>
            </a:r>
            <a:r>
              <a:rPr lang="cs-CZ" dirty="0" err="1">
                <a:solidFill>
                  <a:schemeClr val="accent1"/>
                </a:solidFill>
                <a:effectLst>
                  <a:outerShdw blurRad="38100" dist="38100" dir="2700000" algn="tl">
                    <a:srgbClr val="000000">
                      <a:alpha val="43137"/>
                    </a:srgbClr>
                  </a:outerShdw>
                </a:effectLst>
              </a:rPr>
              <a:t>Theories</a:t>
            </a:r>
            <a:r>
              <a:rPr lang="cs-CZ" dirty="0">
                <a:solidFill>
                  <a:schemeClr val="accent1"/>
                </a:solidFill>
                <a:effectLst>
                  <a:outerShdw blurRad="38100" dist="38100" dir="2700000" algn="tl">
                    <a:srgbClr val="000000">
                      <a:alpha val="43137"/>
                    </a:srgbClr>
                  </a:outerShdw>
                </a:effectLst>
              </a:rPr>
              <a:t>)</a:t>
            </a:r>
          </a:p>
          <a:p>
            <a:pPr marL="0" indent="0">
              <a:buNone/>
            </a:pPr>
            <a:endParaRPr lang="cs-CZ" dirty="0">
              <a:solidFill>
                <a:schemeClr val="accent1"/>
              </a:solidFill>
              <a:effectLst>
                <a:outerShdw blurRad="38100" dist="38100" dir="2700000" algn="tl">
                  <a:srgbClr val="000000">
                    <a:alpha val="43137"/>
                  </a:srgbClr>
                </a:outerShdw>
              </a:effectLst>
            </a:endParaRPr>
          </a:p>
          <a:p>
            <a:r>
              <a:rPr lang="cs-CZ" dirty="0"/>
              <a:t>Jádrem teorie je tvrzení, že efektivní styl vedení lidí závisí na kontextu situace. Aby lídr byl efektivní, musí kontextu přizpůsobit svůj styl vedení lidí. Žádný styl vedení lidí není nejlepší, vždy záleží na situaci. Jestliže je lídr vysoce efektivní v jedné situaci, nemusí nutně být efektivní v druhé.</a:t>
            </a:r>
          </a:p>
          <a:p>
            <a:r>
              <a:rPr lang="cs-CZ" dirty="0"/>
              <a:t>Pro lídry to znamená, že mají mít k dispozici pestrou paletu stylů vedení lidí, nebo se při svém vedení omezit pouze na jeden kontext, ve kterém efektivní jsou.</a:t>
            </a:r>
          </a:p>
          <a:p>
            <a:pPr marL="0" indent="0">
              <a:buNone/>
            </a:pPr>
            <a:endParaRPr lang="cs-CZ" dirty="0"/>
          </a:p>
          <a:p>
            <a:pPr marL="0" indent="0">
              <a:buNone/>
            </a:pPr>
            <a:r>
              <a:rPr lang="cs-CZ" dirty="0">
                <a:solidFill>
                  <a:schemeClr val="accent1"/>
                </a:solidFill>
                <a:effectLst>
                  <a:outerShdw blurRad="38100" dist="38100" dir="2700000" algn="tl">
                    <a:srgbClr val="000000">
                      <a:alpha val="43137"/>
                    </a:srgbClr>
                  </a:outerShdw>
                </a:effectLst>
              </a:rPr>
              <a:t>Situační teorie (</a:t>
            </a:r>
            <a:r>
              <a:rPr lang="cs-CZ" dirty="0" err="1">
                <a:solidFill>
                  <a:schemeClr val="accent1"/>
                </a:solidFill>
                <a:effectLst>
                  <a:outerShdw blurRad="38100" dist="38100" dir="2700000" algn="tl">
                    <a:srgbClr val="000000">
                      <a:alpha val="43137"/>
                    </a:srgbClr>
                  </a:outerShdw>
                </a:effectLst>
              </a:rPr>
              <a:t>Situational</a:t>
            </a:r>
            <a:r>
              <a:rPr lang="cs-CZ" dirty="0">
                <a:solidFill>
                  <a:schemeClr val="accent1"/>
                </a:solidFill>
                <a:effectLst>
                  <a:outerShdw blurRad="38100" dist="38100" dir="2700000" algn="tl">
                    <a:srgbClr val="000000">
                      <a:alpha val="43137"/>
                    </a:srgbClr>
                  </a:outerShdw>
                </a:effectLst>
              </a:rPr>
              <a:t> </a:t>
            </a:r>
            <a:r>
              <a:rPr lang="cs-CZ" dirty="0" err="1">
                <a:solidFill>
                  <a:schemeClr val="accent1"/>
                </a:solidFill>
                <a:effectLst>
                  <a:outerShdw blurRad="38100" dist="38100" dir="2700000" algn="tl">
                    <a:srgbClr val="000000">
                      <a:alpha val="43137"/>
                    </a:srgbClr>
                  </a:outerShdw>
                </a:effectLst>
              </a:rPr>
              <a:t>Theories</a:t>
            </a:r>
            <a:r>
              <a:rPr lang="cs-CZ" dirty="0">
                <a:solidFill>
                  <a:schemeClr val="accent1"/>
                </a:solidFill>
                <a:effectLst>
                  <a:outerShdw blurRad="38100" dist="38100" dir="2700000" algn="tl">
                    <a:srgbClr val="000000">
                      <a:alpha val="43137"/>
                    </a:srgbClr>
                  </a:outerShdw>
                </a:effectLst>
              </a:rPr>
              <a:t>)</a:t>
            </a:r>
          </a:p>
          <a:p>
            <a:pPr marL="0" indent="0">
              <a:buNone/>
            </a:pPr>
            <a:endParaRPr lang="cs-CZ" dirty="0"/>
          </a:p>
          <a:p>
            <a:r>
              <a:rPr lang="cs-CZ" dirty="0"/>
              <a:t>Situační faktory, a nikoliv schopnosti a dovednosti lídra, určují efektivitu vedení lidí. Situačních faktorů byla identifikována řada (motivace a schopnosti vedených, vztahy mezi lídrem a následovníky, sebepojetí lídra, jeho momentální nálada, míra stresu).</a:t>
            </a:r>
          </a:p>
          <a:p>
            <a:pPr marL="0" indent="0">
              <a:buNone/>
            </a:pPr>
            <a:endParaRPr lang="cs-CZ" dirty="0"/>
          </a:p>
          <a:p>
            <a:pPr marL="0" indent="0">
              <a:buNone/>
            </a:pPr>
            <a:r>
              <a:rPr lang="cs-CZ" dirty="0">
                <a:solidFill>
                  <a:schemeClr val="accent1"/>
                </a:solidFill>
                <a:effectLst>
                  <a:outerShdw blurRad="38100" dist="38100" dir="2700000" algn="tl">
                    <a:srgbClr val="000000">
                      <a:alpha val="43137"/>
                    </a:srgbClr>
                  </a:outerShdw>
                </a:effectLst>
              </a:rPr>
              <a:t>Behaviorální teorie ( </a:t>
            </a:r>
            <a:r>
              <a:rPr lang="cs-CZ" dirty="0" err="1">
                <a:solidFill>
                  <a:schemeClr val="accent1"/>
                </a:solidFill>
                <a:effectLst>
                  <a:outerShdw blurRad="38100" dist="38100" dir="2700000" algn="tl">
                    <a:srgbClr val="000000">
                      <a:alpha val="43137"/>
                    </a:srgbClr>
                  </a:outerShdw>
                </a:effectLst>
              </a:rPr>
              <a:t>Behavioral</a:t>
            </a:r>
            <a:r>
              <a:rPr lang="cs-CZ" dirty="0">
                <a:solidFill>
                  <a:schemeClr val="accent1"/>
                </a:solidFill>
                <a:effectLst>
                  <a:outerShdw blurRad="38100" dist="38100" dir="2700000" algn="tl">
                    <a:srgbClr val="000000">
                      <a:alpha val="43137"/>
                    </a:srgbClr>
                  </a:outerShdw>
                </a:effectLst>
              </a:rPr>
              <a:t> </a:t>
            </a:r>
            <a:r>
              <a:rPr lang="cs-CZ" dirty="0" err="1">
                <a:solidFill>
                  <a:schemeClr val="accent1"/>
                </a:solidFill>
                <a:effectLst>
                  <a:outerShdw blurRad="38100" dist="38100" dir="2700000" algn="tl">
                    <a:srgbClr val="000000">
                      <a:alpha val="43137"/>
                    </a:srgbClr>
                  </a:outerShdw>
                </a:effectLst>
              </a:rPr>
              <a:t>Theories</a:t>
            </a:r>
            <a:r>
              <a:rPr lang="cs-CZ" dirty="0">
                <a:solidFill>
                  <a:schemeClr val="accent1"/>
                </a:solidFill>
                <a:effectLst>
                  <a:outerShdw blurRad="38100" dist="38100" dir="2700000" algn="tl">
                    <a:srgbClr val="000000">
                      <a:alpha val="43137"/>
                    </a:srgbClr>
                  </a:outerShdw>
                </a:effectLst>
              </a:rPr>
              <a:t> )</a:t>
            </a:r>
          </a:p>
          <a:p>
            <a:pPr marL="0" indent="0">
              <a:buNone/>
            </a:pPr>
            <a:endParaRPr lang="cs-CZ" dirty="0"/>
          </a:p>
          <a:p>
            <a:pPr algn="r"/>
            <a:r>
              <a:rPr lang="cs-CZ" dirty="0"/>
              <a:t>Teorie je založena na myšlence, že se člověk vůdčí osobností nenarodí, ale že se vůdcem stává díky </a:t>
            </a:r>
            <a:r>
              <a:rPr lang="cs-CZ" dirty="0" err="1"/>
              <a:t>seberozvoji</a:t>
            </a:r>
            <a:r>
              <a:rPr lang="cs-CZ" dirty="0"/>
              <a:t> a učení. Soustřeďuje se nikoliv na mentální schopnosti, ale na činy a vzorce chování.</a:t>
            </a:r>
          </a:p>
          <a:p>
            <a:pPr algn="r"/>
            <a:r>
              <a:rPr lang="cs-CZ" dirty="0"/>
              <a:t>Do behaviorálních teorií lze přiřadit známou teorii rolí a teorii manažerské mřížky.</a:t>
            </a:r>
          </a:p>
          <a:p>
            <a:pPr algn="r"/>
            <a:endParaRPr lang="cs-CZ" dirty="0"/>
          </a:p>
        </p:txBody>
      </p:sp>
    </p:spTree>
    <p:extLst>
      <p:ext uri="{BB962C8B-B14F-4D97-AF65-F5344CB8AC3E}">
        <p14:creationId xmlns:p14="http://schemas.microsoft.com/office/powerpoint/2010/main" val="326960666"/>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5937523"/>
          </a:xfrm>
        </p:spPr>
        <p:txBody>
          <a:bodyPr>
            <a:normAutofit/>
          </a:bodyPr>
          <a:lstStyle/>
          <a:p>
            <a:pPr marL="0" indent="0">
              <a:buNone/>
            </a:pPr>
            <a:r>
              <a:rPr lang="cs-CZ" sz="1700" dirty="0">
                <a:solidFill>
                  <a:schemeClr val="accent1"/>
                </a:solidFill>
                <a:effectLst>
                  <a:outerShdw blurRad="38100" dist="38100" dir="2700000" algn="tl">
                    <a:srgbClr val="000000">
                      <a:alpha val="43137"/>
                    </a:srgbClr>
                  </a:outerShdw>
                </a:effectLst>
              </a:rPr>
              <a:t>Teorie rolí (</a:t>
            </a:r>
            <a:r>
              <a:rPr lang="cs-CZ" sz="1700" dirty="0" err="1">
                <a:solidFill>
                  <a:schemeClr val="accent1"/>
                </a:solidFill>
                <a:effectLst>
                  <a:outerShdw blurRad="38100" dist="38100" dir="2700000" algn="tl">
                    <a:srgbClr val="000000">
                      <a:alpha val="43137"/>
                    </a:srgbClr>
                  </a:outerShdw>
                </a:effectLst>
              </a:rPr>
              <a:t>Ldr</a:t>
            </a:r>
            <a:r>
              <a:rPr lang="cs-CZ" sz="1700" dirty="0">
                <a:solidFill>
                  <a:schemeClr val="accent1"/>
                </a:solidFill>
                <a:effectLst>
                  <a:outerShdw blurRad="38100" dist="38100" dir="2700000" algn="tl">
                    <a:srgbClr val="000000">
                      <a:alpha val="43137"/>
                    </a:srgbClr>
                  </a:outerShdw>
                </a:effectLst>
              </a:rPr>
              <a:t>-Role </a:t>
            </a:r>
            <a:r>
              <a:rPr lang="cs-CZ" sz="1700" dirty="0" err="1">
                <a:solidFill>
                  <a:schemeClr val="accent1"/>
                </a:solidFill>
                <a:effectLst>
                  <a:outerShdw blurRad="38100" dist="38100" dir="2700000" algn="tl">
                    <a:srgbClr val="000000">
                      <a:alpha val="43137"/>
                    </a:srgbClr>
                  </a:outerShdw>
                </a:effectLst>
              </a:rPr>
              <a:t>Theories</a:t>
            </a:r>
            <a:r>
              <a:rPr lang="cs-CZ" sz="1700" dirty="0">
                <a:solidFill>
                  <a:schemeClr val="accent1"/>
                </a:solidFill>
                <a:effectLst>
                  <a:outerShdw blurRad="38100" dist="38100" dir="2700000" algn="tl">
                    <a:srgbClr val="000000">
                      <a:alpha val="43137"/>
                    </a:srgbClr>
                  </a:outerShdw>
                </a:effectLst>
              </a:rPr>
              <a:t>)</a:t>
            </a:r>
          </a:p>
          <a:p>
            <a:pPr marL="0" indent="0">
              <a:buNone/>
            </a:pPr>
            <a:endParaRPr lang="cs-CZ" sz="1700" dirty="0"/>
          </a:p>
          <a:p>
            <a:r>
              <a:rPr lang="cs-CZ" sz="1700" dirty="0"/>
              <a:t>Zde je vedení lidí vnímáno jako jedna ze skupinových rolí. Tato role má specifické vzorce chování (</a:t>
            </a:r>
            <a:r>
              <a:rPr lang="cs-CZ" sz="1700" dirty="0" err="1"/>
              <a:t>Minzberg</a:t>
            </a:r>
            <a:r>
              <a:rPr lang="cs-CZ" sz="1700" dirty="0"/>
              <a:t>): jde příkladem, vede, je prostředníkem, monitoruje, šíří myšlenky, je mluvčím skupiny, je podnikatelem, zvládá konflikty, alokuje zdroje a vyjednává.</a:t>
            </a:r>
          </a:p>
          <a:p>
            <a:endParaRPr lang="cs-CZ" sz="1700" dirty="0"/>
          </a:p>
          <a:p>
            <a:pPr marL="0" indent="0">
              <a:buNone/>
            </a:pPr>
            <a:r>
              <a:rPr lang="cs-CZ" sz="1700" dirty="0">
                <a:solidFill>
                  <a:schemeClr val="accent1"/>
                </a:solidFill>
                <a:effectLst>
                  <a:outerShdw blurRad="38100" dist="38100" dir="2700000" algn="tl">
                    <a:srgbClr val="000000">
                      <a:alpha val="43137"/>
                    </a:srgbClr>
                  </a:outerShdw>
                </a:effectLst>
              </a:rPr>
              <a:t>Teorie manažerské mřížky (</a:t>
            </a:r>
            <a:r>
              <a:rPr lang="cs-CZ" sz="1700" dirty="0" err="1">
                <a:solidFill>
                  <a:schemeClr val="accent1"/>
                </a:solidFill>
                <a:effectLst>
                  <a:outerShdw blurRad="38100" dist="38100" dir="2700000" algn="tl">
                    <a:srgbClr val="000000">
                      <a:alpha val="43137"/>
                    </a:srgbClr>
                  </a:outerShdw>
                </a:effectLst>
              </a:rPr>
              <a:t>Managerial</a:t>
            </a:r>
            <a:r>
              <a:rPr lang="cs-CZ" sz="1700" dirty="0">
                <a:solidFill>
                  <a:schemeClr val="accent1"/>
                </a:solidFill>
                <a:effectLst>
                  <a:outerShdw blurRad="38100" dist="38100" dir="2700000" algn="tl">
                    <a:srgbClr val="000000">
                      <a:alpha val="43137"/>
                    </a:srgbClr>
                  </a:outerShdw>
                </a:effectLst>
              </a:rPr>
              <a:t> </a:t>
            </a:r>
            <a:r>
              <a:rPr lang="cs-CZ" sz="1700" dirty="0" err="1">
                <a:solidFill>
                  <a:schemeClr val="accent1"/>
                </a:solidFill>
                <a:effectLst>
                  <a:outerShdw blurRad="38100" dist="38100" dir="2700000" algn="tl">
                    <a:srgbClr val="000000">
                      <a:alpha val="43137"/>
                    </a:srgbClr>
                  </a:outerShdw>
                </a:effectLst>
              </a:rPr>
              <a:t>Grid</a:t>
            </a:r>
            <a:r>
              <a:rPr lang="cs-CZ" sz="1700" dirty="0">
                <a:solidFill>
                  <a:schemeClr val="accent1"/>
                </a:solidFill>
                <a:effectLst>
                  <a:outerShdw blurRad="38100" dist="38100" dir="2700000" algn="tl">
                    <a:srgbClr val="000000">
                      <a:alpha val="43137"/>
                    </a:srgbClr>
                  </a:outerShdw>
                </a:effectLst>
              </a:rPr>
              <a:t>)</a:t>
            </a:r>
          </a:p>
          <a:p>
            <a:pPr marL="0" indent="0">
              <a:buNone/>
            </a:pPr>
            <a:endParaRPr lang="cs-CZ" sz="1700" dirty="0"/>
          </a:p>
          <a:p>
            <a:r>
              <a:rPr lang="cs-CZ" sz="1700" dirty="0"/>
              <a:t>Blake a </a:t>
            </a:r>
            <a:r>
              <a:rPr lang="cs-CZ" sz="1700" dirty="0" err="1"/>
              <a:t>Mouton</a:t>
            </a:r>
            <a:r>
              <a:rPr lang="cs-CZ" sz="1700" dirty="0"/>
              <a:t> navrhli v 60. letech 20. století dvoudimenzionální matici rozčlenění vedení lidí podle toho, zda a jak se lídři zaměřují na lidi nebo na úkoly.</a:t>
            </a:r>
          </a:p>
          <a:p>
            <a:pPr marL="0" indent="0">
              <a:buNone/>
            </a:pPr>
            <a:endParaRPr lang="cs-CZ" sz="2600" dirty="0"/>
          </a:p>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228286"/>
            <a:ext cx="8159108" cy="2283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2889581"/>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Živly">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128</TotalTime>
  <Words>1243</Words>
  <Application>Microsoft Office PowerPoint</Application>
  <PresentationFormat>Předvádění na obrazovce (4:3)</PresentationFormat>
  <Paragraphs>128</Paragraphs>
  <Slides>15</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15</vt:i4>
      </vt:variant>
    </vt:vector>
  </HeadingPairs>
  <TitlesOfParts>
    <vt:vector size="22" baseType="lpstr">
      <vt:lpstr>Arial</vt:lpstr>
      <vt:lpstr>Calibri</vt:lpstr>
      <vt:lpstr>Lucida Sans Unicode</vt:lpstr>
      <vt:lpstr>Verdana</vt:lpstr>
      <vt:lpstr>Wingdings 2</vt:lpstr>
      <vt:lpstr>Wingdings 3</vt:lpstr>
      <vt:lpstr>Shluk</vt:lpstr>
      <vt:lpstr>Pohledy na požadavky řízení a vedení v organizaci </vt:lpstr>
      <vt:lpstr>Prezentace aplikace PowerPoint</vt:lpstr>
      <vt:lpstr>Přístup systémový</vt:lpstr>
      <vt:lpstr>Nejčastější prvky v systémovém přístupu:</vt:lpstr>
      <vt:lpstr>Přístup kontingenční</vt:lpstr>
      <vt:lpstr>Teorie vůdcovství</vt:lpstr>
      <vt:lpstr>Prezentace aplikace PowerPoint</vt:lpstr>
      <vt:lpstr>Prezentace aplikace PowerPoint</vt:lpstr>
      <vt:lpstr>Prezentace aplikace PowerPoint</vt:lpstr>
      <vt:lpstr>Prezentace aplikace PowerPoint</vt:lpstr>
      <vt:lpstr>Prezentace aplikace PowerPoint</vt:lpstr>
      <vt:lpstr>Orientace řízených zaměstnanců</vt:lpstr>
      <vt:lpstr>Vedení lidí v organizaci</vt:lpstr>
      <vt:lpstr>Styly vedení</vt:lpstr>
      <vt:lpstr>Styly vedení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Pohledy na požadavky řízení a vedení v organizaci</dc:title>
  <dc:creator>Michal a Jirka</dc:creator>
  <cp:lastModifiedBy>svo0002</cp:lastModifiedBy>
  <cp:revision>19</cp:revision>
  <dcterms:created xsi:type="dcterms:W3CDTF">2015-05-04T08:04:27Z</dcterms:created>
  <dcterms:modified xsi:type="dcterms:W3CDTF">2020-05-13T06:31:51Z</dcterms:modified>
</cp:coreProperties>
</file>