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3" r:id="rId6"/>
    <p:sldId id="265" r:id="rId7"/>
    <p:sldId id="271" r:id="rId8"/>
    <p:sldId id="266" r:id="rId9"/>
    <p:sldId id="269" r:id="rId10"/>
    <p:sldId id="267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6" r:id="rId23"/>
    <p:sldId id="285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449" autoAdjust="0"/>
  </p:normalViewPr>
  <p:slideViewPr>
    <p:cSldViewPr snapToGrid="0">
      <p:cViewPr varScale="1">
        <p:scale>
          <a:sx n="104" d="100"/>
          <a:sy n="104" d="100"/>
        </p:scale>
        <p:origin x="204" y="102"/>
      </p:cViewPr>
      <p:guideLst>
        <p:guide orient="horz" pos="4095"/>
        <p:guide pos="2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E189-02FB-4702-B62D-B7F1DFA555A9}" type="datetimeFigureOut">
              <a:rPr lang="cs-CZ" smtClean="0"/>
              <a:t>14.2.2018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0979-5D5F-42D2-B074-8413EC504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81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0979-5D5F-42D2-B074-8413EC504BB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95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3E7A-F743-42B2-BB8C-276484A43311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10FA8-8C46-41C9-890C-802C7CCA13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EA303-B1B2-40E6-A5BD-073689D665B4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BC7F-A0CC-49EA-A882-0C573499B6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5B1F-12FA-409C-B231-EDBD419154FF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65B9-8C18-4151-9B95-DE36BFE42E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DCD2-1617-479D-8922-38563E45B9E0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E6D1-8589-4C92-968E-DE0C3AD9A1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9EB75-5515-423D-8B88-96D28269E402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0891B-AC87-4564-A151-C02B780976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8C93-007E-478B-801A-676F3C29B62A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3D4F-C928-4613-957B-98E455B23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2F33B-24CC-44F0-8005-627BC093D157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6FF0-4E0B-4923-9621-C7B11EB251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D5B9-6962-45FE-A04E-02C6AB4BD1AF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278D6-EEE0-41D8-8D93-37FDEF07BE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3B2DD-622B-4B6D-BF95-B2AFC5BAC70A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15D79-257E-4355-859B-889A90DFEE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1F2B-17F7-41CE-A091-498D868119A4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71120-91BF-421C-B6C7-9DF30BF404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8B33-5014-449B-94C4-027C1A4B2F51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B7697-A82F-4373-90A0-79C2A4ED39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84AFF-1CF1-4AE0-B7C1-3BA33C4A96E0}" type="datetimeFigureOut">
              <a:rPr lang="cs-CZ"/>
              <a:pPr>
                <a:defRPr/>
              </a:pPr>
              <a:t>14.2.2018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E6D32-DA7F-43A7-8FDC-B95E5D7676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Organizační </a:t>
            </a:r>
            <a:r>
              <a:rPr lang="cs-CZ" sz="3200" b="1" dirty="0" smtClean="0">
                <a:latin typeface="Arial" pitchFamily="34" charset="0"/>
                <a:cs typeface="Arial" pitchFamily="34" charset="0"/>
              </a:rPr>
              <a:t>kultura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Dagmar Svobodová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02699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1800" b="1" dirty="0" smtClean="0"/>
              <a:t>Typologie formulované ve vztahu k organizační struktuře</a:t>
            </a:r>
            <a:endParaRPr lang="cs-CZ" sz="1800" b="1" dirty="0"/>
          </a:p>
          <a:p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1583141"/>
            <a:ext cx="7315200" cy="44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657600" y="1026994"/>
            <a:ext cx="5029200" cy="519638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/>
              <a:t>Kultura mocí</a:t>
            </a:r>
            <a:r>
              <a:rPr lang="cs-CZ" sz="2400" dirty="0"/>
              <a:t> </a:t>
            </a:r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dirty="0"/>
              <a:t>podle </a:t>
            </a:r>
            <a:r>
              <a:rPr lang="cs-CZ" sz="2400" dirty="0" err="1"/>
              <a:t>Handyho</a:t>
            </a:r>
            <a:r>
              <a:rPr lang="cs-CZ" sz="2400" dirty="0"/>
              <a:t> kultura organizací, v nichž dominantní postavení mají jedinci </a:t>
            </a:r>
            <a:r>
              <a:rPr lang="cs-CZ" sz="2400" dirty="0" smtClean="0"/>
              <a:t>v</a:t>
            </a:r>
            <a:r>
              <a:rPr lang="cs-CZ" sz="2400" dirty="0"/>
              <a:t> centru organizace.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 algn="just">
              <a:buNone/>
            </a:pPr>
            <a:r>
              <a:rPr lang="cs-CZ" sz="2400" dirty="0" smtClean="0"/>
              <a:t>Odpovídající strukturou je struktura pavučiny.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 smtClean="0"/>
              <a:t>Vlákna </a:t>
            </a:r>
            <a:r>
              <a:rPr lang="cs-CZ" sz="2400" dirty="0"/>
              <a:t>pavučiny</a:t>
            </a:r>
            <a:r>
              <a:rPr lang="cs-CZ" sz="2400" dirty="0" smtClean="0"/>
              <a:t>, které se rozbíhají ze </a:t>
            </a:r>
            <a:r>
              <a:rPr lang="cs-CZ" sz="2400" dirty="0"/>
              <a:t>středu, představují </a:t>
            </a:r>
            <a:r>
              <a:rPr lang="cs-CZ" sz="2400" dirty="0" smtClean="0"/>
              <a:t>paprsky </a:t>
            </a:r>
            <a:r>
              <a:rPr lang="cs-CZ" sz="2400" dirty="0"/>
              <a:t>síly a vlivu, které jsou </a:t>
            </a:r>
            <a:r>
              <a:rPr lang="cs-CZ" sz="2400" dirty="0" smtClean="0"/>
              <a:t>propojené </a:t>
            </a:r>
            <a:r>
              <a:rPr lang="cs-CZ" sz="2400" dirty="0"/>
              <a:t>specializacemi a </a:t>
            </a:r>
            <a:r>
              <a:rPr lang="cs-CZ" sz="2400" dirty="0" smtClean="0"/>
              <a:t>funkčními </a:t>
            </a:r>
            <a:r>
              <a:rPr lang="cs-CZ" sz="2400" dirty="0"/>
              <a:t>vztahy. 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1084594"/>
            <a:ext cx="3534770" cy="51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7787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07224" y="1026994"/>
            <a:ext cx="5479576" cy="5196385"/>
          </a:xfrm>
        </p:spPr>
        <p:txBody>
          <a:bodyPr/>
          <a:lstStyle/>
          <a:p>
            <a:pPr algn="just"/>
            <a:r>
              <a:rPr lang="cs-CZ" sz="2200" b="1" dirty="0"/>
              <a:t>Kultura </a:t>
            </a:r>
            <a:r>
              <a:rPr lang="cs-CZ" sz="2200" b="1" dirty="0"/>
              <a:t>r</a:t>
            </a:r>
            <a:r>
              <a:rPr lang="cs-CZ" sz="2200" b="1" dirty="0" smtClean="0"/>
              <a:t>olí</a:t>
            </a:r>
            <a:r>
              <a:rPr lang="cs-CZ" sz="2200" dirty="0" smtClean="0"/>
              <a:t> </a:t>
            </a:r>
            <a:r>
              <a:rPr lang="cs-CZ" sz="2200" dirty="0"/>
              <a:t>je založena na </a:t>
            </a:r>
            <a:r>
              <a:rPr lang="cs-CZ" sz="2200" dirty="0" smtClean="0"/>
              <a:t>pravidlech, </a:t>
            </a:r>
            <a:r>
              <a:rPr lang="cs-CZ" sz="2200" dirty="0"/>
              <a:t>postupech, normách, </a:t>
            </a:r>
            <a:r>
              <a:rPr lang="cs-CZ" sz="2200" dirty="0" smtClean="0"/>
              <a:t>plánech, </a:t>
            </a:r>
            <a:r>
              <a:rPr lang="cs-CZ" sz="2200" dirty="0"/>
              <a:t>logice a racionalitě. Rolí se </a:t>
            </a:r>
            <a:r>
              <a:rPr lang="cs-CZ" sz="2200" dirty="0" smtClean="0"/>
              <a:t>rozumí </a:t>
            </a:r>
            <a:r>
              <a:rPr lang="cs-CZ" sz="2200" dirty="0"/>
              <a:t>chování, které je očekáváno od pracovníků v určité </a:t>
            </a:r>
            <a:r>
              <a:rPr lang="cs-CZ" sz="2200" dirty="0" smtClean="0"/>
              <a:t>pozici. </a:t>
            </a:r>
            <a:endParaRPr lang="cs-CZ" sz="2200" dirty="0" smtClean="0"/>
          </a:p>
          <a:p>
            <a:endParaRPr lang="cs-CZ" sz="2200" dirty="0" smtClean="0"/>
          </a:p>
          <a:p>
            <a:pPr algn="just"/>
            <a:r>
              <a:rPr lang="cs-CZ" sz="2200" dirty="0" smtClean="0"/>
              <a:t>Odpovídající </a:t>
            </a:r>
            <a:r>
              <a:rPr lang="cs-CZ" sz="2200" dirty="0"/>
              <a:t>strukturou je </a:t>
            </a:r>
            <a:r>
              <a:rPr lang="cs-CZ" sz="2200" dirty="0" smtClean="0"/>
              <a:t>struktura </a:t>
            </a:r>
            <a:r>
              <a:rPr lang="cs-CZ" sz="2200" dirty="0"/>
              <a:t>znázorněna jako řecký chrám. </a:t>
            </a:r>
            <a:endParaRPr lang="cs-CZ" sz="2200" dirty="0" smtClean="0"/>
          </a:p>
          <a:p>
            <a:endParaRPr lang="cs-CZ" sz="2200" dirty="0" smtClean="0"/>
          </a:p>
          <a:p>
            <a:pPr algn="just"/>
            <a:r>
              <a:rPr lang="cs-CZ" sz="2200" dirty="0" smtClean="0"/>
              <a:t>Kultura </a:t>
            </a:r>
            <a:r>
              <a:rPr lang="cs-CZ" sz="2200" dirty="0"/>
              <a:t>rolí je </a:t>
            </a:r>
            <a:r>
              <a:rPr lang="cs-CZ" sz="2200" dirty="0" smtClean="0"/>
              <a:t>úspěšná, </a:t>
            </a:r>
            <a:r>
              <a:rPr lang="cs-CZ" sz="2200" dirty="0"/>
              <a:t>kde je stabilní prostředí, předvídatelný </a:t>
            </a:r>
            <a:r>
              <a:rPr lang="cs-CZ" sz="2200" dirty="0"/>
              <a:t>a</a:t>
            </a:r>
            <a:r>
              <a:rPr lang="cs-CZ" sz="2200" dirty="0" smtClean="0"/>
              <a:t> </a:t>
            </a:r>
            <a:r>
              <a:rPr lang="cs-CZ" sz="2200" dirty="0"/>
              <a:t>kontrolovatelný trh, </a:t>
            </a:r>
            <a:r>
              <a:rPr lang="cs-CZ" sz="2200" dirty="0" smtClean="0"/>
              <a:t>včetně dlouhého životního cyklu výrobků. </a:t>
            </a:r>
            <a:endParaRPr lang="cs-CZ" sz="2200" dirty="0" smtClean="0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947039"/>
            <a:ext cx="3237575" cy="491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57099" y="1026994"/>
            <a:ext cx="5629701" cy="5196385"/>
          </a:xfrm>
        </p:spPr>
        <p:txBody>
          <a:bodyPr/>
          <a:lstStyle/>
          <a:p>
            <a:pPr algn="just"/>
            <a:r>
              <a:rPr lang="cs-CZ" sz="2200" b="1" dirty="0" smtClean="0"/>
              <a:t>Kultura úkolů</a:t>
            </a:r>
            <a:r>
              <a:rPr lang="cs-CZ" sz="2200" dirty="0" smtClean="0"/>
              <a:t> </a:t>
            </a:r>
            <a:r>
              <a:rPr lang="cs-CZ" sz="2200" dirty="0" smtClean="0"/>
              <a:t>je </a:t>
            </a:r>
            <a:r>
              <a:rPr lang="cs-CZ" sz="2200" dirty="0" smtClean="0"/>
              <a:t>orientována na úkoly, které mají být </a:t>
            </a:r>
            <a:r>
              <a:rPr lang="cs-CZ" sz="2200" dirty="0" smtClean="0"/>
              <a:t>splněny </a:t>
            </a:r>
            <a:r>
              <a:rPr lang="cs-CZ" sz="2200" dirty="0" smtClean="0"/>
              <a:t>a na projekty, které mají být realizovány. </a:t>
            </a:r>
            <a:endParaRPr lang="cs-CZ" sz="2200" dirty="0" smtClean="0"/>
          </a:p>
          <a:p>
            <a:endParaRPr lang="cs-CZ" sz="2200" dirty="0"/>
          </a:p>
          <a:p>
            <a:pPr algn="just"/>
            <a:r>
              <a:rPr lang="cs-CZ" sz="2200" dirty="0" smtClean="0"/>
              <a:t>Základem </a:t>
            </a:r>
            <a:r>
              <a:rPr lang="cs-CZ" sz="2200" dirty="0" smtClean="0"/>
              <a:t>bývá </a:t>
            </a:r>
            <a:r>
              <a:rPr lang="cs-CZ" sz="2200" dirty="0" smtClean="0"/>
              <a:t>síť </a:t>
            </a:r>
            <a:r>
              <a:rPr lang="cs-CZ" sz="2200" dirty="0" smtClean="0"/>
              <a:t>nebo matice, jejíž vlákna jsou silnější než jiná a kde </a:t>
            </a:r>
            <a:r>
              <a:rPr lang="cs-CZ" sz="2200" dirty="0" smtClean="0"/>
              <a:t>je pravomoc </a:t>
            </a:r>
            <a:r>
              <a:rPr lang="cs-CZ" sz="2200" dirty="0" smtClean="0"/>
              <a:t>spojena </a:t>
            </a:r>
            <a:r>
              <a:rPr lang="cs-CZ" sz="2200" dirty="0" smtClean="0"/>
              <a:t>více s</a:t>
            </a:r>
            <a:r>
              <a:rPr lang="cs-CZ" sz="2200" dirty="0" smtClean="0"/>
              <a:t> odborností než s </a:t>
            </a:r>
            <a:r>
              <a:rPr lang="cs-CZ" sz="2200" dirty="0" smtClean="0"/>
              <a:t>pozicí a </a:t>
            </a:r>
            <a:r>
              <a:rPr lang="cs-CZ" sz="2200" dirty="0" smtClean="0"/>
              <a:t>je soustředěna do </a:t>
            </a:r>
            <a:r>
              <a:rPr lang="cs-CZ" sz="2200" dirty="0" smtClean="0"/>
              <a:t>průsečíků.</a:t>
            </a:r>
          </a:p>
          <a:p>
            <a:r>
              <a:rPr lang="cs-CZ" sz="2200" dirty="0" smtClean="0"/>
              <a:t> </a:t>
            </a:r>
            <a:endParaRPr lang="cs-CZ" sz="2200" dirty="0" smtClean="0"/>
          </a:p>
          <a:p>
            <a:pPr algn="just"/>
            <a:r>
              <a:rPr lang="cs-CZ" sz="2200" dirty="0" smtClean="0"/>
              <a:t>Síťová organizace funguje rychle, protože každý tým má </a:t>
            </a:r>
            <a:r>
              <a:rPr lang="cs-CZ" sz="2200" dirty="0" smtClean="0"/>
              <a:t>rozhodovací </a:t>
            </a:r>
            <a:r>
              <a:rPr lang="cs-CZ" sz="2200" dirty="0" smtClean="0"/>
              <a:t>sílu, kterou potřebuje k pružnému fungování. </a:t>
            </a:r>
            <a:endParaRPr lang="cs-CZ" sz="2200" u="sng" dirty="0"/>
          </a:p>
        </p:txBody>
      </p:sp>
      <p:pic>
        <p:nvPicPr>
          <p:cNvPr id="9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1037230"/>
            <a:ext cx="2982623" cy="50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57099" y="1026994"/>
            <a:ext cx="5629701" cy="519638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/>
              <a:t>Kultura </a:t>
            </a:r>
            <a:r>
              <a:rPr lang="cs-CZ" sz="2400" b="1" dirty="0" smtClean="0"/>
              <a:t>osob</a:t>
            </a:r>
            <a:r>
              <a:rPr lang="cs-CZ" sz="2400" dirty="0" smtClean="0"/>
              <a:t> </a:t>
            </a:r>
            <a:r>
              <a:rPr lang="cs-CZ" sz="2400" dirty="0"/>
              <a:t>je kultura, v níž </a:t>
            </a:r>
            <a:r>
              <a:rPr lang="cs-CZ" sz="2400" dirty="0" smtClean="0"/>
              <a:t>je středem dění jednotlivec</a:t>
            </a:r>
            <a:r>
              <a:rPr lang="cs-CZ" sz="2400" dirty="0"/>
              <a:t>. </a:t>
            </a:r>
            <a:r>
              <a:rPr lang="cs-CZ" sz="2400" dirty="0" smtClean="0"/>
              <a:t>Vzniká, </a:t>
            </a:r>
            <a:r>
              <a:rPr lang="cs-CZ" sz="2400" dirty="0"/>
              <a:t>kde se několik jedinců (právníků, architektů, lékařů) rozhodne, že je v jejich zájmu </a:t>
            </a:r>
            <a:r>
              <a:rPr lang="cs-CZ" sz="2400" dirty="0" smtClean="0"/>
              <a:t>se spojit a </a:t>
            </a:r>
            <a:r>
              <a:rPr lang="cs-CZ" sz="2400" dirty="0"/>
              <a:t>sdílet </a:t>
            </a:r>
            <a:r>
              <a:rPr lang="cs-CZ" sz="2400" dirty="0" smtClean="0"/>
              <a:t>společně náklady </a:t>
            </a:r>
            <a:r>
              <a:rPr lang="cs-CZ" sz="2400" dirty="0"/>
              <a:t>na provoz, vybavení, </a:t>
            </a:r>
            <a:r>
              <a:rPr lang="cs-CZ" sz="2400" dirty="0" smtClean="0"/>
              <a:t>administrativu.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dirty="0" smtClean="0"/>
              <a:t>Schematicky </a:t>
            </a:r>
            <a:r>
              <a:rPr lang="cs-CZ" sz="2400" dirty="0"/>
              <a:t>může být </a:t>
            </a:r>
            <a:r>
              <a:rPr lang="cs-CZ" sz="2400" dirty="0" smtClean="0"/>
              <a:t>znázorněna </a:t>
            </a:r>
            <a:r>
              <a:rPr lang="cs-CZ" sz="2400" dirty="0"/>
              <a:t>jako shluk, v něm žádný jednotlivec nemá dominantní postavení, kde </a:t>
            </a:r>
            <a:r>
              <a:rPr lang="cs-CZ" sz="2400" dirty="0" smtClean="0"/>
              <a:t>jsou vztahy </a:t>
            </a:r>
            <a:r>
              <a:rPr lang="cs-CZ" sz="2400" dirty="0"/>
              <a:t>členů </a:t>
            </a:r>
            <a:r>
              <a:rPr lang="cs-CZ" sz="2400" dirty="0" smtClean="0"/>
              <a:t>na </a:t>
            </a:r>
            <a:r>
              <a:rPr lang="cs-CZ" sz="2400" dirty="0"/>
              <a:t>partnerské úrovni. 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241945"/>
            <a:ext cx="2743200" cy="46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71103"/>
            <a:ext cx="8229600" cy="425686"/>
          </a:xfrm>
        </p:spPr>
        <p:txBody>
          <a:bodyPr/>
          <a:lstStyle/>
          <a:p>
            <a:r>
              <a:rPr lang="cs-CZ" dirty="0"/>
              <a:t>Typologie </a:t>
            </a:r>
            <a:r>
              <a:rPr lang="cs-CZ" dirty="0" err="1" smtClean="0"/>
              <a:t>Fonse</a:t>
            </a:r>
            <a:r>
              <a:rPr lang="cs-CZ" dirty="0" smtClean="0"/>
              <a:t> </a:t>
            </a:r>
            <a:r>
              <a:rPr lang="cs-CZ" dirty="0" err="1"/>
              <a:t>Trompenaarse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1" name="Zástupný symbol pro obsah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8" y="1628236"/>
            <a:ext cx="7166604" cy="448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71103"/>
            <a:ext cx="8229600" cy="425686"/>
          </a:xfrm>
        </p:spPr>
        <p:txBody>
          <a:bodyPr/>
          <a:lstStyle/>
          <a:p>
            <a:r>
              <a:rPr lang="cs-CZ" dirty="0"/>
              <a:t>Typologie </a:t>
            </a:r>
            <a:r>
              <a:rPr lang="cs-CZ" dirty="0" err="1" smtClean="0"/>
              <a:t>Fonse</a:t>
            </a:r>
            <a:r>
              <a:rPr lang="cs-CZ" dirty="0" smtClean="0"/>
              <a:t> </a:t>
            </a:r>
            <a:r>
              <a:rPr lang="cs-CZ" dirty="0" err="1"/>
              <a:t>Trompenaarse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Rodina</a:t>
            </a:r>
            <a:r>
              <a:rPr lang="cs-CZ" sz="2400" dirty="0"/>
              <a:t> </a:t>
            </a:r>
            <a:r>
              <a:rPr lang="cs-CZ" sz="2400" dirty="0" smtClean="0"/>
              <a:t>je </a:t>
            </a:r>
            <a:r>
              <a:rPr lang="cs-CZ" sz="2400" dirty="0"/>
              <a:t>charakteristická blízkými vztahy členů v hierarchii. Tlak vedoucí k respektování moci a hierarchie je </a:t>
            </a:r>
            <a:r>
              <a:rPr lang="cs-CZ" sz="2400" dirty="0" smtClean="0"/>
              <a:t>morální</a:t>
            </a:r>
            <a:r>
              <a:rPr lang="cs-CZ" sz="2400" dirty="0"/>
              <a:t>. Hlavní sankcí je ztráta náklonnosti a místa v rodině. 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 err="1"/>
              <a:t>Eiffelova</a:t>
            </a:r>
            <a:r>
              <a:rPr lang="cs-CZ" sz="2400" b="1" dirty="0"/>
              <a:t> </a:t>
            </a:r>
            <a:r>
              <a:rPr lang="cs-CZ" sz="2400" b="1" dirty="0" smtClean="0"/>
              <a:t>věž</a:t>
            </a:r>
            <a:r>
              <a:rPr lang="cs-CZ" sz="2400" dirty="0" smtClean="0"/>
              <a:t> </a:t>
            </a:r>
            <a:r>
              <a:rPr lang="cs-CZ" sz="2400" dirty="0"/>
              <a:t>je </a:t>
            </a:r>
            <a:r>
              <a:rPr lang="cs-CZ" sz="2400" dirty="0" smtClean="0"/>
              <a:t>přesné </a:t>
            </a:r>
            <a:r>
              <a:rPr lang="cs-CZ" sz="2400" dirty="0"/>
              <a:t>rozdělení rolí a funkcí, které jsou koordinovány z hierarchicky vyšším pozic. Lidé, kteří jsou v této kultuře představují </a:t>
            </a:r>
            <a:r>
              <a:rPr lang="cs-CZ" sz="2400" dirty="0" smtClean="0"/>
              <a:t>zdroje a </a:t>
            </a:r>
            <a:r>
              <a:rPr lang="cs-CZ" sz="2400" dirty="0"/>
              <a:t>jsou do </a:t>
            </a:r>
            <a:r>
              <a:rPr lang="cs-CZ" sz="2400" dirty="0" smtClean="0"/>
              <a:t>rolí </a:t>
            </a:r>
            <a:r>
              <a:rPr lang="cs-CZ" sz="2400" dirty="0"/>
              <a:t>dosazováni na základě kvalifikace a dovedností.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7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71103"/>
            <a:ext cx="8229600" cy="425686"/>
          </a:xfrm>
        </p:spPr>
        <p:txBody>
          <a:bodyPr/>
          <a:lstStyle/>
          <a:p>
            <a:r>
              <a:rPr lang="cs-CZ" dirty="0" smtClean="0"/>
              <a:t>Typologie </a:t>
            </a:r>
            <a:r>
              <a:rPr lang="cs-CZ" dirty="0" err="1" smtClean="0"/>
              <a:t>Fonse</a:t>
            </a:r>
            <a:r>
              <a:rPr lang="cs-CZ" dirty="0" smtClean="0"/>
              <a:t> </a:t>
            </a:r>
            <a:r>
              <a:rPr lang="cs-CZ" dirty="0" err="1" smtClean="0"/>
              <a:t>Trompenaarse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/>
              <a:t>Kultura </a:t>
            </a:r>
            <a:r>
              <a:rPr lang="cs-CZ" sz="2400" b="1" dirty="0" smtClean="0"/>
              <a:t>řízené střely</a:t>
            </a:r>
            <a:r>
              <a:rPr lang="cs-CZ" sz="2400" dirty="0" smtClean="0"/>
              <a:t> je </a:t>
            </a:r>
            <a:r>
              <a:rPr lang="cs-CZ" sz="2400" dirty="0"/>
              <a:t>rovnostářská a </a:t>
            </a:r>
            <a:r>
              <a:rPr lang="cs-CZ" sz="2400" dirty="0" smtClean="0"/>
              <a:t>neosobní, orientovaná na </a:t>
            </a:r>
            <a:r>
              <a:rPr lang="cs-CZ" sz="2400" dirty="0"/>
              <a:t>úkoly. Ve středu zájmu </a:t>
            </a:r>
            <a:r>
              <a:rPr lang="cs-CZ" sz="2400" dirty="0" smtClean="0"/>
              <a:t>stojí </a:t>
            </a:r>
            <a:r>
              <a:rPr lang="cs-CZ" sz="2400" dirty="0"/>
              <a:t>cíle organizace. </a:t>
            </a:r>
            <a:r>
              <a:rPr lang="cs-CZ" sz="2400" dirty="0" smtClean="0"/>
              <a:t>Co</a:t>
            </a:r>
            <a:r>
              <a:rPr lang="cs-CZ" sz="2400" dirty="0" smtClean="0"/>
              <a:t> </a:t>
            </a:r>
            <a:r>
              <a:rPr lang="cs-CZ" sz="2400" dirty="0"/>
              <a:t>členové dělají, není předem dáno. Pracovníci musejí sami hledat </a:t>
            </a:r>
            <a:r>
              <a:rPr lang="cs-CZ" sz="2400" dirty="0" smtClean="0"/>
              <a:t>cesty, </a:t>
            </a:r>
            <a:r>
              <a:rPr lang="cs-CZ" sz="2400" dirty="0"/>
              <a:t>využívat </a:t>
            </a:r>
            <a:r>
              <a:rPr lang="cs-CZ" sz="2400" dirty="0" smtClean="0"/>
              <a:t>experty </a:t>
            </a:r>
            <a:r>
              <a:rPr lang="cs-CZ" sz="2400" dirty="0"/>
              <a:t>a </a:t>
            </a:r>
            <a:r>
              <a:rPr lang="cs-CZ" sz="2400" dirty="0" smtClean="0"/>
              <a:t>informace podle </a:t>
            </a:r>
            <a:r>
              <a:rPr lang="cs-CZ" sz="2400" dirty="0"/>
              <a:t>zpětné vazby, aby </a:t>
            </a:r>
            <a:r>
              <a:rPr lang="cs-CZ" sz="2400" dirty="0" smtClean="0"/>
              <a:t>střelu řídili </a:t>
            </a:r>
            <a:r>
              <a:rPr lang="cs-CZ" sz="2400" dirty="0"/>
              <a:t>k </a:t>
            </a:r>
            <a:r>
              <a:rPr lang="cs-CZ" sz="2400" dirty="0" smtClean="0"/>
              <a:t>požadovanému cíli</a:t>
            </a:r>
            <a:r>
              <a:rPr lang="cs-CZ" sz="2400" dirty="0"/>
              <a:t>. </a:t>
            </a:r>
            <a:endParaRPr lang="cs-CZ" sz="2400" dirty="0" smtClean="0"/>
          </a:p>
          <a:p>
            <a:endParaRPr lang="cs-CZ" sz="2400" dirty="0"/>
          </a:p>
          <a:p>
            <a:pPr algn="just"/>
            <a:r>
              <a:rPr lang="cs-CZ" sz="2400" b="1" dirty="0"/>
              <a:t>Kultura </a:t>
            </a:r>
            <a:r>
              <a:rPr lang="cs-CZ" sz="2400" b="1" dirty="0" smtClean="0"/>
              <a:t>inkubátoru</a:t>
            </a:r>
            <a:r>
              <a:rPr lang="cs-CZ" sz="2400" dirty="0"/>
              <a:t> </a:t>
            </a:r>
            <a:r>
              <a:rPr lang="cs-CZ" sz="2400" dirty="0" smtClean="0"/>
              <a:t>je </a:t>
            </a:r>
            <a:r>
              <a:rPr lang="cs-CZ" sz="2400" dirty="0"/>
              <a:t>založena na sdílení myšlenky, že organizace slouží </a:t>
            </a:r>
            <a:r>
              <a:rPr lang="cs-CZ" sz="2400" dirty="0" smtClean="0"/>
              <a:t>pro </a:t>
            </a:r>
            <a:r>
              <a:rPr lang="cs-CZ" sz="2400" dirty="0"/>
              <a:t>seberealizaci pracovníků. Ostatní </a:t>
            </a:r>
            <a:r>
              <a:rPr lang="cs-CZ" sz="2400" dirty="0" smtClean="0"/>
              <a:t>jsou </a:t>
            </a:r>
            <a:r>
              <a:rPr lang="cs-CZ" sz="2400" dirty="0" smtClean="0"/>
              <a:t>zde </a:t>
            </a:r>
            <a:r>
              <a:rPr lang="cs-CZ" sz="2400" dirty="0" smtClean="0"/>
              <a:t>pro jednotlivce, </a:t>
            </a:r>
            <a:r>
              <a:rPr lang="cs-CZ" sz="2400" dirty="0"/>
              <a:t>aby mu oponovali, aby </a:t>
            </a:r>
            <a:r>
              <a:rPr lang="cs-CZ" sz="2400" dirty="0" smtClean="0"/>
              <a:t>ho</a:t>
            </a:r>
            <a:r>
              <a:rPr lang="cs-CZ" sz="2400" dirty="0" smtClean="0"/>
              <a:t> </a:t>
            </a:r>
            <a:r>
              <a:rPr lang="cs-CZ" sz="2400" dirty="0"/>
              <a:t>podporovali, aby </a:t>
            </a:r>
            <a:r>
              <a:rPr lang="cs-CZ" sz="2400" dirty="0" smtClean="0"/>
              <a:t>našli </a:t>
            </a:r>
            <a:r>
              <a:rPr lang="cs-CZ" sz="2400" dirty="0"/>
              <a:t>zdroje a pomáhali mu při tvůrčích činnostech.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9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5027"/>
            <a:ext cx="8229600" cy="395616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Typologie formulované ve vztahu k vlivu prostředí a reakci organizace na </a:t>
            </a:r>
            <a:r>
              <a:rPr lang="cs-CZ" sz="2400" b="1" dirty="0" smtClean="0"/>
              <a:t>prostředí. </a:t>
            </a:r>
            <a:r>
              <a:rPr lang="cs-CZ" sz="2400" dirty="0" smtClean="0"/>
              <a:t>Podle </a:t>
            </a:r>
            <a:r>
              <a:rPr lang="cs-CZ" sz="2400" dirty="0"/>
              <a:t>nich je kultura organizací </a:t>
            </a:r>
            <a:r>
              <a:rPr lang="cs-CZ" sz="2400" dirty="0" smtClean="0"/>
              <a:t>ovlivněna sociálním </a:t>
            </a:r>
            <a:r>
              <a:rPr lang="cs-CZ" sz="2400" dirty="0"/>
              <a:t>a podnikatelským prostředím, v němž </a:t>
            </a:r>
            <a:r>
              <a:rPr lang="cs-CZ" sz="2400" dirty="0" smtClean="0"/>
              <a:t>organizace funguje</a:t>
            </a:r>
            <a:r>
              <a:rPr lang="cs-CZ" sz="2400" dirty="0"/>
              <a:t>.</a:t>
            </a:r>
          </a:p>
        </p:txBody>
      </p:sp>
      <p:pic>
        <p:nvPicPr>
          <p:cNvPr id="9" name="Obráze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3357349"/>
            <a:ext cx="7822749" cy="2752938"/>
          </a:xfrm>
          <a:prstGeom prst="rect">
            <a:avLst/>
          </a:prstGeom>
        </p:spPr>
      </p:pic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130158"/>
            <a:ext cx="8229600" cy="521221"/>
          </a:xfrm>
        </p:spPr>
        <p:txBody>
          <a:bodyPr/>
          <a:lstStyle/>
          <a:p>
            <a:r>
              <a:rPr lang="cs-CZ" dirty="0" smtClean="0"/>
              <a:t>Typologie </a:t>
            </a:r>
            <a:r>
              <a:rPr lang="cs-CZ" dirty="0" err="1" smtClean="0"/>
              <a:t>Deala</a:t>
            </a:r>
            <a:r>
              <a:rPr lang="cs-CZ" dirty="0" smtClean="0"/>
              <a:t> a </a:t>
            </a:r>
            <a:r>
              <a:rPr lang="cs-CZ" dirty="0" err="1" smtClean="0"/>
              <a:t>Kenndedyho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3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5027"/>
            <a:ext cx="8229600" cy="3956168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Typologie formulované ve vztahu k </a:t>
            </a:r>
            <a:r>
              <a:rPr lang="cs-CZ" sz="2400" b="1" dirty="0" smtClean="0"/>
              <a:t>fázi vývoje organizace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 smtClean="0"/>
              <a:t>Podle Millera </a:t>
            </a:r>
            <a:r>
              <a:rPr lang="cs-CZ" sz="2400" dirty="0"/>
              <a:t>každá organizace prochází určitými přirozenými vývojovými fázemi. 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130158"/>
            <a:ext cx="8229600" cy="521221"/>
          </a:xfrm>
        </p:spPr>
        <p:txBody>
          <a:bodyPr/>
          <a:lstStyle/>
          <a:p>
            <a:r>
              <a:rPr lang="cs-CZ" dirty="0" smtClean="0"/>
              <a:t>Typologie </a:t>
            </a:r>
            <a:r>
              <a:rPr lang="cs-CZ" dirty="0"/>
              <a:t>L. M. Millera</a:t>
            </a:r>
            <a:br>
              <a:rPr lang="cs-CZ" dirty="0"/>
            </a:br>
            <a:endParaRPr lang="cs-CZ" dirty="0"/>
          </a:p>
        </p:txBody>
      </p:sp>
      <p:pic>
        <p:nvPicPr>
          <p:cNvPr id="11" name="Obrázek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7" y="3029802"/>
            <a:ext cx="7477836" cy="30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0" y="928048"/>
            <a:ext cx="9144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O</a:t>
            </a:r>
            <a:r>
              <a:rPr lang="cs-CZ" sz="3600" b="1" dirty="0" smtClean="0"/>
              <a:t>rganizační kultura</a:t>
            </a:r>
            <a:endParaRPr lang="cs-CZ" sz="3600" b="1" dirty="0" smtClean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dirty="0"/>
          </a:p>
          <a:p>
            <a:pPr algn="just"/>
            <a:r>
              <a:rPr lang="cs-CZ" sz="2400" dirty="0" smtClean="0"/>
              <a:t>Jedná se o </a:t>
            </a:r>
            <a:r>
              <a:rPr lang="cs-CZ" sz="2400" dirty="0" smtClean="0"/>
              <a:t>soubor </a:t>
            </a:r>
            <a:r>
              <a:rPr lang="cs-CZ" sz="2400" dirty="0"/>
              <a:t>základních přesvědčení, hodnot, postojů a norem chování, které jsou sdíleny v rámci organizace a které se projevují v myšlení, cítění a chování členů organizace a výtvorech </a:t>
            </a:r>
            <a:r>
              <a:rPr lang="cs-CZ" sz="2400" dirty="0" smtClean="0"/>
              <a:t>materiální (vybavení firem) </a:t>
            </a:r>
            <a:r>
              <a:rPr lang="cs-CZ" sz="2400" dirty="0"/>
              <a:t>a nemateriální </a:t>
            </a:r>
            <a:r>
              <a:rPr lang="cs-CZ" sz="2400" dirty="0" smtClean="0"/>
              <a:t>povahy (organizační mluva).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5027"/>
            <a:ext cx="8229600" cy="3956168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Typologie formulované ve vztahu k </a:t>
            </a:r>
            <a:r>
              <a:rPr lang="cs-CZ" sz="2000" b="1" dirty="0" smtClean="0"/>
              <a:t>chování organizace</a:t>
            </a:r>
          </a:p>
          <a:p>
            <a:pPr marL="0" indent="0">
              <a:buNone/>
            </a:pPr>
            <a:r>
              <a:rPr lang="cs-CZ" sz="2000" dirty="0"/>
              <a:t>Zaměřuje se na vzorce </a:t>
            </a:r>
            <a:r>
              <a:rPr lang="cs-CZ" sz="2000" dirty="0" smtClean="0"/>
              <a:t>projevující </a:t>
            </a:r>
            <a:r>
              <a:rPr lang="cs-CZ" sz="2000" dirty="0"/>
              <a:t>se v chování </a:t>
            </a:r>
            <a:r>
              <a:rPr lang="cs-CZ" sz="2000" dirty="0" smtClean="0"/>
              <a:t>organizace </a:t>
            </a:r>
            <a:r>
              <a:rPr lang="cs-CZ" sz="2000" dirty="0"/>
              <a:t>na trhu a </a:t>
            </a:r>
            <a:r>
              <a:rPr lang="cs-CZ" sz="2000" dirty="0" smtClean="0"/>
              <a:t>k jiným organizacím, chováním </a:t>
            </a:r>
            <a:r>
              <a:rPr lang="cs-CZ" sz="2000" dirty="0"/>
              <a:t>pracovníků navzájem a </a:t>
            </a:r>
            <a:r>
              <a:rPr lang="cs-CZ" sz="2000" dirty="0" smtClean="0"/>
              <a:t>k vlastní </a:t>
            </a:r>
            <a:r>
              <a:rPr lang="cs-CZ" sz="2000" dirty="0" smtClean="0"/>
              <a:t>organizaci.</a:t>
            </a:r>
            <a:endParaRPr lang="cs-CZ" sz="2000" dirty="0"/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457200" y="1130158"/>
            <a:ext cx="8229600" cy="521221"/>
          </a:xfrm>
        </p:spPr>
        <p:txBody>
          <a:bodyPr/>
          <a:lstStyle/>
          <a:p>
            <a:r>
              <a:rPr lang="cs-CZ" dirty="0" smtClean="0"/>
              <a:t>Kompasový model </a:t>
            </a:r>
            <a:r>
              <a:rPr lang="cs-CZ" dirty="0" err="1" smtClean="0"/>
              <a:t>Wendy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2" name="Obrázek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2975212"/>
            <a:ext cx="7996451" cy="33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 Změna organizační kultury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37229"/>
            <a:ext cx="8229600" cy="484495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/>
              <a:t>K revoluční </a:t>
            </a:r>
            <a:r>
              <a:rPr lang="cs-CZ" sz="2400" b="1" dirty="0" smtClean="0"/>
              <a:t>změně</a:t>
            </a:r>
            <a:r>
              <a:rPr lang="cs-CZ" sz="2400" dirty="0"/>
              <a:t> </a:t>
            </a:r>
            <a:r>
              <a:rPr lang="cs-CZ" sz="2400" dirty="0" smtClean="0"/>
              <a:t>jako </a:t>
            </a:r>
            <a:r>
              <a:rPr lang="cs-CZ" sz="2400" dirty="0" smtClean="0"/>
              <a:t>transformační a strategické dochází, </a:t>
            </a:r>
            <a:r>
              <a:rPr lang="cs-CZ" sz="2400" dirty="0"/>
              <a:t>existuje-li </a:t>
            </a:r>
            <a:r>
              <a:rPr lang="cs-CZ" sz="2400" dirty="0" smtClean="0"/>
              <a:t>vnější </a:t>
            </a:r>
            <a:r>
              <a:rPr lang="cs-CZ" sz="2400" dirty="0"/>
              <a:t>nebo vnitřní tlak, který </a:t>
            </a:r>
            <a:r>
              <a:rPr lang="cs-CZ" sz="2400" dirty="0" smtClean="0"/>
              <a:t>si změnu </a:t>
            </a:r>
            <a:r>
              <a:rPr lang="cs-CZ" sz="2400" dirty="0"/>
              <a:t>v zájmu zachování </a:t>
            </a:r>
            <a:r>
              <a:rPr lang="cs-CZ" sz="2400" dirty="0" smtClean="0"/>
              <a:t>organizace </a:t>
            </a:r>
            <a:r>
              <a:rPr lang="cs-CZ" sz="2400" dirty="0"/>
              <a:t>vynucuje</a:t>
            </a:r>
            <a:r>
              <a:rPr lang="cs-CZ" sz="2400" b="1" dirty="0"/>
              <a:t>. </a:t>
            </a:r>
            <a:r>
              <a:rPr lang="cs-CZ" sz="2400" dirty="0" smtClean="0"/>
              <a:t>První reakcí na </a:t>
            </a:r>
            <a:r>
              <a:rPr lang="cs-CZ" sz="2400" dirty="0"/>
              <a:t>špatné výsledky bývá </a:t>
            </a:r>
            <a:r>
              <a:rPr lang="cs-CZ" sz="2400" dirty="0" smtClean="0"/>
              <a:t>intenzifikace stávajících </a:t>
            </a:r>
            <a:r>
              <a:rPr lang="cs-CZ" sz="2400" dirty="0"/>
              <a:t>aktivit a postupů, když ani to </a:t>
            </a:r>
            <a:r>
              <a:rPr lang="cs-CZ" sz="2400" dirty="0" smtClean="0"/>
              <a:t>nepomůže, </a:t>
            </a:r>
            <a:r>
              <a:rPr lang="cs-CZ" sz="2400" dirty="0"/>
              <a:t>je třeba revoluční změny. </a:t>
            </a:r>
            <a:r>
              <a:rPr lang="cs-CZ" sz="2400" dirty="0" smtClean="0"/>
              <a:t>Revoluční </a:t>
            </a:r>
            <a:r>
              <a:rPr lang="cs-CZ" sz="2400" dirty="0"/>
              <a:t>změna je </a:t>
            </a:r>
            <a:r>
              <a:rPr lang="cs-CZ" sz="2400" dirty="0" smtClean="0"/>
              <a:t>komplexní a </a:t>
            </a:r>
            <a:r>
              <a:rPr lang="cs-CZ" sz="2400" dirty="0"/>
              <a:t>dotýká se více hierarchických úrovní organizace. Bývá rozplánována na určité časové období. </a:t>
            </a:r>
            <a:endParaRPr lang="cs-CZ" sz="2400" dirty="0" smtClean="0"/>
          </a:p>
          <a:p>
            <a:pPr marL="0" indent="0" algn="just">
              <a:buNone/>
            </a:pPr>
            <a:endParaRPr lang="cs-CZ" sz="2400" dirty="0" smtClean="0"/>
          </a:p>
          <a:p>
            <a:pPr marL="0" indent="0" algn="just">
              <a:buNone/>
            </a:pPr>
            <a:r>
              <a:rPr lang="cs-CZ" sz="2400" b="1" dirty="0"/>
              <a:t>K evoluční změně</a:t>
            </a:r>
            <a:r>
              <a:rPr lang="cs-CZ" sz="2400" dirty="0"/>
              <a:t> dochází chceme-li v organizaci něco zlepšit. </a:t>
            </a:r>
            <a:r>
              <a:rPr lang="cs-CZ" sz="2400" dirty="0" smtClean="0"/>
              <a:t> Změna není </a:t>
            </a:r>
            <a:r>
              <a:rPr lang="cs-CZ" sz="2400" dirty="0"/>
              <a:t>komplexní, </a:t>
            </a:r>
            <a:r>
              <a:rPr lang="cs-CZ" sz="2400" dirty="0" smtClean="0"/>
              <a:t>týká </a:t>
            </a:r>
            <a:r>
              <a:rPr lang="cs-CZ" sz="2400" dirty="0"/>
              <a:t>se určitých problémových oblastí organizace. Evoluční změna je uskutečňována postupně a dlouhodobě. Dochází při ní k rozvoji žádoucích rysů kultury.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 algn="just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070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 Změna organizační kultury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37229"/>
            <a:ext cx="8229600" cy="4844955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 smtClean="0"/>
              <a:t>Primární </a:t>
            </a:r>
            <a:r>
              <a:rPr lang="cs-CZ" sz="2400" b="1" dirty="0"/>
              <a:t>změna</a:t>
            </a:r>
            <a:r>
              <a:rPr lang="cs-CZ" sz="2400" dirty="0"/>
              <a:t> je prováděna v situaci, kdy obsah kultury poškozuje výkonnost organizace a kultura je klíčovou příčinnou jiných organizačních problémů.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400" b="1" dirty="0"/>
              <a:t>Doprovodnou změnou</a:t>
            </a:r>
            <a:r>
              <a:rPr lang="cs-CZ" sz="2400" dirty="0"/>
              <a:t> je změna organizační kultury v situaci, kdy provází jiné typy organizačních </a:t>
            </a:r>
            <a:r>
              <a:rPr lang="cs-CZ" sz="2400" dirty="0" smtClean="0"/>
              <a:t>změn</a:t>
            </a:r>
            <a:r>
              <a:rPr lang="cs-CZ" sz="2400" dirty="0"/>
              <a:t>, </a:t>
            </a:r>
            <a:r>
              <a:rPr lang="cs-CZ" sz="2400" dirty="0" smtClean="0"/>
              <a:t>když </a:t>
            </a:r>
            <a:r>
              <a:rPr lang="cs-CZ" sz="2400" dirty="0"/>
              <a:t>úspěšnost provedení jiné změny vyžaduje změnu kultury. </a:t>
            </a:r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/>
            </a:r>
            <a:br>
              <a:rPr lang="cs-CZ" sz="2400" dirty="0"/>
            </a:b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94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37229"/>
            <a:ext cx="8229600" cy="4844955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Při </a:t>
            </a:r>
            <a:r>
              <a:rPr lang="cs-CZ" sz="2400" dirty="0" smtClean="0"/>
              <a:t>změně organizační kultury </a:t>
            </a:r>
            <a:r>
              <a:rPr lang="cs-CZ" sz="2400" dirty="0"/>
              <a:t>je doporučován následující </a:t>
            </a:r>
            <a:r>
              <a:rPr lang="cs-CZ" sz="2400" dirty="0" smtClean="0"/>
              <a:t>postup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3" y="1893167"/>
            <a:ext cx="6546814" cy="40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88938" y="1016922"/>
            <a:ext cx="8477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Vývoj organizační kultury</a:t>
            </a:r>
          </a:p>
          <a:p>
            <a:endParaRPr lang="cs-CZ" sz="2400" b="1" dirty="0" smtClean="0"/>
          </a:p>
          <a:p>
            <a:r>
              <a:rPr lang="cs-CZ" sz="2400" dirty="0" smtClean="0"/>
              <a:t>Zmínky </a:t>
            </a:r>
            <a:r>
              <a:rPr lang="cs-CZ" sz="2400" dirty="0"/>
              <a:t>o kultuře organizací se v </a:t>
            </a:r>
            <a:r>
              <a:rPr lang="cs-CZ" sz="2400" dirty="0" smtClean="0"/>
              <a:t>sociologické literatuře </a:t>
            </a:r>
            <a:r>
              <a:rPr lang="cs-CZ" sz="2400" dirty="0"/>
              <a:t>objevují </a:t>
            </a:r>
            <a:r>
              <a:rPr lang="cs-CZ" sz="2400" dirty="0" smtClean="0"/>
              <a:t>v</a:t>
            </a:r>
            <a:r>
              <a:rPr lang="cs-CZ" sz="2400" dirty="0"/>
              <a:t> </a:t>
            </a:r>
            <a:r>
              <a:rPr lang="cs-CZ" sz="2400" dirty="0" smtClean="0"/>
              <a:t>60. </a:t>
            </a:r>
            <a:r>
              <a:rPr lang="cs-CZ" sz="2400" dirty="0" smtClean="0"/>
              <a:t>letech </a:t>
            </a:r>
            <a:r>
              <a:rPr lang="cs-CZ" sz="2400" dirty="0" smtClean="0"/>
              <a:t>20. století </a:t>
            </a:r>
            <a:r>
              <a:rPr lang="cs-CZ" sz="2400" dirty="0"/>
              <a:t>a starší, ve větší míře se pojem kultura začal užívat od 70</a:t>
            </a:r>
            <a:r>
              <a:rPr lang="cs-CZ" sz="2400" dirty="0" smtClean="0"/>
              <a:t>. let</a:t>
            </a:r>
            <a:r>
              <a:rPr lang="cs-CZ" sz="2400" dirty="0"/>
              <a:t>, ale populárním předmětem zájmu se stal na počátku </a:t>
            </a:r>
            <a:r>
              <a:rPr lang="cs-CZ" sz="2400" dirty="0" smtClean="0"/>
              <a:t>80. let </a:t>
            </a:r>
            <a:r>
              <a:rPr lang="cs-CZ" sz="2400" dirty="0"/>
              <a:t>20. století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dirty="0" smtClean="0"/>
              <a:t>Příčinou byl ekonomický růst</a:t>
            </a:r>
            <a:r>
              <a:rPr lang="cs-CZ" sz="2400" dirty="0"/>
              <a:t> </a:t>
            </a:r>
            <a:r>
              <a:rPr lang="cs-CZ" sz="2400" dirty="0" smtClean="0"/>
              <a:t>Japonska</a:t>
            </a:r>
            <a:endParaRPr lang="cs-CZ" sz="2400" dirty="0" smtClean="0"/>
          </a:p>
          <a:p>
            <a:pPr lvl="0"/>
            <a:endParaRPr lang="cs-CZ" sz="2400" dirty="0"/>
          </a:p>
          <a:p>
            <a:pPr lvl="0"/>
            <a:r>
              <a:rPr lang="cs-CZ" sz="2400" dirty="0" smtClean="0"/>
              <a:t>„In </a:t>
            </a:r>
            <a:r>
              <a:rPr lang="cs-CZ" sz="2400" dirty="0" err="1"/>
              <a:t>Search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smtClean="0"/>
              <a:t>Excellence“ </a:t>
            </a:r>
            <a:r>
              <a:rPr lang="cs-CZ" sz="2400" dirty="0"/>
              <a:t>od </a:t>
            </a:r>
            <a:r>
              <a:rPr lang="cs-CZ" sz="2400" dirty="0" err="1" smtClean="0"/>
              <a:t>Peterse</a:t>
            </a:r>
            <a:r>
              <a:rPr lang="cs-CZ" sz="2400" dirty="0" smtClean="0"/>
              <a:t> </a:t>
            </a:r>
            <a:r>
              <a:rPr lang="cs-CZ" sz="2400" dirty="0"/>
              <a:t>a </a:t>
            </a:r>
            <a:r>
              <a:rPr lang="cs-CZ" sz="2400" dirty="0" err="1" smtClean="0"/>
              <a:t>Watermana</a:t>
            </a:r>
            <a:r>
              <a:rPr lang="cs-CZ" sz="2400" dirty="0" smtClean="0"/>
              <a:t> </a:t>
            </a:r>
            <a:r>
              <a:rPr lang="cs-CZ" sz="2400" dirty="0"/>
              <a:t>(1982</a:t>
            </a:r>
            <a:r>
              <a:rPr lang="cs-CZ" sz="2400" dirty="0" smtClean="0"/>
              <a:t>), publikace </a:t>
            </a:r>
            <a:r>
              <a:rPr lang="cs-CZ" sz="2400" dirty="0"/>
              <a:t>zabývající se hledáním cesty k dokonalosti a účinnosti řízení </a:t>
            </a:r>
            <a:r>
              <a:rPr lang="cs-CZ" sz="2400" dirty="0" smtClean="0"/>
              <a:t>firem 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5259" y="1317172"/>
            <a:ext cx="84772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/>
              <a:t>Podle Lindy </a:t>
            </a:r>
            <a:r>
              <a:rPr lang="cs-CZ" dirty="0" err="1"/>
              <a:t>Smircich</a:t>
            </a:r>
            <a:r>
              <a:rPr lang="cs-CZ" dirty="0"/>
              <a:t> (1983) </a:t>
            </a:r>
            <a:r>
              <a:rPr lang="cs-CZ" dirty="0" smtClean="0"/>
              <a:t>rozlišujeme </a:t>
            </a:r>
            <a:r>
              <a:rPr lang="cs-CZ" dirty="0"/>
              <a:t>dva </a:t>
            </a:r>
            <a:r>
              <a:rPr lang="cs-CZ" dirty="0" smtClean="0"/>
              <a:t>přístupy které vymezují organizační kulturu:</a:t>
            </a:r>
            <a:endParaRPr lang="cs-CZ" dirty="0" smtClean="0"/>
          </a:p>
          <a:p>
            <a:endParaRPr lang="cs-CZ" dirty="0"/>
          </a:p>
          <a:p>
            <a:pPr algn="just"/>
            <a:r>
              <a:rPr lang="cs-CZ" b="1" dirty="0" err="1"/>
              <a:t>Interpretativní</a:t>
            </a:r>
            <a:r>
              <a:rPr lang="cs-CZ" b="1" dirty="0"/>
              <a:t> </a:t>
            </a:r>
            <a:r>
              <a:rPr lang="cs-CZ" b="1" dirty="0" smtClean="0"/>
              <a:t>přístup</a:t>
            </a:r>
            <a:r>
              <a:rPr lang="cs-CZ" dirty="0"/>
              <a:t> </a:t>
            </a:r>
            <a:r>
              <a:rPr lang="cs-CZ" dirty="0" smtClean="0"/>
              <a:t>chápe organizační kulturu </a:t>
            </a:r>
            <a:r>
              <a:rPr lang="cs-CZ" dirty="0"/>
              <a:t>jako něco, </a:t>
            </a:r>
            <a:r>
              <a:rPr lang="cs-CZ" dirty="0" smtClean="0"/>
              <a:t>čím </a:t>
            </a:r>
            <a:r>
              <a:rPr lang="cs-CZ" dirty="0"/>
              <a:t>organizace </a:t>
            </a:r>
            <a:r>
              <a:rPr lang="cs-CZ" dirty="0" smtClean="0"/>
              <a:t>je. </a:t>
            </a:r>
            <a:r>
              <a:rPr lang="cs-CZ" dirty="0"/>
              <a:t>Za prvky kultury jsou považovány </a:t>
            </a:r>
            <a:r>
              <a:rPr lang="cs-CZ" dirty="0" smtClean="0"/>
              <a:t>rysy </a:t>
            </a:r>
            <a:r>
              <a:rPr lang="cs-CZ" dirty="0"/>
              <a:t>organizace, přičemž organizace je chápána jako systém sdílených </a:t>
            </a:r>
            <a:r>
              <a:rPr lang="cs-CZ" dirty="0" smtClean="0"/>
              <a:t>významů, které jsou pochopeny </a:t>
            </a:r>
            <a:r>
              <a:rPr lang="cs-CZ" dirty="0" smtClean="0"/>
              <a:t>a </a:t>
            </a:r>
            <a:r>
              <a:rPr lang="cs-CZ" dirty="0" smtClean="0"/>
              <a:t>interpretovány v</a:t>
            </a:r>
            <a:r>
              <a:rPr lang="cs-CZ" dirty="0"/>
              <a:t> </a:t>
            </a:r>
            <a:r>
              <a:rPr lang="cs-CZ" dirty="0" smtClean="0"/>
              <a:t>symbolech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Objektivistický přístup </a:t>
            </a:r>
            <a:r>
              <a:rPr lang="cs-CZ" dirty="0" smtClean="0"/>
              <a:t>chápe organizační </a:t>
            </a:r>
            <a:r>
              <a:rPr lang="cs-CZ" dirty="0" smtClean="0"/>
              <a:t>kulturu jako </a:t>
            </a:r>
            <a:r>
              <a:rPr lang="cs-CZ" dirty="0"/>
              <a:t>něco, </a:t>
            </a:r>
            <a:r>
              <a:rPr lang="cs-CZ" dirty="0" smtClean="0"/>
              <a:t>co </a:t>
            </a:r>
            <a:r>
              <a:rPr lang="cs-CZ" dirty="0"/>
              <a:t>organizace </a:t>
            </a:r>
            <a:r>
              <a:rPr lang="cs-CZ" dirty="0" smtClean="0"/>
              <a:t>má. </a:t>
            </a:r>
            <a:r>
              <a:rPr lang="cs-CZ" dirty="0"/>
              <a:t>K</a:t>
            </a:r>
            <a:r>
              <a:rPr lang="cs-CZ" dirty="0" smtClean="0"/>
              <a:t>ultura organizace je považována </a:t>
            </a:r>
            <a:r>
              <a:rPr lang="cs-CZ" dirty="0"/>
              <a:t>za jednu z organizačních </a:t>
            </a:r>
            <a:r>
              <a:rPr lang="cs-CZ" dirty="0" smtClean="0"/>
              <a:t>proměnných jako organizační struktura a systémy, které </a:t>
            </a:r>
            <a:r>
              <a:rPr lang="cs-CZ" dirty="0"/>
              <a:t>ovlivňuje fungování a výkonnost organizace a </a:t>
            </a:r>
            <a:r>
              <a:rPr lang="cs-CZ" dirty="0" smtClean="0"/>
              <a:t>jsou</a:t>
            </a:r>
            <a:r>
              <a:rPr lang="cs-CZ" dirty="0" smtClean="0"/>
              <a:t> </a:t>
            </a:r>
            <a:r>
              <a:rPr lang="cs-CZ" dirty="0"/>
              <a:t>cílevědomě </a:t>
            </a:r>
            <a:r>
              <a:rPr lang="cs-CZ" dirty="0" smtClean="0"/>
              <a:t>utvářeny </a:t>
            </a:r>
            <a:r>
              <a:rPr lang="cs-CZ" dirty="0"/>
              <a:t>a </a:t>
            </a:r>
            <a:r>
              <a:rPr lang="cs-CZ" dirty="0" smtClean="0"/>
              <a:t>měněny.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5259" y="834546"/>
            <a:ext cx="84772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A. </a:t>
            </a:r>
            <a:r>
              <a:rPr lang="cs-CZ" sz="2400" dirty="0" err="1" smtClean="0"/>
              <a:t>Schultz</a:t>
            </a:r>
            <a:r>
              <a:rPr lang="cs-CZ" sz="2400" dirty="0" smtClean="0"/>
              <a:t> </a:t>
            </a:r>
            <a:r>
              <a:rPr lang="cs-CZ" sz="2400" dirty="0"/>
              <a:t>(1995) </a:t>
            </a:r>
            <a:r>
              <a:rPr lang="cs-CZ" sz="2400" dirty="0" smtClean="0"/>
              <a:t>rozlišuje racionalistický</a:t>
            </a:r>
            <a:r>
              <a:rPr lang="cs-CZ" sz="2400" dirty="0"/>
              <a:t>, funkcionalistický a </a:t>
            </a:r>
            <a:r>
              <a:rPr lang="cs-CZ" sz="2400" dirty="0"/>
              <a:t>symbolický </a:t>
            </a:r>
            <a:r>
              <a:rPr lang="cs-CZ" sz="2400" dirty="0" smtClean="0"/>
              <a:t>přístup</a:t>
            </a:r>
            <a:endParaRPr lang="cs-CZ" sz="2400" dirty="0"/>
          </a:p>
          <a:p>
            <a:pPr lvl="0"/>
            <a:endParaRPr lang="cs-CZ" sz="2400" dirty="0"/>
          </a:p>
          <a:p>
            <a:r>
              <a:rPr lang="cs-CZ" sz="2400" b="1" dirty="0"/>
              <a:t>Racionalistický </a:t>
            </a:r>
            <a:r>
              <a:rPr lang="cs-CZ" sz="2400" b="1" dirty="0" smtClean="0"/>
              <a:t>přístup</a:t>
            </a:r>
            <a:r>
              <a:rPr lang="cs-CZ" sz="2400" dirty="0" smtClean="0"/>
              <a:t> </a:t>
            </a:r>
            <a:r>
              <a:rPr lang="cs-CZ" sz="2400" dirty="0"/>
              <a:t>je odvozen od metafory </a:t>
            </a:r>
            <a:r>
              <a:rPr lang="cs-CZ" sz="2400" dirty="0" smtClean="0"/>
              <a:t>stroje</a:t>
            </a:r>
            <a:r>
              <a:rPr lang="cs-CZ" sz="2400" dirty="0"/>
              <a:t>, chápe kulturu jako nástroj pro efektivní dosažení cílů </a:t>
            </a:r>
            <a:r>
              <a:rPr lang="cs-CZ" sz="2400" dirty="0" smtClean="0"/>
              <a:t>organizace</a:t>
            </a:r>
          </a:p>
          <a:p>
            <a:endParaRPr lang="cs-CZ" sz="2400" dirty="0" smtClean="0"/>
          </a:p>
          <a:p>
            <a:r>
              <a:rPr lang="cs-CZ" sz="2400" b="1" dirty="0" smtClean="0"/>
              <a:t>Funkcionalistický přístup</a:t>
            </a:r>
            <a:r>
              <a:rPr lang="cs-CZ" sz="2400" dirty="0" smtClean="0"/>
              <a:t> </a:t>
            </a:r>
            <a:r>
              <a:rPr lang="cs-CZ" sz="2400" dirty="0" smtClean="0"/>
              <a:t>vnímá organizace </a:t>
            </a:r>
            <a:r>
              <a:rPr lang="cs-CZ" sz="2400" dirty="0"/>
              <a:t>jako sociální systémy, na kulturu nahlíží z hlediska funkcí, které má v organizaci. Funkcionalistický pohled se opírá </a:t>
            </a:r>
            <a:r>
              <a:rPr lang="cs-CZ" sz="2400" dirty="0" smtClean="0"/>
              <a:t>o </a:t>
            </a:r>
            <a:r>
              <a:rPr lang="cs-CZ" sz="2400" dirty="0"/>
              <a:t>práce Edgara </a:t>
            </a:r>
            <a:r>
              <a:rPr lang="cs-CZ" sz="2400" dirty="0" err="1" smtClean="0"/>
              <a:t>Scheina</a:t>
            </a:r>
            <a:r>
              <a:rPr lang="cs-CZ" sz="2400" dirty="0" smtClean="0"/>
              <a:t> </a:t>
            </a:r>
            <a:r>
              <a:rPr lang="cs-CZ" sz="2400" dirty="0"/>
              <a:t>(</a:t>
            </a:r>
            <a:r>
              <a:rPr lang="cs-CZ" sz="2400" dirty="0" smtClean="0"/>
              <a:t>1985, 1992)</a:t>
            </a:r>
          </a:p>
          <a:p>
            <a:endParaRPr lang="cs-CZ" sz="2400" dirty="0"/>
          </a:p>
          <a:p>
            <a:r>
              <a:rPr lang="cs-CZ" sz="2400" b="1" dirty="0"/>
              <a:t>Symbolický </a:t>
            </a:r>
            <a:r>
              <a:rPr lang="cs-CZ" sz="2400" b="1" dirty="0" smtClean="0"/>
              <a:t>přístup</a:t>
            </a:r>
            <a:r>
              <a:rPr lang="cs-CZ" sz="2400" dirty="0"/>
              <a:t> </a:t>
            </a:r>
            <a:r>
              <a:rPr lang="cs-CZ" sz="2400" dirty="0" smtClean="0"/>
              <a:t>vnímá</a:t>
            </a:r>
            <a:r>
              <a:rPr lang="cs-CZ" sz="2400" dirty="0" smtClean="0"/>
              <a:t> </a:t>
            </a:r>
            <a:r>
              <a:rPr lang="cs-CZ" sz="2400" dirty="0"/>
              <a:t>organizace </a:t>
            </a:r>
            <a:r>
              <a:rPr lang="cs-CZ" sz="2400" dirty="0"/>
              <a:t>jako lidské systémy. </a:t>
            </a:r>
            <a:r>
              <a:rPr lang="cs-CZ" sz="2400" dirty="0" smtClean="0"/>
              <a:t>Jaký </a:t>
            </a:r>
            <a:r>
              <a:rPr lang="cs-CZ" sz="2400" dirty="0"/>
              <a:t>význam má organizace pro </a:t>
            </a:r>
            <a:r>
              <a:rPr lang="cs-CZ" sz="2400" dirty="0" smtClean="0"/>
              <a:t>její členy</a:t>
            </a:r>
            <a:r>
              <a:rPr lang="cs-CZ" sz="2400" dirty="0"/>
              <a:t>?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048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85726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 smtClean="0"/>
              <a:t>Základní přesvědčení</a:t>
            </a:r>
            <a:r>
              <a:rPr lang="cs-CZ" sz="2000" dirty="0" smtClean="0"/>
              <a:t> </a:t>
            </a:r>
            <a:r>
              <a:rPr lang="cs-CZ" sz="2000" dirty="0" smtClean="0"/>
              <a:t>jsou představy, </a:t>
            </a:r>
            <a:r>
              <a:rPr lang="cs-CZ" sz="2000" dirty="0"/>
              <a:t>jak by měla fungovat realita</a:t>
            </a:r>
            <a:r>
              <a:rPr lang="cs-CZ" sz="2000" dirty="0" smtClean="0"/>
              <a:t>, </a:t>
            </a:r>
            <a:r>
              <a:rPr lang="cs-CZ" sz="2000" dirty="0"/>
              <a:t>představy lidé v organizaci považují za </a:t>
            </a:r>
            <a:r>
              <a:rPr lang="cs-CZ" sz="2000" dirty="0" smtClean="0"/>
              <a:t>samozřejmé</a:t>
            </a:r>
            <a:r>
              <a:rPr lang="cs-CZ" sz="2000" dirty="0"/>
              <a:t>, pravdivé a nezpochybnitelné. Edgar </a:t>
            </a:r>
            <a:r>
              <a:rPr lang="cs-CZ" sz="2000" dirty="0" err="1"/>
              <a:t>Schein</a:t>
            </a:r>
            <a:r>
              <a:rPr lang="cs-CZ" sz="2000" dirty="0"/>
              <a:t> považuje základní přesvědčení za jádro kultury. </a:t>
            </a:r>
            <a:r>
              <a:rPr lang="cs-CZ" sz="2000" dirty="0" smtClean="0"/>
              <a:t>Zdrojem </a:t>
            </a:r>
            <a:r>
              <a:rPr lang="cs-CZ" sz="2000" dirty="0"/>
              <a:t>vzniku základních přesvědčení je podle </a:t>
            </a:r>
            <a:r>
              <a:rPr lang="cs-CZ" sz="2000" dirty="0" err="1"/>
              <a:t>Scheina</a:t>
            </a:r>
            <a:r>
              <a:rPr lang="cs-CZ" sz="2000" dirty="0"/>
              <a:t> opakovaná </a:t>
            </a:r>
            <a:r>
              <a:rPr lang="cs-CZ" sz="2000" dirty="0" smtClean="0"/>
              <a:t>zkušenost.</a:t>
            </a:r>
          </a:p>
          <a:p>
            <a:pPr algn="just"/>
            <a:endParaRPr lang="cs-CZ" sz="2000" b="1" dirty="0" smtClean="0"/>
          </a:p>
          <a:p>
            <a:pPr algn="just"/>
            <a:r>
              <a:rPr lang="cs-CZ" sz="2000" b="1" dirty="0" smtClean="0"/>
              <a:t>Hodnoty</a:t>
            </a:r>
            <a:r>
              <a:rPr lang="cs-CZ" sz="2000" dirty="0" smtClean="0"/>
              <a:t> jsou považovány </a:t>
            </a:r>
            <a:r>
              <a:rPr lang="cs-CZ" sz="2000" dirty="0"/>
              <a:t>za důležité, čemu jednotlivec či skupina přikládá význam a co ovlivňuje výběr </a:t>
            </a:r>
            <a:r>
              <a:rPr lang="cs-CZ" sz="2000" dirty="0" smtClean="0"/>
              <a:t>způsobů</a:t>
            </a:r>
            <a:r>
              <a:rPr lang="cs-CZ" sz="2000" dirty="0"/>
              <a:t>, nástrojů a cílů činností</a:t>
            </a:r>
            <a:r>
              <a:rPr lang="cs-CZ" sz="2000" dirty="0" smtClean="0"/>
              <a:t>.</a:t>
            </a:r>
          </a:p>
          <a:p>
            <a:pPr algn="just"/>
            <a:endParaRPr lang="cs-CZ" sz="2000" dirty="0" smtClean="0"/>
          </a:p>
          <a:p>
            <a:r>
              <a:rPr lang="cs-CZ" sz="2000" b="1" dirty="0" smtClean="0"/>
              <a:t>Postoje </a:t>
            </a:r>
            <a:r>
              <a:rPr lang="cs-CZ" sz="2000" dirty="0" smtClean="0"/>
              <a:t>jsou vztahy </a:t>
            </a:r>
            <a:r>
              <a:rPr lang="cs-CZ" sz="2000" dirty="0"/>
              <a:t>k určitému </a:t>
            </a:r>
            <a:r>
              <a:rPr lang="cs-CZ" sz="2000" dirty="0" smtClean="0"/>
              <a:t>subjektu.</a:t>
            </a:r>
          </a:p>
          <a:p>
            <a:endParaRPr lang="cs-CZ" sz="2000" dirty="0"/>
          </a:p>
          <a:p>
            <a:pPr algn="just"/>
            <a:r>
              <a:rPr lang="cs-CZ" sz="2000" b="1" dirty="0"/>
              <a:t>Normy </a:t>
            </a:r>
            <a:r>
              <a:rPr lang="cs-CZ" sz="2000" b="1" dirty="0" smtClean="0"/>
              <a:t>chování</a:t>
            </a:r>
            <a:r>
              <a:rPr lang="cs-CZ" sz="2000" dirty="0" smtClean="0"/>
              <a:t> jsou </a:t>
            </a:r>
            <a:r>
              <a:rPr lang="cs-CZ" sz="2000" dirty="0"/>
              <a:t>nepsaná pravidla/zásady chování v určitých situacích, které skupina jako celek akceptuje. Pokud </a:t>
            </a:r>
            <a:r>
              <a:rPr lang="cs-CZ" sz="2000" dirty="0" smtClean="0"/>
              <a:t>pravidla </a:t>
            </a:r>
            <a:r>
              <a:rPr lang="cs-CZ" sz="2000" dirty="0"/>
              <a:t>chování členové dodržují, jsou </a:t>
            </a:r>
            <a:r>
              <a:rPr lang="cs-CZ" sz="2000" dirty="0" smtClean="0"/>
              <a:t>odměňováni </a:t>
            </a:r>
            <a:r>
              <a:rPr lang="cs-CZ" sz="2000" dirty="0"/>
              <a:t>a naopak nedodržování je </a:t>
            </a:r>
            <a:r>
              <a:rPr lang="cs-CZ" sz="2000" dirty="0" smtClean="0"/>
              <a:t>trestáno. Nepsané </a:t>
            </a:r>
            <a:r>
              <a:rPr lang="cs-CZ" sz="2000" dirty="0"/>
              <a:t>normy chování </a:t>
            </a:r>
            <a:r>
              <a:rPr lang="cs-CZ" sz="2000" dirty="0" smtClean="0"/>
              <a:t>jako být </a:t>
            </a:r>
            <a:r>
              <a:rPr lang="cs-CZ" sz="2000" dirty="0"/>
              <a:t>vstřícný k připomínkám od </a:t>
            </a:r>
            <a:r>
              <a:rPr lang="cs-CZ" sz="2000" dirty="0" smtClean="0"/>
              <a:t>zákazníka, neprojevovat </a:t>
            </a:r>
            <a:r>
              <a:rPr lang="cs-CZ" sz="2000" dirty="0"/>
              <a:t>svůj </a:t>
            </a:r>
            <a:r>
              <a:rPr lang="cs-CZ" sz="2000" dirty="0" smtClean="0"/>
              <a:t>názor.</a:t>
            </a:r>
            <a:endParaRPr lang="cs-CZ" sz="2000" dirty="0"/>
          </a:p>
          <a:p>
            <a:pPr algn="just"/>
            <a:endParaRPr lang="cs-CZ" sz="2000" dirty="0" smtClean="0"/>
          </a:p>
          <a:p>
            <a:endParaRPr lang="cs-CZ" sz="2400" b="1" dirty="0" smtClean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Prvky organizační kultury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360362"/>
            <a:ext cx="9144000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400" b="1" dirty="0" smtClean="0"/>
          </a:p>
          <a:p>
            <a:pPr algn="just"/>
            <a:endParaRPr lang="cs-CZ" sz="2400" b="1" dirty="0" smtClean="0"/>
          </a:p>
          <a:p>
            <a:pPr algn="just"/>
            <a:endParaRPr lang="cs-CZ" sz="2400" b="1" dirty="0"/>
          </a:p>
          <a:p>
            <a:pPr algn="just"/>
            <a:r>
              <a:rPr lang="cs-CZ" sz="2400" b="1" dirty="0" smtClean="0"/>
              <a:t>Historky</a:t>
            </a:r>
            <a:r>
              <a:rPr lang="cs-CZ" sz="2400" dirty="0" smtClean="0"/>
              <a:t> </a:t>
            </a:r>
            <a:r>
              <a:rPr lang="cs-CZ" sz="2300" dirty="0" smtClean="0"/>
              <a:t>vyprávěné </a:t>
            </a:r>
            <a:r>
              <a:rPr lang="cs-CZ" sz="2300" dirty="0"/>
              <a:t>v rámci organizace, jsou </a:t>
            </a:r>
            <a:r>
              <a:rPr lang="cs-CZ" sz="2300" dirty="0" smtClean="0"/>
              <a:t>přibarvené příběhy, </a:t>
            </a:r>
            <a:r>
              <a:rPr lang="cs-CZ" sz="2300" dirty="0"/>
              <a:t>které se staly v minulosti. Pramení ze skutečností, ale </a:t>
            </a:r>
            <a:r>
              <a:rPr lang="cs-CZ" sz="2300" dirty="0" smtClean="0"/>
              <a:t>jsou </a:t>
            </a:r>
            <a:r>
              <a:rPr lang="cs-CZ" sz="2300" dirty="0"/>
              <a:t>různými lidmi podávány rozdílným způsobem. Jsou pro členy skupiny </a:t>
            </a:r>
            <a:r>
              <a:rPr lang="cs-CZ" sz="2300" dirty="0" smtClean="0"/>
              <a:t>zapamatovatelné</a:t>
            </a:r>
            <a:r>
              <a:rPr lang="cs-CZ" sz="2300" dirty="0"/>
              <a:t>. </a:t>
            </a:r>
            <a:endParaRPr lang="cs-CZ" sz="2300" dirty="0" smtClean="0"/>
          </a:p>
          <a:p>
            <a:endParaRPr lang="cs-CZ" sz="2300" b="1" dirty="0"/>
          </a:p>
          <a:p>
            <a:pPr algn="just"/>
            <a:r>
              <a:rPr lang="cs-CZ" sz="2400" b="1" dirty="0" smtClean="0"/>
              <a:t>Mýty</a:t>
            </a:r>
            <a:r>
              <a:rPr lang="cs-CZ" sz="2300" dirty="0" smtClean="0"/>
              <a:t> </a:t>
            </a:r>
            <a:r>
              <a:rPr lang="cs-CZ" sz="2300" dirty="0" smtClean="0"/>
              <a:t>jsou </a:t>
            </a:r>
            <a:r>
              <a:rPr lang="cs-CZ" sz="2300" dirty="0"/>
              <a:t>určité způsoby uvažování či výkladu, objasňující žádoucí či nežádoucí chování v organizaci. Nemají racionální základ, ale vznikají </a:t>
            </a:r>
            <a:r>
              <a:rPr lang="cs-CZ" sz="2300" dirty="0" smtClean="0"/>
              <a:t>proto</a:t>
            </a:r>
            <a:r>
              <a:rPr lang="cs-CZ" sz="2300" dirty="0"/>
              <a:t>, že lidí potřebují něčemu věřit. </a:t>
            </a:r>
            <a:r>
              <a:rPr lang="cs-CZ" sz="2300" dirty="0" smtClean="0"/>
              <a:t>M</a:t>
            </a:r>
            <a:r>
              <a:rPr lang="cs-CZ" sz="2300" dirty="0" smtClean="0"/>
              <a:t>ýtus, </a:t>
            </a:r>
            <a:r>
              <a:rPr lang="cs-CZ" sz="2300" dirty="0"/>
              <a:t>že jistá manažerská metoda funguje, aniž by </a:t>
            </a:r>
            <a:r>
              <a:rPr lang="cs-CZ" sz="2300" dirty="0" smtClean="0"/>
              <a:t>někdo ověřoval </a:t>
            </a:r>
            <a:r>
              <a:rPr lang="cs-CZ" sz="2300" dirty="0" smtClean="0"/>
              <a:t>skutečné výsledky.</a:t>
            </a:r>
            <a:endParaRPr lang="cs-CZ" sz="23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4814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 Prvky organizační kultury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0" y="904287"/>
            <a:ext cx="914399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400" dirty="0"/>
          </a:p>
          <a:p>
            <a:pPr algn="just"/>
            <a:r>
              <a:rPr lang="cs-CZ" sz="2400" b="1" dirty="0"/>
              <a:t>Organizační mluva</a:t>
            </a:r>
            <a:r>
              <a:rPr lang="cs-CZ" sz="2400" dirty="0"/>
              <a:t> </a:t>
            </a:r>
            <a:r>
              <a:rPr lang="cs-CZ" sz="2400" dirty="0"/>
              <a:t>j</a:t>
            </a:r>
            <a:r>
              <a:rPr lang="cs-CZ" sz="2400" dirty="0" smtClean="0"/>
              <a:t>e </a:t>
            </a:r>
            <a:r>
              <a:rPr lang="cs-CZ" sz="2400" dirty="0"/>
              <a:t>závislá na formálnosti či neformálnosti vztahů v organizaci </a:t>
            </a:r>
            <a:r>
              <a:rPr lang="cs-CZ" sz="2400" dirty="0" smtClean="0"/>
              <a:t>a oboru podnikání.</a:t>
            </a:r>
          </a:p>
          <a:p>
            <a:endParaRPr lang="cs-CZ" sz="2400" dirty="0" smtClean="0"/>
          </a:p>
          <a:p>
            <a:pPr algn="just"/>
            <a:r>
              <a:rPr lang="cs-CZ" sz="2400" b="1" dirty="0" smtClean="0"/>
              <a:t>Zvyky</a:t>
            </a:r>
            <a:r>
              <a:rPr lang="cs-CZ" sz="2400" b="1" dirty="0"/>
              <a:t>, rituály, </a:t>
            </a:r>
            <a:r>
              <a:rPr lang="cs-CZ" sz="2400" b="1" dirty="0" smtClean="0"/>
              <a:t>ceremoniály</a:t>
            </a:r>
            <a:r>
              <a:rPr lang="cs-CZ" sz="2400" dirty="0"/>
              <a:t> </a:t>
            </a:r>
            <a:r>
              <a:rPr lang="cs-CZ" sz="2400" dirty="0" smtClean="0"/>
              <a:t>jsou ustálené </a:t>
            </a:r>
            <a:r>
              <a:rPr lang="cs-CZ" sz="2400" dirty="0"/>
              <a:t>vzorce chování, které jsou v organizaci udržovány a předávány. </a:t>
            </a:r>
            <a:endParaRPr lang="cs-CZ" sz="2400" dirty="0" smtClean="0"/>
          </a:p>
          <a:p>
            <a:endParaRPr lang="cs-CZ" sz="2400" dirty="0" smtClean="0"/>
          </a:p>
          <a:p>
            <a:pPr algn="just"/>
            <a:r>
              <a:rPr lang="cs-CZ" sz="2400" b="1" dirty="0" smtClean="0"/>
              <a:t>Firemní </a:t>
            </a:r>
            <a:r>
              <a:rPr lang="cs-CZ" sz="2400" b="1" dirty="0" smtClean="0"/>
              <a:t>architektuře </a:t>
            </a:r>
            <a:r>
              <a:rPr lang="cs-CZ" sz="2400" b="1" dirty="0"/>
              <a:t>a </a:t>
            </a:r>
            <a:r>
              <a:rPr lang="cs-CZ" sz="2400" b="1" dirty="0" smtClean="0"/>
              <a:t>vybavení</a:t>
            </a:r>
            <a:r>
              <a:rPr lang="cs-CZ" sz="2400" dirty="0"/>
              <a:t> </a:t>
            </a:r>
            <a:r>
              <a:rPr lang="cs-CZ" sz="2400" dirty="0" smtClean="0"/>
              <a:t>věnují organizace velkou pozornost. </a:t>
            </a:r>
            <a:r>
              <a:rPr lang="cs-CZ" sz="2400" dirty="0" smtClean="0"/>
              <a:t>V</a:t>
            </a:r>
            <a:r>
              <a:rPr lang="cs-CZ" sz="2400" dirty="0" smtClean="0"/>
              <a:t>nější </a:t>
            </a:r>
            <a:r>
              <a:rPr lang="cs-CZ" sz="2400" dirty="0"/>
              <a:t>a</a:t>
            </a:r>
            <a:r>
              <a:rPr lang="cs-CZ" sz="2400" dirty="0" smtClean="0"/>
              <a:t> vnitřní </a:t>
            </a:r>
            <a:r>
              <a:rPr lang="cs-CZ" sz="2400" dirty="0"/>
              <a:t>vzhled může </a:t>
            </a:r>
            <a:r>
              <a:rPr lang="cs-CZ" sz="2400" dirty="0" smtClean="0"/>
              <a:t>organizaci </a:t>
            </a:r>
            <a:r>
              <a:rPr lang="cs-CZ" sz="2400" dirty="0" smtClean="0"/>
              <a:t>odlišovat </a:t>
            </a:r>
            <a:r>
              <a:rPr lang="cs-CZ" sz="2400" dirty="0"/>
              <a:t>od jiných </a:t>
            </a:r>
            <a:r>
              <a:rPr lang="cs-CZ" sz="2400" dirty="0" smtClean="0"/>
              <a:t>a je</a:t>
            </a:r>
            <a:r>
              <a:rPr lang="cs-CZ" sz="2400" dirty="0" smtClean="0"/>
              <a:t> </a:t>
            </a:r>
            <a:r>
              <a:rPr lang="cs-CZ" sz="2400" dirty="0"/>
              <a:t>symbolem blahobytu </a:t>
            </a:r>
            <a:r>
              <a:rPr lang="cs-CZ" sz="2400" dirty="0" smtClean="0"/>
              <a:t>nebo</a:t>
            </a:r>
            <a:r>
              <a:rPr lang="cs-CZ" sz="2400" dirty="0" smtClean="0"/>
              <a:t> </a:t>
            </a:r>
            <a:r>
              <a:rPr lang="cs-CZ" sz="2400" dirty="0"/>
              <a:t>skromnosti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b="1" dirty="0" smtClean="0"/>
              <a:t>Hrdinové </a:t>
            </a:r>
            <a:r>
              <a:rPr lang="cs-CZ" sz="2400" dirty="0" smtClean="0"/>
              <a:t>jsou p</a:t>
            </a:r>
            <a:r>
              <a:rPr lang="cs-CZ" sz="2400" dirty="0" smtClean="0"/>
              <a:t>ro </a:t>
            </a:r>
            <a:r>
              <a:rPr lang="cs-CZ" sz="2400" dirty="0"/>
              <a:t>pracovníky </a:t>
            </a:r>
            <a:r>
              <a:rPr lang="cs-CZ" sz="2400" dirty="0" smtClean="0"/>
              <a:t>zosobněním </a:t>
            </a:r>
            <a:r>
              <a:rPr lang="cs-CZ" sz="2400" dirty="0"/>
              <a:t>základních hodnot a v organizaci plní důležité </a:t>
            </a:r>
            <a:r>
              <a:rPr lang="cs-CZ" sz="2400" dirty="0" smtClean="0"/>
              <a:t>funkce. </a:t>
            </a:r>
            <a:endParaRPr lang="cs-CZ" sz="2400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Prvky organizační kultury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0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969325"/>
            <a:ext cx="847725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/>
              <a:t>Typologie </a:t>
            </a:r>
            <a:r>
              <a:rPr lang="cs-CZ" sz="2400" b="1" dirty="0" smtClean="0"/>
              <a:t>organizačních kultur jsou </a:t>
            </a:r>
            <a:r>
              <a:rPr lang="cs-CZ" sz="2400" b="1" dirty="0" smtClean="0"/>
              <a:t>formulovány</a:t>
            </a:r>
            <a:endParaRPr lang="cs-CZ" sz="2400" b="1" dirty="0" smtClean="0"/>
          </a:p>
          <a:p>
            <a:endParaRPr lang="cs-CZ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smtClean="0"/>
              <a:t>ve </a:t>
            </a:r>
            <a:r>
              <a:rPr lang="cs-CZ" sz="2400" dirty="0"/>
              <a:t>vztahu k organizační kultuře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smtClean="0"/>
              <a:t>ve </a:t>
            </a:r>
            <a:r>
              <a:rPr lang="cs-CZ" sz="2400" dirty="0"/>
              <a:t>vztahu k vlivu prostředí a reakci organizace na prostředí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smtClean="0"/>
              <a:t>ve </a:t>
            </a:r>
            <a:r>
              <a:rPr lang="cs-CZ" sz="2400" dirty="0"/>
              <a:t>vztahu k fázi vývoje organizace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400" dirty="0" smtClean="0"/>
              <a:t>ve </a:t>
            </a:r>
            <a:r>
              <a:rPr lang="cs-CZ" sz="2400" dirty="0"/>
              <a:t>vztahu k tendencím v chování k organizaci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393</Words>
  <Application>Microsoft Office PowerPoint</Application>
  <PresentationFormat>Předvádění na obrazovce (4:3)</PresentationFormat>
  <Paragraphs>129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Typologie Fonse Trompenaarse </vt:lpstr>
      <vt:lpstr>Typologie Fonse Trompenaarse </vt:lpstr>
      <vt:lpstr>Typologie Fonse Trompenaarse </vt:lpstr>
      <vt:lpstr>Typologie Deala a Kenndedyho </vt:lpstr>
      <vt:lpstr>Typologie L. M. Millera </vt:lpstr>
      <vt:lpstr>Kompasový model Wendy Hall 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Štefan</dc:creator>
  <cp:lastModifiedBy>svobodovad</cp:lastModifiedBy>
  <cp:revision>119</cp:revision>
  <dcterms:created xsi:type="dcterms:W3CDTF">2008-12-30T09:11:17Z</dcterms:created>
  <dcterms:modified xsi:type="dcterms:W3CDTF">2018-02-14T15:10:18Z</dcterms:modified>
</cp:coreProperties>
</file>