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83" r:id="rId8"/>
    <p:sldId id="27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2" autoAdjust="0"/>
    <p:restoredTop sz="94707" autoAdjust="0"/>
  </p:normalViewPr>
  <p:slideViewPr>
    <p:cSldViewPr snapToGrid="0">
      <p:cViewPr varScale="1">
        <p:scale>
          <a:sx n="102" d="100"/>
          <a:sy n="102" d="100"/>
        </p:scale>
        <p:origin x="126" y="126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/>
              <a:pPr>
                <a:defRPr/>
              </a:pPr>
              <a:t>14.2.2018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Osobnost člověka v organizaci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 smtClean="0"/>
              <a:t>Dagmar Svobodová</a:t>
            </a:r>
            <a:endParaRPr lang="cs-CZ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/>
              <a:t> </a:t>
            </a:r>
            <a:endParaRPr lang="cs-CZ" sz="20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886691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29491" y="1400781"/>
            <a:ext cx="8132618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Pojem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osobnost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patří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 používaným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pojmům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 oblasti spoločenského života.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Osobnost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je celková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organizáce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duševného života. </a:t>
            </a:r>
            <a:r>
              <a:rPr lang="sk-SK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Obsahuje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 </a:t>
            </a:r>
            <a:r>
              <a:rPr lang="sk-SK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sobě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všechny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jednotlivé duševní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funkce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sk-SK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nímání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jako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duševní</a:t>
            </a:r>
            <a:r>
              <a:rPr kumimoji="0" lang="sk-SK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 samo o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sobě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neexistuje, ale existuje individualita /človek/,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která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vnímá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sk-SK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r>
              <a:rPr lang="sk-SK" dirty="0" smtClean="0"/>
              <a:t>Každá </a:t>
            </a:r>
            <a:r>
              <a:rPr lang="sk-SK" dirty="0" err="1" smtClean="0"/>
              <a:t>osobnost</a:t>
            </a:r>
            <a:r>
              <a:rPr lang="sk-SK" dirty="0" smtClean="0"/>
              <a:t> má </a:t>
            </a:r>
            <a:r>
              <a:rPr lang="sk-SK" dirty="0" err="1" smtClean="0"/>
              <a:t>své</a:t>
            </a:r>
            <a:r>
              <a:rPr lang="sk-SK" dirty="0" smtClean="0"/>
              <a:t> jedinečné psychické, biologické a </a:t>
            </a:r>
            <a:r>
              <a:rPr lang="sk-SK" dirty="0" err="1" smtClean="0"/>
              <a:t>sociální</a:t>
            </a:r>
            <a:r>
              <a:rPr lang="sk-SK" dirty="0" smtClean="0"/>
              <a:t> vlastnosti.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sk-SK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sk-SK" dirty="0" err="1" smtClean="0"/>
              <a:t>Ve</a:t>
            </a:r>
            <a:r>
              <a:rPr lang="sk-SK" dirty="0" smtClean="0"/>
              <a:t> </a:t>
            </a:r>
            <a:r>
              <a:rPr lang="sk-SK" dirty="0" err="1" smtClean="0"/>
              <a:t>struktuře</a:t>
            </a:r>
            <a:r>
              <a:rPr lang="sk-SK" dirty="0" smtClean="0"/>
              <a:t> osobnosti rozlišujeme dynamické, trvalé, vrodené a získané faktory.</a:t>
            </a:r>
            <a:endParaRPr lang="sk-SK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sk-SK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cs-CZ" dirty="0" smtClean="0"/>
              <a:t> Jako osobnost v běžném jazyku označujeme člověka, který ve svém odboru, schopnostech a jednání vyniká nad ostatními. </a:t>
            </a:r>
            <a:endParaRPr lang="sk-SK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sk-SK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sk-SK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0996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endParaRPr lang="cs-CZ" sz="20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531009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Člověk se stane osobností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když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si osvojí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společenské vztahy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socializuje se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stane se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samostatným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vědomě fungujícím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subjektem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je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nositelem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určitých sociálních tendencí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r>
              <a:rPr lang="sk-SK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funguje </a:t>
            </a:r>
            <a:r>
              <a:rPr lang="sk-SK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jako</a:t>
            </a:r>
            <a:r>
              <a:rPr lang="sk-SK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efektivní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spolutvůrce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sociálních</a:t>
            </a:r>
            <a:r>
              <a:rPr kumimoji="0" lang="sk-SK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vztahů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lang="sk-SK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sk-SK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cs-CZ" dirty="0" smtClean="0"/>
              <a:t>Osobnos</a:t>
            </a:r>
            <a:r>
              <a:rPr lang="cs-CZ" dirty="0" smtClean="0"/>
              <a:t>t j</a:t>
            </a:r>
            <a:r>
              <a:rPr lang="cs-CZ" dirty="0" smtClean="0"/>
              <a:t>ako </a:t>
            </a:r>
            <a:r>
              <a:rPr lang="cs-CZ" dirty="0" smtClean="0"/>
              <a:t>jednotný integrovaný </a:t>
            </a:r>
            <a:r>
              <a:rPr lang="cs-CZ" dirty="0" smtClean="0"/>
              <a:t>celek duševního </a:t>
            </a:r>
            <a:r>
              <a:rPr lang="cs-CZ" dirty="0" smtClean="0"/>
              <a:t>života </a:t>
            </a:r>
            <a:r>
              <a:rPr lang="cs-CZ" dirty="0" smtClean="0"/>
              <a:t>člověka má </a:t>
            </a:r>
            <a:r>
              <a:rPr lang="cs-CZ" dirty="0" smtClean="0"/>
              <a:t>charakter </a:t>
            </a:r>
            <a:r>
              <a:rPr lang="cs-CZ" dirty="0" smtClean="0"/>
              <a:t>otevřeného systému</a:t>
            </a:r>
            <a:r>
              <a:rPr lang="cs-CZ" dirty="0" smtClean="0"/>
              <a:t>, </a:t>
            </a:r>
            <a:r>
              <a:rPr lang="cs-CZ" dirty="0" smtClean="0"/>
              <a:t>permanentního formování, </a:t>
            </a:r>
            <a:r>
              <a:rPr lang="cs-CZ" dirty="0" smtClean="0"/>
              <a:t>funguje jako </a:t>
            </a:r>
            <a:r>
              <a:rPr lang="cs-CZ" dirty="0" smtClean="0"/>
              <a:t>jednotný </a:t>
            </a:r>
            <a:r>
              <a:rPr lang="cs-CZ" dirty="0" smtClean="0"/>
              <a:t>celek</a:t>
            </a:r>
            <a:r>
              <a:rPr lang="cs-CZ" dirty="0" smtClean="0"/>
              <a:t>, </a:t>
            </a:r>
            <a:r>
              <a:rPr lang="cs-CZ" dirty="0" smtClean="0"/>
              <a:t>kde se</a:t>
            </a:r>
            <a:r>
              <a:rPr lang="cs-CZ" dirty="0" smtClean="0"/>
              <a:t> jde o jednotu rozumu, citu</a:t>
            </a:r>
            <a:r>
              <a:rPr lang="cs-CZ" dirty="0" smtClean="0"/>
              <a:t>, </a:t>
            </a:r>
            <a:r>
              <a:rPr lang="cs-CZ" dirty="0" smtClean="0"/>
              <a:t>vůle</a:t>
            </a:r>
            <a:r>
              <a:rPr lang="cs-CZ" dirty="0" smtClean="0"/>
              <a:t>, </a:t>
            </a:r>
            <a:r>
              <a:rPr lang="cs-CZ" dirty="0" smtClean="0"/>
              <a:t>vnímaní </a:t>
            </a:r>
            <a:r>
              <a:rPr lang="cs-CZ" dirty="0" smtClean="0"/>
              <a:t>a </a:t>
            </a:r>
            <a:r>
              <a:rPr lang="cs-CZ" dirty="0" smtClean="0"/>
              <a:t>fantazie</a:t>
            </a:r>
            <a:r>
              <a:rPr lang="cs-CZ" dirty="0" smtClean="0"/>
              <a:t>, </a:t>
            </a:r>
            <a:r>
              <a:rPr lang="cs-CZ" dirty="0" smtClean="0"/>
              <a:t>které jsou výrazem </a:t>
            </a:r>
            <a:r>
              <a:rPr lang="cs-CZ" dirty="0" smtClean="0"/>
              <a:t>rozporu </a:t>
            </a:r>
            <a:r>
              <a:rPr lang="cs-CZ" dirty="0" smtClean="0"/>
              <a:t>mezi jednotlivcem a prostředím</a:t>
            </a:r>
            <a:r>
              <a:rPr lang="cs-CZ" dirty="0" smtClean="0"/>
              <a:t>, </a:t>
            </a:r>
            <a:r>
              <a:rPr lang="cs-CZ" dirty="0" smtClean="0"/>
              <a:t>mezi ambicemi</a:t>
            </a:r>
            <a:r>
              <a:rPr lang="cs-CZ" dirty="0" smtClean="0"/>
              <a:t>, </a:t>
            </a:r>
            <a:r>
              <a:rPr lang="cs-CZ" dirty="0" smtClean="0"/>
              <a:t>schopnostmi a možnostmi jejich realizace</a:t>
            </a:r>
            <a:endParaRPr lang="sk-SK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lang="sk-SK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lang="sk-SK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lang="sk-SK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lang="sk-SK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lang="sk-SK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lang="sk-SK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" algn="l"/>
              </a:tabLst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1393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0" y="803564"/>
            <a:ext cx="9143999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cs-CZ" sz="2000" dirty="0"/>
          </a:p>
          <a:p>
            <a:pPr algn="ctr"/>
            <a:r>
              <a:rPr lang="cs-CZ" sz="2000" dirty="0" smtClean="0"/>
              <a:t> </a:t>
            </a:r>
            <a:r>
              <a:rPr lang="cs-CZ" sz="2000" b="1" dirty="0" smtClean="0"/>
              <a:t>Přehled složek osobnosti</a:t>
            </a:r>
            <a:endParaRPr lang="cs-CZ" sz="2000" b="1" dirty="0" smtClean="0"/>
          </a:p>
          <a:p>
            <a:endParaRPr lang="cs-CZ" sz="2000" b="1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 </a:t>
            </a:r>
            <a:r>
              <a:rPr lang="cs-CZ" b="1" dirty="0" smtClean="0"/>
              <a:t>Tělesné </a:t>
            </a:r>
            <a:r>
              <a:rPr lang="cs-CZ" b="1" dirty="0" smtClean="0"/>
              <a:t>vlastnosti</a:t>
            </a:r>
            <a:r>
              <a:rPr lang="cs-CZ" dirty="0" smtClean="0"/>
              <a:t>  - </a:t>
            </a:r>
            <a:r>
              <a:rPr lang="cs-CZ" dirty="0" smtClean="0"/>
              <a:t>fyzické s</a:t>
            </a:r>
            <a:r>
              <a:rPr lang="cs-CZ" dirty="0" smtClean="0"/>
              <a:t>ložky osobnosti</a:t>
            </a:r>
            <a:endParaRPr lang="sk-SK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 Psychické procesy</a:t>
            </a:r>
            <a:r>
              <a:rPr lang="cs-CZ" dirty="0" smtClean="0"/>
              <a:t> - </a:t>
            </a:r>
            <a:r>
              <a:rPr lang="cs-CZ" dirty="0" smtClean="0"/>
              <a:t>spojené </a:t>
            </a:r>
            <a:r>
              <a:rPr lang="cs-CZ" dirty="0" smtClean="0"/>
              <a:t>a </a:t>
            </a:r>
            <a:r>
              <a:rPr lang="cs-CZ" dirty="0" smtClean="0"/>
              <a:t>působí společně /celek </a:t>
            </a:r>
            <a:r>
              <a:rPr lang="cs-CZ" dirty="0" smtClean="0"/>
              <a:t>osobnosti</a:t>
            </a:r>
            <a:r>
              <a:rPr lang="cs-CZ" dirty="0" smtClean="0"/>
              <a:t>/</a:t>
            </a:r>
            <a:endParaRPr lang="sk-SK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 Psychické stavy </a:t>
            </a:r>
            <a:r>
              <a:rPr lang="cs-CZ" dirty="0" smtClean="0"/>
              <a:t>- </a:t>
            </a:r>
            <a:r>
              <a:rPr lang="cs-CZ" dirty="0" smtClean="0"/>
              <a:t>odlišují jedince </a:t>
            </a:r>
            <a:r>
              <a:rPr lang="cs-CZ" dirty="0" smtClean="0"/>
              <a:t>od </a:t>
            </a:r>
            <a:r>
              <a:rPr lang="cs-CZ" dirty="0" smtClean="0"/>
              <a:t>ostatních /individuální </a:t>
            </a:r>
            <a:r>
              <a:rPr lang="cs-CZ" dirty="0" smtClean="0"/>
              <a:t>a typologické     </a:t>
            </a:r>
            <a:r>
              <a:rPr lang="cs-CZ" dirty="0" smtClean="0"/>
              <a:t>rozdíly</a:t>
            </a:r>
            <a:r>
              <a:rPr lang="cs-CZ" dirty="0" smtClean="0"/>
              <a:t>/.</a:t>
            </a:r>
            <a:endParaRPr lang="sk-SK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 </a:t>
            </a:r>
            <a:r>
              <a:rPr lang="cs-CZ" b="1" dirty="0" smtClean="0"/>
              <a:t>Integrace </a:t>
            </a:r>
            <a:r>
              <a:rPr lang="cs-CZ" b="1" dirty="0" smtClean="0"/>
              <a:t>do společnosti</a:t>
            </a:r>
            <a:r>
              <a:rPr lang="cs-CZ" dirty="0" smtClean="0"/>
              <a:t>  </a:t>
            </a:r>
            <a:r>
              <a:rPr lang="cs-CZ" dirty="0" smtClean="0"/>
              <a:t>-  </a:t>
            </a:r>
            <a:r>
              <a:rPr lang="cs-CZ" dirty="0" smtClean="0"/>
              <a:t>vývojový pohled na osobnost</a:t>
            </a:r>
            <a:endParaRPr lang="cs-CZ" dirty="0" smtClean="0"/>
          </a:p>
          <a:p>
            <a:endParaRPr lang="cs-CZ" b="1" dirty="0" smtClean="0"/>
          </a:p>
          <a:p>
            <a:pPr lvl="0"/>
            <a:endParaRPr lang="sk-SK" sz="2000" b="1" dirty="0" smtClean="0"/>
          </a:p>
          <a:p>
            <a:pPr lvl="0"/>
            <a:r>
              <a:rPr lang="sk-SK" sz="2000" b="1" dirty="0" smtClean="0"/>
              <a:t> </a:t>
            </a:r>
            <a:r>
              <a:rPr lang="sk-SK" sz="2000" b="1" dirty="0" smtClean="0"/>
              <a:t>Vybrané </a:t>
            </a:r>
            <a:r>
              <a:rPr lang="sk-SK" sz="2000" b="1" dirty="0" err="1" smtClean="0"/>
              <a:t>teo</a:t>
            </a:r>
            <a:r>
              <a:rPr lang="sk-SK" sz="2000" b="1" dirty="0" err="1" smtClean="0"/>
              <a:t>rie</a:t>
            </a:r>
            <a:r>
              <a:rPr lang="sk-SK" sz="2000" b="1" dirty="0" smtClean="0"/>
              <a:t> osobnosti</a:t>
            </a:r>
            <a:endParaRPr lang="sk-SK" sz="2000" b="1" dirty="0"/>
          </a:p>
          <a:p>
            <a:pPr lvl="0"/>
            <a:endParaRPr lang="sk-SK" sz="2000" b="1" dirty="0" smtClean="0"/>
          </a:p>
          <a:p>
            <a:pPr lvl="0">
              <a:buFont typeface="Wingdings" pitchFamily="2" charset="2"/>
              <a:buChar char="§"/>
            </a:pPr>
            <a:r>
              <a:rPr lang="sk-SK" sz="2000" dirty="0" smtClean="0"/>
              <a:t> </a:t>
            </a:r>
            <a:r>
              <a:rPr lang="cs-CZ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Introgenní</a:t>
            </a:r>
            <a:r>
              <a:rPr lang="cs-CZ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teorie </a:t>
            </a:r>
            <a:r>
              <a:rPr lang="cs-CZ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osobnosti </a:t>
            </a:r>
          </a:p>
          <a:p>
            <a:pPr lvl="0">
              <a:buFont typeface="Wingdings" pitchFamily="2" charset="2"/>
              <a:buChar char="§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Exogenní teorie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osobnosti (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behaviorální teorie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osobnosti)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000" dirty="0" smtClean="0"/>
              <a:t>Humanistické </a:t>
            </a:r>
            <a:r>
              <a:rPr lang="cs-CZ" sz="2000" dirty="0" smtClean="0"/>
              <a:t>teorie </a:t>
            </a:r>
            <a:r>
              <a:rPr lang="cs-CZ" sz="2000" dirty="0" smtClean="0"/>
              <a:t>osobnosti</a:t>
            </a:r>
          </a:p>
          <a:p>
            <a:endParaRPr lang="sk-SK" sz="2000" b="1" dirty="0" smtClean="0"/>
          </a:p>
          <a:p>
            <a:endParaRPr lang="sk-SK" sz="2000" b="1" dirty="0" smtClean="0"/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endParaRPr lang="cs-CZ" sz="20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159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/>
              <a:t> </a:t>
            </a:r>
            <a:endParaRPr lang="cs-CZ" sz="2000" dirty="0" smtClean="0"/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endParaRPr lang="cs-CZ" sz="20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419653"/>
            <a:ext cx="9143999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Introgenní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teorie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osobnosti: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/>
              <a:t>o</a:t>
            </a:r>
            <a:r>
              <a:rPr lang="cs-CZ" dirty="0" smtClean="0"/>
              <a:t>sobnost vysvětluje jako </a:t>
            </a:r>
            <a:r>
              <a:rPr lang="cs-CZ" b="1" dirty="0" smtClean="0"/>
              <a:t>navrstvení </a:t>
            </a:r>
            <a:r>
              <a:rPr lang="cs-CZ" dirty="0" smtClean="0"/>
              <a:t>různých vlastností (Freudova </a:t>
            </a:r>
            <a:r>
              <a:rPr lang="cs-CZ" dirty="0" smtClean="0"/>
              <a:t>psychoanalýza, </a:t>
            </a:r>
            <a:r>
              <a:rPr lang="cs-CZ" dirty="0" smtClean="0"/>
              <a:t>která rozlišuje tři vrstvy osobnosti</a:t>
            </a:r>
            <a:endParaRPr lang="cs-CZ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dirty="0" smtClean="0"/>
          </a:p>
          <a:p>
            <a:pPr lvl="0"/>
            <a:r>
              <a:rPr lang="cs-CZ" b="1" dirty="0" smtClean="0"/>
              <a:t>Ono /Id/</a:t>
            </a:r>
            <a:r>
              <a:rPr lang="cs-CZ" dirty="0" smtClean="0"/>
              <a:t> - představuje </a:t>
            </a:r>
            <a:r>
              <a:rPr lang="cs-CZ" dirty="0" err="1" smtClean="0"/>
              <a:t>najhlubší</a:t>
            </a:r>
            <a:r>
              <a:rPr lang="cs-CZ" dirty="0" smtClean="0"/>
              <a:t> vrstvu, kde je uložené všechno vrozené, je středem </a:t>
            </a:r>
            <a:r>
              <a:rPr lang="cs-CZ" dirty="0" err="1" smtClean="0"/>
              <a:t>nevedomí</a:t>
            </a:r>
            <a:r>
              <a:rPr lang="cs-CZ" dirty="0" smtClean="0"/>
              <a:t> (instinktů, pudů a sexuality)</a:t>
            </a:r>
          </a:p>
          <a:p>
            <a:pPr lvl="0"/>
            <a:endParaRPr lang="sk-SK" dirty="0"/>
          </a:p>
          <a:p>
            <a:pPr lvl="0"/>
            <a:r>
              <a:rPr lang="cs-CZ" b="1" dirty="0" smtClean="0"/>
              <a:t>Já /Ego/</a:t>
            </a:r>
            <a:r>
              <a:rPr lang="cs-CZ" dirty="0" smtClean="0"/>
              <a:t> - je středem vědomí, harmonizuje konflikty mezi pudy, morálkou /mezi Ono a </a:t>
            </a:r>
            <a:r>
              <a:rPr lang="cs-CZ" dirty="0" err="1" smtClean="0"/>
              <a:t>Nadjá</a:t>
            </a:r>
            <a:r>
              <a:rPr lang="cs-CZ" dirty="0" smtClean="0"/>
              <a:t>/ a vnějším světem, </a:t>
            </a:r>
            <a:r>
              <a:rPr lang="cs-CZ" dirty="0" err="1" smtClean="0"/>
              <a:t>potlučuje</a:t>
            </a:r>
            <a:r>
              <a:rPr lang="cs-CZ" dirty="0" smtClean="0"/>
              <a:t> pudy, </a:t>
            </a:r>
            <a:r>
              <a:rPr lang="cs-CZ" dirty="0" err="1" smtClean="0"/>
              <a:t>pomáha</a:t>
            </a:r>
            <a:r>
              <a:rPr lang="cs-CZ" dirty="0" smtClean="0"/>
              <a:t> jejich uplatnění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k-SK" dirty="0" smtClean="0"/>
          </a:p>
          <a:p>
            <a:pPr lvl="0"/>
            <a:r>
              <a:rPr lang="cs-CZ" b="1" dirty="0" err="1" smtClean="0"/>
              <a:t>Nadjá</a:t>
            </a:r>
            <a:r>
              <a:rPr lang="cs-CZ" b="1" dirty="0" smtClean="0"/>
              <a:t> /Superego/</a:t>
            </a:r>
            <a:r>
              <a:rPr lang="cs-CZ" dirty="0" smtClean="0"/>
              <a:t>  - je svědomí jako výsledek výchovy a morálního nátlaku, ideální „já“ je souhrnem osobních, společenských norem a pravidel platných v prostředí, ve kterém se daná osoba pohybuje a žije.</a:t>
            </a:r>
            <a:endParaRPr lang="sk-SK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sk-SK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cs-CZ" b="1" dirty="0" smtClean="0"/>
          </a:p>
          <a:p>
            <a:pPr>
              <a:buFont typeface="Wingdings" pitchFamily="2" charset="2"/>
              <a:buChar char="§"/>
            </a:pPr>
            <a:endParaRPr lang="cs-CZ" b="1" dirty="0" smtClean="0"/>
          </a:p>
          <a:p>
            <a:pPr>
              <a:buFont typeface="Wingdings" pitchFamily="2" charset="2"/>
              <a:buChar char="§"/>
            </a:pPr>
            <a:endParaRPr lang="cs-CZ" b="1" dirty="0" smtClean="0"/>
          </a:p>
          <a:p>
            <a:pPr>
              <a:buFont typeface="Wingdings" pitchFamily="2" charset="2"/>
              <a:buChar char="§"/>
            </a:pPr>
            <a:endParaRPr lang="cs-CZ" b="1" dirty="0" smtClean="0"/>
          </a:p>
          <a:p>
            <a:pPr>
              <a:buFont typeface="Wingdings" pitchFamily="2" charset="2"/>
              <a:buChar char="§"/>
            </a:pPr>
            <a:endParaRPr lang="sk-SK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533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endParaRPr lang="cs-CZ" sz="20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63237" y="-208193"/>
            <a:ext cx="798021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Exogenní teorie (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ehaviorální teorie 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osobnosti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endParaRPr lang="cs-CZ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90945" y="1305159"/>
            <a:ext cx="84097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O</a:t>
            </a:r>
            <a:r>
              <a:rPr lang="cs-CZ" b="1" dirty="0" smtClean="0"/>
              <a:t>sobnost představuje jednání. </a:t>
            </a:r>
            <a:r>
              <a:rPr lang="cs-CZ" dirty="0" smtClean="0"/>
              <a:t>V </a:t>
            </a:r>
            <a:r>
              <a:rPr lang="cs-CZ" dirty="0" smtClean="0"/>
              <a:t>protikladu </a:t>
            </a:r>
            <a:r>
              <a:rPr lang="cs-CZ" dirty="0" smtClean="0"/>
              <a:t>k </a:t>
            </a:r>
            <a:r>
              <a:rPr lang="cs-CZ" dirty="0" err="1" smtClean="0"/>
              <a:t>introgenním</a:t>
            </a:r>
            <a:r>
              <a:rPr lang="cs-CZ" dirty="0" smtClean="0"/>
              <a:t> teoriím je typické, </a:t>
            </a:r>
            <a:r>
              <a:rPr lang="cs-CZ" b="1" dirty="0" smtClean="0"/>
              <a:t>že </a:t>
            </a:r>
            <a:r>
              <a:rPr lang="cs-CZ" b="1" dirty="0" smtClean="0"/>
              <a:t>popírají možnost prvotních sil</a:t>
            </a:r>
            <a:r>
              <a:rPr lang="cs-CZ" b="1" dirty="0" smtClean="0"/>
              <a:t>, </a:t>
            </a:r>
            <a:r>
              <a:rPr lang="cs-CZ" b="1" dirty="0" smtClean="0"/>
              <a:t>které </a:t>
            </a:r>
            <a:r>
              <a:rPr lang="cs-CZ" b="1" dirty="0" smtClean="0"/>
              <a:t>by </a:t>
            </a:r>
            <a:r>
              <a:rPr lang="cs-CZ" b="1" dirty="0" smtClean="0"/>
              <a:t>formovaly osobnost. </a:t>
            </a:r>
            <a:r>
              <a:rPr lang="cs-CZ" dirty="0" smtClean="0"/>
              <a:t>Behavioristické </a:t>
            </a:r>
            <a:r>
              <a:rPr lang="cs-CZ" dirty="0" smtClean="0"/>
              <a:t>teorie </a:t>
            </a:r>
            <a:r>
              <a:rPr lang="cs-CZ" dirty="0" smtClean="0"/>
              <a:t>osobnosti </a:t>
            </a:r>
            <a:r>
              <a:rPr lang="cs-CZ" dirty="0" smtClean="0"/>
              <a:t>zdůrazňují vnější jednání jako rozhodující pro vývoj osobnosti</a:t>
            </a:r>
            <a:r>
              <a:rPr lang="cs-CZ" dirty="0" smtClean="0"/>
              <a:t>.</a:t>
            </a:r>
            <a:endParaRPr lang="sk-SK" dirty="0" smtClean="0"/>
          </a:p>
          <a:p>
            <a:r>
              <a:rPr lang="cs-CZ" dirty="0" smtClean="0"/>
              <a:t>Mezi zakladatele patří E</a:t>
            </a:r>
            <a:r>
              <a:rPr lang="cs-CZ" dirty="0" smtClean="0"/>
              <a:t>. L. </a:t>
            </a:r>
            <a:r>
              <a:rPr lang="cs-CZ" dirty="0" err="1" smtClean="0"/>
              <a:t>Thorndike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smtClean="0"/>
              <a:t>J</a:t>
            </a:r>
            <a:r>
              <a:rPr lang="cs-CZ" dirty="0" smtClean="0"/>
              <a:t>. B. </a:t>
            </a:r>
            <a:r>
              <a:rPr lang="cs-CZ" dirty="0" err="1" smtClean="0"/>
              <a:t>Watson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sk-SK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19509" y="3489090"/>
            <a:ext cx="85673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Humanistické teorie osobnosti </a:t>
            </a:r>
            <a:endParaRPr kumimoji="0" lang="cs-CZ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sobnost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je výsledkem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působení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společenských situací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v 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kterých se vyvíjí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žije.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Hlavní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úlohu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při formování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osobnosti připisují sociálnímu prostředí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učení.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Osobnost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 </a:t>
            </a: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ložená ze dvou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vrstev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individualizované „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já“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prezentuje, </a:t>
            </a: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 v 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člověku vrozené</a:t>
            </a: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původní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socializované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já“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představuje, co člověk získá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výchovou</a:t>
            </a: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sebevýchovou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Mezi představitele patří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 H.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Maslow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C. R.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Rogers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346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endParaRPr lang="cs-CZ" sz="20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66255" y="675190"/>
            <a:ext cx="87560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Psychické vlastnosti osobnosti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jsou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trvalé charakteristiky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jedince, které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determinují jednání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prožívání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myšlení.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jeji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základe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lze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předpokládat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jak se člověk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zachová</a:t>
            </a: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jak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bude fungovat /rozum,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temperament/.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sobnostní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rysy</a:t>
            </a: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jsou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psychické vlastnosti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člověka projevující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 jeho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jednání a chování.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Mezi rysy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důležité pro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život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člověka patří družnost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uzavřenost, tendence vést druhé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podřídit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se,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svědomitost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nezodpovědnost, sebedůvěra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osobní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podceňování.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Typ osobnosti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od druhé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poloviny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20.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století využívá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psychodiagnostika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pět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základních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faktorů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osobnosti: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extraverze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kvalita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kvantita mezilidských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interakcí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úroveň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aktivace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přívětivost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kvalita mezilidské orientace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empatie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 nepřátelství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 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myšlenkách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pocitech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činech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vědomitost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individuální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úroveň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při organizaci, motivaci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vytrvalosti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jednání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zaměřením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 cíl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emocionální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stabilita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míra přizpůsobení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intelekt,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kultura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otevřenost</a:t>
            </a:r>
            <a:r>
              <a:rPr lang="cs-CZ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zkušenostem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aktivní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vyhledávání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nových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zážitků, tolerance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neznámému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jeho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objevování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-88548"/>
            <a:ext cx="88392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cs-CZ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Psychické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stavy jsou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funkcí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 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mozku, formovaly se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pod společenským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vlivem,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působením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výchovy a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umožňují člověku poznávat svět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zároveň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svět aktivně působit.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Psychické </a:t>
            </a:r>
            <a:r>
              <a:rPr lang="cs-C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stavy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dělíme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na: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psychické vlastnosti /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dispozice/ osobnosti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temperament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schopnosti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charakter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motivy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postoje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volní vlastnosti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cs-CZ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sychické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procesy osobnosti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poznávací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kognitivní/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procesy –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vnímání, fantazie, myšlení, </a:t>
            </a: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ř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eč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představy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procesy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paměti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zapamatování, uchování, vybavení/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motivační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procesy /citové a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volní/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cs-CZ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sychické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stavy osobnosti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stavy pozornosti, citové stavy.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278</Words>
  <Application>Microsoft Office PowerPoint</Application>
  <PresentationFormat>Předvádění na obrazovce (4:3)</PresentationFormat>
  <Paragraphs>138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Štefan</dc:creator>
  <cp:lastModifiedBy>svobodovad</cp:lastModifiedBy>
  <cp:revision>202</cp:revision>
  <dcterms:created xsi:type="dcterms:W3CDTF">2008-12-30T09:11:17Z</dcterms:created>
  <dcterms:modified xsi:type="dcterms:W3CDTF">2018-02-14T18:18:58Z</dcterms:modified>
</cp:coreProperties>
</file>