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1"/>
  </p:notesMasterIdLst>
  <p:sldIdLst>
    <p:sldId id="256" r:id="rId2"/>
    <p:sldId id="266" r:id="rId3"/>
    <p:sldId id="267" r:id="rId4"/>
    <p:sldId id="258" r:id="rId5"/>
    <p:sldId id="275" r:id="rId6"/>
    <p:sldId id="263" r:id="rId7"/>
    <p:sldId id="282" r:id="rId8"/>
    <p:sldId id="260" r:id="rId9"/>
    <p:sldId id="261" r:id="rId10"/>
    <p:sldId id="276" r:id="rId11"/>
    <p:sldId id="277" r:id="rId12"/>
    <p:sldId id="278" r:id="rId13"/>
    <p:sldId id="279" r:id="rId14"/>
    <p:sldId id="280"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 id="328" r:id="rId61"/>
    <p:sldId id="329" r:id="rId62"/>
    <p:sldId id="330" r:id="rId63"/>
    <p:sldId id="331" r:id="rId64"/>
    <p:sldId id="332" r:id="rId65"/>
    <p:sldId id="333" r:id="rId66"/>
    <p:sldId id="334" r:id="rId67"/>
    <p:sldId id="335" r:id="rId68"/>
    <p:sldId id="336" r:id="rId69"/>
    <p:sldId id="337" r:id="rId7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18. 3. 2020</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39</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41</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42</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54</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55</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62</a:t>
            </a:fld>
            <a:endParaRPr lang="cs-CZ" dirty="0"/>
          </a:p>
        </p:txBody>
      </p:sp>
    </p:spTree>
    <p:extLst>
      <p:ext uri="{BB962C8B-B14F-4D97-AF65-F5344CB8AC3E}">
        <p14:creationId xmlns:p14="http://schemas.microsoft.com/office/powerpoint/2010/main" val="490372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10</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16</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22</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23</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25</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26</a:t>
            </a:fld>
            <a:endParaRPr lang="cs-CZ" dirty="0"/>
          </a:p>
        </p:txBody>
      </p:sp>
    </p:spTree>
    <p:extLst>
      <p:ext uri="{BB962C8B-B14F-4D97-AF65-F5344CB8AC3E}">
        <p14:creationId xmlns:p14="http://schemas.microsoft.com/office/powerpoint/2010/main" val="3722603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1FE04B9-8587-45E9-B873-178FDF8F1877}"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28. 02.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E16B78-7484-4257-8437-66CF237E6FEE}"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28. 02.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52E3AF-389F-4588-B78C-94C1D8D20B4B}"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28. 02.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CC8E3C7-32A2-43FD-A290-5CAF8AA14EF5}"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28. 02.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FC36A3EB-1248-4A33-A8E2-49E02C91EAA1}"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28. 02.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44795B5-F106-4FB9-855D-F6473AB057BC}" type="datetime1">
              <a:rPr lang="cs-CZ" smtClean="0"/>
              <a:t>18. 3. 2020</a:t>
            </a:fld>
            <a:endParaRPr lang="cs-CZ" dirty="0"/>
          </a:p>
        </p:txBody>
      </p:sp>
      <p:sp>
        <p:nvSpPr>
          <p:cNvPr id="6" name="Zástupný symbol pro zápatí 5"/>
          <p:cNvSpPr>
            <a:spLocks noGrp="1"/>
          </p:cNvSpPr>
          <p:nvPr>
            <p:ph type="ftr" sz="quarter" idx="11"/>
          </p:nvPr>
        </p:nvSpPr>
        <p:spPr/>
        <p:txBody>
          <a:bodyPr/>
          <a:lstStyle/>
          <a:p>
            <a:r>
              <a:rPr lang="cs-CZ" smtClean="0"/>
              <a:t>Tutoriál 28. 02. 2020,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C9DE1C3-A981-4EDC-9ED7-C4C25BD40C59}" type="datetime1">
              <a:rPr lang="cs-CZ" smtClean="0"/>
              <a:t>18. 3. 2020</a:t>
            </a:fld>
            <a:endParaRPr lang="cs-CZ" dirty="0"/>
          </a:p>
        </p:txBody>
      </p:sp>
      <p:sp>
        <p:nvSpPr>
          <p:cNvPr id="8" name="Zástupný symbol pro zápatí 7"/>
          <p:cNvSpPr>
            <a:spLocks noGrp="1"/>
          </p:cNvSpPr>
          <p:nvPr>
            <p:ph type="ftr" sz="quarter" idx="11"/>
          </p:nvPr>
        </p:nvSpPr>
        <p:spPr/>
        <p:txBody>
          <a:bodyPr/>
          <a:lstStyle/>
          <a:p>
            <a:r>
              <a:rPr lang="cs-CZ" smtClean="0"/>
              <a:t>Tutoriál 28. 02. 2020,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E659E88-0BC7-4C3F-A0C8-611CE577B36A}" type="datetime1">
              <a:rPr lang="cs-CZ" smtClean="0"/>
              <a:t>18. 3. 2020</a:t>
            </a:fld>
            <a:endParaRPr lang="cs-CZ" dirty="0"/>
          </a:p>
        </p:txBody>
      </p:sp>
      <p:sp>
        <p:nvSpPr>
          <p:cNvPr id="4" name="Zástupný symbol pro zápatí 3"/>
          <p:cNvSpPr>
            <a:spLocks noGrp="1"/>
          </p:cNvSpPr>
          <p:nvPr>
            <p:ph type="ftr" sz="quarter" idx="11"/>
          </p:nvPr>
        </p:nvSpPr>
        <p:spPr/>
        <p:txBody>
          <a:bodyPr/>
          <a:lstStyle/>
          <a:p>
            <a:r>
              <a:rPr lang="cs-CZ" smtClean="0"/>
              <a:t>Tutoriál 28. 02. 2020,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295728B-87C0-4E86-8F8D-F5E9F844983F}" type="datetime1">
              <a:rPr lang="cs-CZ" smtClean="0"/>
              <a:t>18. 3. 2020</a:t>
            </a:fld>
            <a:endParaRPr lang="cs-CZ" dirty="0"/>
          </a:p>
        </p:txBody>
      </p:sp>
      <p:sp>
        <p:nvSpPr>
          <p:cNvPr id="3" name="Zástupný symbol pro zápatí 2"/>
          <p:cNvSpPr>
            <a:spLocks noGrp="1"/>
          </p:cNvSpPr>
          <p:nvPr>
            <p:ph type="ftr" sz="quarter" idx="11"/>
          </p:nvPr>
        </p:nvSpPr>
        <p:spPr/>
        <p:txBody>
          <a:bodyPr/>
          <a:lstStyle/>
          <a:p>
            <a:r>
              <a:rPr lang="cs-CZ" smtClean="0"/>
              <a:t>Tutoriál 28. 02. 2020,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8829CCC-9B3C-4E59-B236-4E33C6D29141}" type="datetime1">
              <a:rPr lang="cs-CZ" smtClean="0"/>
              <a:t>18. 3. 2020</a:t>
            </a:fld>
            <a:endParaRPr lang="cs-CZ" dirty="0"/>
          </a:p>
        </p:txBody>
      </p:sp>
      <p:sp>
        <p:nvSpPr>
          <p:cNvPr id="6" name="Zástupný symbol pro zápatí 5"/>
          <p:cNvSpPr>
            <a:spLocks noGrp="1"/>
          </p:cNvSpPr>
          <p:nvPr>
            <p:ph type="ftr" sz="quarter" idx="11"/>
          </p:nvPr>
        </p:nvSpPr>
        <p:spPr/>
        <p:txBody>
          <a:bodyPr/>
          <a:lstStyle/>
          <a:p>
            <a:r>
              <a:rPr lang="cs-CZ" smtClean="0"/>
              <a:t>Tutoriál 28. 02. 2020,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B01B7CD-3526-4481-80AB-6B2725F3B86B}" type="datetime1">
              <a:rPr lang="cs-CZ" smtClean="0"/>
              <a:t>18. 3. 2020</a:t>
            </a:fld>
            <a:endParaRPr lang="cs-CZ" dirty="0"/>
          </a:p>
        </p:txBody>
      </p:sp>
      <p:sp>
        <p:nvSpPr>
          <p:cNvPr id="6" name="Zástupný symbol pro zápatí 5"/>
          <p:cNvSpPr>
            <a:spLocks noGrp="1"/>
          </p:cNvSpPr>
          <p:nvPr>
            <p:ph type="ftr" sz="quarter" idx="11"/>
          </p:nvPr>
        </p:nvSpPr>
        <p:spPr/>
        <p:txBody>
          <a:bodyPr/>
          <a:lstStyle/>
          <a:p>
            <a:r>
              <a:rPr lang="cs-CZ" smtClean="0"/>
              <a:t>Tutoriál 28. 02. 2020,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DC6CC-388C-49E9-A409-B9EC29403D51}" type="datetime1">
              <a:rPr lang="cs-CZ" smtClean="0"/>
              <a:t>18. 3. 2020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Tutoriál 28. 02. 2020,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http://www.mvcr.cz/"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VEŘEJNÁ SPRÁVA A SPRÁVNÍ PRÁVO</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467544" y="548680"/>
            <a:ext cx="8280920" cy="3570208"/>
          </a:xfrm>
          <a:prstGeom prst="rect">
            <a:avLst/>
          </a:prstGeom>
          <a:noFill/>
        </p:spPr>
        <p:txBody>
          <a:bodyPr wrap="square" rtlCol="0">
            <a:spAutoFit/>
          </a:bodyPr>
          <a:lstStyle/>
          <a:p>
            <a:r>
              <a:rPr lang="cs-CZ" sz="2400" b="1" dirty="0"/>
              <a:t>Vztah státní správy a samosprávy</a:t>
            </a:r>
          </a:p>
          <a:p>
            <a:endParaRPr lang="cs-CZ" sz="2400" b="1" dirty="0"/>
          </a:p>
          <a:p>
            <a:pPr marL="285750" indent="-285750" algn="just">
              <a:buFont typeface="Wingdings" panose="05000000000000000000" pitchFamily="2" charset="2"/>
              <a:buChar char="q"/>
            </a:pPr>
            <a:r>
              <a:rPr lang="cs-CZ" dirty="0" smtClean="0"/>
              <a:t>samosprávu definuje stát v </a:t>
            </a:r>
            <a:r>
              <a:rPr lang="cs-CZ" b="1" dirty="0" smtClean="0"/>
              <a:t>zákonech</a:t>
            </a:r>
            <a:r>
              <a:rPr lang="cs-CZ" dirty="0" smtClean="0"/>
              <a:t>, může vyslovit vůli, že samospráva nebude existovat (ústavním zákonem lze zrušit vyšší územně samosprávné celky)</a:t>
            </a:r>
            <a:endParaRPr lang="cs-CZ" dirty="0"/>
          </a:p>
          <a:p>
            <a:pPr marL="285750" indent="-285750" algn="just">
              <a:buFont typeface="Wingdings" panose="05000000000000000000" pitchFamily="2" charset="2"/>
              <a:buChar char="q"/>
            </a:pPr>
            <a:endParaRPr lang="cs-CZ" sz="1600" dirty="0"/>
          </a:p>
          <a:p>
            <a:pPr marL="285750" indent="-285750" algn="just">
              <a:buFont typeface="Wingdings" panose="05000000000000000000" pitchFamily="2" charset="2"/>
              <a:buChar char="q"/>
            </a:pPr>
            <a:r>
              <a:rPr lang="cs-CZ" dirty="0" smtClean="0"/>
              <a:t>samospráva podléhá </a:t>
            </a:r>
            <a:r>
              <a:rPr lang="cs-CZ" b="1" dirty="0" smtClean="0"/>
              <a:t>státnímu dohledu </a:t>
            </a:r>
            <a:r>
              <a:rPr lang="cs-CZ" dirty="0" smtClean="0"/>
              <a:t>(obecně závazná vyhláška obce – přezkum Ministerstvem vnitra – Ústavním soudem)</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r>
              <a:rPr lang="cs-CZ" dirty="0" smtClean="0"/>
              <a:t>je na státu </a:t>
            </a:r>
            <a:r>
              <a:rPr lang="cs-CZ" b="1" dirty="0" smtClean="0"/>
              <a:t>finančně závislá </a:t>
            </a:r>
            <a:r>
              <a:rPr lang="cs-CZ" dirty="0" smtClean="0"/>
              <a:t>(</a:t>
            </a:r>
            <a:r>
              <a:rPr lang="cs-CZ" dirty="0"/>
              <a:t>z</a:t>
            </a:r>
            <a:r>
              <a:rPr lang="cs-CZ" dirty="0" smtClean="0"/>
              <a:t>ákon </a:t>
            </a:r>
            <a:r>
              <a:rPr lang="cs-CZ" dirty="0"/>
              <a:t>č. 243/2000 Sb., o rozpočtovém určení výnosů některých daní územním samosprávným celkům a některým státním fondům (zákon o rozpočtovém určení daní).</a:t>
            </a:r>
          </a:p>
          <a:p>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95536" y="692696"/>
            <a:ext cx="8208912" cy="5124480"/>
          </a:xfrm>
          <a:prstGeom prst="rect">
            <a:avLst/>
          </a:prstGeom>
          <a:noFill/>
        </p:spPr>
        <p:txBody>
          <a:bodyPr wrap="square" rtlCol="0">
            <a:spAutoFit/>
          </a:bodyPr>
          <a:lstStyle/>
          <a:p>
            <a:r>
              <a:rPr lang="cs-CZ" sz="2400" b="1" dirty="0" smtClean="0"/>
              <a:t>Státní správa</a:t>
            </a:r>
          </a:p>
          <a:p>
            <a:endParaRPr lang="cs-CZ" b="1" dirty="0"/>
          </a:p>
          <a:p>
            <a:pPr algn="just">
              <a:spcAft>
                <a:spcPts val="600"/>
              </a:spcAft>
            </a:pPr>
            <a:r>
              <a:rPr lang="cs-CZ" dirty="0"/>
              <a:t>Státní správa je odvozena od podstaty a poslání státu, který jejím prostřednictvím realizuje svou výkonnou moc</a:t>
            </a:r>
            <a:r>
              <a:rPr lang="cs-CZ" dirty="0" smtClean="0"/>
              <a:t>. </a:t>
            </a:r>
          </a:p>
          <a:p>
            <a:pPr algn="just"/>
            <a:r>
              <a:rPr lang="cs-CZ" dirty="0" smtClean="0"/>
              <a:t>Subjektem </a:t>
            </a:r>
            <a:r>
              <a:rPr lang="cs-CZ" dirty="0"/>
              <a:t>vykonávajícím státní správu je v prvé řadě stát, to však nebrání tomu, aby v některých případech stát přenesl svou působnost na jiné subjekty veřejné správy (např. kraje a obce vykonávající státní správu v přenesené působnosti). </a:t>
            </a:r>
            <a:endParaRPr lang="cs-CZ" dirty="0" smtClean="0"/>
          </a:p>
          <a:p>
            <a:pPr algn="just">
              <a:spcAft>
                <a:spcPts val="600"/>
              </a:spcAft>
            </a:pPr>
            <a:r>
              <a:rPr lang="cs-CZ" dirty="0" smtClean="0"/>
              <a:t>Státní </a:t>
            </a:r>
            <a:r>
              <a:rPr lang="cs-CZ" dirty="0"/>
              <a:t>správa slouží státu k aplikaci práva a v širším smyslu také k realizaci státní politiky</a:t>
            </a:r>
            <a:r>
              <a:rPr lang="cs-CZ" dirty="0" smtClean="0"/>
              <a:t>.</a:t>
            </a:r>
          </a:p>
          <a:p>
            <a:pPr algn="just">
              <a:spcAft>
                <a:spcPts val="600"/>
              </a:spcAft>
            </a:pPr>
            <a:r>
              <a:rPr lang="cs-CZ" dirty="0"/>
              <a:t>Ve státní správě se projevují </a:t>
            </a:r>
            <a:r>
              <a:rPr lang="cs-CZ" b="1" dirty="0"/>
              <a:t>prvky řízení a regulace</a:t>
            </a:r>
            <a:r>
              <a:rPr lang="cs-CZ" dirty="0"/>
              <a:t>. Stát prostřednictvím svých orgánů totiž zajišťuje dosažení stanovených cílů obsažených v zákonech </a:t>
            </a:r>
            <a:r>
              <a:rPr lang="cs-CZ" b="1" i="1" dirty="0"/>
              <a:t>(řízení)</a:t>
            </a:r>
            <a:r>
              <a:rPr lang="cs-CZ" dirty="0"/>
              <a:t> a udržování žádoucího stavu či obnovu předchozího stavu narušeného protiprávním jednáním </a:t>
            </a:r>
            <a:r>
              <a:rPr lang="cs-CZ" b="1" i="1" dirty="0"/>
              <a:t>(regulace)</a:t>
            </a:r>
            <a:r>
              <a:rPr lang="cs-CZ" dirty="0"/>
              <a:t>. To vše směřuje k naplnění ochranné a mocenské funkce státu, která spočívá v poskytování ochrany subjektům, jejichž práva byla porušena</a:t>
            </a:r>
            <a:r>
              <a:rPr lang="cs-CZ" dirty="0" smtClean="0"/>
              <a:t>.</a:t>
            </a:r>
          </a:p>
          <a:p>
            <a:pPr algn="just"/>
            <a:r>
              <a:rPr lang="cs-CZ" dirty="0"/>
              <a:t>Za účelem naplnění svých úkolů stát zřizuje </a:t>
            </a:r>
            <a:r>
              <a:rPr lang="cs-CZ" b="1" dirty="0"/>
              <a:t>soustavu hierarchicky uspořádaných orgánů,</a:t>
            </a:r>
            <a:r>
              <a:rPr lang="cs-CZ" dirty="0"/>
              <a:t> mezi kterými existují vztahy nadřízenosti a podřízenosti. Tyto mocenské vztahy jsou typické právě pro státní správu a odlišují ji od samosprávy.</a:t>
            </a:r>
            <a:r>
              <a:rPr lang="cs-CZ" dirty="0" smtClean="0"/>
              <a:t> </a:t>
            </a:r>
            <a:endParaRPr lang="cs-CZ"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620688"/>
            <a:ext cx="8352928" cy="5539978"/>
          </a:xfrm>
          <a:prstGeom prst="rect">
            <a:avLst/>
          </a:prstGeom>
          <a:noFill/>
        </p:spPr>
        <p:txBody>
          <a:bodyPr wrap="square" rtlCol="0">
            <a:spAutoFit/>
          </a:bodyPr>
          <a:lstStyle/>
          <a:p>
            <a:r>
              <a:rPr lang="cs-CZ" sz="2400" b="1" dirty="0" smtClean="0"/>
              <a:t>Státní správa</a:t>
            </a:r>
          </a:p>
          <a:p>
            <a:endParaRPr lang="cs-CZ" sz="2400" b="1" dirty="0"/>
          </a:p>
          <a:p>
            <a:pPr algn="just"/>
            <a:r>
              <a:rPr lang="cs-CZ" b="1" dirty="0" smtClean="0"/>
              <a:t>ústřední</a:t>
            </a:r>
            <a:r>
              <a:rPr lang="cs-CZ" dirty="0"/>
              <a:t>, </a:t>
            </a:r>
            <a:r>
              <a:rPr lang="cs-CZ" dirty="0" smtClean="0"/>
              <a:t>vykonávaná</a:t>
            </a:r>
            <a:r>
              <a:rPr lang="cs-CZ" b="1" dirty="0" smtClean="0"/>
              <a:t> </a:t>
            </a:r>
            <a:r>
              <a:rPr lang="cs-CZ" dirty="0"/>
              <a:t>státními orgány s celostátní působností jakými jsou ministerstva a jiné ústřední orgány státní správy </a:t>
            </a:r>
            <a:r>
              <a:rPr lang="cs-CZ" dirty="0" smtClean="0"/>
              <a:t>(zákon č. 2/1969 Sb., kompetenční zákon)</a:t>
            </a:r>
            <a:endParaRPr lang="cs-CZ" dirty="0"/>
          </a:p>
          <a:p>
            <a:pPr algn="just"/>
            <a:endParaRPr lang="cs-CZ" b="1" dirty="0" smtClean="0"/>
          </a:p>
          <a:p>
            <a:pPr algn="just"/>
            <a:r>
              <a:rPr lang="cs-CZ" b="1" dirty="0" smtClean="0"/>
              <a:t>územní</a:t>
            </a:r>
            <a:r>
              <a:rPr lang="cs-CZ" i="1" dirty="0" smtClean="0"/>
              <a:t> </a:t>
            </a:r>
            <a:r>
              <a:rPr lang="cs-CZ" dirty="0" smtClean="0"/>
              <a:t>vykonávaná</a:t>
            </a:r>
            <a:r>
              <a:rPr lang="cs-CZ" b="1" dirty="0" smtClean="0"/>
              <a:t> </a:t>
            </a:r>
            <a:r>
              <a:rPr lang="cs-CZ" dirty="0"/>
              <a:t>státními orgány s omezenou místní působností, mezi které patří například úřady práce, finanční úřady, úřady obcí a krajů vykonávající státní správu v přenesené působnosti apod</a:t>
            </a:r>
            <a:r>
              <a:rPr lang="cs-CZ" dirty="0" smtClean="0"/>
              <a:t>.</a:t>
            </a:r>
          </a:p>
          <a:p>
            <a:pPr algn="just"/>
            <a:r>
              <a:rPr lang="cs-CZ" dirty="0" smtClean="0"/>
              <a:t> </a:t>
            </a:r>
          </a:p>
          <a:p>
            <a:pPr algn="just"/>
            <a:r>
              <a:rPr lang="cs-CZ" dirty="0"/>
              <a:t>Za účelem naplňování úkolů státní správy je území České republiky rozděleno na územní jednotky. Základním stupněm výkonu státní správy je </a:t>
            </a:r>
            <a:r>
              <a:rPr lang="cs-CZ" b="1" dirty="0"/>
              <a:t>místní státní správa</a:t>
            </a:r>
            <a:r>
              <a:rPr lang="cs-CZ" dirty="0"/>
              <a:t> vykonávaná na území jedné či více obcí. Příkladem státní správy na místní úrovni je finanční správa, stavební správa apod. Druhým stupněm je </a:t>
            </a:r>
            <a:r>
              <a:rPr lang="cs-CZ" b="1" dirty="0"/>
              <a:t>okresní státní správa</a:t>
            </a:r>
            <a:r>
              <a:rPr lang="cs-CZ" dirty="0"/>
              <a:t> vykonávána okresními institucemi. Jako příklad </a:t>
            </a:r>
            <a:r>
              <a:rPr lang="cs-CZ" dirty="0" smtClean="0"/>
              <a:t>lze uvést okresní </a:t>
            </a:r>
            <a:r>
              <a:rPr lang="cs-CZ" dirty="0"/>
              <a:t>policejní správu, okresní správu sociálního </a:t>
            </a:r>
            <a:r>
              <a:rPr lang="cs-CZ" dirty="0" smtClean="0"/>
              <a:t>zabezpečení apod.</a:t>
            </a:r>
          </a:p>
          <a:p>
            <a:pPr algn="just"/>
            <a:endParaRPr lang="cs-CZ" dirty="0" smtClean="0"/>
          </a:p>
          <a:p>
            <a:pPr algn="just"/>
            <a:r>
              <a:rPr lang="cs-CZ" dirty="0"/>
              <a:t>Dalším stupněm je </a:t>
            </a:r>
            <a:r>
              <a:rPr lang="cs-CZ" b="1" dirty="0"/>
              <a:t>krajská státní správa</a:t>
            </a:r>
            <a:r>
              <a:rPr lang="cs-CZ" dirty="0"/>
              <a:t> vykonávající správu na pověřeném území. </a:t>
            </a:r>
            <a:r>
              <a:rPr lang="cs-CZ" dirty="0" smtClean="0"/>
              <a:t>Území krajské </a:t>
            </a:r>
            <a:r>
              <a:rPr lang="cs-CZ" dirty="0"/>
              <a:t>státní správy se nemusí krýt s územím krajské územní samosprávy. Na tomto stupni můžeme nalézt například krajskou policejní správu či krajské hygieniky. </a:t>
            </a:r>
            <a:endParaRPr lang="cs-CZ" b="1" dirty="0"/>
          </a:p>
        </p:txBody>
      </p:sp>
    </p:spTree>
    <p:extLst>
      <p:ext uri="{BB962C8B-B14F-4D97-AF65-F5344CB8AC3E}">
        <p14:creationId xmlns:p14="http://schemas.microsoft.com/office/powerpoint/2010/main" val="3925538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692696"/>
            <a:ext cx="8640960" cy="6555641"/>
          </a:xfrm>
          <a:prstGeom prst="rect">
            <a:avLst/>
          </a:prstGeom>
          <a:noFill/>
        </p:spPr>
        <p:txBody>
          <a:bodyPr wrap="square" rtlCol="0">
            <a:spAutoFit/>
          </a:bodyPr>
          <a:lstStyle/>
          <a:p>
            <a:r>
              <a:rPr lang="cs-CZ" sz="2400" b="1" dirty="0" smtClean="0"/>
              <a:t>Samospráva</a:t>
            </a:r>
          </a:p>
          <a:p>
            <a:endParaRPr lang="cs-CZ" b="1" dirty="0"/>
          </a:p>
          <a:p>
            <a:pPr algn="just"/>
            <a:r>
              <a:rPr lang="cs-CZ" b="1" dirty="0"/>
              <a:t>Samospráva</a:t>
            </a:r>
            <a:r>
              <a:rPr lang="cs-CZ" dirty="0"/>
              <a:t> je veřejná správa </a:t>
            </a:r>
            <a:r>
              <a:rPr lang="cs-CZ" b="1" dirty="0"/>
              <a:t>vykonávána jinými veřejnoprávními subjekty než státem</a:t>
            </a:r>
            <a:r>
              <a:rPr lang="cs-CZ" dirty="0"/>
              <a:t>, pokud je zákonem do jejich odpovědnosti svěřena. Tyto veřejnoprávní korporace vystupují vlastním jménem, ve své působnosti a za účelem naplnění svěřených úkolů zřizují vlastní orgány. Samospráva je projevem decentralizace vymezených úkolů správy státu na samostatné, státem uznané a na státu nezávislé veřejnoprávní subjekty</a:t>
            </a:r>
            <a:r>
              <a:rPr lang="cs-CZ" dirty="0" smtClean="0"/>
              <a:t>.</a:t>
            </a:r>
          </a:p>
          <a:p>
            <a:pPr algn="just"/>
            <a:endParaRPr lang="cs-CZ" dirty="0"/>
          </a:p>
          <a:p>
            <a:pPr algn="just"/>
            <a:r>
              <a:rPr lang="cs-CZ" b="1" dirty="0"/>
              <a:t>Územní 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r>
              <a:rPr lang="cs-CZ" dirty="0" smtClean="0"/>
              <a:t>.).</a:t>
            </a:r>
          </a:p>
          <a:p>
            <a:pPr algn="just"/>
            <a:endParaRPr lang="cs-CZ" b="1" dirty="0"/>
          </a:p>
          <a:p>
            <a:pPr algn="just"/>
            <a:r>
              <a:rPr lang="cs-CZ" b="1" dirty="0" smtClean="0"/>
              <a:t>Věcná </a:t>
            </a:r>
            <a:r>
              <a:rPr lang="cs-CZ" dirty="0" smtClean="0"/>
              <a:t>za cílem splnění konkrétního úkolu (sdružení obcí)</a:t>
            </a:r>
            <a:endParaRPr lang="cs-CZ" b="1" dirty="0"/>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3066638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TextovéPole 4"/>
          <p:cNvSpPr txBox="1"/>
          <p:nvPr/>
        </p:nvSpPr>
        <p:spPr>
          <a:xfrm>
            <a:off x="395536" y="620688"/>
            <a:ext cx="8280920" cy="5170646"/>
          </a:xfrm>
          <a:prstGeom prst="rect">
            <a:avLst/>
          </a:prstGeom>
          <a:noFill/>
        </p:spPr>
        <p:txBody>
          <a:bodyPr wrap="square" rtlCol="0">
            <a:spAutoFit/>
          </a:bodyPr>
          <a:lstStyle/>
          <a:p>
            <a:r>
              <a:rPr lang="cs-CZ" sz="2400" b="1" dirty="0" smtClean="0"/>
              <a:t>Samospráva</a:t>
            </a:r>
          </a:p>
          <a:p>
            <a:pPr algn="just"/>
            <a:endParaRPr lang="cs-CZ" b="1" dirty="0"/>
          </a:p>
          <a:p>
            <a:pPr algn="just"/>
            <a:r>
              <a:rPr lang="cs-CZ" b="1" dirty="0" smtClean="0"/>
              <a:t>Veřejnoprávní korporace </a:t>
            </a:r>
            <a:r>
              <a:rPr lang="cs-CZ" dirty="0" smtClean="0"/>
              <a:t>je zpravidla samosprávnou institucí představovanou společenstvím osob, spojených společnými cíli při realizaci veřejných zájmů, jež je státem aprobována a jíž je přiznána příslušná právní subjektivita. Subjektivita veřejnoprávních korporací zahrnuje jak subjektivitu ve sféře veřejného práva, tak subjektivitu ve sféře soukromého práva.</a:t>
            </a:r>
            <a:endParaRPr lang="cs-CZ" b="1" dirty="0" smtClean="0"/>
          </a:p>
          <a:p>
            <a:pPr algn="just"/>
            <a:endParaRPr lang="cs-CZ" b="1" dirty="0"/>
          </a:p>
          <a:p>
            <a:pPr algn="just"/>
            <a:r>
              <a:rPr lang="cs-CZ" b="1" dirty="0" smtClean="0"/>
              <a:t>Územní </a:t>
            </a:r>
            <a:r>
              <a:rPr lang="cs-CZ" b="1" dirty="0"/>
              <a:t>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r>
              <a:rPr lang="cs-CZ" dirty="0" smtClean="0"/>
              <a:t>.</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endParaRPr lang="cs-CZ" b="1" dirty="0"/>
          </a:p>
        </p:txBody>
      </p:sp>
    </p:spTree>
    <p:extLst>
      <p:ext uri="{BB962C8B-B14F-4D97-AF65-F5344CB8AC3E}">
        <p14:creationId xmlns:p14="http://schemas.microsoft.com/office/powerpoint/2010/main" val="501607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SPRÁVNÍ PRÁVO – OBECNÁ CHARAKTERISTIKA</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7781932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611560" y="692696"/>
            <a:ext cx="8136904" cy="6740307"/>
          </a:xfrm>
          <a:prstGeom prst="rect">
            <a:avLst/>
          </a:prstGeom>
          <a:noFill/>
        </p:spPr>
        <p:txBody>
          <a:bodyPr wrap="square" rtlCol="0">
            <a:spAutoFit/>
          </a:bodyPr>
          <a:lstStyle/>
          <a:p>
            <a:r>
              <a:rPr lang="cs-CZ" sz="2400" b="1" dirty="0" smtClean="0"/>
              <a:t>Obecné pojmové vymezení správního práva</a:t>
            </a:r>
          </a:p>
          <a:p>
            <a:endParaRPr lang="cs-CZ" sz="1000" b="1" dirty="0" smtClean="0"/>
          </a:p>
          <a:p>
            <a:r>
              <a:rPr lang="cs-CZ" sz="2000" b="1" dirty="0" smtClean="0"/>
              <a:t>Právní systém</a:t>
            </a:r>
          </a:p>
          <a:p>
            <a:endParaRPr lang="cs-CZ" sz="2000" b="1" dirty="0" smtClean="0"/>
          </a:p>
          <a:p>
            <a:pPr marL="342900" indent="-342900">
              <a:buFont typeface="Arial" panose="020B0604020202020204" pitchFamily="34" charset="0"/>
              <a:buChar char="•"/>
            </a:pPr>
            <a:r>
              <a:rPr lang="cs-CZ" sz="2000" b="1" dirty="0" smtClean="0"/>
              <a:t>uspořádání prvků určitého řádu do celku a jeho rozdělení na části</a:t>
            </a:r>
          </a:p>
          <a:p>
            <a:pPr marL="342900" indent="-342900">
              <a:buFont typeface="Arial" panose="020B0604020202020204" pitchFamily="34" charset="0"/>
              <a:buChar char="•"/>
            </a:pPr>
            <a:endParaRPr lang="cs-CZ" sz="2000" b="1" dirty="0"/>
          </a:p>
          <a:p>
            <a:pPr marL="342900" indent="-342900">
              <a:buFont typeface="Arial" panose="020B0604020202020204" pitchFamily="34" charset="0"/>
              <a:buChar char="•"/>
            </a:pPr>
            <a:r>
              <a:rPr lang="cs-CZ" sz="2000" b="1" dirty="0" smtClean="0"/>
              <a:t>pro účely dalšího výkladu bude hovořeno o systému českého práva</a:t>
            </a:r>
          </a:p>
          <a:p>
            <a:endParaRPr lang="cs-CZ" sz="2000" b="1" dirty="0"/>
          </a:p>
          <a:p>
            <a:r>
              <a:rPr lang="cs-CZ" sz="2000" b="1" dirty="0" smtClean="0"/>
              <a:t>Předstupněm je rozdělení práva na právo veřejné a soukromé</a:t>
            </a:r>
          </a:p>
          <a:p>
            <a:endParaRPr lang="cs-CZ" sz="2000" b="1" dirty="0"/>
          </a:p>
          <a:p>
            <a:pPr algn="just"/>
            <a:r>
              <a:rPr lang="cs-CZ" sz="2000" dirty="0"/>
              <a:t>Pro </a:t>
            </a:r>
            <a:r>
              <a:rPr lang="cs-CZ" sz="2000" b="1" dirty="0"/>
              <a:t>veřejné právo </a:t>
            </a:r>
            <a:r>
              <a:rPr lang="cs-CZ" sz="2000" dirty="0"/>
              <a:t>je charakteristická možnost státního příp. jiného veřejně mocenského </a:t>
            </a:r>
            <a:r>
              <a:rPr lang="cs-CZ" sz="2000" dirty="0" smtClean="0"/>
              <a:t>donucení (ústavní právo, trestní právo, správní právo)</a:t>
            </a:r>
            <a:endParaRPr lang="cs-CZ" sz="2000" dirty="0"/>
          </a:p>
          <a:p>
            <a:pPr algn="just"/>
            <a:endParaRPr lang="cs-CZ" sz="2000" dirty="0"/>
          </a:p>
          <a:p>
            <a:pPr algn="just"/>
            <a:r>
              <a:rPr lang="cs-CZ" sz="2000" dirty="0"/>
              <a:t>V </a:t>
            </a:r>
            <a:r>
              <a:rPr lang="cs-CZ" sz="2000" b="1" dirty="0"/>
              <a:t>soukromém právu</a:t>
            </a:r>
            <a:r>
              <a:rPr lang="cs-CZ" sz="2000" dirty="0"/>
              <a:t> naopak platí, že stát zasahuje pouze na základě iniciativy subjektů soukromého práva a v souladu s požadavkem </a:t>
            </a:r>
            <a:r>
              <a:rPr lang="cs-CZ" sz="2000" b="1" u="sng" dirty="0"/>
              <a:t>a v rozsahu požadavku těchto subjektů</a:t>
            </a:r>
            <a:r>
              <a:rPr lang="cs-CZ" sz="2000" dirty="0"/>
              <a:t>. Uplatňuje se zde tzv. dispoziční zásada a platí rovnost </a:t>
            </a:r>
            <a:r>
              <a:rPr lang="cs-CZ" sz="2000" dirty="0" smtClean="0"/>
              <a:t>stran (občanské, obchodní, pracovní a rodinné právo).</a:t>
            </a:r>
            <a:endParaRPr lang="cs-CZ" sz="2000" dirty="0"/>
          </a:p>
          <a:p>
            <a:endParaRPr lang="cs-CZ" sz="2000" b="1" dirty="0" smtClean="0"/>
          </a:p>
          <a:p>
            <a:endParaRPr lang="cs-CZ" sz="2000" b="1" dirty="0"/>
          </a:p>
          <a:p>
            <a:endParaRPr lang="cs-CZ" sz="2000" b="1" dirty="0" smtClean="0"/>
          </a:p>
          <a:p>
            <a:endParaRPr lang="cs-CZ" sz="2000" b="1" dirty="0"/>
          </a:p>
          <a:p>
            <a:endParaRPr lang="cs-CZ" dirty="0"/>
          </a:p>
        </p:txBody>
      </p:sp>
    </p:spTree>
    <p:extLst>
      <p:ext uri="{BB962C8B-B14F-4D97-AF65-F5344CB8AC3E}">
        <p14:creationId xmlns:p14="http://schemas.microsoft.com/office/powerpoint/2010/main" val="2336452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467544" y="620688"/>
            <a:ext cx="8208912" cy="5878532"/>
          </a:xfrm>
          <a:prstGeom prst="rect">
            <a:avLst/>
          </a:prstGeom>
          <a:noFill/>
        </p:spPr>
        <p:txBody>
          <a:bodyPr wrap="square" rtlCol="0">
            <a:spAutoFit/>
          </a:bodyPr>
          <a:lstStyle/>
          <a:p>
            <a:r>
              <a:rPr lang="cs-CZ" sz="2400" b="1" dirty="0" smtClean="0"/>
              <a:t>Správní právo jako právo veřejné</a:t>
            </a:r>
          </a:p>
          <a:p>
            <a:endParaRPr lang="cs-CZ" dirty="0" smtClean="0"/>
          </a:p>
          <a:p>
            <a:pPr algn="just"/>
            <a:r>
              <a:rPr lang="cs-CZ" dirty="0" smtClean="0"/>
              <a:t>Správní právo spolu s právem ústavním, trestním atp. bývá tradičně řazeno k </a:t>
            </a:r>
            <a:r>
              <a:rPr lang="cs-CZ" b="1" dirty="0" smtClean="0"/>
              <a:t>právu veřejnému</a:t>
            </a:r>
            <a:r>
              <a:rPr lang="cs-CZ" dirty="0" smtClean="0"/>
              <a:t>.</a:t>
            </a:r>
            <a:endParaRPr lang="cs-CZ" b="1" dirty="0" smtClean="0"/>
          </a:p>
          <a:p>
            <a:pPr algn="just"/>
            <a:endParaRPr lang="cs-CZ" b="1" dirty="0"/>
          </a:p>
          <a:p>
            <a:r>
              <a:rPr lang="cs-CZ" u="sng" dirty="0"/>
              <a:t>Pro správní právo jako právo veřejné je charakteristické, že</a:t>
            </a:r>
            <a:r>
              <a:rPr lang="cs-CZ" dirty="0"/>
              <a:t>:</a:t>
            </a:r>
          </a:p>
          <a:p>
            <a:endParaRPr lang="cs-CZ" sz="1000" dirty="0"/>
          </a:p>
          <a:p>
            <a:pPr marL="285750" indent="-285750">
              <a:buFont typeface="Wingdings" panose="05000000000000000000" pitchFamily="2" charset="2"/>
              <a:buChar char="q"/>
            </a:pPr>
            <a:r>
              <a:rPr lang="cs-CZ" dirty="0"/>
              <a:t>prosazuje a chrání veřejný zájem,</a:t>
            </a:r>
          </a:p>
          <a:p>
            <a:pPr marL="285750" indent="-285750">
              <a:buFont typeface="Wingdings" panose="05000000000000000000" pitchFamily="2" charset="2"/>
              <a:buChar char="q"/>
            </a:pPr>
            <a:r>
              <a:rPr lang="cs-CZ" dirty="0"/>
              <a:t>upravuje vztahy mezi nerovnými subjekty,</a:t>
            </a:r>
          </a:p>
          <a:p>
            <a:pPr marL="285750" indent="-285750">
              <a:buFont typeface="Wingdings" panose="05000000000000000000" pitchFamily="2" charset="2"/>
              <a:buChar char="q"/>
            </a:pPr>
            <a:r>
              <a:rPr lang="cs-CZ" dirty="0"/>
              <a:t>konkrétní obsah jeho realizace je autoritativně určován úřední mocí,</a:t>
            </a:r>
          </a:p>
          <a:p>
            <a:pPr marL="285750" indent="-285750">
              <a:buFont typeface="Wingdings" panose="05000000000000000000" pitchFamily="2" charset="2"/>
              <a:buChar char="q"/>
            </a:pPr>
            <a:r>
              <a:rPr lang="cs-CZ" dirty="0"/>
              <a:t>disponuje možností správního donucení.</a:t>
            </a:r>
          </a:p>
          <a:p>
            <a:pPr algn="just"/>
            <a:endParaRPr lang="cs-CZ" dirty="0" smtClean="0"/>
          </a:p>
          <a:p>
            <a:pPr algn="just"/>
            <a:r>
              <a:rPr lang="cs-CZ" dirty="0" smtClean="0"/>
              <a:t>Mezi právem soukromým a právem veřejným není možné vždy vést jasnou dělící čáru. Ve správním právu je možné vysledovat i určité prvky soukromoprávní regulace, a proto je třeba charakter příslušných právních ustanovení dovozovat z platných právních předpisů a správní právo přiřazovat k právu veřejnému podle charakteru převažujících ustanovení jeho předpisů. </a:t>
            </a:r>
          </a:p>
          <a:p>
            <a:pPr algn="just"/>
            <a:endParaRPr lang="cs-CZ" dirty="0"/>
          </a:p>
          <a:p>
            <a:pPr algn="just"/>
            <a:r>
              <a:rPr lang="cs-CZ" b="1" dirty="0" smtClean="0"/>
              <a:t>Předmět správního práva </a:t>
            </a:r>
            <a:r>
              <a:rPr lang="cs-CZ" dirty="0" smtClean="0"/>
              <a:t>= jde o soubor norem, upravující chování ve vztazích, které vznikají a uskutečňují se v souvislosti s realizací mocí výkonné ve státě ve sféře veřejné správy, jedním ze subjektů tohoto vztahu je obvykle </a:t>
            </a:r>
            <a:r>
              <a:rPr lang="cs-CZ" b="1" dirty="0" smtClean="0"/>
              <a:t>správní orgán</a:t>
            </a:r>
            <a:endParaRPr lang="cs-CZ" b="1" dirty="0"/>
          </a:p>
        </p:txBody>
      </p:sp>
    </p:spTree>
    <p:extLst>
      <p:ext uri="{BB962C8B-B14F-4D97-AF65-F5344CB8AC3E}">
        <p14:creationId xmlns:p14="http://schemas.microsoft.com/office/powerpoint/2010/main" val="691182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TextovéPole 4"/>
          <p:cNvSpPr txBox="1"/>
          <p:nvPr/>
        </p:nvSpPr>
        <p:spPr>
          <a:xfrm>
            <a:off x="251520" y="548680"/>
            <a:ext cx="8568952" cy="5632311"/>
          </a:xfrm>
          <a:prstGeom prst="rect">
            <a:avLst/>
          </a:prstGeom>
          <a:noFill/>
        </p:spPr>
        <p:txBody>
          <a:bodyPr wrap="square" rtlCol="0">
            <a:spAutoFit/>
          </a:bodyPr>
          <a:lstStyle/>
          <a:p>
            <a:r>
              <a:rPr lang="cs-CZ" b="1" dirty="0" smtClean="0"/>
              <a:t>Vnitřní systémové členění správního práva</a:t>
            </a:r>
          </a:p>
          <a:p>
            <a:endParaRPr lang="cs-CZ" b="1" dirty="0"/>
          </a:p>
          <a:p>
            <a:pPr marL="285750" indent="-285750" algn="just">
              <a:buFont typeface="Wingdings" panose="05000000000000000000" pitchFamily="2" charset="2"/>
              <a:buChar char="q"/>
            </a:pPr>
            <a:r>
              <a:rPr lang="cs-CZ" b="1" dirty="0"/>
              <a:t>správní právo hmotné</a:t>
            </a:r>
            <a:r>
              <a:rPr lang="cs-CZ" dirty="0"/>
              <a:t> – upravující činnost správních orgánů  a např. též stanovící skutkové podstaty správních </a:t>
            </a:r>
            <a:r>
              <a:rPr lang="cs-CZ" dirty="0" smtClean="0"/>
              <a:t>deliktů</a:t>
            </a:r>
            <a:endParaRPr lang="cs-CZ" dirty="0"/>
          </a:p>
          <a:p>
            <a:pPr algn="just"/>
            <a:r>
              <a:rPr lang="cs-CZ" b="1" dirty="0" smtClean="0"/>
              <a:t>-obecná část</a:t>
            </a:r>
          </a:p>
          <a:p>
            <a:pPr algn="just"/>
            <a:r>
              <a:rPr lang="cs-CZ" b="1" dirty="0" smtClean="0"/>
              <a:t>-zvláštní část</a:t>
            </a:r>
            <a:endParaRPr lang="cs-CZ" b="1" dirty="0"/>
          </a:p>
          <a:p>
            <a:pPr marL="285750" indent="-285750" algn="just">
              <a:buFont typeface="Wingdings" panose="05000000000000000000" pitchFamily="2" charset="2"/>
              <a:buChar char="q"/>
            </a:pPr>
            <a:r>
              <a:rPr lang="cs-CZ" b="1" dirty="0"/>
              <a:t>správní právo procesní </a:t>
            </a:r>
            <a:r>
              <a:rPr lang="cs-CZ" dirty="0"/>
              <a:t>– které lze chápat </a:t>
            </a:r>
            <a:r>
              <a:rPr lang="cs-CZ" b="1" dirty="0"/>
              <a:t>v širším slova smyslu </a:t>
            </a:r>
            <a:r>
              <a:rPr lang="cs-CZ" dirty="0"/>
              <a:t>(reguluje organizaci a působnost správních orgánů a procesní postupy před správními orgány) nebo </a:t>
            </a:r>
            <a:r>
              <a:rPr lang="cs-CZ" b="1" dirty="0"/>
              <a:t>v užším slova smyslu </a:t>
            </a:r>
            <a:r>
              <a:rPr lang="cs-CZ" dirty="0"/>
              <a:t>(tzn. jen úprava správního řízení</a:t>
            </a:r>
            <a:r>
              <a:rPr lang="cs-CZ" dirty="0" smtClean="0"/>
              <a:t>).</a:t>
            </a:r>
          </a:p>
          <a:p>
            <a:pPr marL="285750" indent="-285750" algn="just">
              <a:buFont typeface="Wingdings" panose="05000000000000000000" pitchFamily="2" charset="2"/>
              <a:buChar char="q"/>
            </a:pPr>
            <a:endParaRPr lang="cs-CZ" b="1" dirty="0" smtClean="0"/>
          </a:p>
          <a:p>
            <a:r>
              <a:rPr lang="cs-CZ" u="sng" dirty="0" smtClean="0"/>
              <a:t>Zvláštní část správního práva</a:t>
            </a:r>
            <a:r>
              <a:rPr lang="cs-CZ" dirty="0" smtClean="0"/>
              <a:t> zahrnuje např.:</a:t>
            </a:r>
          </a:p>
          <a:p>
            <a:endParaRPr lang="cs-CZ" dirty="0"/>
          </a:p>
          <a:p>
            <a:pPr marL="285750" indent="-285750">
              <a:buFont typeface="Wingdings" panose="05000000000000000000" pitchFamily="2" charset="2"/>
              <a:buChar char="q"/>
            </a:pPr>
            <a:r>
              <a:rPr lang="cs-CZ" dirty="0" smtClean="0"/>
              <a:t>vnitřní správu (matriky, evidence obyvatel, občanské průkazy, cestovní doklady, pobyty cizinců),</a:t>
            </a:r>
          </a:p>
          <a:p>
            <a:pPr marL="285750" indent="-285750">
              <a:buFont typeface="Wingdings" panose="05000000000000000000" pitchFamily="2" charset="2"/>
              <a:buChar char="q"/>
            </a:pPr>
            <a:r>
              <a:rPr lang="cs-CZ" dirty="0" smtClean="0"/>
              <a:t>správu školství,</a:t>
            </a:r>
          </a:p>
          <a:p>
            <a:pPr marL="285750" indent="-285750">
              <a:buFont typeface="Wingdings" panose="05000000000000000000" pitchFamily="2" charset="2"/>
              <a:buChar char="q"/>
            </a:pPr>
            <a:r>
              <a:rPr lang="cs-CZ" dirty="0" smtClean="0"/>
              <a:t>územní plánování,</a:t>
            </a:r>
          </a:p>
          <a:p>
            <a:pPr marL="285750" indent="-285750">
              <a:buFont typeface="Wingdings" panose="05000000000000000000" pitchFamily="2" charset="2"/>
              <a:buChar char="q"/>
            </a:pPr>
            <a:r>
              <a:rPr lang="cs-CZ" dirty="0" smtClean="0"/>
              <a:t>stavební řád,</a:t>
            </a:r>
          </a:p>
          <a:p>
            <a:pPr marL="285750" indent="-285750">
              <a:buFont typeface="Wingdings" panose="05000000000000000000" pitchFamily="2" charset="2"/>
              <a:buChar char="q"/>
            </a:pPr>
            <a:r>
              <a:rPr lang="cs-CZ" dirty="0" smtClean="0"/>
              <a:t>správu kultury atp.</a:t>
            </a:r>
          </a:p>
          <a:p>
            <a:endParaRPr lang="cs-CZ" dirty="0" smtClean="0"/>
          </a:p>
          <a:p>
            <a:endParaRPr lang="cs-CZ" dirty="0"/>
          </a:p>
        </p:txBody>
      </p:sp>
    </p:spTree>
    <p:extLst>
      <p:ext uri="{BB962C8B-B14F-4D97-AF65-F5344CB8AC3E}">
        <p14:creationId xmlns:p14="http://schemas.microsoft.com/office/powerpoint/2010/main" val="33151957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394718"/>
            <a:ext cx="8363272" cy="5170646"/>
          </a:xfrm>
          <a:prstGeom prst="rect">
            <a:avLst/>
          </a:prstGeom>
          <a:noFill/>
        </p:spPr>
        <p:txBody>
          <a:bodyPr wrap="square" rtlCol="0">
            <a:spAutoFit/>
          </a:bodyPr>
          <a:lstStyle/>
          <a:p>
            <a:r>
              <a:rPr lang="cs-CZ" altLang="cs-CZ" sz="2400" b="1" dirty="0" smtClean="0"/>
              <a:t>Administrativněprávní metoda regulace</a:t>
            </a:r>
            <a:endParaRPr lang="cs-CZ" altLang="cs-CZ" sz="2400" b="1" dirty="0"/>
          </a:p>
          <a:p>
            <a:endParaRPr lang="cs-CZ" altLang="cs-CZ" dirty="0" smtClean="0">
              <a:solidFill>
                <a:srgbClr val="CC3300"/>
              </a:solidFill>
            </a:endParaRPr>
          </a:p>
          <a:p>
            <a:pPr marL="285750" indent="-285750" algn="just">
              <a:buFont typeface="Wingdings" panose="05000000000000000000" pitchFamily="2" charset="2"/>
              <a:buChar char="q"/>
            </a:pPr>
            <a:r>
              <a:rPr lang="cs-CZ" altLang="cs-CZ" dirty="0" smtClean="0"/>
              <a:t>podstata spočívá v tom, </a:t>
            </a:r>
            <a:r>
              <a:rPr lang="cs-CZ" altLang="cs-CZ" b="1" dirty="0" smtClean="0"/>
              <a:t>že vyjadřuje mocenskou převahu subjektů veřejné správy jako nositelů veřejné moci </a:t>
            </a:r>
            <a:r>
              <a:rPr lang="cs-CZ" altLang="cs-CZ" dirty="0" smtClean="0"/>
              <a:t>v příslušných správněprávních vztazích,</a:t>
            </a:r>
          </a:p>
          <a:p>
            <a:pPr marL="285750" indent="-285750" algn="just">
              <a:buFont typeface="Wingdings" panose="05000000000000000000" pitchFamily="2" charset="2"/>
              <a:buChar char="q"/>
            </a:pPr>
            <a:r>
              <a:rPr lang="cs-CZ" altLang="cs-CZ" dirty="0" smtClean="0"/>
              <a:t>je výrazem právní nerovnosti a závislosti adresáta správněprávního působení na subjektu tohoto působení,</a:t>
            </a:r>
          </a:p>
          <a:p>
            <a:pPr marL="285750" indent="-285750" algn="just">
              <a:buFont typeface="Wingdings" panose="05000000000000000000" pitchFamily="2" charset="2"/>
              <a:buChar char="q"/>
            </a:pPr>
            <a:r>
              <a:rPr lang="cs-CZ" altLang="cs-CZ" dirty="0" smtClean="0"/>
              <a:t>záměr regulace správního práva často směřuje proti konkrétnímu zájmu či vůli adresáta příslušného pravidla chování,</a:t>
            </a:r>
          </a:p>
          <a:p>
            <a:pPr marL="285750" indent="-285750" algn="just">
              <a:buFont typeface="Wingdings" panose="05000000000000000000" pitchFamily="2" charset="2"/>
              <a:buChar char="q"/>
            </a:pPr>
            <a:r>
              <a:rPr lang="cs-CZ" altLang="cs-CZ" dirty="0" smtClean="0"/>
              <a:t>doplňuje předmět správního práva, který vymezuje „co“ správní právo upravuje, neboť metoda regulace odpovídá na otázku, „jak“ jsou příslušné vztahy upravovány.</a:t>
            </a:r>
          </a:p>
          <a:p>
            <a:pPr algn="just"/>
            <a:endParaRPr lang="cs-CZ" altLang="cs-CZ" dirty="0" smtClean="0"/>
          </a:p>
          <a:p>
            <a:pPr algn="just"/>
            <a:r>
              <a:rPr lang="cs-CZ" altLang="cs-CZ" dirty="0" smtClean="0"/>
              <a:t>Z hlediska charakteristiky správního práva jako právního odvětví má administrativněprávní metoda regulace ten význam, že jsou-li předmětem rozdílné úpravy stejné nebo obdobné vztahy, je rozhodující pro jejich odvětvové určení (zařazení) právě příslušná metoda právní regulace.</a:t>
            </a:r>
            <a:endParaRPr lang="cs-CZ" altLang="cs-CZ" dirty="0"/>
          </a:p>
          <a:p>
            <a:pPr algn="just"/>
            <a:endParaRPr lang="cs-CZ" altLang="cs-CZ" dirty="0"/>
          </a:p>
          <a:p>
            <a:pPr algn="just"/>
            <a:r>
              <a:rPr lang="cs-CZ" dirty="0" smtClean="0"/>
              <a:t>Pro soukromé právo je naopak typickou </a:t>
            </a:r>
            <a:r>
              <a:rPr lang="cs-CZ" b="1" dirty="0" smtClean="0"/>
              <a:t>občanskoprávní </a:t>
            </a:r>
            <a:r>
              <a:rPr lang="cs-CZ" b="1" dirty="0"/>
              <a:t>metoda </a:t>
            </a:r>
            <a:r>
              <a:rPr lang="cs-CZ" b="1" dirty="0" smtClean="0"/>
              <a:t>regulace</a:t>
            </a:r>
            <a:r>
              <a:rPr lang="cs-CZ" dirty="0" smtClean="0"/>
              <a:t>, pro kterou je charakteristická rovnost jejich </a:t>
            </a:r>
            <a:r>
              <a:rPr lang="cs-CZ" dirty="0"/>
              <a:t>subjektů a </a:t>
            </a:r>
            <a:r>
              <a:rPr lang="cs-CZ" dirty="0" smtClean="0"/>
              <a:t>uplatnění autonomie jejich vůle.</a:t>
            </a:r>
            <a:endParaRPr lang="cs-CZ" altLang="cs-CZ" dirty="0"/>
          </a:p>
        </p:txBody>
      </p:sp>
    </p:spTree>
    <p:extLst>
      <p:ext uri="{BB962C8B-B14F-4D97-AF65-F5344CB8AC3E}">
        <p14:creationId xmlns:p14="http://schemas.microsoft.com/office/powerpoint/2010/main" val="3296154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692696"/>
            <a:ext cx="8424936" cy="6032421"/>
          </a:xfrm>
          <a:prstGeom prst="rect">
            <a:avLst/>
          </a:prstGeom>
          <a:noFill/>
        </p:spPr>
        <p:txBody>
          <a:bodyPr wrap="square" rtlCol="0">
            <a:spAutoFit/>
          </a:bodyPr>
          <a:lstStyle/>
          <a:p>
            <a:pPr>
              <a:buNone/>
            </a:pPr>
            <a:r>
              <a:rPr lang="cs-CZ" sz="2400" b="1" dirty="0"/>
              <a:t>Právo </a:t>
            </a:r>
            <a:endParaRPr lang="cs-CZ" sz="2400" b="1" dirty="0" smtClean="0"/>
          </a:p>
          <a:p>
            <a:pPr>
              <a:buNone/>
            </a:pPr>
            <a:endParaRPr lang="cs-CZ" sz="2400" dirty="0"/>
          </a:p>
          <a:p>
            <a:pPr marL="342900" indent="-342900" algn="just">
              <a:buFont typeface="Arial" panose="020B0604020202020204" pitchFamily="34" charset="0"/>
              <a:buChar char="•"/>
            </a:pPr>
            <a:r>
              <a:rPr lang="cs-CZ" sz="3200" dirty="0"/>
              <a:t>soubor norem, které jsou vynutitelné státní mocí, a to na rozdíl od jiných norem: např. </a:t>
            </a:r>
            <a:r>
              <a:rPr lang="cs-CZ" sz="3200" dirty="0" smtClean="0"/>
              <a:t>etických</a:t>
            </a:r>
          </a:p>
          <a:p>
            <a:pPr algn="just"/>
            <a:endParaRPr lang="cs-CZ" dirty="0"/>
          </a:p>
          <a:p>
            <a:pPr algn="just"/>
            <a:r>
              <a:rPr lang="cs-CZ" dirty="0" smtClean="0"/>
              <a:t>Občan A. kouří cigaretu v prostoru restaurace = porušuje zákon, lze mu uložit pokutu a tuto následně vynutit.</a:t>
            </a:r>
          </a:p>
          <a:p>
            <a:pPr algn="just"/>
            <a:endParaRPr lang="cs-CZ" dirty="0"/>
          </a:p>
          <a:p>
            <a:pPr algn="just"/>
            <a:r>
              <a:rPr lang="cs-CZ" dirty="0" smtClean="0"/>
              <a:t>Občan B. kouří cigaretu v bytě nekuřáků = porušuje toliko etické pravidlo.</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3200" dirty="0"/>
              <a:t>bývá označováno jako minimum morálky (to, na čem se společnost shodne</a:t>
            </a:r>
            <a:r>
              <a:rPr lang="cs-CZ" sz="3200" dirty="0" smtClean="0"/>
              <a:t>)</a:t>
            </a:r>
          </a:p>
          <a:p>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65807"/>
            <a:ext cx="8568952" cy="5447645"/>
          </a:xfrm>
          <a:prstGeom prst="rect">
            <a:avLst/>
          </a:prstGeom>
          <a:noFill/>
        </p:spPr>
        <p:txBody>
          <a:bodyPr wrap="square" rtlCol="0">
            <a:spAutoFit/>
          </a:bodyPr>
          <a:lstStyle/>
          <a:p>
            <a:r>
              <a:rPr lang="cs-CZ" sz="2400" b="1" dirty="0" smtClean="0"/>
              <a:t>Vnější systémové vztahy správního práva</a:t>
            </a:r>
            <a:endParaRPr lang="cs-CZ" sz="2400" b="1" dirty="0"/>
          </a:p>
          <a:p>
            <a:endParaRPr lang="cs-CZ" dirty="0" smtClean="0"/>
          </a:p>
          <a:p>
            <a:pPr algn="just"/>
            <a:r>
              <a:rPr lang="cs-CZ" dirty="0" smtClean="0"/>
              <a:t>Kromě vnitřních systémových vazeb se správní právo jako odvětví projevuje také vnějšími systémovými vztahy, tj. </a:t>
            </a:r>
            <a:r>
              <a:rPr lang="cs-CZ" b="1" dirty="0" smtClean="0"/>
              <a:t>vztahy v rámci </a:t>
            </a:r>
            <a:r>
              <a:rPr lang="cs-CZ" dirty="0" smtClean="0"/>
              <a:t>systému vyššího řádu, tzn. </a:t>
            </a:r>
            <a:r>
              <a:rPr lang="cs-CZ" b="1" dirty="0" smtClean="0"/>
              <a:t>práva jako celku </a:t>
            </a:r>
            <a:r>
              <a:rPr lang="cs-CZ" dirty="0" smtClean="0"/>
              <a:t>resp. </a:t>
            </a:r>
            <a:r>
              <a:rPr lang="cs-CZ" b="1" dirty="0" smtClean="0"/>
              <a:t>právního řádu</a:t>
            </a:r>
            <a:r>
              <a:rPr lang="cs-CZ" dirty="0" smtClean="0"/>
              <a:t>.</a:t>
            </a:r>
          </a:p>
          <a:p>
            <a:pPr algn="just"/>
            <a:endParaRPr lang="cs-CZ" dirty="0"/>
          </a:p>
          <a:p>
            <a:pPr algn="just"/>
            <a:r>
              <a:rPr lang="cs-CZ" u="sng" dirty="0" smtClean="0"/>
              <a:t>Nejvýznamnější jsou vztahy správního práva k následujícím právním odvětvím</a:t>
            </a:r>
            <a:r>
              <a:rPr lang="cs-CZ" dirty="0" smtClean="0"/>
              <a:t>:</a:t>
            </a:r>
          </a:p>
          <a:p>
            <a:pPr algn="just"/>
            <a:endParaRPr lang="cs-CZ" dirty="0"/>
          </a:p>
          <a:p>
            <a:pPr marL="285750" indent="-285750" algn="just">
              <a:buFont typeface="Courier New" panose="02070309020205020404" pitchFamily="49" charset="0"/>
              <a:buChar char="o"/>
            </a:pPr>
            <a:r>
              <a:rPr lang="cs-CZ" b="1" dirty="0" smtClean="0"/>
              <a:t>ústavní právo </a:t>
            </a:r>
            <a:r>
              <a:rPr lang="cs-CZ" dirty="0" smtClean="0"/>
              <a:t>– je základem celého právního řádu, upravuje základní principy organizace a činnosti sátu a jeho orgánů i jiných veřejnoprávních korporací. Správní právo je do značné míry z ústavního práva odvozeno, je s ním velmi těsně spjato a jeho principy dále rozvádí a konkretizuje </a:t>
            </a:r>
            <a:r>
              <a:rPr lang="cs-CZ" b="1" dirty="0" smtClean="0"/>
              <a:t>(Ústava: hlava III. moc výkonná; hlava VII. územní samospráva; Listina základních práv a svobod – čl. 36 a čl. 37)</a:t>
            </a:r>
          </a:p>
          <a:p>
            <a:pPr marL="285750" indent="-285750" algn="just">
              <a:buFont typeface="Courier New" panose="02070309020205020404" pitchFamily="49" charset="0"/>
              <a:buChar char="o"/>
            </a:pPr>
            <a:endParaRPr lang="cs-CZ" b="1" dirty="0"/>
          </a:p>
          <a:p>
            <a:pPr marL="285750" indent="-285750" algn="just">
              <a:buFont typeface="Courier New" panose="02070309020205020404" pitchFamily="49" charset="0"/>
              <a:buChar char="o"/>
            </a:pPr>
            <a:r>
              <a:rPr lang="cs-CZ" b="1" dirty="0"/>
              <a:t>trestní právo </a:t>
            </a:r>
            <a:r>
              <a:rPr lang="cs-CZ" dirty="0"/>
              <a:t>– upravuje základy a následky trestní odpovědnosti. Ve správním právu trestním jde o obdobnou úpravu základů a následků </a:t>
            </a:r>
            <a:r>
              <a:rPr lang="cs-CZ" dirty="0" err="1"/>
              <a:t>správněprávní</a:t>
            </a:r>
            <a:r>
              <a:rPr lang="cs-CZ" dirty="0"/>
              <a:t> odpovědnosti</a:t>
            </a:r>
            <a:r>
              <a:rPr lang="cs-CZ" dirty="0" smtClean="0"/>
              <a:t>. Trestním právem je postihováno jednání vyšší společenské škodlivosti, </a:t>
            </a:r>
            <a:r>
              <a:rPr lang="cs-CZ" b="1" dirty="0" smtClean="0"/>
              <a:t>zásada subsidiarity trestní represe.</a:t>
            </a:r>
          </a:p>
          <a:p>
            <a:pPr algn="just"/>
            <a:endParaRPr lang="cs-CZ" dirty="0" smtClean="0"/>
          </a:p>
        </p:txBody>
      </p:sp>
    </p:spTree>
    <p:extLst>
      <p:ext uri="{BB962C8B-B14F-4D97-AF65-F5344CB8AC3E}">
        <p14:creationId xmlns:p14="http://schemas.microsoft.com/office/powerpoint/2010/main" val="3959022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476672"/>
            <a:ext cx="8363272" cy="5170646"/>
          </a:xfrm>
          <a:prstGeom prst="rect">
            <a:avLst/>
          </a:prstGeom>
          <a:noFill/>
        </p:spPr>
        <p:txBody>
          <a:bodyPr wrap="square" rtlCol="0">
            <a:spAutoFit/>
          </a:bodyPr>
          <a:lstStyle/>
          <a:p>
            <a:r>
              <a:rPr lang="cs-CZ" sz="2400" b="1" dirty="0"/>
              <a:t>Vnější systémové vztahy správního </a:t>
            </a:r>
            <a:r>
              <a:rPr lang="cs-CZ" sz="2400" b="1" dirty="0" smtClean="0"/>
              <a:t>práva</a:t>
            </a:r>
          </a:p>
          <a:p>
            <a:endParaRPr lang="cs-CZ" dirty="0" smtClean="0"/>
          </a:p>
          <a:p>
            <a:pPr algn="just"/>
            <a:endParaRPr lang="cs-CZ" b="1" dirty="0" smtClean="0"/>
          </a:p>
          <a:p>
            <a:pPr marL="285750" indent="-285750" algn="just">
              <a:buFont typeface="Courier New" panose="02070309020205020404" pitchFamily="49" charset="0"/>
              <a:buChar char="o"/>
            </a:pPr>
            <a:endParaRPr lang="cs-CZ" b="1" dirty="0" smtClean="0"/>
          </a:p>
          <a:p>
            <a:pPr marL="285750" indent="-285750" algn="just">
              <a:buFont typeface="Courier New" panose="02070309020205020404" pitchFamily="49" charset="0"/>
              <a:buChar char="o"/>
            </a:pPr>
            <a:r>
              <a:rPr lang="cs-CZ" b="1" dirty="0"/>
              <a:t>s</a:t>
            </a:r>
            <a:r>
              <a:rPr lang="cs-CZ" b="1" dirty="0" smtClean="0"/>
              <a:t>oukromé právo</a:t>
            </a:r>
            <a:r>
              <a:rPr lang="cs-CZ" dirty="0" smtClean="0"/>
              <a:t>– upravuje vztahy mezi právně rovnými subjekty, je tedy odvětvím, v němž se uplatňuje horizontální (občanskoprávní) metoda regulace, čímž se zásadně odlišuje od správního práva. V tomto právním odvětví jde ve značné míře o majetkové či užívací vztahy, do nichž v některých případech lze nebo se musí zasáhnout na základě správněprávní regulace, přičemž správní orgány tyto zásahy činí autoritativně, </a:t>
            </a:r>
            <a:r>
              <a:rPr lang="cs-CZ" b="1" dirty="0" smtClean="0"/>
              <a:t>např. </a:t>
            </a:r>
            <a:r>
              <a:rPr lang="cs-CZ" b="1" dirty="0"/>
              <a:t>stavební </a:t>
            </a:r>
            <a:r>
              <a:rPr lang="cs-CZ" b="1" dirty="0" smtClean="0"/>
              <a:t>řízení</a:t>
            </a:r>
          </a:p>
          <a:p>
            <a:pPr algn="just"/>
            <a:endParaRPr lang="cs-CZ" b="1" dirty="0" smtClean="0"/>
          </a:p>
          <a:p>
            <a:pPr marL="285750" indent="-285750" algn="just">
              <a:buFont typeface="Courier New" panose="02070309020205020404" pitchFamily="49" charset="0"/>
              <a:buChar char="o"/>
            </a:pPr>
            <a:r>
              <a:rPr lang="cs-CZ" b="1" dirty="0"/>
              <a:t>pracovní právo </a:t>
            </a:r>
            <a:r>
              <a:rPr lang="cs-CZ" dirty="0"/>
              <a:t>– je právním odvětvím upravujícím pracovněprávní vztahy. Správní právo s ním má společný okruh pracovněprávních či </a:t>
            </a:r>
            <a:r>
              <a:rPr lang="cs-CZ" dirty="0" smtClean="0"/>
              <a:t>služebně právních </a:t>
            </a:r>
            <a:r>
              <a:rPr lang="cs-CZ" dirty="0"/>
              <a:t>vztahů pracovníků příp. členů orgánů veřejné správy. Předmětem úpravy správního práva jsou specifické aspekty těchto vztahů, jež jsou dány povahou veřejné </a:t>
            </a:r>
            <a:r>
              <a:rPr lang="cs-CZ" dirty="0" smtClean="0"/>
              <a:t>správy </a:t>
            </a:r>
            <a:r>
              <a:rPr lang="cs-CZ" b="1" dirty="0" smtClean="0"/>
              <a:t>(zákon č. 262/2006 Sb.,</a:t>
            </a:r>
            <a:r>
              <a:rPr lang="cs-CZ" b="1" dirty="0"/>
              <a:t> </a:t>
            </a:r>
            <a:r>
              <a:rPr lang="cs-CZ" b="1" dirty="0" smtClean="0"/>
              <a:t>zákoník práce – zákon č. 312/2002 Sb., o úřednících územně samosprávných celků, zákon o státní službě)</a:t>
            </a:r>
            <a:endParaRPr lang="cs-CZ" b="1" dirty="0"/>
          </a:p>
          <a:p>
            <a:pPr marL="285750" indent="-285750" algn="just">
              <a:buFont typeface="Courier New" panose="02070309020205020404" pitchFamily="49" charset="0"/>
              <a:buChar char="o"/>
            </a:pPr>
            <a:endParaRPr lang="cs-CZ" b="1" dirty="0"/>
          </a:p>
        </p:txBody>
      </p:sp>
    </p:spTree>
    <p:extLst>
      <p:ext uri="{BB962C8B-B14F-4D97-AF65-F5344CB8AC3E}">
        <p14:creationId xmlns:p14="http://schemas.microsoft.com/office/powerpoint/2010/main" val="33048355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NORMY SPRÁVNÍHO PRÁVA</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5048917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539552" y="692696"/>
            <a:ext cx="8136904" cy="5355312"/>
          </a:xfrm>
          <a:prstGeom prst="rect">
            <a:avLst/>
          </a:prstGeom>
          <a:noFill/>
        </p:spPr>
        <p:txBody>
          <a:bodyPr wrap="square" rtlCol="0">
            <a:spAutoFit/>
          </a:bodyPr>
          <a:lstStyle/>
          <a:p>
            <a:r>
              <a:rPr lang="cs-CZ" sz="2400" b="1" dirty="0" smtClean="0"/>
              <a:t>Charakteristika norem správního práva</a:t>
            </a:r>
          </a:p>
          <a:p>
            <a:endParaRPr lang="cs-CZ" b="1" dirty="0" smtClean="0"/>
          </a:p>
          <a:p>
            <a:pPr marL="285750" indent="-285750" algn="just">
              <a:buFont typeface="Wingdings" panose="05000000000000000000" pitchFamily="2" charset="2"/>
              <a:buChar char="q"/>
            </a:pPr>
            <a:r>
              <a:rPr lang="cs-CZ" sz="2000" b="1" dirty="0" smtClean="0"/>
              <a:t>Norma správního práva </a:t>
            </a:r>
            <a:r>
              <a:rPr lang="cs-CZ" sz="2000" dirty="0" smtClean="0"/>
              <a:t>je právní normou, jejímž </a:t>
            </a:r>
            <a:r>
              <a:rPr lang="cs-CZ" sz="2000" b="1" dirty="0" smtClean="0"/>
              <a:t>předmětem je regulace vztahů souvisejících s postavením a výkonem veřejné správy</a:t>
            </a:r>
            <a:r>
              <a:rPr lang="cs-CZ" sz="2000" dirty="0" smtClean="0"/>
              <a:t>. </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b="1" dirty="0" smtClean="0"/>
              <a:t>právní normy</a:t>
            </a:r>
            <a:r>
              <a:rPr lang="cs-CZ" sz="2000" dirty="0" smtClean="0"/>
              <a:t>, které jsou státem buďto přímo vydávány, anebo státem uznávány, a které </a:t>
            </a:r>
            <a:r>
              <a:rPr lang="cs-CZ" sz="2000" b="1" dirty="0" smtClean="0"/>
              <a:t>tvoří a naplňují obsah pramenů správního práva</a:t>
            </a:r>
            <a:r>
              <a:rPr lang="cs-CZ" sz="2000" dirty="0" smtClean="0"/>
              <a:t>. Nemohou existovat, stejně jako žádné jiné právní normy, mimo prameny práva, a proto v pramenech správního práva nalézají své vnější vyjádření</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dirty="0" smtClean="0"/>
              <a:t>Z hlediska závaznosti </a:t>
            </a:r>
            <a:r>
              <a:rPr lang="cs-CZ" sz="2000" dirty="0"/>
              <a:t>převažují ve správním právu normy </a:t>
            </a:r>
            <a:r>
              <a:rPr lang="cs-CZ" sz="2000" b="1" dirty="0"/>
              <a:t>kogentní</a:t>
            </a:r>
            <a:r>
              <a:rPr lang="cs-CZ" sz="2000" dirty="0"/>
              <a:t>, tj. takové, </a:t>
            </a:r>
            <a:r>
              <a:rPr lang="cs-CZ" sz="2000" dirty="0" smtClean="0"/>
              <a:t>od nichž </a:t>
            </a:r>
            <a:r>
              <a:rPr lang="cs-CZ" sz="2000" dirty="0"/>
              <a:t>se subjekty předvídaných právních vztahů nemohou odchýlit a </a:t>
            </a:r>
            <a:r>
              <a:rPr lang="cs-CZ" sz="2000" dirty="0" smtClean="0"/>
              <a:t>to ani </a:t>
            </a:r>
            <a:r>
              <a:rPr lang="cs-CZ" sz="2000" dirty="0"/>
              <a:t>vzájemnou </a:t>
            </a:r>
            <a:r>
              <a:rPr lang="cs-CZ" sz="2000" dirty="0" smtClean="0"/>
              <a:t>dohodou</a:t>
            </a:r>
          </a:p>
          <a:p>
            <a:pPr algn="just"/>
            <a:endParaRPr lang="cs-CZ" sz="2000" dirty="0"/>
          </a:p>
          <a:p>
            <a:pPr algn="ctr"/>
            <a:r>
              <a:rPr lang="cs-CZ" sz="2000" dirty="0" smtClean="0"/>
              <a:t>X</a:t>
            </a:r>
          </a:p>
          <a:p>
            <a:pPr algn="just"/>
            <a:r>
              <a:rPr lang="cs-CZ" sz="2000" dirty="0" smtClean="0"/>
              <a:t>proti tomu stojí normy </a:t>
            </a:r>
            <a:r>
              <a:rPr lang="cs-CZ" sz="2000" b="1" dirty="0" smtClean="0"/>
              <a:t>dispozitivní</a:t>
            </a:r>
            <a:r>
              <a:rPr lang="cs-CZ" sz="2000" dirty="0" smtClean="0"/>
              <a:t> = subjekty si mohou práva a povinnosti upravit odchylně od zákona (typicky smlouvy v občanském právu)</a:t>
            </a:r>
          </a:p>
        </p:txBody>
      </p:sp>
    </p:spTree>
    <p:extLst>
      <p:ext uri="{BB962C8B-B14F-4D97-AF65-F5344CB8AC3E}">
        <p14:creationId xmlns:p14="http://schemas.microsoft.com/office/powerpoint/2010/main" val="31044098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TextovéPole 4"/>
          <p:cNvSpPr txBox="1"/>
          <p:nvPr/>
        </p:nvSpPr>
        <p:spPr>
          <a:xfrm>
            <a:off x="251520" y="188640"/>
            <a:ext cx="8568952" cy="4278094"/>
          </a:xfrm>
          <a:prstGeom prst="rect">
            <a:avLst/>
          </a:prstGeom>
          <a:noFill/>
        </p:spPr>
        <p:txBody>
          <a:bodyPr wrap="square" rtlCol="0">
            <a:spAutoFit/>
          </a:bodyPr>
          <a:lstStyle/>
          <a:p>
            <a:r>
              <a:rPr lang="cs-CZ" sz="2400" b="1" dirty="0" smtClean="0"/>
              <a:t>Vnitřní struktura norem správního práva</a:t>
            </a:r>
            <a:endParaRPr lang="cs-CZ" sz="2400" b="1" dirty="0"/>
          </a:p>
          <a:p>
            <a:endParaRPr lang="cs-CZ" sz="1000" b="1" dirty="0" smtClean="0"/>
          </a:p>
          <a:p>
            <a:pPr algn="just"/>
            <a:endParaRPr lang="cs-CZ" sz="1000" b="1" dirty="0"/>
          </a:p>
          <a:p>
            <a:pPr algn="just"/>
            <a:r>
              <a:rPr lang="cs-CZ" dirty="0" smtClean="0"/>
              <a:t>Normami správního práva tedy nerozumíme jednotlivé předpisy správního práva, nýbrž jen jednotlivá v nich obsažená </a:t>
            </a:r>
            <a:r>
              <a:rPr lang="cs-CZ" b="1" u="sng" dirty="0" smtClean="0"/>
              <a:t>obecně závazná pravidla chování</a:t>
            </a:r>
            <a:r>
              <a:rPr lang="cs-CZ" dirty="0" smtClean="0"/>
              <a:t>, disponující příslušnými strukturálními prvky právní normy.</a:t>
            </a:r>
          </a:p>
          <a:p>
            <a:pPr algn="just"/>
            <a:endParaRPr lang="cs-CZ" sz="1000" dirty="0"/>
          </a:p>
          <a:p>
            <a:pPr algn="just"/>
            <a:r>
              <a:rPr lang="cs-CZ" dirty="0" smtClean="0"/>
              <a:t>Právní věda obecně vymezuje vnitřní </a:t>
            </a:r>
            <a:r>
              <a:rPr lang="cs-CZ" b="1" dirty="0" smtClean="0"/>
              <a:t>strukturu právní normy </a:t>
            </a:r>
            <a:r>
              <a:rPr lang="cs-CZ" dirty="0" smtClean="0"/>
              <a:t>do 3 prvků:</a:t>
            </a:r>
          </a:p>
          <a:p>
            <a:pPr algn="just"/>
            <a:endParaRPr lang="cs-CZ" sz="1000" dirty="0"/>
          </a:p>
          <a:p>
            <a:pPr marL="285750" indent="-285750" algn="just">
              <a:buFont typeface="Wingdings" panose="05000000000000000000" pitchFamily="2" charset="2"/>
              <a:buChar char="q"/>
            </a:pPr>
            <a:r>
              <a:rPr lang="cs-CZ" b="1" dirty="0" smtClean="0"/>
              <a:t>hypotéza</a:t>
            </a:r>
            <a:r>
              <a:rPr lang="cs-CZ" dirty="0" smtClean="0"/>
              <a:t> (podmínky realizace normy, např. časová působnost, okruh adresátů),</a:t>
            </a:r>
          </a:p>
          <a:p>
            <a:pPr marL="285750" indent="-285750" algn="just">
              <a:buFont typeface="Wingdings" panose="05000000000000000000" pitchFamily="2" charset="2"/>
              <a:buChar char="q"/>
            </a:pPr>
            <a:r>
              <a:rPr lang="cs-CZ" b="1" dirty="0" smtClean="0"/>
              <a:t>dispozice</a:t>
            </a:r>
            <a:r>
              <a:rPr lang="cs-CZ" dirty="0" smtClean="0"/>
              <a:t> (vlastní pravidlo chování),</a:t>
            </a:r>
          </a:p>
          <a:p>
            <a:pPr marL="285750" indent="-285750" algn="just">
              <a:buFont typeface="Wingdings" panose="05000000000000000000" pitchFamily="2" charset="2"/>
              <a:buChar char="q"/>
            </a:pPr>
            <a:r>
              <a:rPr lang="cs-CZ" b="1" dirty="0" smtClean="0"/>
              <a:t>sankce</a:t>
            </a:r>
            <a:r>
              <a:rPr lang="cs-CZ" dirty="0" smtClean="0"/>
              <a:t> </a:t>
            </a:r>
            <a:r>
              <a:rPr lang="cs-CZ" dirty="0"/>
              <a:t>(újma za porušení právních povinností stanovených v dispozici právní </a:t>
            </a:r>
            <a:r>
              <a:rPr lang="cs-CZ" dirty="0" smtClean="0"/>
              <a:t>normy).</a:t>
            </a:r>
          </a:p>
          <a:p>
            <a:pPr algn="just"/>
            <a:endParaRPr lang="cs-CZ" sz="1000" dirty="0"/>
          </a:p>
          <a:p>
            <a:pPr algn="just"/>
            <a:r>
              <a:rPr lang="cs-CZ" dirty="0" smtClean="0"/>
              <a:t>Normám správního práva jako normám veřejnoprávním je vždy vlastní </a:t>
            </a:r>
            <a:r>
              <a:rPr lang="cs-CZ" b="1" dirty="0" smtClean="0"/>
              <a:t>prvek veřejnomocenského působení</a:t>
            </a:r>
            <a:r>
              <a:rPr lang="cs-CZ" dirty="0" smtClean="0"/>
              <a:t>, který </a:t>
            </a:r>
            <a:r>
              <a:rPr lang="cs-CZ" b="1" dirty="0" smtClean="0"/>
              <a:t>nemusí být nutně vždy vyjádřen sankcí</a:t>
            </a:r>
            <a:r>
              <a:rPr lang="cs-CZ" dirty="0" smtClean="0"/>
              <a:t>. U některých norem správního práva sankce nepřicházejí v úvahu vůbec, typické jsou naopak pro normy tzv. správního práva trestního. </a:t>
            </a:r>
          </a:p>
        </p:txBody>
      </p:sp>
    </p:spTree>
    <p:extLst>
      <p:ext uri="{BB962C8B-B14F-4D97-AF65-F5344CB8AC3E}">
        <p14:creationId xmlns:p14="http://schemas.microsoft.com/office/powerpoint/2010/main" val="19139375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59532" y="620688"/>
            <a:ext cx="8424936" cy="4678204"/>
          </a:xfrm>
          <a:prstGeom prst="rect">
            <a:avLst/>
          </a:prstGeom>
          <a:noFill/>
        </p:spPr>
        <p:txBody>
          <a:bodyPr wrap="square" rtlCol="0">
            <a:spAutoFit/>
          </a:bodyPr>
          <a:lstStyle/>
          <a:p>
            <a:r>
              <a:rPr lang="cs-CZ" sz="2400" b="1" dirty="0" smtClean="0"/>
              <a:t>Členění norem </a:t>
            </a:r>
            <a:r>
              <a:rPr lang="cs-CZ" sz="2400" b="1" dirty="0"/>
              <a:t>správního práva</a:t>
            </a:r>
          </a:p>
          <a:p>
            <a:endParaRPr lang="cs-CZ" altLang="cs-CZ" sz="1000" dirty="0" smtClean="0"/>
          </a:p>
          <a:p>
            <a:pPr algn="just"/>
            <a:endParaRPr lang="cs-CZ" altLang="cs-CZ" sz="2400" dirty="0"/>
          </a:p>
          <a:p>
            <a:pPr marL="285750" indent="-285750" algn="just">
              <a:buFont typeface="Wingdings" panose="05000000000000000000" pitchFamily="2" charset="2"/>
              <a:buChar char="q"/>
            </a:pPr>
            <a:r>
              <a:rPr lang="cs-CZ" altLang="cs-CZ" sz="2400" b="1" dirty="0" smtClean="0"/>
              <a:t>regulativní</a:t>
            </a:r>
            <a:r>
              <a:rPr lang="cs-CZ" altLang="cs-CZ" sz="2400" dirty="0" smtClean="0"/>
              <a:t>, které jsou tvořeny hypotézou a dispozicí a</a:t>
            </a:r>
          </a:p>
          <a:p>
            <a:pPr marL="285750" indent="-285750" algn="just">
              <a:buFont typeface="Wingdings" panose="05000000000000000000" pitchFamily="2" charset="2"/>
              <a:buChar char="q"/>
            </a:pPr>
            <a:r>
              <a:rPr lang="cs-CZ" altLang="cs-CZ" sz="2400" b="1" dirty="0" smtClean="0"/>
              <a:t>ochranné</a:t>
            </a:r>
            <a:r>
              <a:rPr lang="cs-CZ" altLang="cs-CZ" sz="2400" dirty="0" smtClean="0"/>
              <a:t>, které jsou tvořeny dispozicí  a sankcí.</a:t>
            </a:r>
          </a:p>
          <a:p>
            <a:pPr algn="just"/>
            <a:endParaRPr lang="cs-CZ" altLang="cs-CZ" sz="2400" dirty="0"/>
          </a:p>
          <a:p>
            <a:pPr algn="just"/>
            <a:endParaRPr lang="cs-CZ" altLang="cs-CZ" sz="2400" dirty="0"/>
          </a:p>
          <a:p>
            <a:pPr algn="just"/>
            <a:r>
              <a:rPr lang="cs-CZ" altLang="cs-CZ" sz="2400" b="1" dirty="0" smtClean="0"/>
              <a:t>Regulativní normy</a:t>
            </a:r>
            <a:r>
              <a:rPr lang="cs-CZ" altLang="cs-CZ" sz="2400" dirty="0" smtClean="0"/>
              <a:t> správního práva upravují postavení a chování subjektů správního práva v pozitivních správněprávních vztazích.</a:t>
            </a:r>
          </a:p>
          <a:p>
            <a:pPr algn="just"/>
            <a:endParaRPr lang="cs-CZ" altLang="cs-CZ" sz="2400" dirty="0"/>
          </a:p>
          <a:p>
            <a:pPr algn="just"/>
            <a:r>
              <a:rPr lang="cs-CZ" altLang="cs-CZ" sz="2400" b="1" dirty="0" smtClean="0"/>
              <a:t>Ochranné normy správního práva </a:t>
            </a:r>
            <a:r>
              <a:rPr lang="cs-CZ" altLang="cs-CZ" sz="2400" dirty="0" smtClean="0"/>
              <a:t>poskytují ochranu příslušným společenským vztahům tím, že regulují negativní (konfliktní) společenské vztahy, vznikající na základě porušení práva.</a:t>
            </a:r>
            <a:endParaRPr lang="cs-CZ" altLang="cs-CZ" sz="2400" dirty="0"/>
          </a:p>
        </p:txBody>
      </p:sp>
    </p:spTree>
    <p:extLst>
      <p:ext uri="{BB962C8B-B14F-4D97-AF65-F5344CB8AC3E}">
        <p14:creationId xmlns:p14="http://schemas.microsoft.com/office/powerpoint/2010/main" val="26380280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374577"/>
            <a:ext cx="8280920" cy="5109091"/>
          </a:xfrm>
          <a:prstGeom prst="rect">
            <a:avLst/>
          </a:prstGeom>
          <a:noFill/>
        </p:spPr>
        <p:txBody>
          <a:bodyPr wrap="square" rtlCol="0">
            <a:spAutoFit/>
          </a:bodyPr>
          <a:lstStyle/>
          <a:p>
            <a:r>
              <a:rPr lang="cs-CZ" sz="2400" b="1" dirty="0"/>
              <a:t>Členění norem správního práva</a:t>
            </a:r>
          </a:p>
          <a:p>
            <a:endParaRPr lang="cs-CZ" sz="1000" dirty="0"/>
          </a:p>
          <a:p>
            <a:pPr algn="just"/>
            <a:r>
              <a:rPr lang="cs-CZ" dirty="0" smtClean="0"/>
              <a:t>Podle právního charakteru norem správního práva lze tyto normy dělit na normy:</a:t>
            </a:r>
          </a:p>
          <a:p>
            <a:pPr algn="just"/>
            <a:endParaRPr lang="cs-CZ" sz="1000" dirty="0"/>
          </a:p>
          <a:p>
            <a:pPr marL="285750" indent="-285750" algn="just">
              <a:buFont typeface="Wingdings" panose="05000000000000000000" pitchFamily="2" charset="2"/>
              <a:buChar char="§"/>
            </a:pPr>
            <a:r>
              <a:rPr lang="cs-CZ" b="1" dirty="0" smtClean="0"/>
              <a:t>zavazující</a:t>
            </a:r>
            <a:r>
              <a:rPr lang="cs-CZ" dirty="0" smtClean="0"/>
              <a:t>, představované normami </a:t>
            </a:r>
            <a:r>
              <a:rPr lang="cs-CZ" b="1" dirty="0" smtClean="0"/>
              <a:t>přikazujícími</a:t>
            </a:r>
            <a:r>
              <a:rPr lang="cs-CZ" dirty="0" smtClean="0"/>
              <a:t> a normami </a:t>
            </a:r>
            <a:r>
              <a:rPr lang="cs-CZ" b="1" dirty="0" smtClean="0"/>
              <a:t>zakazujícími</a:t>
            </a:r>
            <a:r>
              <a:rPr lang="cs-CZ" dirty="0" smtClean="0"/>
              <a:t>,</a:t>
            </a:r>
          </a:p>
          <a:p>
            <a:pPr marL="285750" indent="-285750" algn="just">
              <a:buFont typeface="Wingdings" panose="05000000000000000000" pitchFamily="2" charset="2"/>
              <a:buChar char="§"/>
            </a:pPr>
            <a:r>
              <a:rPr lang="cs-CZ" b="1" dirty="0" smtClean="0"/>
              <a:t>zmocňující.</a:t>
            </a:r>
          </a:p>
          <a:p>
            <a:pPr algn="just"/>
            <a:endParaRPr lang="cs-CZ" sz="1000" b="1" dirty="0"/>
          </a:p>
          <a:p>
            <a:pPr algn="just"/>
            <a:r>
              <a:rPr lang="cs-CZ" dirty="0" smtClean="0"/>
              <a:t>Normy správního práva jsou převážně </a:t>
            </a:r>
            <a:r>
              <a:rPr lang="cs-CZ" b="1" dirty="0" smtClean="0"/>
              <a:t>normami zavazujícími</a:t>
            </a:r>
            <a:r>
              <a:rPr lang="cs-CZ" dirty="0" smtClean="0"/>
              <a:t>, tzn. jde o právní normy, jež obsahují pravidla chování, která musejí být subjekty správního práva vždy respektována. Zavazující normy vystupují buď jako normy </a:t>
            </a:r>
            <a:r>
              <a:rPr lang="cs-CZ" b="1" dirty="0" smtClean="0"/>
              <a:t>přikazující</a:t>
            </a:r>
            <a:r>
              <a:rPr lang="cs-CZ" dirty="0" smtClean="0"/>
              <a:t> a obsahují výslovný správní příkaz určitého chování, nebo jako normy </a:t>
            </a:r>
            <a:r>
              <a:rPr lang="cs-CZ" b="1" dirty="0" smtClean="0"/>
              <a:t>zakazující</a:t>
            </a:r>
            <a:r>
              <a:rPr lang="cs-CZ" dirty="0" smtClean="0"/>
              <a:t>, které obsahují výslovný správní zákaz určitého chování.</a:t>
            </a:r>
          </a:p>
          <a:p>
            <a:pPr algn="just"/>
            <a:endParaRPr lang="cs-CZ" sz="1000" dirty="0"/>
          </a:p>
          <a:p>
            <a:pPr algn="just"/>
            <a:endParaRPr lang="cs-CZ" sz="1000" dirty="0"/>
          </a:p>
          <a:p>
            <a:pPr algn="just"/>
            <a:r>
              <a:rPr lang="cs-CZ" b="1" dirty="0" smtClean="0"/>
              <a:t>Zmocňující normy </a:t>
            </a:r>
            <a:r>
              <a:rPr lang="cs-CZ" dirty="0" smtClean="0"/>
              <a:t>správního práva jsou mnohem méně četné. Tyto normy zakládají pro realizaci vždy určitého správněprávního vztahu jistou možnost chování určitého subjektu správního práva. Jedná se o normy, upravující oprávnění subjektů správního práva, jejichž realizace je závislá na projevu vůle toho kterého subjektu.</a:t>
            </a:r>
          </a:p>
          <a:p>
            <a:pPr algn="just"/>
            <a:endParaRPr lang="cs-CZ" dirty="0" smtClean="0"/>
          </a:p>
          <a:p>
            <a:pPr algn="just"/>
            <a:endParaRPr lang="cs-CZ" dirty="0"/>
          </a:p>
        </p:txBody>
      </p:sp>
    </p:spTree>
    <p:extLst>
      <p:ext uri="{BB962C8B-B14F-4D97-AF65-F5344CB8AC3E}">
        <p14:creationId xmlns:p14="http://schemas.microsoft.com/office/powerpoint/2010/main" val="3112706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427639" y="404664"/>
            <a:ext cx="8208912" cy="5447645"/>
          </a:xfrm>
          <a:prstGeom prst="rect">
            <a:avLst/>
          </a:prstGeom>
          <a:noFill/>
        </p:spPr>
        <p:txBody>
          <a:bodyPr wrap="square" rtlCol="0">
            <a:spAutoFit/>
          </a:bodyPr>
          <a:lstStyle/>
          <a:p>
            <a:r>
              <a:rPr lang="cs-CZ" sz="2400" b="1" dirty="0"/>
              <a:t>Členění norem správního práva</a:t>
            </a:r>
          </a:p>
          <a:p>
            <a:endParaRPr lang="cs-CZ" dirty="0" smtClean="0"/>
          </a:p>
          <a:p>
            <a:pPr algn="just"/>
            <a:r>
              <a:rPr lang="cs-CZ" dirty="0" smtClean="0"/>
              <a:t>Mimo dosud uvedená členění lze normy správního práva ještě členit </a:t>
            </a:r>
            <a:r>
              <a:rPr lang="cs-CZ" b="1" dirty="0" smtClean="0"/>
              <a:t>podle</a:t>
            </a:r>
            <a:r>
              <a:rPr lang="cs-CZ" dirty="0" smtClean="0"/>
              <a:t> jejich </a:t>
            </a:r>
            <a:r>
              <a:rPr lang="cs-CZ" b="1" dirty="0" smtClean="0"/>
              <a:t>právního obsahu </a:t>
            </a:r>
            <a:r>
              <a:rPr lang="cs-CZ" dirty="0" smtClean="0"/>
              <a:t>takto:</a:t>
            </a:r>
          </a:p>
          <a:p>
            <a:pPr algn="just"/>
            <a:endParaRPr lang="cs-CZ" dirty="0"/>
          </a:p>
          <a:p>
            <a:pPr marL="285750" indent="-285750" algn="just">
              <a:buFont typeface="Wingdings" panose="05000000000000000000" pitchFamily="2" charset="2"/>
              <a:buChar char="q"/>
            </a:pPr>
            <a:r>
              <a:rPr lang="cs-CZ" b="1" dirty="0" smtClean="0"/>
              <a:t>organizačněprávní normy </a:t>
            </a:r>
            <a:r>
              <a:rPr lang="cs-CZ" dirty="0" smtClean="0"/>
              <a:t>upravují </a:t>
            </a:r>
            <a:r>
              <a:rPr lang="cs-CZ" dirty="0"/>
              <a:t>vznik, změnu, zrušení a vzájemné </a:t>
            </a:r>
            <a:r>
              <a:rPr lang="cs-CZ" dirty="0" smtClean="0"/>
              <a:t>vztahy mezi </a:t>
            </a:r>
            <a:r>
              <a:rPr lang="cs-CZ" dirty="0"/>
              <a:t>orgány veřejné </a:t>
            </a:r>
            <a:r>
              <a:rPr lang="cs-CZ" dirty="0" smtClean="0"/>
              <a:t>správy,</a:t>
            </a:r>
          </a:p>
          <a:p>
            <a:pPr algn="just"/>
            <a:endParaRPr lang="cs-CZ" dirty="0" smtClean="0"/>
          </a:p>
          <a:p>
            <a:pPr marL="285750" indent="-285750" algn="just">
              <a:buFont typeface="Wingdings" panose="05000000000000000000" pitchFamily="2" charset="2"/>
              <a:buChar char="q"/>
            </a:pPr>
            <a:r>
              <a:rPr lang="cs-CZ" b="1" dirty="0" smtClean="0"/>
              <a:t>kompetenční normy </a:t>
            </a:r>
            <a:r>
              <a:rPr lang="cs-CZ" dirty="0"/>
              <a:t>upravují </a:t>
            </a:r>
            <a:r>
              <a:rPr lang="cs-CZ" dirty="0" smtClean="0"/>
              <a:t>působnost těchto </a:t>
            </a:r>
            <a:r>
              <a:rPr lang="cs-CZ" dirty="0"/>
              <a:t>orgánů co do okruhu věcí, které mají za úkol </a:t>
            </a:r>
            <a:r>
              <a:rPr lang="cs-CZ" dirty="0" smtClean="0"/>
              <a:t>řešit,</a:t>
            </a:r>
          </a:p>
          <a:p>
            <a:pPr algn="just"/>
            <a:endParaRPr lang="cs-CZ" dirty="0" smtClean="0"/>
          </a:p>
          <a:p>
            <a:pPr marL="285750" indent="-285750" algn="just">
              <a:buFont typeface="Wingdings" panose="05000000000000000000" pitchFamily="2" charset="2"/>
              <a:buChar char="q"/>
            </a:pPr>
            <a:r>
              <a:rPr lang="cs-CZ" b="1" dirty="0" smtClean="0"/>
              <a:t>hmotněprávní normy </a:t>
            </a:r>
            <a:r>
              <a:rPr lang="cs-CZ" dirty="0" smtClean="0"/>
              <a:t>upravují vlastní práva a povinnosti adresátů veřejnosprávního působení společně s bezprostředními předpoklady a podmínkami jejich realizace,</a:t>
            </a:r>
          </a:p>
          <a:p>
            <a:pPr algn="just"/>
            <a:endParaRPr lang="cs-CZ" dirty="0" smtClean="0"/>
          </a:p>
          <a:p>
            <a:pPr marL="285750" indent="-285750" algn="just">
              <a:buFont typeface="Wingdings" panose="05000000000000000000" pitchFamily="2" charset="2"/>
              <a:buChar char="q"/>
            </a:pPr>
            <a:r>
              <a:rPr lang="cs-CZ" b="1" dirty="0" smtClean="0"/>
              <a:t>procesněprávní normy </a:t>
            </a:r>
            <a:r>
              <a:rPr lang="cs-CZ" dirty="0" smtClean="0"/>
              <a:t>upravují postupy, jejichž prostřednictvím se uvádí v život obsah mnohých norem hmotněprávních. Procesněprávní normy samy o sobě význam nemají, jejich smysl se naplňuje jen ve spojitosti s normami hmotněprávními.  </a:t>
            </a:r>
          </a:p>
        </p:txBody>
      </p:sp>
    </p:spTree>
    <p:extLst>
      <p:ext uri="{BB962C8B-B14F-4D97-AF65-F5344CB8AC3E}">
        <p14:creationId xmlns:p14="http://schemas.microsoft.com/office/powerpoint/2010/main" val="8068408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611560" y="491101"/>
            <a:ext cx="7920880" cy="5601533"/>
          </a:xfrm>
          <a:prstGeom prst="rect">
            <a:avLst/>
          </a:prstGeom>
          <a:noFill/>
        </p:spPr>
        <p:txBody>
          <a:bodyPr wrap="square" rtlCol="0">
            <a:spAutoFit/>
          </a:bodyPr>
          <a:lstStyle/>
          <a:p>
            <a:r>
              <a:rPr lang="cs-CZ" sz="2400" b="1" dirty="0" smtClean="0"/>
              <a:t>Působnost norem správního práva</a:t>
            </a:r>
            <a:endParaRPr lang="cs-CZ" sz="2400" b="1" dirty="0"/>
          </a:p>
          <a:p>
            <a:endParaRPr lang="cs-CZ" sz="1000" b="1" dirty="0" smtClean="0"/>
          </a:p>
          <a:p>
            <a:pPr algn="just"/>
            <a:r>
              <a:rPr lang="cs-CZ" dirty="0" smtClean="0"/>
              <a:t>U norem správního práva sehrává významnou roli jejich působnost, která je vymezena okruhy vztahů, v nichž mají správní orgány vykonávat svoji pravomoc. Jedná se o </a:t>
            </a:r>
            <a:r>
              <a:rPr lang="cs-CZ" b="1" dirty="0" smtClean="0"/>
              <a:t>místní, časovou, osobní a věcnou působnost norem správního práva</a:t>
            </a:r>
            <a:r>
              <a:rPr lang="cs-CZ" dirty="0" smtClean="0"/>
              <a:t>.</a:t>
            </a:r>
          </a:p>
          <a:p>
            <a:pPr algn="just"/>
            <a:endParaRPr lang="cs-CZ" sz="1000" dirty="0"/>
          </a:p>
          <a:p>
            <a:pPr algn="just"/>
            <a:r>
              <a:rPr lang="cs-CZ" sz="2400" b="1" dirty="0" smtClean="0"/>
              <a:t>Místní působnost norem správního práva</a:t>
            </a:r>
          </a:p>
          <a:p>
            <a:pPr algn="just"/>
            <a:endParaRPr lang="cs-CZ" sz="1000" b="1" dirty="0"/>
          </a:p>
          <a:p>
            <a:pPr algn="just"/>
            <a:r>
              <a:rPr lang="cs-CZ" b="1" dirty="0" smtClean="0"/>
              <a:t>→ </a:t>
            </a:r>
            <a:r>
              <a:rPr lang="cs-CZ" dirty="0" smtClean="0"/>
              <a:t>ohraničuje působnost norem správního práva prostorově, čili </a:t>
            </a:r>
            <a:r>
              <a:rPr lang="cs-CZ" b="1" dirty="0" smtClean="0"/>
              <a:t>řeší otázku, v jakém územním prostoru daná norma působí</a:t>
            </a:r>
            <a:r>
              <a:rPr lang="cs-CZ" dirty="0" smtClean="0"/>
              <a:t>. </a:t>
            </a:r>
          </a:p>
          <a:p>
            <a:pPr algn="just"/>
            <a:endParaRPr lang="cs-CZ" dirty="0"/>
          </a:p>
          <a:p>
            <a:pPr algn="just"/>
            <a:r>
              <a:rPr lang="cs-CZ" dirty="0" smtClean="0"/>
              <a:t>Většinou platí, že norma správního práva působí na území, k němuž se vztahuje postavení orgánu, který vydal právní předpis obsahující předmětnou normu (normy). Není-li stanoveno jinak působí normy správního práva:</a:t>
            </a:r>
          </a:p>
          <a:p>
            <a:pPr algn="just"/>
            <a:endParaRPr lang="cs-CZ" sz="1000" dirty="0"/>
          </a:p>
          <a:p>
            <a:pPr marL="285750" indent="-285750" algn="just">
              <a:buFont typeface="Wingdings" panose="05000000000000000000" pitchFamily="2" charset="2"/>
              <a:buChar char="ü"/>
            </a:pPr>
            <a:r>
              <a:rPr lang="cs-CZ" b="1" dirty="0" smtClean="0"/>
              <a:t>na území celého státu</a:t>
            </a:r>
            <a:r>
              <a:rPr lang="cs-CZ" dirty="0" smtClean="0"/>
              <a:t>, pokud jsou obsaženy v předpisech vydaných ústředními orgány,</a:t>
            </a:r>
          </a:p>
          <a:p>
            <a:pPr marL="285750" indent="-285750" algn="just">
              <a:buFont typeface="Wingdings" panose="05000000000000000000" pitchFamily="2" charset="2"/>
              <a:buChar char="ü"/>
            </a:pPr>
            <a:r>
              <a:rPr lang="cs-CZ" b="1" dirty="0" smtClean="0"/>
              <a:t>v územním obvodu krajů</a:t>
            </a:r>
            <a:r>
              <a:rPr lang="cs-CZ" dirty="0" smtClean="0"/>
              <a:t>, pokud jsou obsaženy v předpisech vydaných orgány krajů,</a:t>
            </a:r>
          </a:p>
          <a:p>
            <a:pPr marL="285750" indent="-285750" algn="just">
              <a:buFont typeface="Wingdings" panose="05000000000000000000" pitchFamily="2" charset="2"/>
              <a:buChar char="ü"/>
            </a:pPr>
            <a:r>
              <a:rPr lang="cs-CZ" b="1" dirty="0" smtClean="0"/>
              <a:t>v územním či správním obvodu obcí</a:t>
            </a:r>
            <a:r>
              <a:rPr lang="cs-CZ" dirty="0" smtClean="0"/>
              <a:t>, pokud jsou obsaženy v předpisech vydaných orgány obcí.</a:t>
            </a:r>
          </a:p>
        </p:txBody>
      </p:sp>
    </p:spTree>
    <p:extLst>
      <p:ext uri="{BB962C8B-B14F-4D97-AF65-F5344CB8AC3E}">
        <p14:creationId xmlns:p14="http://schemas.microsoft.com/office/powerpoint/2010/main" val="37116010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548680"/>
            <a:ext cx="8640960" cy="4216539"/>
          </a:xfrm>
          <a:prstGeom prst="rect">
            <a:avLst/>
          </a:prstGeom>
          <a:noFill/>
        </p:spPr>
        <p:txBody>
          <a:bodyPr wrap="square" rtlCol="0">
            <a:spAutoFit/>
          </a:bodyPr>
          <a:lstStyle/>
          <a:p>
            <a:pPr algn="just"/>
            <a:endParaRPr lang="cs-CZ" dirty="0"/>
          </a:p>
          <a:p>
            <a:pPr algn="just"/>
            <a:r>
              <a:rPr lang="cs-CZ" sz="2400" b="1" dirty="0" smtClean="0"/>
              <a:t>Časová působnost norem správního práva</a:t>
            </a:r>
          </a:p>
          <a:p>
            <a:pPr algn="just"/>
            <a:endParaRPr lang="cs-CZ" sz="1000" b="1" dirty="0"/>
          </a:p>
          <a:p>
            <a:pPr algn="just"/>
            <a:r>
              <a:rPr lang="cs-CZ" dirty="0" smtClean="0"/>
              <a:t>→ ohraničuje působnost norem správního práva časově. Je nutno vždy zjišťovat, kdy se norma správního práva stává platnou, kdy účinnou, jak dlouho platí a zda může mít zpětnou účinnost.</a:t>
            </a:r>
          </a:p>
          <a:p>
            <a:pPr algn="just"/>
            <a:endParaRPr lang="cs-CZ" dirty="0" smtClean="0"/>
          </a:p>
          <a:p>
            <a:pPr algn="just"/>
            <a:r>
              <a:rPr lang="cs-CZ" b="1" dirty="0" smtClean="0"/>
              <a:t>Platnost</a:t>
            </a:r>
            <a:r>
              <a:rPr lang="cs-CZ" dirty="0"/>
              <a:t> </a:t>
            </a:r>
            <a:r>
              <a:rPr lang="cs-CZ" dirty="0" smtClean="0"/>
              <a:t>= norma se stala součástí právního řádu (vyhlášena předepsaným způsobem)</a:t>
            </a:r>
          </a:p>
          <a:p>
            <a:pPr algn="just"/>
            <a:r>
              <a:rPr lang="cs-CZ" b="1" dirty="0" smtClean="0"/>
              <a:t>Účinnost = </a:t>
            </a:r>
            <a:r>
              <a:rPr lang="cs-CZ" dirty="0" smtClean="0"/>
              <a:t>podle normy má být postupováno v právních vztazích</a:t>
            </a:r>
          </a:p>
          <a:p>
            <a:pPr algn="just"/>
            <a:r>
              <a:rPr lang="cs-CZ" b="1" dirty="0" err="1" smtClean="0"/>
              <a:t>Legisvakance</a:t>
            </a:r>
            <a:r>
              <a:rPr lang="cs-CZ" b="1" dirty="0" smtClean="0"/>
              <a:t> </a:t>
            </a:r>
            <a:r>
              <a:rPr lang="cs-CZ" dirty="0" smtClean="0"/>
              <a:t>= období mezi platnosti a účinností = veřejnost musí být s normou seznámena</a:t>
            </a:r>
          </a:p>
          <a:p>
            <a:pPr algn="just"/>
            <a:endParaRPr lang="cs-CZ" dirty="0" smtClean="0"/>
          </a:p>
          <a:p>
            <a:pPr marL="285750" indent="-285750" algn="just">
              <a:buFont typeface="Arial" panose="020B0604020202020204" pitchFamily="34" charset="0"/>
              <a:buChar char="•"/>
            </a:pPr>
            <a:r>
              <a:rPr lang="cs-CZ" dirty="0"/>
              <a:t>s</a:t>
            </a:r>
            <a:r>
              <a:rPr lang="cs-CZ" dirty="0" smtClean="0"/>
              <a:t>tanoven den účinnosti. „Tento zákon nabývá účinnosti dne 01. 01. 2018“</a:t>
            </a:r>
            <a:endParaRPr lang="cs-CZ" dirty="0"/>
          </a:p>
          <a:p>
            <a:pPr marL="285750" indent="-285750" algn="just">
              <a:buFont typeface="Arial" panose="020B0604020202020204" pitchFamily="34" charset="0"/>
              <a:buChar char="•"/>
            </a:pPr>
            <a:r>
              <a:rPr lang="cs-CZ" dirty="0" smtClean="0"/>
              <a:t>stanovena lhůta 15 dnů: „ Tento zákon nabývá účinnosti 15 den ode dne vyhlášení.“</a:t>
            </a:r>
          </a:p>
          <a:p>
            <a:pPr marL="285750" indent="-285750" algn="just">
              <a:buFont typeface="Arial" panose="020B0604020202020204" pitchFamily="34" charset="0"/>
              <a:buChar char="•"/>
            </a:pPr>
            <a:r>
              <a:rPr lang="cs-CZ" dirty="0" smtClean="0"/>
              <a:t>účinnost současně s platností</a:t>
            </a:r>
          </a:p>
        </p:txBody>
      </p:sp>
    </p:spTree>
    <p:extLst>
      <p:ext uri="{BB962C8B-B14F-4D97-AF65-F5344CB8AC3E}">
        <p14:creationId xmlns:p14="http://schemas.microsoft.com/office/powerpoint/2010/main" val="471669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467544" y="620688"/>
            <a:ext cx="8208912" cy="6894195"/>
          </a:xfrm>
          <a:prstGeom prst="rect">
            <a:avLst/>
          </a:prstGeom>
          <a:noFill/>
        </p:spPr>
        <p:txBody>
          <a:bodyPr wrap="square" rtlCol="0">
            <a:spAutoFit/>
          </a:bodyPr>
          <a:lstStyle/>
          <a:p>
            <a:r>
              <a:rPr lang="cs-CZ" sz="2400" b="1" dirty="0" smtClean="0"/>
              <a:t>Právo veřejné x právo soukromé (právní dualismus)</a:t>
            </a:r>
          </a:p>
          <a:p>
            <a:endParaRPr lang="cs-CZ" sz="2400" b="1" dirty="0"/>
          </a:p>
          <a:p>
            <a:pPr marL="342900" indent="-342900" algn="just">
              <a:buFont typeface="Arial" panose="020B0604020202020204" pitchFamily="34" charset="0"/>
              <a:buChar char="•"/>
            </a:pPr>
            <a:r>
              <a:rPr lang="cs-CZ" sz="2000" b="1" dirty="0" smtClean="0"/>
              <a:t>právo soukromé </a:t>
            </a:r>
            <a:r>
              <a:rPr lang="cs-CZ" sz="2000" dirty="0" smtClean="0"/>
              <a:t>= upravuje práva a povinnosti osob, tato si určují dohodou a jsou v rovném postavení </a:t>
            </a:r>
            <a:r>
              <a:rPr lang="cs-CZ" sz="2000" i="1" dirty="0" smtClean="0"/>
              <a:t>(§ 21 OZ stát se považuje za právnickou osobu)</a:t>
            </a:r>
          </a:p>
          <a:p>
            <a:pPr algn="just"/>
            <a:r>
              <a:rPr lang="cs-CZ" sz="2000" i="1" dirty="0" smtClean="0"/>
              <a:t>občanské</a:t>
            </a:r>
            <a:r>
              <a:rPr lang="cs-CZ" sz="2000" i="1" dirty="0"/>
              <a:t>, obchodní, rodinné, </a:t>
            </a:r>
            <a:r>
              <a:rPr lang="cs-CZ" sz="2000" i="1" dirty="0" smtClean="0"/>
              <a:t>pracovní</a:t>
            </a:r>
          </a:p>
          <a:p>
            <a:pPr algn="just"/>
            <a:endParaRPr lang="cs-CZ" sz="2000" i="1" dirty="0" smtClean="0"/>
          </a:p>
          <a:p>
            <a:pPr algn="just"/>
            <a:r>
              <a:rPr lang="cs-CZ" sz="2000" dirty="0" smtClean="0"/>
              <a:t>Případné autoritativní řešení sporu je výhradně v dispozici těchto osob (zda podá žalobu k soudu)</a:t>
            </a:r>
          </a:p>
          <a:p>
            <a:pPr algn="just"/>
            <a:endParaRPr lang="cs-CZ" sz="2000" dirty="0"/>
          </a:p>
          <a:p>
            <a:pPr marL="342900" indent="-342900" algn="just">
              <a:buFont typeface="Arial" panose="020B0604020202020204" pitchFamily="34" charset="0"/>
              <a:buChar char="•"/>
            </a:pPr>
            <a:r>
              <a:rPr lang="cs-CZ" sz="2000" b="1" dirty="0"/>
              <a:t>právo veřejné </a:t>
            </a:r>
            <a:r>
              <a:rPr lang="cs-CZ" sz="2000" dirty="0"/>
              <a:t>= </a:t>
            </a:r>
            <a:r>
              <a:rPr lang="cs-CZ" sz="2000" dirty="0" smtClean="0"/>
              <a:t>přistupuje subjekt, který je ostatním nadřízen a je s to autoritativně rozhodnout o právech a povinnostech osob</a:t>
            </a:r>
            <a:endParaRPr lang="cs-CZ" sz="2000" dirty="0"/>
          </a:p>
          <a:p>
            <a:pPr algn="just"/>
            <a:r>
              <a:rPr lang="cs-CZ" sz="2000" i="1" dirty="0" smtClean="0"/>
              <a:t>ústavní, správní, trestní</a:t>
            </a:r>
          </a:p>
          <a:p>
            <a:pPr algn="just"/>
            <a:endParaRPr lang="cs-CZ" sz="2000" i="1" dirty="0" smtClean="0"/>
          </a:p>
          <a:p>
            <a:pPr algn="just"/>
            <a:r>
              <a:rPr lang="cs-CZ" sz="2000" dirty="0" smtClean="0"/>
              <a:t>Správní řízení být vedeno musí, až už o návrhu nebo z úřední činnosti (chce-li stavebník stavební povolení, musí iniciovat správní řízení, dopustí-li se osoba přestupku, správní orgán zahájí řízení z moci úřední).</a:t>
            </a:r>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TextovéPole 4"/>
          <p:cNvSpPr txBox="1"/>
          <p:nvPr/>
        </p:nvSpPr>
        <p:spPr>
          <a:xfrm>
            <a:off x="251520" y="548680"/>
            <a:ext cx="8568952" cy="5447645"/>
          </a:xfrm>
          <a:prstGeom prst="rect">
            <a:avLst/>
          </a:prstGeom>
          <a:noFill/>
        </p:spPr>
        <p:txBody>
          <a:bodyPr wrap="square" rtlCol="0">
            <a:spAutoFit/>
          </a:bodyPr>
          <a:lstStyle/>
          <a:p>
            <a:pPr algn="just"/>
            <a:r>
              <a:rPr lang="cs-CZ" sz="2400" b="1" dirty="0"/>
              <a:t>Časová působnost norem správního práva</a:t>
            </a:r>
          </a:p>
          <a:p>
            <a:endParaRPr lang="cs-CZ" dirty="0" smtClean="0"/>
          </a:p>
          <a:p>
            <a:pPr algn="just"/>
            <a:r>
              <a:rPr lang="cs-CZ" dirty="0" smtClean="0"/>
              <a:t>» zpravidla bývá neomezená; jen výjimečně bývá v příslušných pramenech správního práva stanoveno, že normy v prameni práva obsažené, pozbydou platnosti a současně účinnosti uplynutím času, tj. po určité době, resp. k určitému datu.</a:t>
            </a:r>
          </a:p>
          <a:p>
            <a:pPr algn="just"/>
            <a:endParaRPr lang="cs-CZ" dirty="0"/>
          </a:p>
          <a:p>
            <a:pPr algn="just"/>
            <a:r>
              <a:rPr lang="cs-CZ" dirty="0" smtClean="0"/>
              <a:t>Ve většině případů normy správního práva pozbývají svou časovou působnost až tehdy, když jsou zrušeny </a:t>
            </a:r>
            <a:r>
              <a:rPr lang="cs-CZ" b="1" dirty="0" smtClean="0"/>
              <a:t>pozdějšími normami </a:t>
            </a:r>
            <a:r>
              <a:rPr lang="cs-CZ" dirty="0" smtClean="0"/>
              <a:t>správního práva vyšší nebo stejné právní síly – tj. v souladu s obecným právním principem </a:t>
            </a:r>
            <a:r>
              <a:rPr lang="cs-CZ" b="1" dirty="0" smtClean="0"/>
              <a:t>lex posterior derogat </a:t>
            </a:r>
            <a:r>
              <a:rPr lang="cs-CZ" b="1" dirty="0" err="1" smtClean="0"/>
              <a:t>legi</a:t>
            </a:r>
            <a:r>
              <a:rPr lang="cs-CZ" b="1" dirty="0" smtClean="0"/>
              <a:t> priori</a:t>
            </a:r>
            <a:endParaRPr lang="cs-CZ" dirty="0" smtClean="0"/>
          </a:p>
          <a:p>
            <a:pPr algn="just"/>
            <a:r>
              <a:rPr lang="cs-CZ" dirty="0"/>
              <a:t>v</a:t>
            </a:r>
            <a:r>
              <a:rPr lang="cs-CZ" dirty="0" smtClean="0"/>
              <a:t>yjádřeno ve zrušovacích ustanoveních právního předpisu.</a:t>
            </a:r>
          </a:p>
          <a:p>
            <a:pPr algn="just"/>
            <a:endParaRPr lang="cs-CZ" dirty="0"/>
          </a:p>
          <a:p>
            <a:pPr algn="just"/>
            <a:r>
              <a:rPr lang="cs-CZ" dirty="0" smtClean="0"/>
              <a:t>Normy správního práva zásadně působí do budoucna, </a:t>
            </a:r>
            <a:r>
              <a:rPr lang="cs-CZ" b="1" dirty="0" smtClean="0"/>
              <a:t>zpětná účinnost norem správního práva se obecně nepřipouští</a:t>
            </a:r>
            <a:r>
              <a:rPr lang="cs-CZ" dirty="0" smtClean="0"/>
              <a:t>. U norem správního práva trestního by jako výjimečná zpětná působnost mohla přicházet v úvahu jen tehdy, pokud by řešení podle nové právní úpravy bylo pro daného adresáta výhodnější </a:t>
            </a:r>
            <a:r>
              <a:rPr lang="cs-CZ" b="1" i="1" dirty="0" smtClean="0"/>
              <a:t>(časová působnost přestupkového zákona – čin se posuzuje podle zákona účinného v době, kdy byl spáchán, podle pozdějšího, je-li pro pachatele příznivější).</a:t>
            </a:r>
          </a:p>
          <a:p>
            <a:pPr algn="just"/>
            <a:endParaRPr lang="cs-CZ" dirty="0"/>
          </a:p>
          <a:p>
            <a:pPr algn="just"/>
            <a:endParaRPr lang="cs-CZ" dirty="0" smtClean="0"/>
          </a:p>
        </p:txBody>
      </p:sp>
    </p:spTree>
    <p:extLst>
      <p:ext uri="{BB962C8B-B14F-4D97-AF65-F5344CB8AC3E}">
        <p14:creationId xmlns:p14="http://schemas.microsoft.com/office/powerpoint/2010/main" val="1495999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87524" y="260648"/>
            <a:ext cx="8568952" cy="5170646"/>
          </a:xfrm>
          <a:prstGeom prst="rect">
            <a:avLst/>
          </a:prstGeom>
          <a:noFill/>
        </p:spPr>
        <p:txBody>
          <a:bodyPr wrap="square" rtlCol="0">
            <a:spAutoFit/>
          </a:bodyPr>
          <a:lstStyle/>
          <a:p>
            <a:r>
              <a:rPr lang="cs-CZ" sz="2400" b="1" dirty="0" smtClean="0"/>
              <a:t>Osobní působnost norem správního práva</a:t>
            </a:r>
            <a:endParaRPr lang="cs-CZ" sz="2400" b="1" dirty="0"/>
          </a:p>
          <a:p>
            <a:pPr lvl="0" algn="just"/>
            <a:endParaRPr lang="cs-CZ" dirty="0" smtClean="0"/>
          </a:p>
          <a:p>
            <a:pPr lvl="0" algn="just"/>
            <a:r>
              <a:rPr lang="cs-CZ" dirty="0" smtClean="0"/>
              <a:t>→ ohraničuje působnost norem správního práva okruhem osob, na něž se dané normy vztahují. </a:t>
            </a:r>
            <a:r>
              <a:rPr lang="cs-CZ" u="sng" dirty="0" smtClean="0"/>
              <a:t>Obsah norem správního práva se tak může podle rozsahu osobní působnosti vztahovat na</a:t>
            </a:r>
            <a:r>
              <a:rPr lang="cs-CZ" dirty="0" smtClean="0"/>
              <a:t>:</a:t>
            </a:r>
          </a:p>
          <a:p>
            <a:pPr lvl="0" algn="just"/>
            <a:endParaRPr lang="cs-CZ" dirty="0"/>
          </a:p>
          <a:p>
            <a:pPr marL="342900" lvl="0" indent="-342900" algn="just">
              <a:buFont typeface="Wingdings" panose="05000000000000000000" pitchFamily="2" charset="2"/>
              <a:buChar char="q"/>
            </a:pPr>
            <a:r>
              <a:rPr lang="cs-CZ" b="1" dirty="0" smtClean="0"/>
              <a:t>všechny osoby</a:t>
            </a:r>
            <a:r>
              <a:rPr lang="cs-CZ" dirty="0" smtClean="0"/>
              <a:t>, které pobývají nebo vyvíjejí činnost na území našeho státu,</a:t>
            </a:r>
          </a:p>
          <a:p>
            <a:pPr marL="342900" lvl="0" indent="-342900" algn="just">
              <a:buFont typeface="Wingdings" panose="05000000000000000000" pitchFamily="2" charset="2"/>
              <a:buChar char="q"/>
            </a:pPr>
            <a:r>
              <a:rPr lang="cs-CZ" b="1" dirty="0" smtClean="0"/>
              <a:t>všechny české osoby a dále cizí osoby </a:t>
            </a:r>
            <a:r>
              <a:rPr lang="cs-CZ" dirty="0" smtClean="0"/>
              <a:t>(cizí státní příslušníci, občané členských zemí EU), stanoví-li tak mezinárodní smlouva, kterou je ČR vázána a která </a:t>
            </a:r>
            <a:r>
              <a:rPr lang="cs-CZ" dirty="0"/>
              <a:t>byla </a:t>
            </a:r>
            <a:r>
              <a:rPr lang="cs-CZ" dirty="0" smtClean="0"/>
              <a:t>vyhlášena, </a:t>
            </a:r>
            <a:r>
              <a:rPr lang="cs-CZ" dirty="0"/>
              <a:t>které pobývají nebo vyvíjejí činnost na území našeho státu</a:t>
            </a:r>
            <a:r>
              <a:rPr lang="cs-CZ" dirty="0" smtClean="0"/>
              <a:t>,</a:t>
            </a:r>
          </a:p>
          <a:p>
            <a:pPr marL="342900" lvl="0" indent="-342900" algn="just">
              <a:buFont typeface="Wingdings" panose="05000000000000000000" pitchFamily="2" charset="2"/>
              <a:buChar char="q"/>
            </a:pPr>
            <a:r>
              <a:rPr lang="cs-CZ" b="1" dirty="0"/>
              <a:t>všechny české </a:t>
            </a:r>
            <a:r>
              <a:rPr lang="cs-CZ" b="1" dirty="0" smtClean="0"/>
              <a:t>osoby</a:t>
            </a:r>
            <a:r>
              <a:rPr lang="cs-CZ" dirty="0" smtClean="0"/>
              <a:t>, které pobývají </a:t>
            </a:r>
            <a:r>
              <a:rPr lang="cs-CZ" dirty="0"/>
              <a:t>nebo vyvíjejí činnost na území našeho </a:t>
            </a:r>
            <a:r>
              <a:rPr lang="cs-CZ" dirty="0" smtClean="0"/>
              <a:t>státu,</a:t>
            </a:r>
          </a:p>
          <a:p>
            <a:pPr marL="342900" lvl="0" indent="-342900" algn="just">
              <a:buFont typeface="Wingdings" panose="05000000000000000000" pitchFamily="2" charset="2"/>
              <a:buChar char="q"/>
            </a:pPr>
            <a:r>
              <a:rPr lang="cs-CZ" b="1" dirty="0" smtClean="0"/>
              <a:t>české osoby</a:t>
            </a:r>
            <a:r>
              <a:rPr lang="cs-CZ" dirty="0" smtClean="0"/>
              <a:t>, které pobývají nebo vyvíjejí činnost na území jiných států,</a:t>
            </a:r>
          </a:p>
          <a:p>
            <a:pPr marL="342900" lvl="0" indent="-342900" algn="just">
              <a:buFont typeface="Wingdings" panose="05000000000000000000" pitchFamily="2" charset="2"/>
              <a:buChar char="q"/>
            </a:pPr>
            <a:r>
              <a:rPr lang="cs-CZ" b="1" dirty="0" smtClean="0"/>
              <a:t>jen některé české osoby  </a:t>
            </a:r>
            <a:r>
              <a:rPr lang="cs-CZ" dirty="0" smtClean="0"/>
              <a:t>na území našeho státu (např. živnostníci, studenti vysokých škol, vojáci z povolání atd.).</a:t>
            </a:r>
          </a:p>
          <a:p>
            <a:pPr lvl="0" algn="just"/>
            <a:endParaRPr lang="cs-CZ" dirty="0"/>
          </a:p>
          <a:p>
            <a:pPr lvl="0" algn="just"/>
            <a:r>
              <a:rPr lang="cs-CZ" dirty="0" smtClean="0"/>
              <a:t>Většina norem správního práva má nejšířeji pojatou osobní působnost, její užší pojetí přichází v úvahu zpravidla v návaznosti na věcné zaměření normami správního práva upravované problematiky.</a:t>
            </a:r>
            <a:endParaRPr lang="cs-CZ" dirty="0"/>
          </a:p>
        </p:txBody>
      </p:sp>
    </p:spTree>
    <p:extLst>
      <p:ext uri="{BB962C8B-B14F-4D97-AF65-F5344CB8AC3E}">
        <p14:creationId xmlns:p14="http://schemas.microsoft.com/office/powerpoint/2010/main" val="16041381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548680"/>
            <a:ext cx="8640960" cy="3508653"/>
          </a:xfrm>
          <a:prstGeom prst="rect">
            <a:avLst/>
          </a:prstGeom>
          <a:noFill/>
        </p:spPr>
        <p:txBody>
          <a:bodyPr wrap="square" rtlCol="0">
            <a:spAutoFit/>
          </a:bodyPr>
          <a:lstStyle/>
          <a:p>
            <a:r>
              <a:rPr lang="cs-CZ" sz="2400" b="1" dirty="0" smtClean="0"/>
              <a:t>Věcná působnost norem správního práva</a:t>
            </a:r>
            <a:endParaRPr lang="cs-CZ" sz="2400" b="1" dirty="0"/>
          </a:p>
          <a:p>
            <a:pPr algn="just"/>
            <a:endParaRPr lang="cs-CZ" dirty="0" smtClean="0"/>
          </a:p>
          <a:p>
            <a:pPr algn="just"/>
            <a:r>
              <a:rPr lang="cs-CZ" dirty="0" smtClean="0"/>
              <a:t>→ ohraničuje působnost norem správního práva předmětem právní úpravy.</a:t>
            </a:r>
          </a:p>
          <a:p>
            <a:pPr algn="just"/>
            <a:endParaRPr lang="cs-CZ" dirty="0"/>
          </a:p>
          <a:p>
            <a:pPr algn="just"/>
            <a:r>
              <a:rPr lang="cs-CZ" dirty="0" smtClean="0"/>
              <a:t>Příslušné obecně závazné pravidlo chování se vztahuje vždy jen na určitý druh správněprávních vztahů podle jejich věcné oblasti. Tak lze rozlišovat např. vztahy na úseku:</a:t>
            </a:r>
          </a:p>
          <a:p>
            <a:pPr algn="just"/>
            <a:endParaRPr lang="cs-CZ" dirty="0"/>
          </a:p>
          <a:p>
            <a:pPr marL="285750" indent="-285750" algn="just">
              <a:buFont typeface="Wingdings" panose="05000000000000000000" pitchFamily="2" charset="2"/>
              <a:buChar char="Ø"/>
            </a:pPr>
            <a:r>
              <a:rPr lang="cs-CZ" dirty="0" smtClean="0"/>
              <a:t>správy obrany,</a:t>
            </a:r>
          </a:p>
          <a:p>
            <a:pPr marL="285750" indent="-285750" algn="just">
              <a:buFont typeface="Wingdings" panose="05000000000000000000" pitchFamily="2" charset="2"/>
              <a:buChar char="Ø"/>
            </a:pPr>
            <a:r>
              <a:rPr lang="cs-CZ" dirty="0" smtClean="0"/>
              <a:t>správy školství, atp.</a:t>
            </a:r>
          </a:p>
          <a:p>
            <a:pPr algn="just"/>
            <a:endParaRPr lang="cs-CZ" dirty="0"/>
          </a:p>
          <a:p>
            <a:pPr algn="just"/>
            <a:r>
              <a:rPr lang="cs-CZ" dirty="0" smtClean="0"/>
              <a:t>Věcná působnost norem správního práva je tak výrazem právní úpravy věcně odlišných úseků veřejné správy.</a:t>
            </a:r>
            <a:endParaRPr lang="cs-CZ" dirty="0"/>
          </a:p>
        </p:txBody>
      </p:sp>
    </p:spTree>
    <p:extLst>
      <p:ext uri="{BB962C8B-B14F-4D97-AF65-F5344CB8AC3E}">
        <p14:creationId xmlns:p14="http://schemas.microsoft.com/office/powerpoint/2010/main" val="28594791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548680"/>
            <a:ext cx="8496944" cy="6278642"/>
          </a:xfrm>
          <a:prstGeom prst="rect">
            <a:avLst/>
          </a:prstGeom>
          <a:noFill/>
        </p:spPr>
        <p:txBody>
          <a:bodyPr wrap="square" rtlCol="0">
            <a:spAutoFit/>
          </a:bodyPr>
          <a:lstStyle/>
          <a:p>
            <a:r>
              <a:rPr lang="cs-CZ" sz="2400" b="1" dirty="0" smtClean="0"/>
              <a:t>Realizace norem správního práva</a:t>
            </a:r>
            <a:endParaRPr lang="cs-CZ" sz="2400" b="1" dirty="0"/>
          </a:p>
          <a:p>
            <a:endParaRPr lang="cs-CZ" b="1" dirty="0" smtClean="0"/>
          </a:p>
          <a:p>
            <a:pPr algn="just"/>
            <a:r>
              <a:rPr lang="cs-CZ" dirty="0" smtClean="0"/>
              <a:t>Smyslem existence norem správního práva je jejich realizace v příslušných správněprávních vztazích. </a:t>
            </a:r>
            <a:r>
              <a:rPr lang="cs-CZ" b="1" dirty="0" smtClean="0"/>
              <a:t>Realizace norem správního práva</a:t>
            </a:r>
            <a:r>
              <a:rPr lang="cs-CZ" dirty="0" smtClean="0"/>
              <a:t> přichází v zásadě v úvahu dvojím způsobem, a to buď jako </a:t>
            </a:r>
            <a:r>
              <a:rPr lang="cs-CZ" b="1" dirty="0" smtClean="0"/>
              <a:t>přímá realizace </a:t>
            </a:r>
            <a:r>
              <a:rPr lang="cs-CZ" dirty="0" smtClean="0"/>
              <a:t>norem správního práva nebo jako </a:t>
            </a:r>
            <a:r>
              <a:rPr lang="cs-CZ" b="1" dirty="0" smtClean="0"/>
              <a:t>aplikace</a:t>
            </a:r>
            <a:r>
              <a:rPr lang="cs-CZ" dirty="0" smtClean="0"/>
              <a:t> norem správního práva.</a:t>
            </a:r>
          </a:p>
          <a:p>
            <a:pPr algn="just"/>
            <a:endParaRPr lang="cs-CZ" dirty="0"/>
          </a:p>
          <a:p>
            <a:pPr algn="just"/>
            <a:r>
              <a:rPr lang="cs-CZ" sz="2400" b="1" dirty="0" smtClean="0"/>
              <a:t>Přímá realizace norem </a:t>
            </a:r>
            <a:r>
              <a:rPr lang="cs-CZ" sz="2400" b="1" dirty="0"/>
              <a:t>správního práva</a:t>
            </a:r>
          </a:p>
          <a:p>
            <a:pPr algn="just"/>
            <a:endParaRPr lang="cs-CZ" dirty="0" smtClean="0"/>
          </a:p>
          <a:p>
            <a:pPr algn="just"/>
            <a:r>
              <a:rPr lang="cs-CZ" b="1" dirty="0" smtClean="0"/>
              <a:t>spočívá v samotném chování subjektů správního práva</a:t>
            </a:r>
            <a:r>
              <a:rPr lang="cs-CZ" dirty="0" smtClean="0"/>
              <a:t>, jež je v souladu s danými správněprávními normami. Při této formě uskutečňování norem správního práva není nutná aktivita jiného subjektu, než toho, který se v souladu s danými normami chová, a jenž je tímto svým chováním také přímo uskutečňuje = </a:t>
            </a:r>
            <a:r>
              <a:rPr lang="cs-CZ" b="1" dirty="0" smtClean="0"/>
              <a:t>subjekt se chová v souladu s normou bez dalšího zásahu</a:t>
            </a:r>
          </a:p>
          <a:p>
            <a:pPr algn="just"/>
            <a:endParaRPr lang="cs-CZ" b="1" dirty="0"/>
          </a:p>
          <a:p>
            <a:pPr algn="just"/>
            <a:r>
              <a:rPr lang="cs-CZ" sz="2400" b="1" dirty="0" smtClean="0"/>
              <a:t>Aplikace norem správního práva</a:t>
            </a:r>
          </a:p>
          <a:p>
            <a:pPr algn="just"/>
            <a:endParaRPr lang="cs-CZ" sz="2400" dirty="0"/>
          </a:p>
          <a:p>
            <a:pPr algn="just"/>
            <a:r>
              <a:rPr lang="cs-CZ" dirty="0"/>
              <a:t>j</a:t>
            </a:r>
            <a:r>
              <a:rPr lang="cs-CZ" dirty="0" smtClean="0"/>
              <a:t>de o realizaci normy prostřednictvím orgánů veřejné správy, tzn. její užití na příslušné skutkové situace, dochází k ní při rozhodování o právech a povinnostech fyzických a právnických osob</a:t>
            </a:r>
          </a:p>
          <a:p>
            <a:pPr algn="just"/>
            <a:endParaRPr lang="cs-CZ" dirty="0"/>
          </a:p>
        </p:txBody>
      </p:sp>
    </p:spTree>
    <p:extLst>
      <p:ext uri="{BB962C8B-B14F-4D97-AF65-F5344CB8AC3E}">
        <p14:creationId xmlns:p14="http://schemas.microsoft.com/office/powerpoint/2010/main" val="14682711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476672"/>
            <a:ext cx="8435280" cy="5601533"/>
          </a:xfrm>
          <a:prstGeom prst="rect">
            <a:avLst/>
          </a:prstGeom>
          <a:noFill/>
        </p:spPr>
        <p:txBody>
          <a:bodyPr wrap="square" rtlCol="0">
            <a:spAutoFit/>
          </a:bodyPr>
          <a:lstStyle/>
          <a:p>
            <a:r>
              <a:rPr lang="cs-CZ" altLang="cs-CZ" sz="2400" b="1" dirty="0"/>
              <a:t>Interpretace norem správního práva</a:t>
            </a:r>
          </a:p>
          <a:p>
            <a:endParaRPr lang="cs-CZ" sz="1000" dirty="0" smtClean="0"/>
          </a:p>
          <a:p>
            <a:r>
              <a:rPr lang="cs-CZ" dirty="0" smtClean="0"/>
              <a:t>Z hlediska vztahu textu a rozsahu normy přichází v úvahu:</a:t>
            </a:r>
          </a:p>
          <a:p>
            <a:endParaRPr lang="cs-CZ" sz="1000" dirty="0"/>
          </a:p>
          <a:p>
            <a:pPr marL="285750" indent="-285750" algn="just">
              <a:buFont typeface="Wingdings" panose="05000000000000000000" pitchFamily="2" charset="2"/>
              <a:buChar char="q"/>
            </a:pPr>
            <a:r>
              <a:rPr lang="cs-CZ" dirty="0" smtClean="0"/>
              <a:t>výklad </a:t>
            </a:r>
            <a:r>
              <a:rPr lang="cs-CZ" b="1" dirty="0" smtClean="0"/>
              <a:t>doslovný</a:t>
            </a:r>
            <a:r>
              <a:rPr lang="cs-CZ" dirty="0" smtClean="0"/>
              <a:t>, kdy se text normy správního práva kryje s jejím vyloženým rozsahem (jde o nejčastější případy),</a:t>
            </a:r>
          </a:p>
          <a:p>
            <a:pPr marL="285750" indent="-285750" algn="just">
              <a:buFont typeface="Wingdings" panose="05000000000000000000" pitchFamily="2" charset="2"/>
              <a:buChar char="q"/>
            </a:pPr>
            <a:r>
              <a:rPr lang="cs-CZ" dirty="0" smtClean="0"/>
              <a:t>výklad </a:t>
            </a:r>
            <a:r>
              <a:rPr lang="cs-CZ" b="1" dirty="0" smtClean="0"/>
              <a:t>zužující (restriktivní)</a:t>
            </a:r>
            <a:r>
              <a:rPr lang="cs-CZ" dirty="0" smtClean="0"/>
              <a:t>, kdy je text normy správního práva širší, než vyložený rozsah dané právní normy,</a:t>
            </a:r>
          </a:p>
          <a:p>
            <a:pPr marL="285750" indent="-285750" algn="just">
              <a:buFont typeface="Wingdings" panose="05000000000000000000" pitchFamily="2" charset="2"/>
              <a:buChar char="q"/>
            </a:pPr>
            <a:r>
              <a:rPr lang="cs-CZ" dirty="0" smtClean="0"/>
              <a:t>výklad </a:t>
            </a:r>
            <a:r>
              <a:rPr lang="cs-CZ" b="1" dirty="0" smtClean="0"/>
              <a:t>rozšiřující (extenzivní)</a:t>
            </a:r>
            <a:r>
              <a:rPr lang="cs-CZ" dirty="0" smtClean="0"/>
              <a:t>, kdy je text normy správního práva užší, než vyložený rozsah předmětné právní normy.</a:t>
            </a:r>
          </a:p>
          <a:p>
            <a:pPr algn="just"/>
            <a:endParaRPr lang="cs-CZ" sz="1000" b="1" dirty="0"/>
          </a:p>
          <a:p>
            <a:pPr algn="just"/>
            <a:r>
              <a:rPr lang="cs-CZ" dirty="0" smtClean="0"/>
              <a:t>Důležitou složkou interpretace norem správního práva je tzv. </a:t>
            </a:r>
            <a:r>
              <a:rPr lang="cs-CZ" b="1" dirty="0" smtClean="0"/>
              <a:t>uvážení</a:t>
            </a:r>
            <a:r>
              <a:rPr lang="cs-CZ" dirty="0" smtClean="0"/>
              <a:t>, které má v případě norem správního práva jednak formu tzv. </a:t>
            </a:r>
            <a:r>
              <a:rPr lang="cs-CZ" b="1" dirty="0" smtClean="0"/>
              <a:t>správního uvážení</a:t>
            </a:r>
            <a:r>
              <a:rPr lang="cs-CZ" dirty="0" smtClean="0"/>
              <a:t> a jednak formu uvážení tzv. </a:t>
            </a:r>
            <a:r>
              <a:rPr lang="cs-CZ" b="1" dirty="0" smtClean="0"/>
              <a:t>neurčitých pojmů</a:t>
            </a:r>
            <a:r>
              <a:rPr lang="cs-CZ" dirty="0" smtClean="0"/>
              <a:t>.</a:t>
            </a:r>
          </a:p>
          <a:p>
            <a:pPr algn="just"/>
            <a:endParaRPr lang="cs-CZ" sz="1000" dirty="0"/>
          </a:p>
          <a:p>
            <a:pPr algn="just"/>
            <a:r>
              <a:rPr lang="cs-CZ" sz="2400" b="1" dirty="0" smtClean="0"/>
              <a:t>Správní uvážení (diskrece)</a:t>
            </a:r>
          </a:p>
          <a:p>
            <a:pPr algn="just"/>
            <a:endParaRPr lang="cs-CZ" sz="1000" b="1" dirty="0" smtClean="0"/>
          </a:p>
          <a:p>
            <a:pPr algn="just"/>
            <a:r>
              <a:rPr lang="cs-CZ" b="1" dirty="0" smtClean="0"/>
              <a:t>» </a:t>
            </a:r>
            <a:r>
              <a:rPr lang="cs-CZ" dirty="0" smtClean="0"/>
              <a:t>přichází v úvahu tehdy, jestliže </a:t>
            </a:r>
            <a:r>
              <a:rPr lang="cs-CZ" b="1" dirty="0" smtClean="0"/>
              <a:t>s existencí určitého skutkového stavu není jednoznačně spojen jediný nutný právní následek</a:t>
            </a:r>
            <a:r>
              <a:rPr lang="cs-CZ" dirty="0" smtClean="0"/>
              <a:t>. Správní uvážení může podle povahy věci přicházet v úvahu jak v hypotéze, tak v dispozici a nakonec i v sankci normy správního práva.</a:t>
            </a:r>
          </a:p>
        </p:txBody>
      </p:sp>
    </p:spTree>
    <p:extLst>
      <p:ext uri="{BB962C8B-B14F-4D97-AF65-F5344CB8AC3E}">
        <p14:creationId xmlns:p14="http://schemas.microsoft.com/office/powerpoint/2010/main" val="12243761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404664"/>
            <a:ext cx="8640960" cy="4616648"/>
          </a:xfrm>
          <a:prstGeom prst="rect">
            <a:avLst/>
          </a:prstGeom>
          <a:noFill/>
        </p:spPr>
        <p:txBody>
          <a:bodyPr wrap="square" rtlCol="0">
            <a:spAutoFit/>
          </a:bodyPr>
          <a:lstStyle/>
          <a:p>
            <a:pPr algn="just"/>
            <a:r>
              <a:rPr lang="cs-CZ" sz="2400" b="1" dirty="0"/>
              <a:t>Správní uvážení (diskrece)</a:t>
            </a:r>
          </a:p>
          <a:p>
            <a:endParaRPr lang="cs-CZ" b="1" dirty="0" smtClean="0"/>
          </a:p>
          <a:p>
            <a:pPr algn="just"/>
            <a:r>
              <a:rPr lang="cs-CZ" dirty="0" smtClean="0"/>
              <a:t>norma umožňuje, aby orgány veřejné správy po zvážení předmětných okolností zvolily </a:t>
            </a:r>
            <a:r>
              <a:rPr lang="cs-CZ" b="1" dirty="0" smtClean="0"/>
              <a:t>jedno z více řešení předvídaných danou právní normou</a:t>
            </a:r>
            <a:endParaRPr lang="cs-CZ" dirty="0"/>
          </a:p>
          <a:p>
            <a:pPr algn="just"/>
            <a:endParaRPr lang="cs-CZ" dirty="0" smtClean="0"/>
          </a:p>
          <a:p>
            <a:pPr algn="just"/>
            <a:endParaRPr lang="cs-CZ" dirty="0"/>
          </a:p>
          <a:p>
            <a:pPr algn="just"/>
            <a:r>
              <a:rPr lang="cs-CZ" dirty="0"/>
              <a:t>n</a:t>
            </a:r>
            <a:r>
              <a:rPr lang="cs-CZ" dirty="0" smtClean="0"/>
              <a:t>ormy správního práva v takových případech buď počítají s tím, že určité rozhodnutí (např. povolení) správní orgán vydat může, ale také nemusí, nebo pro vydání určitého rozhodnutí počítají s více jeho možnými variantami. </a:t>
            </a:r>
            <a:r>
              <a:rPr lang="cs-CZ" b="1" dirty="0" smtClean="0"/>
              <a:t>Správní orgán </a:t>
            </a:r>
            <a:r>
              <a:rPr lang="cs-CZ" dirty="0" smtClean="0"/>
              <a:t>pak v mezích, které mu dává právní norma, </a:t>
            </a:r>
            <a:r>
              <a:rPr lang="cs-CZ" b="1" dirty="0" smtClean="0"/>
              <a:t>sám určuje konkrétní způsob řešení</a:t>
            </a:r>
            <a:r>
              <a:rPr lang="cs-CZ" dirty="0" smtClean="0"/>
              <a:t>.</a:t>
            </a:r>
          </a:p>
          <a:p>
            <a:pPr algn="just"/>
            <a:endParaRPr lang="cs-CZ" dirty="0"/>
          </a:p>
          <a:p>
            <a:pPr algn="just"/>
            <a:r>
              <a:rPr lang="cs-CZ" dirty="0" smtClean="0"/>
              <a:t>Z povahy věci plyne, že </a:t>
            </a:r>
            <a:r>
              <a:rPr lang="cs-CZ" b="1" dirty="0" smtClean="0"/>
              <a:t>správní uvážení bude přicházet v úvahu tam, kde to vyžaduje veřejný zájem</a:t>
            </a:r>
            <a:r>
              <a:rPr lang="cs-CZ" dirty="0" smtClean="0"/>
              <a:t> a kde je třeba jej naplňovat diferencovanými právními řešeními. Správní uvážení však v žádném případě nemůže znamenat libovůli správních orgánů a vést k jejich objektivně nepodloženým (neodůvodněným a nepředvídatelným) závěrům (rozhodnutím)</a:t>
            </a:r>
          </a:p>
          <a:p>
            <a:pPr algn="just"/>
            <a:r>
              <a:rPr lang="cs-CZ" dirty="0" smtClean="0"/>
              <a:t>=</a:t>
            </a:r>
            <a:r>
              <a:rPr lang="cs-CZ" dirty="0" smtClean="0">
                <a:latin typeface="Times New Roman"/>
                <a:cs typeface="Times New Roman"/>
              </a:rPr>
              <a:t>► </a:t>
            </a:r>
            <a:r>
              <a:rPr lang="cs-CZ" b="1" dirty="0" smtClean="0">
                <a:cs typeface="Times New Roman"/>
              </a:rPr>
              <a:t>zásada předvídatelnosti § 2 odst. 2 správního řádu</a:t>
            </a:r>
            <a:endParaRPr lang="cs-CZ" b="1" dirty="0" smtClean="0"/>
          </a:p>
        </p:txBody>
      </p:sp>
    </p:spTree>
    <p:extLst>
      <p:ext uri="{BB962C8B-B14F-4D97-AF65-F5344CB8AC3E}">
        <p14:creationId xmlns:p14="http://schemas.microsoft.com/office/powerpoint/2010/main" val="28035716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TextovéPole 4"/>
          <p:cNvSpPr txBox="1"/>
          <p:nvPr/>
        </p:nvSpPr>
        <p:spPr>
          <a:xfrm>
            <a:off x="395536" y="386076"/>
            <a:ext cx="8496944" cy="4893647"/>
          </a:xfrm>
          <a:prstGeom prst="rect">
            <a:avLst/>
          </a:prstGeom>
          <a:noFill/>
        </p:spPr>
        <p:txBody>
          <a:bodyPr wrap="square" rtlCol="0">
            <a:spAutoFit/>
          </a:bodyPr>
          <a:lstStyle/>
          <a:p>
            <a:r>
              <a:rPr lang="cs-CZ" sz="2400" b="1" dirty="0" smtClean="0"/>
              <a:t>Neurčité pojmy</a:t>
            </a:r>
            <a:endParaRPr lang="cs-CZ" sz="2400" b="1" dirty="0"/>
          </a:p>
          <a:p>
            <a:endParaRPr lang="cs-CZ" dirty="0" smtClean="0"/>
          </a:p>
          <a:p>
            <a:pPr algn="just"/>
            <a:r>
              <a:rPr lang="cs-CZ" dirty="0" smtClean="0"/>
              <a:t>Institut neurčitých pojmů představuje jinou formu uvážení. Jedná se o situace, kdy norma správního práva používá výraz – </a:t>
            </a:r>
            <a:r>
              <a:rPr lang="cs-CZ" b="1" dirty="0" smtClean="0"/>
              <a:t>neurčitý pojem </a:t>
            </a:r>
            <a:r>
              <a:rPr lang="cs-CZ" dirty="0" smtClean="0"/>
              <a:t>– který blíže obsahově nevymezuje, a který není obsahově vymezen ani jinými právními normami.</a:t>
            </a:r>
          </a:p>
          <a:p>
            <a:pPr algn="just"/>
            <a:endParaRPr lang="cs-CZ" dirty="0"/>
          </a:p>
          <a:p>
            <a:pPr algn="just"/>
            <a:r>
              <a:rPr lang="cs-CZ" u="sng" dirty="0" smtClean="0"/>
              <a:t>Příklady neurčitých pojmů jsou např.</a:t>
            </a:r>
            <a:r>
              <a:rPr lang="cs-CZ" dirty="0" smtClean="0"/>
              <a:t>: </a:t>
            </a:r>
            <a:r>
              <a:rPr lang="cs-CZ" b="1" i="1" dirty="0" smtClean="0"/>
              <a:t>veřejný zájem, veřejný pořádek, dobré mravy, občanské soužití, noční klid…</a:t>
            </a:r>
          </a:p>
          <a:p>
            <a:pPr algn="just"/>
            <a:endParaRPr lang="cs-CZ" i="1" dirty="0"/>
          </a:p>
          <a:p>
            <a:pPr algn="just"/>
            <a:r>
              <a:rPr lang="cs-CZ" dirty="0" smtClean="0"/>
              <a:t>Obsah těchto pojmů musí v podstatě případ od případu posuzovat sám příslušný správní orgán, a na základě všestranného zhodnocení dané situace rozhodnout, zda je v daném konkrétním případě jeho obsah naplněn či nikoliv. </a:t>
            </a:r>
          </a:p>
          <a:p>
            <a:pPr algn="just"/>
            <a:endParaRPr lang="cs-CZ" dirty="0"/>
          </a:p>
          <a:p>
            <a:pPr algn="just"/>
            <a:r>
              <a:rPr lang="cs-CZ" b="1" dirty="0" smtClean="0"/>
              <a:t>Správní uvážení</a:t>
            </a:r>
            <a:r>
              <a:rPr lang="cs-CZ" dirty="0" smtClean="0"/>
              <a:t> i </a:t>
            </a:r>
            <a:r>
              <a:rPr lang="cs-CZ" b="1" dirty="0" smtClean="0"/>
              <a:t>neurčité pojmy</a:t>
            </a:r>
            <a:r>
              <a:rPr lang="cs-CZ" dirty="0" smtClean="0"/>
              <a:t> představují rozdílné instituty, které však spolu úzce souvisejí. V obou případech jde o instituty spjaté s interpretací a aplikací norem správního práva a navíc o instituty, které mohou v příslušných normách správního práva přicházet v úvahu ve vzájemné kombinaci.</a:t>
            </a:r>
          </a:p>
        </p:txBody>
      </p:sp>
    </p:spTree>
    <p:extLst>
      <p:ext uri="{BB962C8B-B14F-4D97-AF65-F5344CB8AC3E}">
        <p14:creationId xmlns:p14="http://schemas.microsoft.com/office/powerpoint/2010/main" val="29501697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65807"/>
            <a:ext cx="8568952" cy="4739759"/>
          </a:xfrm>
          <a:prstGeom prst="rect">
            <a:avLst/>
          </a:prstGeom>
          <a:noFill/>
        </p:spPr>
        <p:txBody>
          <a:bodyPr wrap="square" rtlCol="0">
            <a:spAutoFit/>
          </a:bodyPr>
          <a:lstStyle/>
          <a:p>
            <a:r>
              <a:rPr lang="cs-CZ" sz="2400" b="1" dirty="0" smtClean="0"/>
              <a:t>Analogie</a:t>
            </a:r>
            <a:endParaRPr lang="cs-CZ" sz="2400" b="1" dirty="0"/>
          </a:p>
          <a:p>
            <a:endParaRPr lang="cs-CZ" sz="1000" dirty="0" smtClean="0"/>
          </a:p>
          <a:p>
            <a:pPr algn="just"/>
            <a:r>
              <a:rPr lang="cs-CZ" dirty="0" smtClean="0"/>
              <a:t>→ je zvláštní institut, který souvisí s interpretací a aplikací právních norem.</a:t>
            </a:r>
          </a:p>
          <a:p>
            <a:pPr algn="just"/>
            <a:endParaRPr lang="cs-CZ" sz="1000" dirty="0"/>
          </a:p>
          <a:p>
            <a:pPr algn="just"/>
            <a:r>
              <a:rPr lang="cs-CZ" dirty="0" smtClean="0"/>
              <a:t>→ představuje aplikačně právní řešení skutkových stavů, pro něž platné právo nemá příslušnou právní úpravu, a u nichž se tudíž analogicky použije právní úprava  obdobného či obdobných právních stavů.</a:t>
            </a:r>
          </a:p>
          <a:p>
            <a:pPr algn="just"/>
            <a:endParaRPr lang="cs-CZ" sz="1000" dirty="0"/>
          </a:p>
          <a:p>
            <a:pPr algn="just"/>
            <a:r>
              <a:rPr lang="cs-CZ" b="1" dirty="0" smtClean="0"/>
              <a:t>Analogia legis – </a:t>
            </a:r>
            <a:r>
              <a:rPr lang="cs-CZ" dirty="0" smtClean="0"/>
              <a:t>postupuje se podle obdobné právní normy,</a:t>
            </a:r>
          </a:p>
          <a:p>
            <a:pPr algn="just"/>
            <a:endParaRPr lang="cs-CZ" sz="1000" b="1" dirty="0"/>
          </a:p>
          <a:p>
            <a:pPr algn="just"/>
            <a:r>
              <a:rPr lang="cs-CZ" b="1" dirty="0" smtClean="0"/>
              <a:t>Analogia iuris – </a:t>
            </a:r>
            <a:r>
              <a:rPr lang="cs-CZ" dirty="0" smtClean="0"/>
              <a:t>právní řád neobsahuje ani obdobnou právní normu, a postupuje se proto podle právního režimu obecně charakteristického pro dané právní odvětví.</a:t>
            </a:r>
          </a:p>
          <a:p>
            <a:pPr algn="just"/>
            <a:endParaRPr lang="cs-CZ" sz="1000" b="1" dirty="0"/>
          </a:p>
          <a:p>
            <a:pPr algn="just"/>
            <a:r>
              <a:rPr lang="cs-CZ" dirty="0" smtClean="0"/>
              <a:t>Pro aplikaci a interpretaci norem správního práva platí, že </a:t>
            </a:r>
            <a:r>
              <a:rPr lang="cs-CZ" b="1" dirty="0" smtClean="0"/>
              <a:t>použití analogie u nich v zásadě nepřichází v úvahu</a:t>
            </a:r>
            <a:r>
              <a:rPr lang="cs-CZ" dirty="0" smtClean="0"/>
              <a:t> (zejména pokud by měla směřovat v neprospěch adresáta veřejnosprávního působení). Za zcela vyloučenou je třeba považovat analogii v případě norem správního práva trestního v otázce posuzování viny a trestu.</a:t>
            </a:r>
          </a:p>
          <a:p>
            <a:pPr algn="just"/>
            <a:endParaRPr lang="cs-CZ" sz="1000" dirty="0" smtClean="0"/>
          </a:p>
          <a:p>
            <a:pPr algn="just"/>
            <a:endParaRPr lang="cs-CZ" sz="1000" dirty="0"/>
          </a:p>
          <a:p>
            <a:pPr algn="just"/>
            <a:endParaRPr lang="cs-CZ" sz="1000" dirty="0"/>
          </a:p>
        </p:txBody>
      </p:sp>
    </p:spTree>
    <p:extLst>
      <p:ext uri="{BB962C8B-B14F-4D97-AF65-F5344CB8AC3E}">
        <p14:creationId xmlns:p14="http://schemas.microsoft.com/office/powerpoint/2010/main" val="28410388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PRAMENY SPRÁVNÍHO PRÁVA</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9844479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539552" y="692696"/>
            <a:ext cx="8136904" cy="5539978"/>
          </a:xfrm>
          <a:prstGeom prst="rect">
            <a:avLst/>
          </a:prstGeom>
          <a:noFill/>
        </p:spPr>
        <p:txBody>
          <a:bodyPr wrap="square" rtlCol="0">
            <a:spAutoFit/>
          </a:bodyPr>
          <a:lstStyle/>
          <a:p>
            <a:r>
              <a:rPr lang="cs-CZ" sz="2400" b="1" dirty="0" smtClean="0"/>
              <a:t>Prameny práva obecně</a:t>
            </a:r>
          </a:p>
          <a:p>
            <a:endParaRPr lang="cs-CZ" b="1" dirty="0"/>
          </a:p>
          <a:p>
            <a:pPr marL="342900" indent="-342900">
              <a:buFont typeface="Wingdings" panose="05000000000000000000" pitchFamily="2" charset="2"/>
              <a:buChar char="q"/>
            </a:pPr>
            <a:r>
              <a:rPr lang="cs-CZ" dirty="0"/>
              <a:t>formy, ve kterých je </a:t>
            </a:r>
            <a:r>
              <a:rPr lang="cs-CZ" dirty="0" smtClean="0"/>
              <a:t>obsaženo objektivní právo,</a:t>
            </a:r>
          </a:p>
          <a:p>
            <a:pPr marL="342900" indent="-342900">
              <a:buFont typeface="Wingdings" panose="05000000000000000000" pitchFamily="2" charset="2"/>
              <a:buChar char="q"/>
            </a:pPr>
            <a:r>
              <a:rPr lang="cs-CZ" dirty="0" smtClean="0"/>
              <a:t>forma</a:t>
            </a:r>
            <a:r>
              <a:rPr lang="cs-CZ" dirty="0"/>
              <a:t>, v níž jsou obsaženy právní </a:t>
            </a:r>
            <a:r>
              <a:rPr lang="cs-CZ" dirty="0" smtClean="0"/>
              <a:t>normy. </a:t>
            </a:r>
          </a:p>
          <a:p>
            <a:pPr algn="just"/>
            <a:endParaRPr lang="cs-CZ" dirty="0" smtClean="0"/>
          </a:p>
          <a:p>
            <a:pPr algn="just"/>
            <a:r>
              <a:rPr lang="cs-CZ" sz="2400" dirty="0" smtClean="0"/>
              <a:t>Pramenem práva obvykle rozumíme objektivizaci (zachycení, zapsání, vydání) pravidel chování do právních pravidel vyjádřených v určité právní formě</a:t>
            </a:r>
            <a:r>
              <a:rPr lang="cs-CZ" sz="2400" dirty="0"/>
              <a:t> </a:t>
            </a:r>
            <a:r>
              <a:rPr lang="cs-CZ" sz="2400" dirty="0" smtClean="0"/>
              <a:t>= </a:t>
            </a:r>
            <a:r>
              <a:rPr lang="cs-CZ" sz="2400" b="1" dirty="0" smtClean="0"/>
              <a:t>pramen práva ve formálním smyslu.</a:t>
            </a:r>
          </a:p>
          <a:p>
            <a:pPr algn="just"/>
            <a:endParaRPr lang="cs-CZ" sz="2400" b="1" dirty="0"/>
          </a:p>
          <a:p>
            <a:pPr algn="just"/>
            <a:r>
              <a:rPr lang="cs-CZ" sz="2400" dirty="0" smtClean="0"/>
              <a:t>Pramen práva v </a:t>
            </a:r>
            <a:r>
              <a:rPr lang="cs-CZ" sz="2400" b="1" dirty="0" smtClean="0"/>
              <a:t>materiálním smyslu</a:t>
            </a:r>
            <a:r>
              <a:rPr lang="cs-CZ" sz="2400" dirty="0" smtClean="0"/>
              <a:t>: historické události, děje, skutečnosti, resp. jevy, které odůvodňují, že pramen práva je takový jaký je.</a:t>
            </a:r>
            <a:endParaRPr lang="cs-CZ" sz="2400" b="1" dirty="0"/>
          </a:p>
          <a:p>
            <a:endParaRPr lang="cs-CZ" sz="2400" b="1" dirty="0"/>
          </a:p>
          <a:p>
            <a:r>
              <a:rPr lang="cs-CZ" sz="2400" dirty="0" smtClean="0"/>
              <a:t>České a obecně kontinentální právo je právem psaným.</a:t>
            </a:r>
            <a:endParaRPr lang="cs-CZ" dirty="0"/>
          </a:p>
          <a:p>
            <a:endParaRPr lang="cs-CZ" dirty="0"/>
          </a:p>
        </p:txBody>
      </p:sp>
    </p:spTree>
    <p:extLst>
      <p:ext uri="{BB962C8B-B14F-4D97-AF65-F5344CB8AC3E}">
        <p14:creationId xmlns:p14="http://schemas.microsoft.com/office/powerpoint/2010/main" val="1002348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611560" y="836712"/>
            <a:ext cx="7920880" cy="5632311"/>
          </a:xfrm>
          <a:prstGeom prst="rect">
            <a:avLst/>
          </a:prstGeom>
          <a:noFill/>
        </p:spPr>
        <p:txBody>
          <a:bodyPr wrap="square" rtlCol="0">
            <a:spAutoFit/>
          </a:bodyPr>
          <a:lstStyle/>
          <a:p>
            <a:pPr>
              <a:buNone/>
            </a:pPr>
            <a:r>
              <a:rPr lang="cs-CZ" b="1" dirty="0" smtClean="0"/>
              <a:t>Rozlišení práva soukromého od práva veřejného</a:t>
            </a:r>
          </a:p>
          <a:p>
            <a:pPr>
              <a:buNone/>
            </a:pPr>
            <a:r>
              <a:rPr lang="cs-CZ" dirty="0" smtClean="0"/>
              <a:t>= hranice však není absolutní</a:t>
            </a:r>
          </a:p>
          <a:p>
            <a:pPr>
              <a:buNone/>
            </a:pPr>
            <a:endParaRPr lang="cs-CZ" dirty="0"/>
          </a:p>
          <a:p>
            <a:pPr>
              <a:buNone/>
            </a:pPr>
            <a:r>
              <a:rPr lang="cs-CZ" b="1" dirty="0" smtClean="0"/>
              <a:t>Zájmová </a:t>
            </a:r>
            <a:r>
              <a:rPr lang="cs-CZ" b="1" dirty="0"/>
              <a:t>teorie</a:t>
            </a:r>
          </a:p>
          <a:p>
            <a:pPr marL="285750" indent="-285750">
              <a:buFont typeface="Arial" panose="020B0604020202020204" pitchFamily="34" charset="0"/>
              <a:buChar char="•"/>
            </a:pPr>
            <a:r>
              <a:rPr lang="cs-CZ" dirty="0"/>
              <a:t>právo veřejné („obecné blaho“) </a:t>
            </a:r>
            <a:r>
              <a:rPr lang="cs-CZ" dirty="0" smtClean="0"/>
              <a:t>soubor norem, jež slouží za účelem ochrany zájmů ve společnosti</a:t>
            </a:r>
            <a:endParaRPr lang="cs-CZ" dirty="0"/>
          </a:p>
          <a:p>
            <a:pPr marL="285750" indent="-285750">
              <a:buFont typeface="Arial" panose="020B0604020202020204" pitchFamily="34" charset="0"/>
              <a:buChar char="•"/>
            </a:pPr>
            <a:r>
              <a:rPr lang="cs-CZ" dirty="0"/>
              <a:t>právo soukromé = zájem jednotlivce</a:t>
            </a:r>
          </a:p>
          <a:p>
            <a:pPr>
              <a:buNone/>
            </a:pPr>
            <a:endParaRPr lang="cs-CZ" dirty="0" smtClean="0"/>
          </a:p>
          <a:p>
            <a:pPr>
              <a:buNone/>
            </a:pPr>
            <a:r>
              <a:rPr lang="cs-CZ" dirty="0" smtClean="0"/>
              <a:t>př</a:t>
            </a:r>
            <a:r>
              <a:rPr lang="cs-CZ" dirty="0"/>
              <a:t>. </a:t>
            </a:r>
            <a:endParaRPr lang="cs-CZ" dirty="0" smtClean="0"/>
          </a:p>
          <a:p>
            <a:pPr>
              <a:buNone/>
            </a:pPr>
            <a:r>
              <a:rPr lang="cs-CZ" i="1" dirty="0"/>
              <a:t>v</a:t>
            </a:r>
            <a:r>
              <a:rPr lang="cs-CZ" i="1" dirty="0" smtClean="0"/>
              <a:t>yvlastnění domu </a:t>
            </a:r>
            <a:r>
              <a:rPr lang="cs-CZ" dirty="0" smtClean="0"/>
              <a:t>(je ve veřejném zájmu = tzn. nucený přechod vlastnického práva na stát); musí být ve veřejném zájmu a za náhradu</a:t>
            </a:r>
          </a:p>
          <a:p>
            <a:pPr>
              <a:buNone/>
            </a:pPr>
            <a:r>
              <a:rPr lang="cs-CZ" i="1" dirty="0" smtClean="0"/>
              <a:t>prodej domu </a:t>
            </a:r>
            <a:r>
              <a:rPr lang="cs-CZ" dirty="0" smtClean="0"/>
              <a:t>= dohoda mezi prodávajícím a kupujícím, soukromý zájem na prodeji</a:t>
            </a:r>
          </a:p>
          <a:p>
            <a:pPr>
              <a:buNone/>
            </a:pPr>
            <a:endParaRPr lang="cs-CZ" dirty="0"/>
          </a:p>
          <a:p>
            <a:pPr>
              <a:buNone/>
            </a:pPr>
            <a:r>
              <a:rPr lang="cs-CZ" i="1" dirty="0"/>
              <a:t>s</a:t>
            </a:r>
            <a:r>
              <a:rPr lang="cs-CZ" i="1" dirty="0" smtClean="0"/>
              <a:t>tavební řízení </a:t>
            </a:r>
            <a:r>
              <a:rPr lang="cs-CZ" dirty="0" smtClean="0"/>
              <a:t>= regulováno veřejným právem, ale chrání rovněž soukromé zájmy (účastníky řízení jsou i vlastníci sousedních pozemků)</a:t>
            </a: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85000" lnSpcReduction="10000"/>
          </a:bodyPr>
          <a:lstStyle/>
          <a:p>
            <a:pPr marL="0" indent="0">
              <a:buNone/>
            </a:pPr>
            <a:r>
              <a:rPr lang="cs-CZ" b="1" dirty="0"/>
              <a:t>Prameny práva podle právní teorie</a:t>
            </a:r>
          </a:p>
          <a:p>
            <a:pPr algn="just"/>
            <a:r>
              <a:rPr lang="cs-CZ" b="1" dirty="0"/>
              <a:t>normativní právní akty </a:t>
            </a:r>
            <a:r>
              <a:rPr lang="cs-CZ" dirty="0"/>
              <a:t>= všeobecně závazné právní předpisy, které jsou výsledkem normotvorné činnosti subjektu tvorby práva</a:t>
            </a:r>
          </a:p>
          <a:p>
            <a:pPr algn="just"/>
            <a:r>
              <a:rPr lang="cs-CZ" b="1" dirty="0"/>
              <a:t>normativní smlouvy </a:t>
            </a:r>
            <a:r>
              <a:rPr lang="cs-CZ" dirty="0"/>
              <a:t>= mezinárodní smlouvy, které zavazují subjekty vnitrostátního práva</a:t>
            </a:r>
          </a:p>
          <a:p>
            <a:pPr algn="just"/>
            <a:r>
              <a:rPr lang="cs-CZ" b="1" dirty="0"/>
              <a:t>precedenty </a:t>
            </a:r>
            <a:r>
              <a:rPr lang="cs-CZ" dirty="0"/>
              <a:t>= soudní rozhodnutí „</a:t>
            </a:r>
            <a:r>
              <a:rPr lang="cs-CZ" dirty="0" err="1"/>
              <a:t>judge</a:t>
            </a:r>
            <a:r>
              <a:rPr lang="cs-CZ" dirty="0"/>
              <a:t> made </a:t>
            </a:r>
            <a:r>
              <a:rPr lang="cs-CZ" dirty="0" err="1"/>
              <a:t>law</a:t>
            </a:r>
            <a:r>
              <a:rPr lang="cs-CZ" dirty="0"/>
              <a:t>“</a:t>
            </a:r>
          </a:p>
          <a:p>
            <a:pPr algn="just"/>
            <a:r>
              <a:rPr lang="cs-CZ" b="1" dirty="0"/>
              <a:t>právní obyčeje </a:t>
            </a:r>
            <a:r>
              <a:rPr lang="cs-CZ" dirty="0"/>
              <a:t>= zvyklosti, podmínka je dlouhodobé chování se členů společnosti v souladu s těmito zvyklostmi, určitost práv a povinností, všeobecné přesvědčení o jejich závaznosti</a:t>
            </a:r>
          </a:p>
          <a:p>
            <a:pPr algn="just"/>
            <a:r>
              <a:rPr lang="cs-CZ" b="1" dirty="0"/>
              <a:t>jiné prameny práva </a:t>
            </a:r>
            <a:r>
              <a:rPr lang="cs-CZ" dirty="0"/>
              <a:t>= ostatní, např. právní nauka</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Tutoriál 28. 02. 2020,  JUDr. Michal Márton, Ph.D.</a:t>
            </a:r>
            <a:endParaRPr lang="cs-CZ" dirty="0"/>
          </a:p>
        </p:txBody>
      </p:sp>
    </p:spTree>
    <p:extLst>
      <p:ext uri="{BB962C8B-B14F-4D97-AF65-F5344CB8AC3E}">
        <p14:creationId xmlns:p14="http://schemas.microsoft.com/office/powerpoint/2010/main" val="41014337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59532" y="620688"/>
            <a:ext cx="8424936" cy="4616648"/>
          </a:xfrm>
          <a:prstGeom prst="rect">
            <a:avLst/>
          </a:prstGeom>
          <a:noFill/>
        </p:spPr>
        <p:txBody>
          <a:bodyPr wrap="square" rtlCol="0">
            <a:spAutoFit/>
          </a:bodyPr>
          <a:lstStyle/>
          <a:p>
            <a:r>
              <a:rPr lang="cs-CZ" altLang="cs-CZ" sz="2400" b="1" dirty="0" smtClean="0"/>
              <a:t>Prameny správního práva</a:t>
            </a:r>
          </a:p>
          <a:p>
            <a:endParaRPr lang="cs-CZ" altLang="cs-CZ" b="1" dirty="0"/>
          </a:p>
          <a:p>
            <a:r>
              <a:rPr lang="cs-CZ" altLang="cs-CZ" dirty="0" smtClean="0"/>
              <a:t>Prameny českého správního práva, z hlediska jejich vnější formy, jsou především:</a:t>
            </a:r>
          </a:p>
          <a:p>
            <a:endParaRPr lang="cs-CZ" altLang="cs-CZ" dirty="0"/>
          </a:p>
          <a:p>
            <a:pPr marL="285750" indent="-285750" algn="just">
              <a:buFont typeface="Wingdings" panose="05000000000000000000" pitchFamily="2" charset="2"/>
              <a:buChar char="q"/>
            </a:pPr>
            <a:r>
              <a:rPr lang="cs-CZ" altLang="cs-CZ" b="1" dirty="0" smtClean="0"/>
              <a:t>obecně závazné normativní akty</a:t>
            </a:r>
            <a:r>
              <a:rPr lang="cs-CZ" altLang="cs-CZ" dirty="0" smtClean="0"/>
              <a:t> – působící ve sféře veřejné správy, které </a:t>
            </a:r>
            <a:r>
              <a:rPr lang="cs-CZ" altLang="cs-CZ" dirty="0"/>
              <a:t>obsahuji </a:t>
            </a:r>
            <a:r>
              <a:rPr lang="cs-CZ" altLang="cs-CZ" dirty="0" smtClean="0"/>
              <a:t>pravidla obecně </a:t>
            </a:r>
            <a:r>
              <a:rPr lang="cs-CZ" altLang="cs-CZ" dirty="0"/>
              <a:t>závazná pro </a:t>
            </a:r>
            <a:r>
              <a:rPr lang="cs-CZ" altLang="cs-CZ" dirty="0" smtClean="0"/>
              <a:t>každého, kdo se dostane do situace předvídané těmito akty,</a:t>
            </a:r>
          </a:p>
          <a:p>
            <a:pPr algn="just"/>
            <a:endParaRPr lang="cs-CZ" altLang="cs-CZ" dirty="0"/>
          </a:p>
          <a:p>
            <a:pPr marL="285750" indent="-285750" algn="just">
              <a:buFont typeface="Wingdings" panose="05000000000000000000" pitchFamily="2" charset="2"/>
              <a:buChar char="q"/>
            </a:pPr>
            <a:r>
              <a:rPr lang="cs-CZ" altLang="cs-CZ" b="1" dirty="0" smtClean="0"/>
              <a:t>normativní smlouvy</a:t>
            </a:r>
            <a:r>
              <a:rPr lang="cs-CZ" altLang="cs-CZ" dirty="0" smtClean="0"/>
              <a:t> – uzavírané za stanovených podmínek ve sféře veřejné správy a obsahující obecně závazná pravidla chování.</a:t>
            </a:r>
          </a:p>
          <a:p>
            <a:pPr algn="just"/>
            <a:endParaRPr lang="cs-CZ" altLang="cs-CZ" b="1" dirty="0"/>
          </a:p>
          <a:p>
            <a:pPr algn="just"/>
            <a:r>
              <a:rPr lang="cs-CZ" altLang="cs-CZ" dirty="0" smtClean="0"/>
              <a:t>Mezi prameny českého správního práva (a českého práva obecně) fakticky </a:t>
            </a:r>
            <a:r>
              <a:rPr lang="cs-CZ" altLang="cs-CZ" b="1" u="sng" dirty="0" smtClean="0"/>
              <a:t>nepatří</a:t>
            </a:r>
            <a:r>
              <a:rPr lang="cs-CZ" altLang="cs-CZ" dirty="0" smtClean="0"/>
              <a:t>:</a:t>
            </a:r>
          </a:p>
          <a:p>
            <a:pPr algn="just"/>
            <a:endParaRPr lang="cs-CZ" altLang="cs-CZ" dirty="0"/>
          </a:p>
          <a:p>
            <a:pPr marL="285750" indent="-285750" algn="just">
              <a:buFont typeface="Wingdings" panose="05000000000000000000" pitchFamily="2" charset="2"/>
              <a:buChar char="q"/>
            </a:pPr>
            <a:r>
              <a:rPr lang="cs-CZ" altLang="cs-CZ" b="1" dirty="0" smtClean="0"/>
              <a:t>právní precedenty </a:t>
            </a:r>
            <a:endParaRPr lang="cs-CZ" altLang="cs-CZ" dirty="0"/>
          </a:p>
          <a:p>
            <a:pPr marL="285750" indent="-285750" algn="just">
              <a:buFont typeface="Wingdings" panose="05000000000000000000" pitchFamily="2" charset="2"/>
              <a:buChar char="q"/>
            </a:pPr>
            <a:r>
              <a:rPr lang="cs-CZ" altLang="cs-CZ" b="1" dirty="0" smtClean="0"/>
              <a:t>právní obyčeje</a:t>
            </a:r>
            <a:endParaRPr lang="cs-CZ" altLang="cs-CZ" dirty="0"/>
          </a:p>
          <a:p>
            <a:pPr marL="285750" indent="-285750" algn="just">
              <a:buFont typeface="Wingdings" panose="05000000000000000000" pitchFamily="2" charset="2"/>
              <a:buChar char="q"/>
            </a:pPr>
            <a:r>
              <a:rPr lang="cs-CZ" altLang="cs-CZ" b="1" dirty="0" smtClean="0"/>
              <a:t>právní nauka</a:t>
            </a:r>
            <a:endParaRPr lang="cs-CZ" altLang="cs-CZ" b="1" dirty="0"/>
          </a:p>
        </p:txBody>
      </p:sp>
    </p:spTree>
    <p:extLst>
      <p:ext uri="{BB962C8B-B14F-4D97-AF65-F5344CB8AC3E}">
        <p14:creationId xmlns:p14="http://schemas.microsoft.com/office/powerpoint/2010/main" val="19398418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467544" y="620688"/>
            <a:ext cx="8208912" cy="5632311"/>
          </a:xfrm>
          <a:prstGeom prst="rect">
            <a:avLst/>
          </a:prstGeom>
          <a:noFill/>
        </p:spPr>
        <p:txBody>
          <a:bodyPr wrap="square" rtlCol="0">
            <a:spAutoFit/>
          </a:bodyPr>
          <a:lstStyle/>
          <a:p>
            <a:r>
              <a:rPr lang="cs-CZ" sz="2400" b="1" dirty="0" smtClean="0"/>
              <a:t>Obecně závazné normativní akty</a:t>
            </a:r>
          </a:p>
          <a:p>
            <a:endParaRPr lang="cs-CZ" dirty="0"/>
          </a:p>
          <a:p>
            <a:pPr marL="285750" indent="-285750" algn="just">
              <a:buFont typeface="Wingdings" panose="05000000000000000000" pitchFamily="2" charset="2"/>
              <a:buChar char="§"/>
            </a:pPr>
            <a:r>
              <a:rPr lang="cs-CZ" dirty="0" smtClean="0"/>
              <a:t>jsou nejdůležitějším a nejčastějším právním nástrojem právní regulace společenských vztahů,</a:t>
            </a:r>
          </a:p>
          <a:p>
            <a:pPr algn="just"/>
            <a:endParaRPr lang="cs-CZ" sz="1000" dirty="0" smtClean="0"/>
          </a:p>
          <a:p>
            <a:pPr marL="285750" indent="-285750" algn="just">
              <a:buFont typeface="Wingdings" panose="05000000000000000000" pitchFamily="2" charset="2"/>
              <a:buChar char="§"/>
            </a:pPr>
            <a:r>
              <a:rPr lang="cs-CZ" dirty="0" smtClean="0"/>
              <a:t>jsou výsledkem normotvorné činnosti orgánů veřejné moci</a:t>
            </a:r>
          </a:p>
          <a:p>
            <a:pPr marL="285750" indent="-285750" algn="just">
              <a:buFont typeface="Wingdings" panose="05000000000000000000" pitchFamily="2" charset="2"/>
              <a:buChar char="§"/>
            </a:pPr>
            <a:endParaRPr lang="cs-CZ" sz="1000" dirty="0" smtClean="0"/>
          </a:p>
          <a:p>
            <a:pPr marL="285750" indent="-285750" algn="just">
              <a:buFont typeface="Wingdings" panose="05000000000000000000" pitchFamily="2" charset="2"/>
              <a:buChar char="§"/>
            </a:pPr>
            <a:r>
              <a:rPr lang="cs-CZ" dirty="0" smtClean="0"/>
              <a:t>jejich souhrn je zpravidla ztotožňován s pojmem </a:t>
            </a:r>
            <a:r>
              <a:rPr lang="cs-CZ" b="1" dirty="0" smtClean="0"/>
              <a:t>právní řád,</a:t>
            </a:r>
          </a:p>
          <a:p>
            <a:pPr marL="285750" indent="-285750" algn="just">
              <a:buFont typeface="Wingdings" panose="05000000000000000000" pitchFamily="2" charset="2"/>
              <a:buChar char="§"/>
            </a:pPr>
            <a:endParaRPr lang="cs-CZ" sz="1000" b="1" dirty="0" smtClean="0"/>
          </a:p>
          <a:p>
            <a:pPr marL="285750" indent="-285750" algn="just">
              <a:buFont typeface="Wingdings" panose="05000000000000000000" pitchFamily="2" charset="2"/>
              <a:buChar char="§"/>
            </a:pPr>
            <a:r>
              <a:rPr lang="cs-CZ" dirty="0" smtClean="0"/>
              <a:t>v praxi bývají označovány jako </a:t>
            </a:r>
            <a:r>
              <a:rPr lang="cs-CZ" b="1" dirty="0" smtClean="0"/>
              <a:t>obecně závazné právní předpisy</a:t>
            </a:r>
            <a:r>
              <a:rPr lang="cs-CZ" dirty="0" smtClean="0"/>
              <a:t>.</a:t>
            </a:r>
          </a:p>
          <a:p>
            <a:pPr algn="just"/>
            <a:endParaRPr lang="cs-CZ" b="1" dirty="0"/>
          </a:p>
          <a:p>
            <a:pPr algn="just"/>
            <a:r>
              <a:rPr lang="cs-CZ" b="1" dirty="0" smtClean="0"/>
              <a:t>Prvotní normativní akty </a:t>
            </a:r>
            <a:r>
              <a:rPr lang="cs-CZ" dirty="0" smtClean="0"/>
              <a:t>- upravují vztahy dosud právně neupravené, anebo již existující právní úpravu mění nebo ruší</a:t>
            </a:r>
          </a:p>
          <a:p>
            <a:pPr algn="just"/>
            <a:endParaRPr lang="cs-CZ" dirty="0"/>
          </a:p>
          <a:p>
            <a:pPr marL="285750" indent="-285750" algn="just">
              <a:buFont typeface="Arial" panose="020B0604020202020204" pitchFamily="34" charset="0"/>
              <a:buChar char="•"/>
            </a:pPr>
            <a:r>
              <a:rPr lang="cs-CZ" dirty="0" smtClean="0"/>
              <a:t>Ústava a ústavní zákony (moc výkonná, čl. 36, čl. 37 Listiny)</a:t>
            </a:r>
          </a:p>
          <a:p>
            <a:pPr marL="285750" indent="-285750" algn="just">
              <a:buFont typeface="Arial" panose="020B0604020202020204" pitchFamily="34" charset="0"/>
              <a:buChar char="•"/>
            </a:pPr>
            <a:r>
              <a:rPr lang="cs-CZ" dirty="0"/>
              <a:t>z</a:t>
            </a:r>
            <a:r>
              <a:rPr lang="cs-CZ" dirty="0" smtClean="0"/>
              <a:t>ákon (kompetenční zákon č. 2/1969 Sb.)</a:t>
            </a:r>
          </a:p>
          <a:p>
            <a:pPr marL="285750" indent="-285750" algn="just">
              <a:buFont typeface="Arial" panose="020B0604020202020204" pitchFamily="34" charset="0"/>
              <a:buChar char="•"/>
            </a:pPr>
            <a:r>
              <a:rPr lang="cs-CZ" dirty="0" smtClean="0"/>
              <a:t>zákonné opatření Senátu</a:t>
            </a:r>
          </a:p>
          <a:p>
            <a:pPr marL="285750" indent="-285750" algn="just">
              <a:buFont typeface="Arial" panose="020B0604020202020204" pitchFamily="34" charset="0"/>
              <a:buChar char="•"/>
            </a:pPr>
            <a:r>
              <a:rPr lang="cs-CZ" dirty="0"/>
              <a:t>o</a:t>
            </a:r>
            <a:r>
              <a:rPr lang="cs-CZ" dirty="0" smtClean="0"/>
              <a:t>becně závazné vyhlášky obcí a krajů</a:t>
            </a:r>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9314166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Obecně závazné normativní </a:t>
            </a:r>
            <a:r>
              <a:rPr lang="cs-CZ" sz="2400" b="1" dirty="0" smtClean="0"/>
              <a:t>akty</a:t>
            </a:r>
          </a:p>
          <a:p>
            <a:endParaRPr lang="cs-CZ" sz="2400" b="1" dirty="0"/>
          </a:p>
          <a:p>
            <a:pPr algn="just"/>
            <a:r>
              <a:rPr lang="cs-CZ" sz="2400" b="1" dirty="0"/>
              <a:t>Odvozené normativní akty </a:t>
            </a:r>
            <a:r>
              <a:rPr lang="cs-CZ" sz="2400" dirty="0"/>
              <a:t>– konkretizují a provádějí prvotní normativní akty, jsou vydávány na základě zmocnění v nich obsažených, slouží k jejich provedení, musí s nimi být v souladu a nesmí jim odporovat</a:t>
            </a:r>
            <a:r>
              <a:rPr lang="cs-CZ" sz="2400" dirty="0" smtClean="0"/>
              <a:t>.</a:t>
            </a:r>
          </a:p>
          <a:p>
            <a:pPr algn="just"/>
            <a:endParaRPr lang="cs-CZ" sz="2400" dirty="0" smtClean="0"/>
          </a:p>
          <a:p>
            <a:pPr marL="342900" indent="-342900" algn="just">
              <a:buFont typeface="Wingdings" panose="05000000000000000000" pitchFamily="2" charset="2"/>
              <a:buChar char="q"/>
            </a:pPr>
            <a:r>
              <a:rPr lang="cs-CZ" sz="2400" dirty="0" smtClean="0"/>
              <a:t>nařízení vlády (čl. 78 Ústavy)</a:t>
            </a:r>
          </a:p>
          <a:p>
            <a:pPr marL="342900" indent="-342900" algn="just">
              <a:buFont typeface="Wingdings" panose="05000000000000000000" pitchFamily="2" charset="2"/>
              <a:buChar char="q"/>
            </a:pPr>
            <a:r>
              <a:rPr lang="cs-CZ" sz="2400" dirty="0"/>
              <a:t>v</a:t>
            </a:r>
            <a:r>
              <a:rPr lang="cs-CZ" sz="2400" dirty="0" smtClean="0"/>
              <a:t>yhlášky ministerstev (čl. 79 odst. 3 Ústavy)</a:t>
            </a:r>
          </a:p>
          <a:p>
            <a:pPr marL="342900" indent="-342900" algn="just">
              <a:buFont typeface="Wingdings" panose="05000000000000000000" pitchFamily="2" charset="2"/>
              <a:buChar char="q"/>
            </a:pPr>
            <a:r>
              <a:rPr lang="cs-CZ" sz="2400" dirty="0"/>
              <a:t>n</a:t>
            </a:r>
            <a:r>
              <a:rPr lang="cs-CZ" sz="2400" dirty="0" smtClean="0"/>
              <a:t>ařízení kraje (čl. 79 odst. 3 Ústavy; 30 odst. 1 písm. a) zákona o krajích)</a:t>
            </a:r>
          </a:p>
          <a:p>
            <a:pPr marL="342900" indent="-342900" algn="just">
              <a:buFont typeface="Wingdings" panose="05000000000000000000" pitchFamily="2" charset="2"/>
              <a:buChar char="q"/>
            </a:pPr>
            <a:r>
              <a:rPr lang="cs-CZ" sz="2400" dirty="0"/>
              <a:t>n</a:t>
            </a:r>
            <a:r>
              <a:rPr lang="cs-CZ" sz="2400" dirty="0" smtClean="0"/>
              <a:t>ařízení obce (čl. 79 odst. 3 Ústavy; § 11 odst. 1 zákona o obcích)</a:t>
            </a:r>
            <a:endParaRPr lang="cs-CZ" sz="2400" dirty="0"/>
          </a:p>
        </p:txBody>
      </p:sp>
    </p:spTree>
    <p:extLst>
      <p:ext uri="{BB962C8B-B14F-4D97-AF65-F5344CB8AC3E}">
        <p14:creationId xmlns:p14="http://schemas.microsoft.com/office/powerpoint/2010/main" val="41622111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Obdélník 3"/>
          <p:cNvSpPr/>
          <p:nvPr/>
        </p:nvSpPr>
        <p:spPr>
          <a:xfrm>
            <a:off x="395536" y="332656"/>
            <a:ext cx="8352928" cy="6217087"/>
          </a:xfrm>
          <a:prstGeom prst="rect">
            <a:avLst/>
          </a:prstGeom>
        </p:spPr>
        <p:txBody>
          <a:bodyPr wrap="square">
            <a:spAutoFit/>
          </a:bodyPr>
          <a:lstStyle/>
          <a:p>
            <a:r>
              <a:rPr lang="cs-CZ" sz="2400" b="1" dirty="0" smtClean="0"/>
              <a:t>Platnost a účinnost obecně závazných normativních aktů </a:t>
            </a:r>
          </a:p>
          <a:p>
            <a:pPr lvl="0" algn="just"/>
            <a:endParaRPr lang="cs-CZ" sz="1000" dirty="0" smtClean="0"/>
          </a:p>
          <a:p>
            <a:pPr lvl="0" algn="just"/>
            <a:r>
              <a:rPr lang="cs-CZ" b="1" dirty="0" smtClean="0"/>
              <a:t>Platnost </a:t>
            </a:r>
            <a:r>
              <a:rPr lang="cs-CZ" dirty="0" smtClean="0"/>
              <a:t>normativních aktů souvisí s jejich publikací a nastává dnem jejich </a:t>
            </a:r>
            <a:r>
              <a:rPr lang="cs-CZ" b="1" dirty="0" smtClean="0"/>
              <a:t>publikace</a:t>
            </a:r>
            <a:r>
              <a:rPr lang="cs-CZ" dirty="0" smtClean="0"/>
              <a:t> provedené v předepsané (požadované) formě. </a:t>
            </a:r>
            <a:r>
              <a:rPr lang="cs-CZ" b="1" dirty="0" smtClean="0"/>
              <a:t>(sbírka zákonů, věstník kraje, vyvěšením na úřední desce)</a:t>
            </a:r>
          </a:p>
          <a:p>
            <a:pPr lvl="0" algn="just"/>
            <a:endParaRPr lang="cs-CZ" sz="1000" dirty="0"/>
          </a:p>
          <a:p>
            <a:pPr lvl="0" algn="just"/>
            <a:r>
              <a:rPr lang="cs-CZ" dirty="0" smtClean="0"/>
              <a:t>Publikací se normativní akt stává součástí právního řádu. Normativní akt, který je publikován a je tedy platný, zavazuje příslušné orgány při tvorbě normativního aktu nižší právní síly.</a:t>
            </a:r>
          </a:p>
          <a:p>
            <a:pPr lvl="0" algn="just"/>
            <a:endParaRPr lang="cs-CZ" sz="1000" dirty="0"/>
          </a:p>
          <a:p>
            <a:pPr lvl="0" algn="just"/>
            <a:r>
              <a:rPr lang="cs-CZ" b="1" dirty="0" smtClean="0"/>
              <a:t>Platnost </a:t>
            </a:r>
            <a:r>
              <a:rPr lang="cs-CZ" dirty="0" smtClean="0"/>
              <a:t>normativního aktu neznamená jeho </a:t>
            </a:r>
            <a:r>
              <a:rPr lang="cs-CZ" b="1" dirty="0" smtClean="0"/>
              <a:t>závaznost</a:t>
            </a:r>
            <a:r>
              <a:rPr lang="cs-CZ" dirty="0" smtClean="0"/>
              <a:t> pro veřejnost, ta nastává až nabytím </a:t>
            </a:r>
            <a:r>
              <a:rPr lang="cs-CZ" b="1" dirty="0" smtClean="0"/>
              <a:t>účinnosti</a:t>
            </a:r>
            <a:r>
              <a:rPr lang="cs-CZ" dirty="0" smtClean="0"/>
              <a:t> normativního aktu. </a:t>
            </a:r>
          </a:p>
          <a:p>
            <a:pPr lvl="0" algn="just"/>
            <a:endParaRPr lang="cs-CZ" sz="1000" dirty="0"/>
          </a:p>
          <a:p>
            <a:pPr lvl="0" algn="just"/>
            <a:r>
              <a:rPr lang="cs-CZ" b="1" dirty="0" smtClean="0"/>
              <a:t>Účinnost</a:t>
            </a:r>
            <a:r>
              <a:rPr lang="cs-CZ" dirty="0" smtClean="0"/>
              <a:t> normativního aktu je stav, který umožňuje jeho aplikací vytvářet příslušné právní vztahy. Většinou nastává dnem přímo uvedeným v konkrétním normativním aktu. Pokud zde takový konkrétní den uveden není, pak normativní akt nabývá účinnosti 15. dnem po vyhlášení (publikaci). V případech, kdy to vyžaduje naléhavý obecný zájem, lze výjimečně stanovit dřívější účinnost, nejdříve však shodnou se dnem vyhlášení (platnosti).</a:t>
            </a:r>
          </a:p>
          <a:p>
            <a:pPr lvl="0" algn="just"/>
            <a:endParaRPr lang="cs-CZ" sz="1000" b="1" dirty="0"/>
          </a:p>
          <a:p>
            <a:pPr lvl="0" algn="just"/>
            <a:r>
              <a:rPr lang="cs-CZ" dirty="0" smtClean="0"/>
              <a:t>Normativní akty mohou působit výhradně jen </a:t>
            </a:r>
            <a:r>
              <a:rPr lang="cs-CZ" b="1" dirty="0" smtClean="0"/>
              <a:t>do budoucna</a:t>
            </a:r>
            <a:r>
              <a:rPr lang="cs-CZ" dirty="0" smtClean="0"/>
              <a:t>. Ukončení platnosti normativního aktu představuje ukončení jeho účinnosti. K ukončení platnosti normativního aktu může dojít buď uplynutím stanovené doby, anebo předepsaným způsobem provedeným zrušením aktu.</a:t>
            </a:r>
            <a:endParaRPr lang="cs-CZ" dirty="0"/>
          </a:p>
        </p:txBody>
      </p:sp>
    </p:spTree>
    <p:extLst>
      <p:ext uri="{BB962C8B-B14F-4D97-AF65-F5344CB8AC3E}">
        <p14:creationId xmlns:p14="http://schemas.microsoft.com/office/powerpoint/2010/main" val="25093698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548680"/>
            <a:ext cx="8640960" cy="4893647"/>
          </a:xfrm>
          <a:prstGeom prst="rect">
            <a:avLst/>
          </a:prstGeom>
          <a:noFill/>
        </p:spPr>
        <p:txBody>
          <a:bodyPr wrap="square" rtlCol="0">
            <a:spAutoFit/>
          </a:bodyPr>
          <a:lstStyle/>
          <a:p>
            <a:pPr algn="just"/>
            <a:r>
              <a:rPr lang="cs-CZ" sz="2400" b="1" dirty="0" smtClean="0"/>
              <a:t>Vnitřní předpisy</a:t>
            </a:r>
          </a:p>
          <a:p>
            <a:pPr algn="just"/>
            <a:endParaRPr lang="cs-CZ" dirty="0"/>
          </a:p>
          <a:p>
            <a:pPr algn="just"/>
            <a:r>
              <a:rPr lang="cs-CZ" dirty="0" smtClean="0"/>
              <a:t>Zvláštním </a:t>
            </a:r>
            <a:r>
              <a:rPr lang="cs-CZ" dirty="0"/>
              <a:t>případem normativních aktů ve veřejné správě jsou tzv. </a:t>
            </a:r>
            <a:r>
              <a:rPr lang="cs-CZ" b="1" dirty="0"/>
              <a:t>vnitřní předpisy</a:t>
            </a:r>
            <a:r>
              <a:rPr lang="cs-CZ" dirty="0"/>
              <a:t>, které nesměřují vůči subjektům stojícím vně systému vztahů organizační nadřízenosti a podřízenosti ve veřejné správě, ale naopak směřují vůči subjektům ovládaným organizační podřízeností ve vztahu ke správnímu orgánu, který tento normativní akt vydal. Zpravidla slouží k řízení podřízených pracovníků a orgánů. Jedná se o abstraktní formy vnitřní činnosti veřejné správy, s povahou interních normativních aktů » obvykle se označují jako </a:t>
            </a:r>
            <a:r>
              <a:rPr lang="cs-CZ" b="1" dirty="0"/>
              <a:t>interní normativní instrukce</a:t>
            </a:r>
            <a:r>
              <a:rPr lang="cs-CZ" dirty="0"/>
              <a:t>, </a:t>
            </a:r>
            <a:r>
              <a:rPr lang="cs-CZ" b="1" dirty="0"/>
              <a:t>pokyny</a:t>
            </a:r>
            <a:r>
              <a:rPr lang="cs-CZ" dirty="0"/>
              <a:t>, </a:t>
            </a:r>
            <a:r>
              <a:rPr lang="cs-CZ" b="1" dirty="0"/>
              <a:t>směrnice</a:t>
            </a:r>
            <a:r>
              <a:rPr lang="cs-CZ" dirty="0"/>
              <a:t> nebo </a:t>
            </a:r>
            <a:r>
              <a:rPr lang="cs-CZ" b="1" dirty="0"/>
              <a:t>normativní akty řízení</a:t>
            </a:r>
            <a:r>
              <a:rPr lang="cs-CZ" dirty="0"/>
              <a:t> apod.</a:t>
            </a:r>
          </a:p>
          <a:p>
            <a:pPr algn="just"/>
            <a:endParaRPr lang="cs-CZ" dirty="0"/>
          </a:p>
          <a:p>
            <a:pPr algn="just"/>
            <a:r>
              <a:rPr lang="cs-CZ" dirty="0"/>
              <a:t>Příkladem vnitřních předpisů ve veřejné správě jsou např. </a:t>
            </a:r>
            <a:r>
              <a:rPr lang="cs-CZ" b="1" dirty="0"/>
              <a:t>organizační řády, spisové řády, skartační řády, jednací řády </a:t>
            </a:r>
            <a:r>
              <a:rPr lang="cs-CZ" dirty="0"/>
              <a:t>kolegiálních orgánů</a:t>
            </a:r>
            <a:r>
              <a:rPr lang="cs-CZ" dirty="0" smtClean="0"/>
              <a:t>. Vnitřním předpisem jsou např. také </a:t>
            </a:r>
            <a:r>
              <a:rPr lang="cs-CZ" b="1" dirty="0" smtClean="0"/>
              <a:t>usnesení vlády</a:t>
            </a:r>
            <a:r>
              <a:rPr lang="cs-CZ" dirty="0" smtClean="0"/>
              <a:t>.</a:t>
            </a:r>
            <a:endParaRPr lang="cs-CZ" dirty="0"/>
          </a:p>
          <a:p>
            <a:pPr algn="just"/>
            <a:endParaRPr lang="cs-CZ" dirty="0"/>
          </a:p>
          <a:p>
            <a:pPr algn="just"/>
            <a:r>
              <a:rPr lang="cs-CZ" dirty="0"/>
              <a:t>Vnitřní předpisy </a:t>
            </a:r>
            <a:r>
              <a:rPr lang="cs-CZ" b="1" dirty="0"/>
              <a:t>nejsou pramenem </a:t>
            </a:r>
            <a:r>
              <a:rPr lang="cs-CZ" b="1" dirty="0" smtClean="0"/>
              <a:t>správního práva </a:t>
            </a:r>
            <a:r>
              <a:rPr lang="cs-CZ" dirty="0" smtClean="0"/>
              <a:t>(ani pramenem práva obecně), </a:t>
            </a:r>
            <a:r>
              <a:rPr lang="cs-CZ" dirty="0"/>
              <a:t>jsou však závazné pro své adresáty. Nesmějí být v rozporu se zákonem. </a:t>
            </a:r>
          </a:p>
          <a:p>
            <a:endParaRPr lang="cs-CZ" dirty="0"/>
          </a:p>
        </p:txBody>
      </p:sp>
    </p:spTree>
    <p:extLst>
      <p:ext uri="{BB962C8B-B14F-4D97-AF65-F5344CB8AC3E}">
        <p14:creationId xmlns:p14="http://schemas.microsoft.com/office/powerpoint/2010/main" val="23646923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548680"/>
            <a:ext cx="8568952" cy="5416868"/>
          </a:xfrm>
          <a:prstGeom prst="rect">
            <a:avLst/>
          </a:prstGeom>
          <a:noFill/>
        </p:spPr>
        <p:txBody>
          <a:bodyPr wrap="square" rtlCol="0">
            <a:spAutoFit/>
          </a:bodyPr>
          <a:lstStyle/>
          <a:p>
            <a:r>
              <a:rPr lang="cs-CZ" sz="2400" b="1" dirty="0" smtClean="0"/>
              <a:t>Statuty a statutární předpisy</a:t>
            </a:r>
            <a:endParaRPr lang="cs-CZ" sz="2400" b="1" dirty="0"/>
          </a:p>
          <a:p>
            <a:endParaRPr lang="cs-CZ" b="1" dirty="0"/>
          </a:p>
          <a:p>
            <a:pPr algn="just"/>
            <a:r>
              <a:rPr lang="cs-CZ" dirty="0"/>
              <a:t>Povahu abstraktních aktů ve veřejné správě mají </a:t>
            </a:r>
            <a:r>
              <a:rPr lang="cs-CZ" dirty="0" smtClean="0"/>
              <a:t>tzv</a:t>
            </a:r>
            <a:r>
              <a:rPr lang="cs-CZ" dirty="0"/>
              <a:t>. </a:t>
            </a:r>
            <a:r>
              <a:rPr lang="cs-CZ" b="1" dirty="0"/>
              <a:t>statuty</a:t>
            </a:r>
            <a:r>
              <a:rPr lang="cs-CZ" dirty="0"/>
              <a:t> či </a:t>
            </a:r>
            <a:r>
              <a:rPr lang="cs-CZ" b="1" dirty="0"/>
              <a:t>statutární předpisy</a:t>
            </a:r>
            <a:r>
              <a:rPr lang="cs-CZ" dirty="0"/>
              <a:t>. Jsou spojovány zejména se samosprávou, a to územní i zájmovou. Jedná se o abstraktní akty, které se vztahují ke jmenovitě neurčeným adresátům, mohou směřovat jen vůči okruhu osob v daném organizačním rámci – tzn. vůči členům příslušného samosprávného společenství.</a:t>
            </a:r>
          </a:p>
          <a:p>
            <a:pPr algn="just"/>
            <a:endParaRPr lang="cs-CZ" sz="1600" dirty="0"/>
          </a:p>
          <a:p>
            <a:pPr algn="just"/>
            <a:r>
              <a:rPr lang="cs-CZ" dirty="0"/>
              <a:t>Statutární předpisy upravují vnitřní vztahy v rámci daného statutárního společenství. V některých případech je jejich přijetí a vydání právní úpravou výslovně předpokládáno či předepisováno (např. statuty měst, statuty vysokých škol).</a:t>
            </a:r>
          </a:p>
          <a:p>
            <a:pPr algn="just"/>
            <a:endParaRPr lang="cs-CZ" dirty="0"/>
          </a:p>
          <a:p>
            <a:pPr algn="just"/>
            <a:r>
              <a:rPr lang="cs-CZ" dirty="0" smtClean="0"/>
              <a:t>Statuty a statutární předpisy stojí na hraně obecně závazných právních aktů – některé z nich mají formu obecně závazného právního předpisu, jiné tuto formu nemají. Statutární </a:t>
            </a:r>
            <a:r>
              <a:rPr lang="cs-CZ" dirty="0"/>
              <a:t>předpisy u územní samosprávy se svou povahou značně </a:t>
            </a:r>
            <a:r>
              <a:rPr lang="cs-CZ" b="1" dirty="0"/>
              <a:t>blíží</a:t>
            </a:r>
            <a:r>
              <a:rPr lang="cs-CZ" dirty="0"/>
              <a:t> jejich samosprávným </a:t>
            </a:r>
            <a:r>
              <a:rPr lang="cs-CZ" b="1" dirty="0"/>
              <a:t>právním předpisům</a:t>
            </a:r>
            <a:r>
              <a:rPr lang="cs-CZ" dirty="0"/>
              <a:t>, tedy obecně závazným vyhláškám obcí a krajů vydávaným ve věcech samosprávy. Pro statutární předpisy územní samosprávy se také obvykle volí forma právního předpisu samosprávy.</a:t>
            </a:r>
          </a:p>
          <a:p>
            <a:endParaRPr lang="cs-CZ" dirty="0"/>
          </a:p>
        </p:txBody>
      </p:sp>
    </p:spTree>
    <p:extLst>
      <p:ext uri="{BB962C8B-B14F-4D97-AF65-F5344CB8AC3E}">
        <p14:creationId xmlns:p14="http://schemas.microsoft.com/office/powerpoint/2010/main" val="8755461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548680"/>
            <a:ext cx="8640960" cy="4401205"/>
          </a:xfrm>
          <a:prstGeom prst="rect">
            <a:avLst/>
          </a:prstGeom>
          <a:noFill/>
        </p:spPr>
        <p:txBody>
          <a:bodyPr wrap="square" rtlCol="0">
            <a:spAutoFit/>
          </a:bodyPr>
          <a:lstStyle/>
          <a:p>
            <a:r>
              <a:rPr lang="cs-CZ" sz="2400" b="1" dirty="0"/>
              <a:t>Opatření obecné povahy</a:t>
            </a:r>
          </a:p>
          <a:p>
            <a:pPr algn="just"/>
            <a:endParaRPr lang="cs-CZ" sz="1000" dirty="0"/>
          </a:p>
          <a:p>
            <a:pPr algn="just"/>
            <a:r>
              <a:rPr lang="cs-CZ" dirty="0"/>
              <a:t>Bývají označována jako </a:t>
            </a:r>
            <a:r>
              <a:rPr lang="cs-CZ" b="1" dirty="0"/>
              <a:t>akty smíšené povahy </a:t>
            </a:r>
            <a:r>
              <a:rPr lang="cs-CZ" dirty="0"/>
              <a:t>vykazující některé znaky </a:t>
            </a:r>
            <a:r>
              <a:rPr lang="cs-CZ" dirty="0" smtClean="0"/>
              <a:t>obecně závazných normativních aktů </a:t>
            </a:r>
            <a:r>
              <a:rPr lang="cs-CZ" dirty="0"/>
              <a:t>a některé znaky individuálních správních aktů.</a:t>
            </a:r>
          </a:p>
          <a:p>
            <a:pPr algn="just"/>
            <a:endParaRPr lang="cs-CZ" sz="1000" dirty="0"/>
          </a:p>
          <a:p>
            <a:pPr algn="just"/>
            <a:r>
              <a:rPr lang="cs-CZ" dirty="0"/>
              <a:t>Jde buď o řešení relativně konkrétní správní věci, avšak s dopadem na blíže neurčený okruh adresátů (to je častější případ), nebo půjde o řešení obecných otázek se vztahem ke jmenovitě individualizovanému adresátovi či adresátům.</a:t>
            </a:r>
          </a:p>
          <a:p>
            <a:pPr algn="just"/>
            <a:endParaRPr lang="cs-CZ" dirty="0"/>
          </a:p>
          <a:p>
            <a:pPr algn="just"/>
            <a:r>
              <a:rPr lang="cs-CZ" dirty="0"/>
              <a:t>Správní řád </a:t>
            </a:r>
            <a:r>
              <a:rPr lang="cs-CZ" b="1" dirty="0"/>
              <a:t>opatření obecné povahy</a:t>
            </a:r>
            <a:r>
              <a:rPr lang="cs-CZ" dirty="0"/>
              <a:t> definuje jako </a:t>
            </a:r>
            <a:r>
              <a:rPr lang="cs-CZ" b="1" dirty="0"/>
              <a:t>takový závazný akt orgánu veřejné správy, který není ani právním předpisem, ani rozhodnutím</a:t>
            </a:r>
            <a:r>
              <a:rPr lang="cs-CZ" dirty="0"/>
              <a:t>.</a:t>
            </a:r>
          </a:p>
          <a:p>
            <a:pPr algn="just"/>
            <a:endParaRPr lang="cs-CZ" sz="1000" dirty="0"/>
          </a:p>
          <a:p>
            <a:pPr algn="just"/>
            <a:r>
              <a:rPr lang="cs-CZ" dirty="0"/>
              <a:t>Správní řád stanoví, že postup jím předvídaný se pro opatření obecné povahy uplatní tam, kde „zvláštní zákon ukládá vydat závazné opatření obecné povahy, které není právním předpisem ani rozhodnutím.“</a:t>
            </a:r>
          </a:p>
          <a:p>
            <a:pPr algn="just"/>
            <a:endParaRPr lang="cs-CZ" sz="1000" dirty="0"/>
          </a:p>
          <a:p>
            <a:endParaRPr lang="cs-CZ" dirty="0"/>
          </a:p>
        </p:txBody>
      </p:sp>
    </p:spTree>
    <p:extLst>
      <p:ext uri="{BB962C8B-B14F-4D97-AF65-F5344CB8AC3E}">
        <p14:creationId xmlns:p14="http://schemas.microsoft.com/office/powerpoint/2010/main" val="1668023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394718"/>
            <a:ext cx="8363272" cy="5961632"/>
          </a:xfrm>
          <a:prstGeom prst="rect">
            <a:avLst/>
          </a:prstGeom>
          <a:noFill/>
        </p:spPr>
        <p:txBody>
          <a:bodyPr wrap="square" rtlCol="0">
            <a:spAutoFit/>
          </a:bodyPr>
          <a:lstStyle/>
          <a:p>
            <a:r>
              <a:rPr lang="cs-CZ" altLang="cs-CZ" sz="2400" b="1" dirty="0"/>
              <a:t>Zákon č. 309/1999 Sb., o Sbírce zákonů a o Sbírce mezinárodních smluv</a:t>
            </a:r>
          </a:p>
          <a:p>
            <a:endParaRPr lang="cs-CZ" altLang="cs-CZ" sz="1000" dirty="0">
              <a:solidFill>
                <a:srgbClr val="CC3300"/>
              </a:solidFill>
            </a:endParaRPr>
          </a:p>
          <a:p>
            <a:r>
              <a:rPr lang="cs-CZ" altLang="cs-CZ" dirty="0" smtClean="0"/>
              <a:t>Ve </a:t>
            </a:r>
            <a:r>
              <a:rPr lang="cs-CZ" altLang="cs-CZ" dirty="0"/>
              <a:t>Sbírce zákonů se vyhlašují uveřejněním jejich plného </a:t>
            </a:r>
            <a:r>
              <a:rPr lang="cs-CZ" altLang="cs-CZ" dirty="0" smtClean="0"/>
              <a:t>znění:</a:t>
            </a:r>
            <a:endParaRPr lang="cs-CZ" altLang="cs-CZ" dirty="0"/>
          </a:p>
          <a:p>
            <a:endParaRPr lang="cs-CZ" altLang="cs-CZ" sz="1000" dirty="0"/>
          </a:p>
          <a:p>
            <a:pPr marL="342900" indent="-342900">
              <a:buFont typeface="+mj-lt"/>
              <a:buAutoNum type="alphaLcParenR"/>
            </a:pPr>
            <a:r>
              <a:rPr lang="cs-CZ" altLang="cs-CZ" dirty="0" smtClean="0"/>
              <a:t>ústavní </a:t>
            </a:r>
            <a:r>
              <a:rPr lang="cs-CZ" altLang="cs-CZ" dirty="0"/>
              <a:t>zákony,</a:t>
            </a:r>
          </a:p>
          <a:p>
            <a:pPr marL="342900" indent="-342900">
              <a:buFont typeface="+mj-lt"/>
              <a:buAutoNum type="alphaLcParenR"/>
            </a:pPr>
            <a:r>
              <a:rPr lang="cs-CZ" altLang="cs-CZ" dirty="0" smtClean="0"/>
              <a:t>zákony</a:t>
            </a:r>
            <a:r>
              <a:rPr lang="cs-CZ" altLang="cs-CZ" dirty="0"/>
              <a:t>,</a:t>
            </a:r>
          </a:p>
          <a:p>
            <a:pPr marL="342900" indent="-342900">
              <a:buFont typeface="+mj-lt"/>
              <a:buAutoNum type="alphaLcParenR"/>
            </a:pPr>
            <a:r>
              <a:rPr lang="cs-CZ" altLang="cs-CZ" dirty="0" smtClean="0"/>
              <a:t>zákonná </a:t>
            </a:r>
            <a:r>
              <a:rPr lang="cs-CZ" altLang="cs-CZ" dirty="0"/>
              <a:t>opatření Senátu,</a:t>
            </a:r>
          </a:p>
          <a:p>
            <a:pPr marL="342900" indent="-342900">
              <a:buFont typeface="+mj-lt"/>
              <a:buAutoNum type="alphaLcParenR"/>
            </a:pPr>
            <a:r>
              <a:rPr lang="cs-CZ" altLang="cs-CZ" dirty="0" smtClean="0"/>
              <a:t>nařízení </a:t>
            </a:r>
            <a:r>
              <a:rPr lang="cs-CZ" altLang="cs-CZ" dirty="0"/>
              <a:t>vlády,</a:t>
            </a:r>
          </a:p>
          <a:p>
            <a:pPr marL="342900" indent="-342900" algn="just">
              <a:buFont typeface="+mj-lt"/>
              <a:buAutoNum type="alphaLcParenR"/>
            </a:pPr>
            <a:r>
              <a:rPr lang="cs-CZ" altLang="cs-CZ" dirty="0" smtClean="0"/>
              <a:t>vyhlášky </a:t>
            </a:r>
            <a:r>
              <a:rPr lang="cs-CZ" altLang="cs-CZ" dirty="0"/>
              <a:t>vydávané ministerstvy a ostatními ústředními správními úřady, příp. jinými úřady s celostátní působností</a:t>
            </a:r>
          </a:p>
          <a:p>
            <a:endParaRPr lang="cs-CZ" sz="1000" dirty="0" smtClean="0"/>
          </a:p>
          <a:p>
            <a:pPr algn="just"/>
            <a:r>
              <a:rPr lang="cs-CZ" altLang="cs-CZ" dirty="0"/>
              <a:t>Ve Sbírce zákonů se dále vyhlašují např. </a:t>
            </a:r>
            <a:r>
              <a:rPr lang="cs-CZ" altLang="cs-CZ" b="1" dirty="0"/>
              <a:t>úplná znění zákonů a ústavních zákonů</a:t>
            </a:r>
            <a:r>
              <a:rPr lang="cs-CZ" altLang="cs-CZ" dirty="0"/>
              <a:t>, pokud je k vyhlášení jejich úplného znění zákonem zmocněn předseda vlády</a:t>
            </a:r>
            <a:r>
              <a:rPr lang="cs-CZ" altLang="cs-CZ" dirty="0" smtClean="0"/>
              <a:t>. Zveřejňují </a:t>
            </a:r>
            <a:r>
              <a:rPr lang="cs-CZ" altLang="cs-CZ" dirty="0"/>
              <a:t>se zde např. také </a:t>
            </a:r>
            <a:r>
              <a:rPr lang="cs-CZ" altLang="cs-CZ" b="1" dirty="0"/>
              <a:t>některé typy nálezů Ústavního soudu</a:t>
            </a:r>
            <a:r>
              <a:rPr lang="cs-CZ" altLang="cs-CZ" dirty="0" smtClean="0"/>
              <a:t>.</a:t>
            </a:r>
          </a:p>
          <a:p>
            <a:pPr algn="just"/>
            <a:endParaRPr lang="cs-CZ" altLang="cs-CZ" sz="1000" dirty="0"/>
          </a:p>
          <a:p>
            <a:pPr>
              <a:lnSpc>
                <a:spcPct val="90000"/>
              </a:lnSpc>
            </a:pPr>
            <a:r>
              <a:rPr lang="cs-CZ" altLang="cs-CZ" dirty="0"/>
              <a:t>Sbírku zákonů vydává, zajišťuje její tisk a distribuci Ministerstvo vnitra.</a:t>
            </a:r>
          </a:p>
          <a:p>
            <a:pPr>
              <a:lnSpc>
                <a:spcPct val="90000"/>
              </a:lnSpc>
            </a:pPr>
            <a:r>
              <a:rPr lang="cs-CZ" altLang="cs-CZ" dirty="0" smtClean="0">
                <a:hlinkClick r:id="rId2"/>
              </a:rPr>
              <a:t>http</a:t>
            </a:r>
            <a:r>
              <a:rPr lang="cs-CZ" altLang="cs-CZ" dirty="0">
                <a:hlinkClick r:id="rId2"/>
              </a:rPr>
              <a:t>://www.mvcr.cz/</a:t>
            </a:r>
            <a:r>
              <a:rPr lang="cs-CZ" altLang="cs-CZ" dirty="0"/>
              <a:t> - sekce Legislativa - Sbírka </a:t>
            </a:r>
            <a:r>
              <a:rPr lang="cs-CZ" altLang="cs-CZ" dirty="0" smtClean="0"/>
              <a:t>zákonů</a:t>
            </a:r>
          </a:p>
          <a:p>
            <a:pPr>
              <a:lnSpc>
                <a:spcPct val="90000"/>
              </a:lnSpc>
            </a:pPr>
            <a:endParaRPr lang="cs-CZ" dirty="0"/>
          </a:p>
          <a:p>
            <a:pPr algn="just">
              <a:lnSpc>
                <a:spcPct val="90000"/>
              </a:lnSpc>
            </a:pPr>
            <a:r>
              <a:rPr lang="cs-CZ" altLang="cs-CZ" dirty="0"/>
              <a:t>Kraje a hlavní město Praha jsou povinny umožnit v pracovních dnech každému nahlížení do Sbírky zákonů, Sbírky mezinárodních smluv a Úředního věstníku Evropské unie. Ve vztahu ke Sbírce zákonů platí tato povinnosti také pro obce, městské obvody a městské části územně členěných statutárních měst</a:t>
            </a:r>
            <a:r>
              <a:rPr lang="cs-CZ" altLang="cs-CZ" dirty="0" smtClean="0"/>
              <a:t>.</a:t>
            </a:r>
            <a:endParaRPr lang="cs-CZ" dirty="0"/>
          </a:p>
        </p:txBody>
      </p:sp>
    </p:spTree>
    <p:extLst>
      <p:ext uri="{BB962C8B-B14F-4D97-AF65-F5344CB8AC3E}">
        <p14:creationId xmlns:p14="http://schemas.microsoft.com/office/powerpoint/2010/main" val="18123071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538588" y="476672"/>
            <a:ext cx="8136904" cy="4832092"/>
          </a:xfrm>
          <a:prstGeom prst="rect">
            <a:avLst/>
          </a:prstGeom>
          <a:noFill/>
        </p:spPr>
        <p:txBody>
          <a:bodyPr wrap="square" rtlCol="0">
            <a:spAutoFit/>
          </a:bodyPr>
          <a:lstStyle/>
          <a:p>
            <a:r>
              <a:rPr lang="cs-CZ" sz="2400" b="1" dirty="0" smtClean="0"/>
              <a:t>Normativní smlouvy</a:t>
            </a:r>
          </a:p>
          <a:p>
            <a:endParaRPr lang="cs-CZ" sz="1000" b="1" dirty="0" smtClean="0"/>
          </a:p>
          <a:p>
            <a:pPr marL="285750" indent="-285750" algn="just">
              <a:buFont typeface="Wingdings" panose="05000000000000000000" pitchFamily="2" charset="2"/>
              <a:buChar char="q"/>
            </a:pPr>
            <a:r>
              <a:rPr lang="cs-CZ" dirty="0" smtClean="0"/>
              <a:t>jsou mnohem méně častějším pramenem správního práva než obecně závazné normativní akty,</a:t>
            </a:r>
          </a:p>
          <a:p>
            <a:pPr marL="285750" indent="-285750" algn="just">
              <a:buFont typeface="Wingdings" panose="05000000000000000000" pitchFamily="2" charset="2"/>
              <a:buChar char="q"/>
            </a:pPr>
            <a:r>
              <a:rPr lang="cs-CZ" dirty="0" smtClean="0"/>
              <a:t>v podobě mezinárodních smluv jsou hlavním pramenem mezinárodního práva, přičemž mnohé z nich jsou současně nezastupitelným pramenem práva vnitrostátního.</a:t>
            </a:r>
          </a:p>
          <a:p>
            <a:pPr algn="just"/>
            <a:endParaRPr lang="cs-CZ" sz="1000" dirty="0"/>
          </a:p>
          <a:p>
            <a:pPr algn="just"/>
            <a:r>
              <a:rPr lang="cs-CZ" dirty="0" smtClean="0"/>
              <a:t>Pramenem vnitrostátního práva se mezinárodní smlouva stává tehdy, jestliže jde o normativní smlouvu, která se považuje součást českého právního řádu, tzn. jestliže je způsobilá zavazovat subjekty českého práva.</a:t>
            </a:r>
          </a:p>
          <a:p>
            <a:pPr algn="just"/>
            <a:endParaRPr lang="cs-CZ" sz="1000" dirty="0"/>
          </a:p>
          <a:p>
            <a:pPr algn="just"/>
            <a:r>
              <a:rPr lang="cs-CZ" u="sng" dirty="0" smtClean="0"/>
              <a:t>Čl. </a:t>
            </a:r>
            <a:r>
              <a:rPr lang="cs-CZ" u="sng" dirty="0"/>
              <a:t>10 Ústavy ČR</a:t>
            </a:r>
            <a:r>
              <a:rPr lang="cs-CZ" dirty="0"/>
              <a:t>: </a:t>
            </a:r>
            <a:r>
              <a:rPr lang="cs-CZ" i="1" dirty="0"/>
              <a:t>Vyhlášené mezinárodní smlouvy, k jejichž ratifikaci dal Parlament souhlas a jimiž je Česká republika vázána, jsou součástí právního řádu; stanoví-li mezinárodní smlouva něco jiného než zákon, použije se mezinárodní smlouva</a:t>
            </a:r>
            <a:r>
              <a:rPr lang="cs-CZ" i="1" dirty="0" smtClean="0"/>
              <a:t>.</a:t>
            </a:r>
          </a:p>
          <a:p>
            <a:pPr algn="just"/>
            <a:endParaRPr lang="cs-CZ" sz="1000" dirty="0" smtClean="0"/>
          </a:p>
          <a:p>
            <a:pPr algn="just"/>
            <a:r>
              <a:rPr lang="cs-CZ" dirty="0"/>
              <a:t>Č</a:t>
            </a:r>
            <a:r>
              <a:rPr lang="cs-CZ" dirty="0" smtClean="0"/>
              <a:t>l. 1. odst. 2 Ústavy </a:t>
            </a:r>
            <a:r>
              <a:rPr lang="cs-CZ" dirty="0"/>
              <a:t>ČR: </a:t>
            </a:r>
            <a:r>
              <a:rPr lang="cs-CZ" i="1" dirty="0"/>
              <a:t>Česká republika dodržuje závazky, které pro ni vyplývají z mezinárodního práva</a:t>
            </a:r>
            <a:r>
              <a:rPr lang="cs-CZ" i="1" dirty="0" smtClean="0"/>
              <a:t>.</a:t>
            </a:r>
          </a:p>
          <a:p>
            <a:pPr algn="just"/>
            <a:endParaRPr lang="cs-CZ" sz="1000" i="1" dirty="0"/>
          </a:p>
        </p:txBody>
      </p:sp>
    </p:spTree>
    <p:extLst>
      <p:ext uri="{BB962C8B-B14F-4D97-AF65-F5344CB8AC3E}">
        <p14:creationId xmlns:p14="http://schemas.microsoft.com/office/powerpoint/2010/main" val="840513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Obdélník 4"/>
          <p:cNvSpPr/>
          <p:nvPr/>
        </p:nvSpPr>
        <p:spPr>
          <a:xfrm>
            <a:off x="611560" y="620689"/>
            <a:ext cx="8208912" cy="6001643"/>
          </a:xfrm>
          <a:prstGeom prst="rect">
            <a:avLst/>
          </a:prstGeom>
        </p:spPr>
        <p:txBody>
          <a:bodyPr wrap="square">
            <a:spAutoFit/>
          </a:bodyPr>
          <a:lstStyle/>
          <a:p>
            <a:pPr>
              <a:buNone/>
            </a:pPr>
            <a:r>
              <a:rPr lang="cs-CZ" sz="2400" b="1" dirty="0"/>
              <a:t>Teorie mocenská</a:t>
            </a:r>
          </a:p>
          <a:p>
            <a:pPr algn="just">
              <a:buNone/>
            </a:pPr>
            <a:r>
              <a:rPr lang="cs-CZ" sz="2400" dirty="0"/>
              <a:t>= týká se účastníků právního poměru</a:t>
            </a:r>
          </a:p>
          <a:p>
            <a:pPr algn="just">
              <a:buNone/>
            </a:pPr>
            <a:r>
              <a:rPr lang="cs-CZ" sz="2400" dirty="0"/>
              <a:t>soukromé právo  = účastníci nejsou ve vztahu nadřízenosti a </a:t>
            </a:r>
            <a:r>
              <a:rPr lang="cs-CZ" sz="2400" dirty="0" smtClean="0"/>
              <a:t>podřízenosti (smluvní strany v rámci závazků)</a:t>
            </a:r>
          </a:p>
          <a:p>
            <a:pPr algn="just">
              <a:buNone/>
            </a:pPr>
            <a:endParaRPr lang="cs-CZ" sz="2400" dirty="0"/>
          </a:p>
          <a:p>
            <a:pPr algn="just">
              <a:buNone/>
            </a:pPr>
            <a:r>
              <a:rPr lang="cs-CZ" sz="2400" dirty="0"/>
              <a:t>veřejné právo = jeden subjekt je nadřízen </a:t>
            </a:r>
            <a:r>
              <a:rPr lang="cs-CZ" sz="24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buNone/>
            </a:pPr>
            <a:endParaRPr lang="cs-CZ" sz="2400" dirty="0" smtClean="0"/>
          </a:p>
          <a:p>
            <a:pPr algn="just">
              <a:buNone/>
            </a:pPr>
            <a:r>
              <a:rPr lang="cs-CZ" sz="2400" b="1" dirty="0" smtClean="0"/>
              <a:t>veřejnoprávní smlouvy </a:t>
            </a:r>
            <a:r>
              <a:rPr lang="cs-CZ" sz="2400" dirty="0" smtClean="0"/>
              <a:t>(situace, kdy správní orgán namísto vydání autoritativního rozhodnutí vystupuje jako „smluvní partner“ a uzavře s účastníkem veřejnoprávní smlouvu - § 161 správního řádu)</a:t>
            </a:r>
          </a:p>
          <a:p>
            <a:pPr>
              <a:buNone/>
            </a:pPr>
            <a:endParaRPr lang="cs-CZ" sz="2400" dirty="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476672"/>
            <a:ext cx="8435280" cy="4616648"/>
          </a:xfrm>
          <a:prstGeom prst="rect">
            <a:avLst/>
          </a:prstGeom>
          <a:noFill/>
        </p:spPr>
        <p:txBody>
          <a:bodyPr wrap="square" rtlCol="0">
            <a:spAutoFit/>
          </a:bodyPr>
          <a:lstStyle/>
          <a:p>
            <a:r>
              <a:rPr lang="cs-CZ" sz="2400" b="1" dirty="0"/>
              <a:t>Normativní smlouvy</a:t>
            </a:r>
          </a:p>
          <a:p>
            <a:endParaRPr lang="cs-CZ" dirty="0" smtClean="0"/>
          </a:p>
          <a:p>
            <a:r>
              <a:rPr lang="cs-CZ" dirty="0"/>
              <a:t>Mezinárodní smlouvy </a:t>
            </a:r>
            <a:r>
              <a:rPr lang="cs-CZ" b="1" dirty="0"/>
              <a:t>podle čl. 10 </a:t>
            </a:r>
            <a:r>
              <a:rPr lang="cs-CZ" b="1" dirty="0" smtClean="0"/>
              <a:t>Ústavy</a:t>
            </a:r>
            <a:r>
              <a:rPr lang="cs-CZ" dirty="0" smtClean="0"/>
              <a:t> </a:t>
            </a:r>
            <a:r>
              <a:rPr lang="cs-CZ" dirty="0"/>
              <a:t>se vztahem k </a:t>
            </a:r>
            <a:r>
              <a:rPr lang="cs-CZ" dirty="0" smtClean="0"/>
              <a:t>veřejné správě jsou např.:</a:t>
            </a:r>
          </a:p>
          <a:p>
            <a:endParaRPr lang="cs-CZ" dirty="0" smtClean="0"/>
          </a:p>
          <a:p>
            <a:pPr marL="285750" indent="-285750">
              <a:buFont typeface="Wingdings" panose="05000000000000000000" pitchFamily="2" charset="2"/>
              <a:buChar char="q"/>
            </a:pPr>
            <a:r>
              <a:rPr lang="cs-CZ" dirty="0" smtClean="0"/>
              <a:t>Evropská </a:t>
            </a:r>
            <a:r>
              <a:rPr lang="cs-CZ" dirty="0"/>
              <a:t>charta místní </a:t>
            </a:r>
            <a:r>
              <a:rPr lang="cs-CZ" dirty="0" smtClean="0"/>
              <a:t>samosprávy (publikována č</a:t>
            </a:r>
            <a:r>
              <a:rPr lang="cs-CZ" dirty="0"/>
              <a:t>. 181/1999 </a:t>
            </a:r>
            <a:r>
              <a:rPr lang="cs-CZ" dirty="0" smtClean="0"/>
              <a:t>Sb.), </a:t>
            </a:r>
            <a:endParaRPr lang="cs-CZ" dirty="0"/>
          </a:p>
          <a:p>
            <a:pPr marL="285750" indent="-285750" algn="just">
              <a:buFont typeface="Wingdings" panose="05000000000000000000" pitchFamily="2" charset="2"/>
              <a:buChar char="q"/>
            </a:pPr>
            <a:r>
              <a:rPr lang="cs-CZ" dirty="0" smtClean="0"/>
              <a:t>Evropská </a:t>
            </a:r>
            <a:r>
              <a:rPr lang="cs-CZ" dirty="0"/>
              <a:t>úmluva o ochraně lidských práv a základních svobod (</a:t>
            </a:r>
            <a:r>
              <a:rPr lang="cs-CZ" dirty="0" smtClean="0"/>
              <a:t>publikována </a:t>
            </a:r>
            <a:r>
              <a:rPr lang="cs-CZ" dirty="0"/>
              <a:t>pod č. 209/1992 Sb</a:t>
            </a:r>
            <a:r>
              <a:rPr lang="cs-CZ" dirty="0" smtClean="0"/>
              <a:t>.).</a:t>
            </a:r>
          </a:p>
          <a:p>
            <a:pPr algn="just"/>
            <a:endParaRPr lang="cs-CZ" dirty="0"/>
          </a:p>
          <a:p>
            <a:pPr algn="just"/>
            <a:r>
              <a:rPr lang="cs-CZ" u="sng" dirty="0" smtClean="0"/>
              <a:t>Čl. 10a Ústavy ČR</a:t>
            </a:r>
            <a:r>
              <a:rPr lang="cs-CZ" dirty="0"/>
              <a:t>: </a:t>
            </a:r>
            <a:r>
              <a:rPr lang="cs-CZ" i="1" dirty="0"/>
              <a:t>Mezinárodní smlouvou mohou být některé pravomoci orgánů České republiky přeneseny na mezinárodní organizaci nebo instituci</a:t>
            </a:r>
            <a:r>
              <a:rPr lang="cs-CZ" i="1" dirty="0" smtClean="0"/>
              <a:t>. K </a:t>
            </a:r>
            <a:r>
              <a:rPr lang="cs-CZ" i="1" dirty="0"/>
              <a:t>ratifikaci mezinárodní smlouvy uvedené v odstavci 1 je třeba souhlasu Parlamentu, nestanoví-li ústavní zákon, že k ratifikaci je třeba souhlasu daného v referendu</a:t>
            </a:r>
            <a:r>
              <a:rPr lang="cs-CZ" i="1" dirty="0" smtClean="0"/>
              <a:t>.</a:t>
            </a:r>
          </a:p>
          <a:p>
            <a:pPr algn="just"/>
            <a:endParaRPr lang="cs-CZ" i="1" dirty="0"/>
          </a:p>
          <a:p>
            <a:pPr algn="just"/>
            <a:endParaRPr lang="cs-CZ" i="1" dirty="0" smtClean="0"/>
          </a:p>
          <a:p>
            <a:pPr algn="just"/>
            <a:endParaRPr lang="cs-CZ" i="1" dirty="0" smtClean="0"/>
          </a:p>
          <a:p>
            <a:pPr algn="just"/>
            <a:endParaRPr lang="cs-CZ" i="1" dirty="0" smtClean="0"/>
          </a:p>
        </p:txBody>
      </p:sp>
    </p:spTree>
    <p:extLst>
      <p:ext uri="{BB962C8B-B14F-4D97-AF65-F5344CB8AC3E}">
        <p14:creationId xmlns:p14="http://schemas.microsoft.com/office/powerpoint/2010/main" val="20629611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Obdélník 4"/>
          <p:cNvSpPr/>
          <p:nvPr/>
        </p:nvSpPr>
        <p:spPr>
          <a:xfrm>
            <a:off x="611560" y="620689"/>
            <a:ext cx="8208912" cy="5201424"/>
          </a:xfrm>
          <a:prstGeom prst="rect">
            <a:avLst/>
          </a:prstGeom>
        </p:spPr>
        <p:txBody>
          <a:bodyPr wrap="square">
            <a:spAutoFit/>
          </a:bodyPr>
          <a:lstStyle/>
          <a:p>
            <a:pPr lvl="0" algn="just"/>
            <a:r>
              <a:rPr lang="cs-CZ" sz="2400" b="1" dirty="0" smtClean="0"/>
              <a:t>Členění pramenů správního práva podle druhu orgánu, který je vydává</a:t>
            </a:r>
          </a:p>
          <a:p>
            <a:pPr lvl="0" algn="just"/>
            <a:endParaRPr lang="cs-CZ" sz="1000" dirty="0" smtClean="0"/>
          </a:p>
          <a:p>
            <a:pPr lvl="0" algn="just"/>
            <a:r>
              <a:rPr lang="cs-CZ" dirty="0" smtClean="0"/>
              <a:t>Pravomoc k vydávání pramenů správního práva v ČR přísluší jednak vrcholnému zákonodárnému orgánu, dále ústředním orgánům státní správy a také příslušným samosprávným orgánům.</a:t>
            </a:r>
          </a:p>
          <a:p>
            <a:pPr lvl="0" algn="just"/>
            <a:endParaRPr lang="cs-CZ" sz="1000" dirty="0"/>
          </a:p>
          <a:p>
            <a:pPr lvl="0" algn="just"/>
            <a:r>
              <a:rPr lang="cs-CZ" u="sng" dirty="0" smtClean="0"/>
              <a:t>Prameny vydávané vrcholným zákonodárným sborem</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Ústava</a:t>
            </a:r>
          </a:p>
          <a:p>
            <a:pPr marL="285750" lvl="0" indent="-285750" algn="just">
              <a:buFont typeface="Wingdings" panose="05000000000000000000" pitchFamily="2" charset="2"/>
              <a:buChar char="§"/>
            </a:pPr>
            <a:r>
              <a:rPr lang="cs-CZ" dirty="0" smtClean="0"/>
              <a:t>ústavní zákony,</a:t>
            </a:r>
          </a:p>
          <a:p>
            <a:pPr marL="285750" lvl="0" indent="-285750" algn="just">
              <a:buFont typeface="Wingdings" panose="05000000000000000000" pitchFamily="2" charset="2"/>
              <a:buChar char="§"/>
            </a:pPr>
            <a:r>
              <a:rPr lang="cs-CZ" dirty="0" smtClean="0"/>
              <a:t>zákony,</a:t>
            </a:r>
          </a:p>
          <a:p>
            <a:pPr marL="285750" lvl="0" indent="-285750" algn="just">
              <a:buFont typeface="Wingdings" panose="05000000000000000000" pitchFamily="2" charset="2"/>
              <a:buChar char="§"/>
            </a:pPr>
            <a:r>
              <a:rPr lang="cs-CZ" dirty="0" smtClean="0"/>
              <a:t>zákonná opatření.</a:t>
            </a:r>
          </a:p>
          <a:p>
            <a:pPr lvl="0" algn="just"/>
            <a:endParaRPr lang="cs-CZ" sz="1000" dirty="0"/>
          </a:p>
          <a:p>
            <a:pPr lvl="0" algn="just"/>
            <a:r>
              <a:rPr lang="cs-CZ" u="sng" dirty="0" smtClean="0"/>
              <a:t>Prameny vydávané ústředními orgány státní správy</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nařízení vlády (vydávají se k provádění zákonů a v jejich mezích, mají povahu prováděcího předpisu),</a:t>
            </a:r>
          </a:p>
          <a:p>
            <a:pPr marL="285750" lvl="0" indent="-285750" algn="just">
              <a:buFont typeface="Wingdings" panose="05000000000000000000" pitchFamily="2" charset="2"/>
              <a:buChar char="§"/>
            </a:pPr>
            <a:r>
              <a:rPr lang="cs-CZ" dirty="0" smtClean="0"/>
              <a:t>obecně závazné právní předpisy ministerstev a jiných správních úřadů (vydávají se na základě a v mezích zákonů, mají povahu prováděcího předpisu).</a:t>
            </a:r>
            <a:endParaRPr lang="cs-CZ" dirty="0"/>
          </a:p>
        </p:txBody>
      </p:sp>
    </p:spTree>
    <p:extLst>
      <p:ext uri="{BB962C8B-B14F-4D97-AF65-F5344CB8AC3E}">
        <p14:creationId xmlns:p14="http://schemas.microsoft.com/office/powerpoint/2010/main" val="292151639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Obdélník 3"/>
          <p:cNvSpPr/>
          <p:nvPr/>
        </p:nvSpPr>
        <p:spPr>
          <a:xfrm>
            <a:off x="611560" y="548680"/>
            <a:ext cx="8064896" cy="4108817"/>
          </a:xfrm>
          <a:prstGeom prst="rect">
            <a:avLst/>
          </a:prstGeom>
        </p:spPr>
        <p:txBody>
          <a:bodyPr wrap="square">
            <a:spAutoFit/>
          </a:bodyPr>
          <a:lstStyle/>
          <a:p>
            <a:pPr lvl="0" algn="just"/>
            <a:r>
              <a:rPr lang="cs-CZ" sz="2400" b="1" dirty="0"/>
              <a:t>Členění pramenů správního práva podle druhu orgánu, který je </a:t>
            </a:r>
            <a:r>
              <a:rPr lang="cs-CZ" sz="2400" b="1" dirty="0" smtClean="0"/>
              <a:t>vydává</a:t>
            </a:r>
          </a:p>
          <a:p>
            <a:pPr lvl="0" algn="just"/>
            <a:endParaRPr lang="cs-CZ" b="1" dirty="0"/>
          </a:p>
          <a:p>
            <a:pPr lvl="0" algn="just"/>
            <a:r>
              <a:rPr lang="cs-CZ" u="sng" dirty="0" smtClean="0"/>
              <a:t>Prameny vydávané místními (územními) orgány</a:t>
            </a:r>
            <a:r>
              <a:rPr lang="cs-CZ" dirty="0" smtClean="0"/>
              <a:t>:</a:t>
            </a:r>
          </a:p>
          <a:p>
            <a:pPr lvl="0" algn="just"/>
            <a:endParaRPr lang="cs-CZ" dirty="0"/>
          </a:p>
          <a:p>
            <a:pPr marL="285750" lvl="0" indent="-285750" algn="just">
              <a:spcAft>
                <a:spcPts val="600"/>
              </a:spcAft>
              <a:buFont typeface="Wingdings" panose="05000000000000000000" pitchFamily="2" charset="2"/>
              <a:buChar char="§"/>
            </a:pPr>
            <a:r>
              <a:rPr lang="cs-CZ" dirty="0" smtClean="0"/>
              <a:t>obecně závazné vyhlášky kraje v mezích samostatné působnosti (vydávají se na základě zmocnění; povinnosti lze jimi ukládat, jen stanoví-li tak zákon),</a:t>
            </a:r>
          </a:p>
          <a:p>
            <a:pPr marL="285750" lvl="0" indent="-285750" algn="just">
              <a:spcAft>
                <a:spcPts val="600"/>
              </a:spcAft>
              <a:buFont typeface="Wingdings" panose="05000000000000000000" pitchFamily="2" charset="2"/>
              <a:buChar char="§"/>
            </a:pPr>
            <a:r>
              <a:rPr lang="cs-CZ" dirty="0" smtClean="0"/>
              <a:t>nařízení kraje ve věcech přeneseného  výkonu státní správy (vydávají se na základě a v mezích zákona, při výslovném zákonném zmocnění),</a:t>
            </a:r>
          </a:p>
          <a:p>
            <a:pPr marL="285750" lvl="0" indent="-285750" algn="just">
              <a:spcAft>
                <a:spcPts val="600"/>
              </a:spcAft>
              <a:buFont typeface="Wingdings" panose="05000000000000000000" pitchFamily="2" charset="2"/>
              <a:buChar char="§"/>
            </a:pPr>
            <a:r>
              <a:rPr lang="cs-CZ" dirty="0" smtClean="0"/>
              <a:t>obecně závazné vyhlášky obce v mezích samostatné působnosti (vydávají se na základě ústavního zmocnění; povinnosti lze jimi ukládat, jen stanoví-li tak zákon),</a:t>
            </a:r>
          </a:p>
          <a:p>
            <a:pPr marL="285750" lvl="0" indent="-285750" algn="just">
              <a:buFont typeface="Wingdings" panose="05000000000000000000" pitchFamily="2" charset="2"/>
              <a:buChar char="§"/>
            </a:pPr>
            <a:r>
              <a:rPr lang="cs-CZ" dirty="0" smtClean="0"/>
              <a:t>nařízení obce ve věcech přeneseného výkonu státní správy (vydávají se na základě zmocnění v zákoně a v jeho mezích). </a:t>
            </a:r>
            <a:endParaRPr lang="cs-CZ" dirty="0"/>
          </a:p>
        </p:txBody>
      </p:sp>
    </p:spTree>
    <p:extLst>
      <p:ext uri="{BB962C8B-B14F-4D97-AF65-F5344CB8AC3E}">
        <p14:creationId xmlns:p14="http://schemas.microsoft.com/office/powerpoint/2010/main" val="36803772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95536" y="620688"/>
            <a:ext cx="8280920" cy="5355312"/>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dirty="0" smtClean="0"/>
          </a:p>
          <a:p>
            <a:pPr algn="just">
              <a:lnSpc>
                <a:spcPct val="90000"/>
              </a:lnSpc>
            </a:pPr>
            <a:endParaRPr lang="cs-CZ" altLang="cs-CZ" dirty="0"/>
          </a:p>
          <a:p>
            <a:pPr marL="457200" indent="-457200" algn="just">
              <a:lnSpc>
                <a:spcPct val="90000"/>
              </a:lnSpc>
              <a:buFont typeface="Wingdings" panose="05000000000000000000" pitchFamily="2" charset="2"/>
              <a:buChar char="q"/>
            </a:pPr>
            <a:endParaRPr lang="cs-CZ" altLang="cs-CZ" sz="3200" dirty="0"/>
          </a:p>
          <a:p>
            <a:pPr marL="457200" indent="-457200" algn="just">
              <a:lnSpc>
                <a:spcPct val="90000"/>
              </a:lnSpc>
              <a:buFont typeface="Wingdings" panose="05000000000000000000" pitchFamily="2" charset="2"/>
              <a:buChar char="q"/>
            </a:pPr>
            <a:r>
              <a:rPr lang="cs-CZ" altLang="cs-CZ" sz="3200" dirty="0" smtClean="0"/>
              <a:t>Ústava + ústavní zákony (mezinárodní smlouvy)</a:t>
            </a:r>
          </a:p>
          <a:p>
            <a:pPr marL="457200" indent="-457200" algn="just">
              <a:lnSpc>
                <a:spcPct val="90000"/>
              </a:lnSpc>
              <a:buFont typeface="Wingdings" panose="05000000000000000000" pitchFamily="2" charset="2"/>
              <a:buChar char="q"/>
            </a:pPr>
            <a:r>
              <a:rPr lang="cs-CZ" altLang="cs-CZ" sz="3200" dirty="0" smtClean="0"/>
              <a:t>zákony + zákonná opatření (mezinárodní smlouvy)</a:t>
            </a:r>
          </a:p>
          <a:p>
            <a:pPr marL="457200" indent="-457200" algn="just">
              <a:lnSpc>
                <a:spcPct val="90000"/>
              </a:lnSpc>
              <a:buFont typeface="Wingdings" panose="05000000000000000000" pitchFamily="2" charset="2"/>
              <a:buChar char="q"/>
            </a:pPr>
            <a:r>
              <a:rPr lang="cs-CZ" altLang="cs-CZ" sz="3200" dirty="0" smtClean="0"/>
              <a:t>obecně závazné vyhlášky obcí a krajů</a:t>
            </a:r>
          </a:p>
          <a:p>
            <a:pPr marL="457200" indent="-457200" algn="just">
              <a:lnSpc>
                <a:spcPct val="90000"/>
              </a:lnSpc>
              <a:buFont typeface="Wingdings" panose="05000000000000000000" pitchFamily="2" charset="2"/>
              <a:buChar char="q"/>
            </a:pPr>
            <a:r>
              <a:rPr lang="cs-CZ" altLang="cs-CZ" sz="3200" dirty="0" smtClean="0"/>
              <a:t>nařízení vlády </a:t>
            </a:r>
          </a:p>
          <a:p>
            <a:pPr marL="457200" indent="-457200" algn="just">
              <a:lnSpc>
                <a:spcPct val="90000"/>
              </a:lnSpc>
              <a:buFont typeface="Wingdings" panose="05000000000000000000" pitchFamily="2" charset="2"/>
              <a:buChar char="q"/>
            </a:pPr>
            <a:r>
              <a:rPr lang="cs-CZ" altLang="cs-CZ" sz="3200" dirty="0" smtClean="0"/>
              <a:t>obecně závazné právní předpisy ministerstev a jiných ústředních orgánů státní správy</a:t>
            </a:r>
          </a:p>
          <a:p>
            <a:pPr marL="457200" indent="-457200" algn="just">
              <a:lnSpc>
                <a:spcPct val="90000"/>
              </a:lnSpc>
              <a:buFont typeface="Wingdings" panose="05000000000000000000" pitchFamily="2" charset="2"/>
              <a:buChar char="q"/>
            </a:pPr>
            <a:r>
              <a:rPr lang="cs-CZ" altLang="cs-CZ" sz="3200" dirty="0" smtClean="0"/>
              <a:t>nařízení krajů a obcí</a:t>
            </a:r>
          </a:p>
        </p:txBody>
      </p:sp>
    </p:spTree>
    <p:extLst>
      <p:ext uri="{BB962C8B-B14F-4D97-AF65-F5344CB8AC3E}">
        <p14:creationId xmlns:p14="http://schemas.microsoft.com/office/powerpoint/2010/main" val="351621132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ZÁKLADNÍ PRINCIPY VEŘEJNÉ SPRÁVY</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1998621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539552" y="692696"/>
            <a:ext cx="8136904" cy="5447645"/>
          </a:xfrm>
          <a:prstGeom prst="rect">
            <a:avLst/>
          </a:prstGeom>
          <a:noFill/>
        </p:spPr>
        <p:txBody>
          <a:bodyPr wrap="square" rtlCol="0">
            <a:spAutoFit/>
          </a:bodyPr>
          <a:lstStyle/>
          <a:p>
            <a:r>
              <a:rPr lang="cs-CZ" sz="2400" b="1" dirty="0" smtClean="0"/>
              <a:t>Obecně k základním principům veřejné správy</a:t>
            </a:r>
          </a:p>
          <a:p>
            <a:endParaRPr lang="cs-CZ" b="1" dirty="0" smtClean="0"/>
          </a:p>
          <a:p>
            <a:pPr algn="just"/>
            <a:r>
              <a:rPr lang="cs-CZ" b="1" dirty="0" smtClean="0"/>
              <a:t>Základní </a:t>
            </a:r>
            <a:r>
              <a:rPr lang="cs-CZ" b="1" dirty="0"/>
              <a:t>zásady </a:t>
            </a:r>
            <a:r>
              <a:rPr lang="cs-CZ" dirty="0"/>
              <a:t>(principy činnosti), jejichž pomocí je interpretován zákon, </a:t>
            </a:r>
            <a:r>
              <a:rPr lang="cs-CZ" dirty="0" smtClean="0"/>
              <a:t>jsou </a:t>
            </a:r>
            <a:r>
              <a:rPr lang="pt-BR" b="1" dirty="0" smtClean="0"/>
              <a:t>interpretační </a:t>
            </a:r>
            <a:r>
              <a:rPr lang="pt-BR" b="1" dirty="0"/>
              <a:t>pravidla </a:t>
            </a:r>
            <a:r>
              <a:rPr lang="pt-BR" dirty="0"/>
              <a:t>a souvisejí s </a:t>
            </a:r>
            <a:r>
              <a:rPr lang="cs-CZ" dirty="0" smtClean="0"/>
              <a:t>aplikací práva</a:t>
            </a:r>
            <a:r>
              <a:rPr lang="pt-BR" dirty="0" smtClean="0"/>
              <a:t>.</a:t>
            </a:r>
            <a:endParaRPr lang="pt-BR" dirty="0"/>
          </a:p>
          <a:p>
            <a:endParaRPr lang="cs-CZ" dirty="0" smtClean="0"/>
          </a:p>
          <a:p>
            <a:pPr algn="just"/>
            <a:r>
              <a:rPr lang="cs-CZ" dirty="0" smtClean="0"/>
              <a:t>Jednotlivé </a:t>
            </a:r>
            <a:r>
              <a:rPr lang="cs-CZ" dirty="0"/>
              <a:t>zásady nestojí samy o sobě izolovaně, vnitřně spolu souvisí, vzájemně se doplňují a v určitých fázích řízení se prolínají. Každé správní řízení je jiné a proto se mohou uplatňovat s různou intenzitou, dokonce i v protikladech.</a:t>
            </a:r>
          </a:p>
          <a:p>
            <a:endParaRPr lang="cs-CZ" dirty="0" smtClean="0"/>
          </a:p>
          <a:p>
            <a:pPr algn="just"/>
            <a:r>
              <a:rPr lang="cs-CZ" dirty="0" smtClean="0"/>
              <a:t>Účelem a cílem nastavení základních zásad činnosti správních orgánů, s jejich široce založenou působností (vlivem) na výkon veřejné správy, je </a:t>
            </a:r>
            <a:r>
              <a:rPr lang="cs-CZ" b="1" dirty="0" smtClean="0"/>
              <a:t>vytvoření a garance předpokladů a podmínek pro řádný výkon veřejné správy</a:t>
            </a:r>
            <a:r>
              <a:rPr lang="cs-CZ" dirty="0" smtClean="0"/>
              <a:t>.</a:t>
            </a:r>
          </a:p>
          <a:p>
            <a:pPr algn="just"/>
            <a:endParaRPr lang="cs-CZ" dirty="0"/>
          </a:p>
          <a:p>
            <a:pPr algn="just"/>
            <a:r>
              <a:rPr lang="cs-CZ" dirty="0" smtClean="0"/>
              <a:t>Principy veřejné správy</a:t>
            </a:r>
          </a:p>
          <a:p>
            <a:pPr algn="just"/>
            <a:endParaRPr lang="cs-CZ" dirty="0" smtClean="0"/>
          </a:p>
          <a:p>
            <a:pPr marL="285750" indent="-285750" algn="just">
              <a:buFont typeface="Arial" panose="020B0604020202020204" pitchFamily="34" charset="0"/>
              <a:buChar char="•"/>
            </a:pPr>
            <a:r>
              <a:rPr lang="cs-CZ" dirty="0"/>
              <a:t>p</a:t>
            </a:r>
            <a:r>
              <a:rPr lang="cs-CZ" dirty="0" smtClean="0"/>
              <a:t>rincipy dobré správy</a:t>
            </a:r>
          </a:p>
          <a:p>
            <a:pPr marL="285750" indent="-285750" algn="just">
              <a:buFont typeface="Arial" panose="020B0604020202020204" pitchFamily="34" charset="0"/>
              <a:buChar char="•"/>
            </a:pPr>
            <a:r>
              <a:rPr lang="cs-CZ" dirty="0"/>
              <a:t>z</a:t>
            </a:r>
            <a:r>
              <a:rPr lang="cs-CZ" dirty="0" smtClean="0"/>
              <a:t>ásady činnosti správních orgánů</a:t>
            </a:r>
          </a:p>
          <a:p>
            <a:pPr marL="285750" indent="-285750" algn="just">
              <a:buFont typeface="Arial" panose="020B0604020202020204" pitchFamily="34" charset="0"/>
              <a:buChar char="•"/>
            </a:pPr>
            <a:r>
              <a:rPr lang="cs-CZ" dirty="0"/>
              <a:t>z</a:t>
            </a:r>
            <a:r>
              <a:rPr lang="cs-CZ" dirty="0" smtClean="0"/>
              <a:t>ásady správního řízení</a:t>
            </a:r>
          </a:p>
          <a:p>
            <a:pPr algn="just"/>
            <a:endParaRPr lang="cs-CZ" dirty="0"/>
          </a:p>
        </p:txBody>
      </p:sp>
    </p:spTree>
    <p:extLst>
      <p:ext uri="{BB962C8B-B14F-4D97-AF65-F5344CB8AC3E}">
        <p14:creationId xmlns:p14="http://schemas.microsoft.com/office/powerpoint/2010/main" val="25145834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Principy dobré správy</a:t>
            </a:r>
          </a:p>
          <a:p>
            <a:endParaRPr lang="cs-CZ" b="1" dirty="0" smtClean="0"/>
          </a:p>
          <a:p>
            <a:pPr algn="just"/>
            <a:r>
              <a:rPr lang="cs-CZ" dirty="0" smtClean="0"/>
              <a:t>= obecný pojem</a:t>
            </a:r>
          </a:p>
          <a:p>
            <a:pPr algn="just"/>
            <a:endParaRPr lang="cs-CZ" dirty="0"/>
          </a:p>
          <a:p>
            <a:pPr algn="just"/>
            <a:r>
              <a:rPr lang="cs-CZ" dirty="0" smtClean="0"/>
              <a:t>V ČR se takový </a:t>
            </a:r>
            <a:r>
              <a:rPr lang="cs-CZ" b="1" dirty="0" smtClean="0"/>
              <a:t>kodex principů dobré správy </a:t>
            </a:r>
            <a:r>
              <a:rPr lang="cs-CZ" dirty="0" smtClean="0"/>
              <a:t>pokusil definovat veřejný ochránce práv, který rovněž tyto principy vymezil obecně:</a:t>
            </a:r>
          </a:p>
          <a:p>
            <a:pPr algn="just"/>
            <a:endParaRPr lang="cs-CZ" dirty="0"/>
          </a:p>
          <a:p>
            <a:pPr algn="just"/>
            <a:r>
              <a:rPr lang="cs-CZ" i="1" dirty="0"/>
              <a:t>Je zřejmé, že jde o </a:t>
            </a:r>
            <a:r>
              <a:rPr lang="cs-CZ" b="1" i="1" dirty="0"/>
              <a:t>neformální zásady kvalitního spravování věcí veřejných</a:t>
            </a:r>
            <a:r>
              <a:rPr lang="cs-CZ" i="1" dirty="0"/>
              <a:t>, které vycházejí z ústavních zásad, z obecných právních principů, z morálních pravidel i z legitimních společenských očekávání. Dobrá správa tedy označuje takový postup úřadu, který je nejen v souladu se zákonem, ale zároveň mu nelze vytknout svévoli, účelovost, vyhýbavost, neefektivnost, liknavost a jiné nežádoucí </a:t>
            </a:r>
            <a:r>
              <a:rPr lang="cs-CZ" i="1" dirty="0" smtClean="0"/>
              <a:t>znaky.</a:t>
            </a:r>
          </a:p>
          <a:p>
            <a:pPr algn="just"/>
            <a:endParaRPr lang="cs-CZ" i="1" dirty="0"/>
          </a:p>
          <a:p>
            <a:pPr algn="just"/>
            <a:r>
              <a:rPr lang="cs-CZ" dirty="0" smtClean="0"/>
              <a:t>Ochránce vymezil a definoval následující </a:t>
            </a:r>
            <a:r>
              <a:rPr lang="cs-CZ" b="1" dirty="0" smtClean="0"/>
              <a:t>konkrétní principy dobré správy</a:t>
            </a:r>
            <a:r>
              <a:rPr lang="cs-CZ" dirty="0" smtClean="0"/>
              <a:t>:</a:t>
            </a:r>
          </a:p>
          <a:p>
            <a:pPr algn="just"/>
            <a:endParaRPr lang="cs-CZ" i="1" dirty="0"/>
          </a:p>
          <a:p>
            <a:pPr algn="just"/>
            <a:r>
              <a:rPr lang="cs-CZ" i="1" dirty="0" smtClean="0"/>
              <a:t>soulad s právem, nestrannost, včasnost, předvídatelnost, přesvědčivost, přiměřenost, efektivnost, odpovědnost, vstřícnost, otevřenost</a:t>
            </a:r>
          </a:p>
        </p:txBody>
      </p:sp>
    </p:spTree>
    <p:extLst>
      <p:ext uri="{BB962C8B-B14F-4D97-AF65-F5344CB8AC3E}">
        <p14:creationId xmlns:p14="http://schemas.microsoft.com/office/powerpoint/2010/main" val="7065452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548680"/>
            <a:ext cx="8640960" cy="5724644"/>
          </a:xfrm>
          <a:prstGeom prst="rect">
            <a:avLst/>
          </a:prstGeom>
          <a:noFill/>
        </p:spPr>
        <p:txBody>
          <a:bodyPr wrap="square" rtlCol="0">
            <a:spAutoFit/>
          </a:bodyPr>
          <a:lstStyle/>
          <a:p>
            <a:pPr algn="just"/>
            <a:r>
              <a:rPr lang="cs-CZ" sz="2400" b="1" dirty="0" smtClean="0"/>
              <a:t>Zásady činnosti správních orgánů</a:t>
            </a:r>
          </a:p>
          <a:p>
            <a:pPr algn="just"/>
            <a:endParaRPr lang="cs-CZ" dirty="0" smtClean="0"/>
          </a:p>
          <a:p>
            <a:pPr algn="just"/>
            <a:r>
              <a:rPr lang="cs-CZ" dirty="0" smtClean="0"/>
              <a:t>Konkrétní promítnutí výše uvedených obecných či evropských principů veřejné správy a taktéž principů dobré správy nalezneme v českém právním řádu především v </a:t>
            </a:r>
            <a:r>
              <a:rPr lang="cs-CZ" b="1" dirty="0" smtClean="0"/>
              <a:t>zákoně č. 500/2004 Sb., správní řád, ve znění pozdějších předpisů</a:t>
            </a:r>
            <a:r>
              <a:rPr lang="cs-CZ" dirty="0" smtClean="0"/>
              <a:t>, a to zejména v jeho ustanoveních § 2 - § 8.</a:t>
            </a:r>
          </a:p>
          <a:p>
            <a:pPr algn="just"/>
            <a:endParaRPr lang="cs-CZ" dirty="0"/>
          </a:p>
          <a:p>
            <a:pPr algn="just"/>
            <a:r>
              <a:rPr lang="cs-CZ" dirty="0" smtClean="0"/>
              <a:t>Nejde však pouze o zásady procesní či zásady použitelné jen v rámci </a:t>
            </a:r>
            <a:r>
              <a:rPr lang="cs-CZ" b="1" dirty="0" smtClean="0"/>
              <a:t>správního řádu</a:t>
            </a:r>
            <a:r>
              <a:rPr lang="cs-CZ" dirty="0" smtClean="0"/>
              <a:t>. Základní zásady obsažené v úvodních ustanoveních správního řádu je třeba chápat a používat v obecnější rovině jako </a:t>
            </a:r>
            <a:r>
              <a:rPr lang="cs-CZ" b="1" dirty="0" smtClean="0"/>
              <a:t>zásady činnosti správních orgánů</a:t>
            </a:r>
            <a:r>
              <a:rPr lang="cs-CZ" dirty="0" smtClean="0"/>
              <a:t>. Tyto zásady vytvářejí základní osnovu, jíž se musí správní orgány při své činnosti bezvýjimečně držet.</a:t>
            </a:r>
          </a:p>
          <a:p>
            <a:pPr algn="just"/>
            <a:endParaRPr lang="cs-CZ" dirty="0"/>
          </a:p>
          <a:p>
            <a:pPr algn="just"/>
            <a:r>
              <a:rPr lang="cs-CZ" b="1" dirty="0" smtClean="0"/>
              <a:t>Působnost základních zásad plně dopadá na všechny formy činnosti veřejné správy</a:t>
            </a:r>
            <a:r>
              <a:rPr lang="cs-CZ" dirty="0" smtClean="0"/>
              <a:t>, které správní řád upravuje, tedy vedle samotného správního řízení také na postupy podle části čtvrté (vydávání vyjádření, osvědčení a sdělení), na veřejnoprávní smlouvy podle části páté, na vydávání opatření obecné povahy podle části šesté a také na řešení stížností dle části sedmé.</a:t>
            </a:r>
          </a:p>
          <a:p>
            <a:pPr algn="just"/>
            <a:endParaRPr lang="cs-CZ" dirty="0"/>
          </a:p>
          <a:p>
            <a:pPr algn="just"/>
            <a:r>
              <a:rPr lang="cs-CZ" dirty="0" smtClean="0"/>
              <a:t>Základní zásady obsažené ve správním řádu však mají široký přesah i mimo hranice veřejnosprávní činnosti vymezené samotným správním řádem. </a:t>
            </a:r>
            <a:endParaRPr lang="cs-CZ" dirty="0"/>
          </a:p>
        </p:txBody>
      </p:sp>
    </p:spTree>
    <p:extLst>
      <p:ext uri="{BB962C8B-B14F-4D97-AF65-F5344CB8AC3E}">
        <p14:creationId xmlns:p14="http://schemas.microsoft.com/office/powerpoint/2010/main" val="38078805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TextovéPole 4"/>
          <p:cNvSpPr txBox="1"/>
          <p:nvPr/>
        </p:nvSpPr>
        <p:spPr>
          <a:xfrm>
            <a:off x="251520" y="548680"/>
            <a:ext cx="8568952" cy="4062651"/>
          </a:xfrm>
          <a:prstGeom prst="rect">
            <a:avLst/>
          </a:prstGeom>
          <a:noFill/>
        </p:spPr>
        <p:txBody>
          <a:bodyPr wrap="square" rtlCol="0">
            <a:spAutoFit/>
          </a:bodyPr>
          <a:lstStyle/>
          <a:p>
            <a:pPr algn="just"/>
            <a:r>
              <a:rPr lang="cs-CZ" sz="2400" b="1" dirty="0"/>
              <a:t>Zásady činnosti správních orgánů</a:t>
            </a:r>
          </a:p>
          <a:p>
            <a:endParaRPr lang="cs-CZ" dirty="0" smtClean="0"/>
          </a:p>
          <a:p>
            <a:pPr algn="just"/>
            <a:r>
              <a:rPr lang="cs-CZ" dirty="0" smtClean="0"/>
              <a:t>Přesah základních zásad mimo hranice správního řádu do veškeré činnosti veřejné správy vyplývá z ust. § 177 odst. 1 správního řádu:</a:t>
            </a:r>
          </a:p>
          <a:p>
            <a:endParaRPr lang="cs-CZ" dirty="0" smtClean="0"/>
          </a:p>
          <a:p>
            <a:pPr algn="just"/>
            <a:r>
              <a:rPr lang="cs-CZ" i="1" dirty="0" smtClean="0"/>
              <a:t>Základní </a:t>
            </a:r>
            <a:r>
              <a:rPr lang="cs-CZ" i="1" dirty="0"/>
              <a:t>zásady činnosti správních orgánů uvedené v § 2 až 8 se použijí </a:t>
            </a:r>
            <a:r>
              <a:rPr lang="cs-CZ" b="1" i="1" dirty="0"/>
              <a:t>při výkonu veřejné správy</a:t>
            </a:r>
            <a:r>
              <a:rPr lang="cs-CZ" i="1" dirty="0"/>
              <a:t> i v případech, kdy zvláštní zákon stanoví, že se správní řád nepoužije, ale sám úpravu odpovídající těmto zásadám neobsahuje.</a:t>
            </a:r>
          </a:p>
          <a:p>
            <a:pPr algn="just"/>
            <a:r>
              <a:rPr lang="cs-CZ" i="1" dirty="0"/>
              <a:t> </a:t>
            </a:r>
          </a:p>
          <a:p>
            <a:pPr algn="just"/>
            <a:r>
              <a:rPr lang="cs-CZ" dirty="0" smtClean="0"/>
              <a:t>Základní zásady činnosti správních orgánů dle správního řádu tak připadají v úvahu jako závazná vodítka také pro formy činnosti správních orgánů ve správním řádu výslovně neupravené (např. normotvorná činnost obcí a krajů, daňové řízení …).</a:t>
            </a:r>
          </a:p>
          <a:p>
            <a:pPr algn="just"/>
            <a:endParaRPr lang="cs-CZ" dirty="0" smtClean="0"/>
          </a:p>
          <a:p>
            <a:pPr algn="just"/>
            <a:endParaRPr lang="cs-CZ" dirty="0"/>
          </a:p>
        </p:txBody>
      </p:sp>
    </p:spTree>
    <p:extLst>
      <p:ext uri="{BB962C8B-B14F-4D97-AF65-F5344CB8AC3E}">
        <p14:creationId xmlns:p14="http://schemas.microsoft.com/office/powerpoint/2010/main" val="17481483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87524" y="260648"/>
            <a:ext cx="8568952" cy="5940088"/>
          </a:xfrm>
          <a:prstGeom prst="rect">
            <a:avLst/>
          </a:prstGeom>
          <a:noFill/>
        </p:spPr>
        <p:txBody>
          <a:bodyPr wrap="square" rtlCol="0">
            <a:spAutoFit/>
          </a:bodyPr>
          <a:lstStyle/>
          <a:p>
            <a:r>
              <a:rPr lang="cs-CZ" sz="2400" b="1" dirty="0"/>
              <a:t>Zásada legality a legitimity veřejné správy</a:t>
            </a:r>
          </a:p>
          <a:p>
            <a:pPr lvl="0" algn="just"/>
            <a:endParaRPr lang="cs-CZ" dirty="0"/>
          </a:p>
          <a:p>
            <a:pPr lvl="0" algn="just"/>
            <a:r>
              <a:rPr lang="cs-CZ" dirty="0"/>
              <a:t>Správní právo jako nedílná součást právního řádu představuje objektivizované vyjádření veřejných zájmů a v podmínkách současného kontinentálně evropského pojetí právního státu je správní právo v návaznosti na princip ústavnosti, důsledně ovládáno </a:t>
            </a:r>
            <a:r>
              <a:rPr lang="cs-CZ" b="1" dirty="0"/>
              <a:t>zásadami legality a legitimity veřejné správy</a:t>
            </a:r>
            <a:r>
              <a:rPr lang="cs-CZ" dirty="0"/>
              <a:t>.</a:t>
            </a:r>
          </a:p>
          <a:p>
            <a:pPr lvl="0" algn="just"/>
            <a:endParaRPr lang="cs-CZ" dirty="0"/>
          </a:p>
          <a:p>
            <a:pPr lvl="0" algn="just"/>
            <a:r>
              <a:rPr lang="cs-CZ" b="1" dirty="0"/>
              <a:t>Zásada legality (zákonnosti) </a:t>
            </a:r>
            <a:r>
              <a:rPr lang="cs-CZ" dirty="0"/>
              <a:t>vyjadřuje vázanost správy zákony a dalšími obecně závaznými právními předpisy vydávanými na základě zákonů a k jejich provedení. Správní právo v tomto smyslu vyjadřuje a garantuje:</a:t>
            </a:r>
          </a:p>
          <a:p>
            <a:pPr lvl="0" algn="just"/>
            <a:endParaRPr lang="cs-CZ" dirty="0"/>
          </a:p>
          <a:p>
            <a:pPr marL="285750" lvl="0" indent="-285750" algn="just">
              <a:buFont typeface="Wingdings" panose="05000000000000000000" pitchFamily="2" charset="2"/>
              <a:buChar char="Ø"/>
            </a:pPr>
            <a:r>
              <a:rPr lang="cs-CZ" dirty="0"/>
              <a:t>bezvýjimečnou vázanost správních orgánů zákony, vymezujícími jejich postavení a pravomoci (správní orgán může jen to, co je u zákonem přikázáno nebo dovoleno),</a:t>
            </a:r>
          </a:p>
          <a:p>
            <a:pPr marL="285750" lvl="0" indent="-285750" algn="just">
              <a:buFont typeface="Wingdings" panose="05000000000000000000" pitchFamily="2" charset="2"/>
              <a:buChar char="Ø"/>
            </a:pPr>
            <a:r>
              <a:rPr lang="cs-CZ" dirty="0"/>
              <a:t>vázanost právního postavení a chování fyzických i právnických osob, vůči nimž je veřejná správa vykonávána, prostřednictvím příslušných právně závazných aktů (tyto subjekty mohou vše, co jim není právními normami a na jejich základě vydanými správními akty zakázáno).</a:t>
            </a:r>
          </a:p>
          <a:p>
            <a:pPr lvl="0" algn="just"/>
            <a:endParaRPr lang="cs-CZ" dirty="0"/>
          </a:p>
          <a:p>
            <a:pPr lvl="0" algn="just"/>
            <a:r>
              <a:rPr lang="cs-CZ" b="1" dirty="0"/>
              <a:t>Zásada legitimity </a:t>
            </a:r>
            <a:r>
              <a:rPr lang="cs-CZ" dirty="0"/>
              <a:t>vyjadřuje ústavně a následně zákonem specifikované uznání oprávnění správních orgánů k výkonu příslušného zaměření a rozsahu veřejné správy.</a:t>
            </a:r>
          </a:p>
        </p:txBody>
      </p:sp>
    </p:spTree>
    <p:extLst>
      <p:ext uri="{BB962C8B-B14F-4D97-AF65-F5344CB8AC3E}">
        <p14:creationId xmlns:p14="http://schemas.microsoft.com/office/powerpoint/2010/main" val="3793347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Obdélník 3"/>
          <p:cNvSpPr/>
          <p:nvPr/>
        </p:nvSpPr>
        <p:spPr>
          <a:xfrm>
            <a:off x="611560" y="548680"/>
            <a:ext cx="8064896" cy="4154984"/>
          </a:xfrm>
          <a:prstGeom prst="rect">
            <a:avLst/>
          </a:prstGeom>
        </p:spPr>
        <p:txBody>
          <a:bodyPr wrap="square">
            <a:spAutoFit/>
          </a:bodyPr>
          <a:lstStyle/>
          <a:p>
            <a:pPr>
              <a:buNone/>
            </a:pPr>
            <a:r>
              <a:rPr lang="cs-CZ" sz="2400" b="1" dirty="0"/>
              <a:t>Teorie zvláštního </a:t>
            </a:r>
            <a:r>
              <a:rPr lang="cs-CZ" sz="2400" b="1" dirty="0" smtClean="0"/>
              <a:t>práva</a:t>
            </a:r>
          </a:p>
          <a:p>
            <a:pPr>
              <a:buNone/>
            </a:pPr>
            <a:endParaRPr lang="cs-CZ" sz="2400" dirty="0"/>
          </a:p>
          <a:p>
            <a:pPr algn="just"/>
            <a:r>
              <a:rPr lang="cs-CZ" sz="2400" b="1" dirty="0"/>
              <a:t>obecné právo </a:t>
            </a:r>
            <a:r>
              <a:rPr lang="cs-CZ" sz="2400" dirty="0"/>
              <a:t>je právo soukromé, které upravuje práva a povinnosti všech právních subjektů včetně nositelů veřejné </a:t>
            </a:r>
            <a:r>
              <a:rPr lang="cs-CZ" sz="2400" dirty="0" smtClean="0"/>
              <a:t>moci</a:t>
            </a:r>
            <a:endParaRPr lang="cs-CZ" sz="2400" dirty="0"/>
          </a:p>
          <a:p>
            <a:pPr algn="just"/>
            <a:endParaRPr lang="cs-CZ" sz="2400" dirty="0"/>
          </a:p>
          <a:p>
            <a:pPr algn="just"/>
            <a:r>
              <a:rPr lang="cs-CZ" sz="2400" b="1" dirty="0"/>
              <a:t>zvláštním právem </a:t>
            </a:r>
            <a:r>
              <a:rPr lang="cs-CZ" sz="2400" dirty="0"/>
              <a:t>je právo veřejné, které je přiznáno pouze nositelům veřejné moci při výkonu jejich vrchnostenských </a:t>
            </a:r>
            <a:r>
              <a:rPr lang="cs-CZ" sz="2400" dirty="0" smtClean="0"/>
              <a:t>pravomocí</a:t>
            </a:r>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548680"/>
            <a:ext cx="8640960" cy="6001643"/>
          </a:xfrm>
          <a:prstGeom prst="rect">
            <a:avLst/>
          </a:prstGeom>
          <a:noFill/>
        </p:spPr>
        <p:txBody>
          <a:bodyPr wrap="square" rtlCol="0">
            <a:spAutoFit/>
          </a:bodyPr>
          <a:lstStyle/>
          <a:p>
            <a:r>
              <a:rPr lang="cs-CZ" sz="2400" b="1" dirty="0" smtClean="0"/>
              <a:t>Zásada legality (§ 2 odst. 1 </a:t>
            </a:r>
            <a:r>
              <a:rPr lang="cs-CZ" sz="2400" b="1" dirty="0" err="1" smtClean="0"/>
              <a:t>s.ř</a:t>
            </a:r>
            <a:r>
              <a:rPr lang="cs-CZ" sz="2400" b="1" dirty="0" smtClean="0"/>
              <a:t>.)</a:t>
            </a:r>
            <a:endParaRPr lang="cs-CZ" sz="2400" b="1" dirty="0"/>
          </a:p>
          <a:p>
            <a:pPr algn="just"/>
            <a:endParaRPr lang="cs-CZ" sz="1000" dirty="0"/>
          </a:p>
          <a:p>
            <a:pPr algn="just"/>
            <a:r>
              <a:rPr lang="cs-CZ" dirty="0" smtClean="0"/>
              <a:t>K naplnění zásady zákonnosti správní řád ukládá správním orgánům </a:t>
            </a:r>
            <a:r>
              <a:rPr lang="cs-CZ" b="1" dirty="0" smtClean="0"/>
              <a:t>postupovat v souladu se zákony a ostatními právními předpisy</a:t>
            </a:r>
            <a:r>
              <a:rPr lang="cs-CZ" dirty="0" smtClean="0"/>
              <a:t>, jakož i s mezinárodními smlouvami, které jsou součástí právního řádu (viz ust. § 2 odst. 1 správního řádu).</a:t>
            </a:r>
          </a:p>
          <a:p>
            <a:pPr algn="just"/>
            <a:endParaRPr lang="cs-CZ" sz="1000" dirty="0"/>
          </a:p>
          <a:p>
            <a:pPr algn="just"/>
            <a:r>
              <a:rPr lang="cs-CZ" dirty="0" smtClean="0"/>
              <a:t>Zásada zákonnosti je zásadou nejdůležitější, neboť pro veřejnou správu vykonávanou v podmínkách právního státu </a:t>
            </a:r>
            <a:r>
              <a:rPr lang="cs-CZ" b="1" dirty="0" smtClean="0"/>
              <a:t>určuje podmínky, meze a způsob výkonu</a:t>
            </a:r>
            <a:r>
              <a:rPr lang="cs-CZ" dirty="0" smtClean="0"/>
              <a:t> jejích </a:t>
            </a:r>
            <a:r>
              <a:rPr lang="cs-CZ" b="1" dirty="0" smtClean="0"/>
              <a:t>pravomocí </a:t>
            </a:r>
            <a:r>
              <a:rPr lang="cs-CZ" dirty="0" smtClean="0"/>
              <a:t>zejména vůči spravovaným osobám.</a:t>
            </a:r>
          </a:p>
          <a:p>
            <a:pPr algn="just"/>
            <a:endParaRPr lang="cs-CZ" sz="1000" dirty="0"/>
          </a:p>
          <a:p>
            <a:pPr algn="just"/>
            <a:r>
              <a:rPr lang="cs-CZ" b="1" dirty="0" smtClean="0"/>
              <a:t>soulad</a:t>
            </a:r>
            <a:r>
              <a:rPr lang="cs-CZ" dirty="0" smtClean="0"/>
              <a:t> postupu správních orgánů </a:t>
            </a:r>
            <a:r>
              <a:rPr lang="cs-CZ" b="1" dirty="0" smtClean="0"/>
              <a:t>s předpisy procesními</a:t>
            </a:r>
            <a:endParaRPr lang="cs-CZ" dirty="0"/>
          </a:p>
          <a:p>
            <a:pPr algn="just"/>
            <a:r>
              <a:rPr lang="cs-CZ" b="1" dirty="0" smtClean="0"/>
              <a:t>hmotněprávními</a:t>
            </a:r>
            <a:r>
              <a:rPr lang="cs-CZ" dirty="0" smtClean="0"/>
              <a:t> (vymezení oprávnění a povinností, o nichž se rozhoduje)a </a:t>
            </a:r>
            <a:r>
              <a:rPr lang="cs-CZ" b="1" dirty="0" smtClean="0"/>
              <a:t>kompetenčními</a:t>
            </a:r>
            <a:r>
              <a:rPr lang="cs-CZ" dirty="0" smtClean="0"/>
              <a:t> (otázka pravomoci a působnosti správních orgánů).</a:t>
            </a:r>
          </a:p>
          <a:p>
            <a:pPr algn="just"/>
            <a:endParaRPr lang="cs-CZ" dirty="0"/>
          </a:p>
          <a:p>
            <a:pPr algn="just"/>
            <a:r>
              <a:rPr lang="cs-CZ" sz="2000" b="1" dirty="0" smtClean="0"/>
              <a:t>Zásada legitimního očekávání (§ 2 odst. 4 </a:t>
            </a:r>
            <a:r>
              <a:rPr lang="cs-CZ" sz="2000" b="1" dirty="0" err="1" smtClean="0"/>
              <a:t>s.ř</a:t>
            </a:r>
            <a:r>
              <a:rPr lang="cs-CZ" sz="2000" b="1" dirty="0" smtClean="0"/>
              <a:t>.)</a:t>
            </a:r>
          </a:p>
          <a:p>
            <a:pPr algn="just"/>
            <a:endParaRPr lang="cs-CZ" sz="2000" b="1" dirty="0"/>
          </a:p>
          <a:p>
            <a:pPr algn="just"/>
            <a:r>
              <a:rPr lang="cs-CZ" sz="2000" b="1" dirty="0" smtClean="0"/>
              <a:t>= správní orgán dbá na to, aby přijaté rozhodnutí bylo v souladu s veřejným zájmem, odpovídalo okolnostem případu, jakož i to, aby při rozhodování skutkově shodných nebo podobných případů nevznikaly nedůvodné rozdíly.</a:t>
            </a:r>
          </a:p>
          <a:p>
            <a:pPr algn="just"/>
            <a:endParaRPr lang="cs-CZ" sz="2000" b="1" dirty="0"/>
          </a:p>
          <a:p>
            <a:pPr algn="just"/>
            <a:endParaRPr lang="cs-CZ" sz="2000" b="1" dirty="0" smtClean="0"/>
          </a:p>
          <a:p>
            <a:pPr algn="just"/>
            <a:endParaRPr lang="cs-CZ" sz="1000" dirty="0"/>
          </a:p>
        </p:txBody>
      </p:sp>
    </p:spTree>
    <p:extLst>
      <p:ext uri="{BB962C8B-B14F-4D97-AF65-F5344CB8AC3E}">
        <p14:creationId xmlns:p14="http://schemas.microsoft.com/office/powerpoint/2010/main" val="25117729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548680"/>
            <a:ext cx="8496944" cy="3877985"/>
          </a:xfrm>
          <a:prstGeom prst="rect">
            <a:avLst/>
          </a:prstGeom>
          <a:noFill/>
        </p:spPr>
        <p:txBody>
          <a:bodyPr wrap="square" rtlCol="0">
            <a:spAutoFit/>
          </a:bodyPr>
          <a:lstStyle/>
          <a:p>
            <a:r>
              <a:rPr lang="cs-CZ" sz="2400" b="1" dirty="0" smtClean="0"/>
              <a:t>Zásada proporcionality (přiměřenosti)</a:t>
            </a:r>
            <a:endParaRPr lang="cs-CZ" sz="2400" b="1" dirty="0"/>
          </a:p>
          <a:p>
            <a:endParaRPr lang="cs-CZ" sz="1000" b="1" dirty="0" smtClean="0"/>
          </a:p>
          <a:p>
            <a:pPr algn="just"/>
            <a:r>
              <a:rPr lang="cs-CZ" dirty="0" smtClean="0"/>
              <a:t>Je jednou ze zásad, která </a:t>
            </a:r>
            <a:r>
              <a:rPr lang="cs-CZ" b="1" dirty="0" smtClean="0"/>
              <a:t>míří k obsahové stránce rozhodnutí </a:t>
            </a:r>
            <a:r>
              <a:rPr lang="cs-CZ" dirty="0" smtClean="0"/>
              <a:t>či dalších úkonů a také ke </a:t>
            </a:r>
            <a:r>
              <a:rPr lang="cs-CZ" b="1" dirty="0" smtClean="0"/>
              <a:t>způsobu uplatňování jednotlivých procesních forem </a:t>
            </a:r>
            <a:r>
              <a:rPr lang="cs-CZ" dirty="0" smtClean="0"/>
              <a:t>a obecně ke </a:t>
            </a:r>
            <a:r>
              <a:rPr lang="cs-CZ" b="1" dirty="0" smtClean="0"/>
              <a:t>způsobu výkonu veřejné moci</a:t>
            </a:r>
            <a:r>
              <a:rPr lang="cs-CZ" dirty="0" smtClean="0"/>
              <a:t> v oblasti veřejné správy.</a:t>
            </a:r>
          </a:p>
          <a:p>
            <a:pPr algn="just"/>
            <a:endParaRPr lang="cs-CZ" sz="1000" dirty="0"/>
          </a:p>
          <a:p>
            <a:pPr algn="just"/>
            <a:r>
              <a:rPr lang="cs-CZ" dirty="0" smtClean="0"/>
              <a:t>Jde o zásadu ústavní a mezinárodně uznávanou, bývá označována přímo jako princip.</a:t>
            </a:r>
          </a:p>
          <a:p>
            <a:pPr algn="just"/>
            <a:endParaRPr lang="cs-CZ" sz="1000" dirty="0"/>
          </a:p>
          <a:p>
            <a:pPr algn="just"/>
            <a:r>
              <a:rPr lang="cs-CZ" dirty="0" smtClean="0"/>
              <a:t>Ve správním řádu je </a:t>
            </a:r>
            <a:r>
              <a:rPr lang="cs-CZ" b="1" dirty="0" smtClean="0"/>
              <a:t>princip proporcionality </a:t>
            </a:r>
            <a:r>
              <a:rPr lang="cs-CZ" dirty="0" smtClean="0"/>
              <a:t>vyjádřen pomocí několika dílčích zásad:</a:t>
            </a:r>
          </a:p>
          <a:p>
            <a:pPr algn="just"/>
            <a:endParaRPr lang="cs-CZ" sz="1000" dirty="0"/>
          </a:p>
          <a:p>
            <a:pPr marL="285750" indent="-285750" algn="just">
              <a:buFont typeface="Wingdings" panose="05000000000000000000" pitchFamily="2" charset="2"/>
              <a:buChar char="q"/>
            </a:pPr>
            <a:r>
              <a:rPr lang="cs-CZ" dirty="0" smtClean="0"/>
              <a:t>zásada zákazu zneužití správního uvážení (ust. § 2 odst. 2 správního řádu),</a:t>
            </a:r>
          </a:p>
          <a:p>
            <a:pPr marL="285750" indent="-285750" algn="just">
              <a:buFont typeface="Wingdings" panose="05000000000000000000" pitchFamily="2" charset="2"/>
              <a:buChar char="q"/>
            </a:pPr>
            <a:r>
              <a:rPr lang="cs-CZ" dirty="0" smtClean="0"/>
              <a:t>zásada ochrany dobré víry a oprávněných zájmů </a:t>
            </a:r>
            <a:r>
              <a:rPr lang="cs-CZ" dirty="0"/>
              <a:t>(ust. § 2 odst. </a:t>
            </a:r>
            <a:r>
              <a:rPr lang="cs-CZ" dirty="0" smtClean="0"/>
              <a:t>3 </a:t>
            </a:r>
            <a:r>
              <a:rPr lang="cs-CZ" dirty="0"/>
              <a:t>správního řádu</a:t>
            </a:r>
            <a:r>
              <a:rPr lang="cs-CZ" dirty="0" smtClean="0"/>
              <a:t>),</a:t>
            </a:r>
          </a:p>
          <a:p>
            <a:pPr marL="285750" indent="-285750" algn="just">
              <a:buFont typeface="Wingdings" panose="05000000000000000000" pitchFamily="2" charset="2"/>
              <a:buChar char="q"/>
            </a:pPr>
            <a:r>
              <a:rPr lang="cs-CZ" dirty="0" smtClean="0"/>
              <a:t>zásada subsidiarity a nutnost nalézt řešení odpovídající okolnostem daného případu (ust. § 2 odst. 4 správního řádu).</a:t>
            </a:r>
          </a:p>
          <a:p>
            <a:pPr algn="just"/>
            <a:endParaRPr lang="cs-CZ" sz="1000" dirty="0"/>
          </a:p>
          <a:p>
            <a:pPr algn="just"/>
            <a:endParaRPr lang="cs-CZ" sz="1000" dirty="0"/>
          </a:p>
        </p:txBody>
      </p:sp>
    </p:spTree>
    <p:extLst>
      <p:ext uri="{BB962C8B-B14F-4D97-AF65-F5344CB8AC3E}">
        <p14:creationId xmlns:p14="http://schemas.microsoft.com/office/powerpoint/2010/main" val="391123326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394718"/>
            <a:ext cx="8363272" cy="3016210"/>
          </a:xfrm>
          <a:prstGeom prst="rect">
            <a:avLst/>
          </a:prstGeom>
          <a:noFill/>
        </p:spPr>
        <p:txBody>
          <a:bodyPr wrap="square" rtlCol="0">
            <a:spAutoFit/>
          </a:bodyPr>
          <a:lstStyle/>
          <a:p>
            <a:r>
              <a:rPr lang="cs-CZ" altLang="cs-CZ" sz="2400" b="1" dirty="0" smtClean="0"/>
              <a:t>Zákaz zneužití správního uvážení (§ 2 odst. 2 </a:t>
            </a:r>
            <a:r>
              <a:rPr lang="cs-CZ" altLang="cs-CZ" sz="2400" b="1" dirty="0" err="1" smtClean="0"/>
              <a:t>s.ř</a:t>
            </a:r>
            <a:r>
              <a:rPr lang="cs-CZ" altLang="cs-CZ" sz="2400" b="1" dirty="0" smtClean="0"/>
              <a:t>.)</a:t>
            </a:r>
            <a:endParaRPr lang="cs-CZ" altLang="cs-CZ" sz="2400" b="1" dirty="0"/>
          </a:p>
          <a:p>
            <a:endParaRPr lang="cs-CZ" altLang="cs-CZ" sz="1000" dirty="0" smtClean="0">
              <a:solidFill>
                <a:srgbClr val="CC3300"/>
              </a:solidFill>
            </a:endParaRPr>
          </a:p>
          <a:p>
            <a:r>
              <a:rPr lang="cs-CZ" altLang="cs-CZ" dirty="0" smtClean="0"/>
              <a:t>Účelem je zajistit, aby pravomoc správních orgánů nebyla zneužita a byla vykonávána řádným, přiměřeným a rozumným způsobem.</a:t>
            </a:r>
          </a:p>
          <a:p>
            <a:endParaRPr lang="cs-CZ" altLang="cs-CZ" sz="1000" dirty="0"/>
          </a:p>
          <a:p>
            <a:pPr algn="just"/>
            <a:r>
              <a:rPr lang="cs-CZ" altLang="cs-CZ" dirty="0" smtClean="0"/>
              <a:t>Správní řád zásadu formuluje tak, že </a:t>
            </a:r>
            <a:r>
              <a:rPr lang="cs-CZ" altLang="cs-CZ" b="1" dirty="0" smtClean="0"/>
              <a:t>správní orgán uplatňuje svou pravomoc pouze k těm účelům, k nimž mu byla zákonem nebo na základě zákona svěřena, a v rozsahu, v jakém mu byla svěřena</a:t>
            </a:r>
            <a:r>
              <a:rPr lang="cs-CZ" altLang="cs-CZ" dirty="0" smtClean="0"/>
              <a:t>. Tato zásada se uplatňuje zejména v případech, kdy je správnímu orgánu ponechána zákonem možnost (a zároveň povinnost) zvolit jedno z více řešení.</a:t>
            </a:r>
          </a:p>
          <a:p>
            <a:pPr algn="just"/>
            <a:endParaRPr lang="cs-CZ" altLang="cs-CZ" sz="1000" dirty="0" smtClean="0"/>
          </a:p>
          <a:p>
            <a:pPr algn="just"/>
            <a:endParaRPr lang="cs-CZ" altLang="cs-CZ" sz="1000" dirty="0"/>
          </a:p>
        </p:txBody>
      </p:sp>
    </p:spTree>
    <p:extLst>
      <p:ext uri="{BB962C8B-B14F-4D97-AF65-F5344CB8AC3E}">
        <p14:creationId xmlns:p14="http://schemas.microsoft.com/office/powerpoint/2010/main" val="314896586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251520" y="476672"/>
            <a:ext cx="8435280" cy="3231654"/>
          </a:xfrm>
          <a:prstGeom prst="rect">
            <a:avLst/>
          </a:prstGeom>
          <a:noFill/>
        </p:spPr>
        <p:txBody>
          <a:bodyPr wrap="square" rtlCol="0">
            <a:spAutoFit/>
          </a:bodyPr>
          <a:lstStyle/>
          <a:p>
            <a:r>
              <a:rPr lang="cs-CZ" sz="2400" b="1" dirty="0" smtClean="0"/>
              <a:t>Zásada ochrany dobré víry a oprávněných zájmů</a:t>
            </a:r>
            <a:endParaRPr lang="cs-CZ" sz="2400" b="1" dirty="0"/>
          </a:p>
          <a:p>
            <a:endParaRPr lang="cs-CZ" dirty="0" smtClean="0"/>
          </a:p>
          <a:p>
            <a:pPr algn="just"/>
            <a:r>
              <a:rPr lang="cs-CZ" dirty="0" smtClean="0"/>
              <a:t>Správní řád stanoví, že </a:t>
            </a:r>
            <a:r>
              <a:rPr lang="cs-CZ" b="1" dirty="0" smtClean="0"/>
              <a:t>správní orgán má šetřit práva nabytá v dobré víře, jakož i oprávněné zájmy</a:t>
            </a:r>
            <a:r>
              <a:rPr lang="cs-CZ" dirty="0" smtClean="0"/>
              <a:t> osob, jichž se činnost správního orgánu v jednotlivých případech dotýká, a do těchto práv může zasahovat jen za podmínek stanovených zákonem a v nezbytném rozsahu.</a:t>
            </a:r>
          </a:p>
          <a:p>
            <a:pPr algn="just"/>
            <a:endParaRPr lang="cs-CZ" dirty="0"/>
          </a:p>
          <a:p>
            <a:pPr algn="just"/>
            <a:r>
              <a:rPr lang="cs-CZ" b="1" dirty="0" smtClean="0"/>
              <a:t>Dobrá víra </a:t>
            </a:r>
            <a:r>
              <a:rPr lang="cs-CZ" dirty="0" smtClean="0"/>
              <a:t>= nezaviněná nevědomost o případných právních nedostatcích určitého právního stavu, přičemž se vychází z presumpce poctivosti dotčené osoby.</a:t>
            </a:r>
          </a:p>
          <a:p>
            <a:pPr algn="just"/>
            <a:endParaRPr lang="cs-CZ" dirty="0" smtClean="0"/>
          </a:p>
          <a:p>
            <a:pPr algn="just"/>
            <a:endParaRPr lang="cs-CZ" dirty="0"/>
          </a:p>
        </p:txBody>
      </p:sp>
    </p:spTree>
    <p:extLst>
      <p:ext uri="{BB962C8B-B14F-4D97-AF65-F5344CB8AC3E}">
        <p14:creationId xmlns:p14="http://schemas.microsoft.com/office/powerpoint/2010/main" val="189161088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TextovéPole 4"/>
          <p:cNvSpPr txBox="1"/>
          <p:nvPr/>
        </p:nvSpPr>
        <p:spPr>
          <a:xfrm>
            <a:off x="395536" y="386076"/>
            <a:ext cx="8496944" cy="4985980"/>
          </a:xfrm>
          <a:prstGeom prst="rect">
            <a:avLst/>
          </a:prstGeom>
          <a:noFill/>
        </p:spPr>
        <p:txBody>
          <a:bodyPr wrap="square" rtlCol="0">
            <a:spAutoFit/>
          </a:bodyPr>
          <a:lstStyle/>
          <a:p>
            <a:r>
              <a:rPr lang="cs-CZ" sz="2400" b="1" dirty="0" smtClean="0"/>
              <a:t>Zásada subsidiarity (zásada preference smírného odstranění rozporů)</a:t>
            </a:r>
            <a:endParaRPr lang="cs-CZ" sz="2400" b="1" dirty="0"/>
          </a:p>
          <a:p>
            <a:endParaRPr lang="cs-CZ" dirty="0" smtClean="0"/>
          </a:p>
          <a:p>
            <a:pPr algn="just"/>
            <a:r>
              <a:rPr lang="cs-CZ" dirty="0" smtClean="0"/>
              <a:t>Správní orgán se má, dle dikce této zásady, pokusit o </a:t>
            </a:r>
            <a:r>
              <a:rPr lang="cs-CZ" b="1" dirty="0" smtClean="0"/>
              <a:t>smírné odstranění rozporů, které brání řádnému projednání a rozhodnutí dané věci</a:t>
            </a:r>
            <a:r>
              <a:rPr lang="cs-CZ" dirty="0" smtClean="0"/>
              <a:t>, pokud to povaha projednávané věci umožňuje (viz ust. § 5 správního řádu).</a:t>
            </a:r>
          </a:p>
          <a:p>
            <a:pPr algn="just"/>
            <a:endParaRPr lang="cs-CZ" dirty="0"/>
          </a:p>
          <a:p>
            <a:pPr algn="just"/>
            <a:r>
              <a:rPr lang="cs-CZ" dirty="0" smtClean="0"/>
              <a:t>Jde o stanovení limitovaného použití veřejné moci, resp. mocenského (autoritativního) řešení, jež se uplatní v případech, kde smírné řešení  rozporů nebylo účinné.</a:t>
            </a:r>
          </a:p>
          <a:p>
            <a:pPr algn="just"/>
            <a:endParaRPr lang="cs-CZ" dirty="0"/>
          </a:p>
          <a:p>
            <a:pPr algn="just"/>
            <a:r>
              <a:rPr lang="cs-CZ" dirty="0" smtClean="0"/>
              <a:t>Musí se jednat o případy, kde to povaha věci umožňuje, což znamená, že smírné řešení není na úkor zákonnosti, ani není v rozporu s veřejným zájmem.</a:t>
            </a:r>
          </a:p>
          <a:p>
            <a:pPr algn="just"/>
            <a:endParaRPr lang="cs-CZ" dirty="0"/>
          </a:p>
          <a:p>
            <a:pPr algn="just"/>
            <a:r>
              <a:rPr lang="cs-CZ" dirty="0" smtClean="0"/>
              <a:t>Správní řád zná také </a:t>
            </a:r>
            <a:r>
              <a:rPr lang="cs-CZ" b="1" dirty="0" smtClean="0"/>
              <a:t>smír jako způsob skončení formálního správního řízení</a:t>
            </a:r>
            <a:r>
              <a:rPr lang="cs-CZ" dirty="0" smtClean="0"/>
              <a:t> – v § 141 odst. 8 je upraven účastenský smír ve sporu jako alternativní možnost vůči správnímu rozhodnutí. Takový smír podléhá pouze schválení správního orgánu. Správní orgán smír schválí, pokud neodporuje právním předpisům nebo veřejnému zájmu.</a:t>
            </a:r>
          </a:p>
        </p:txBody>
      </p:sp>
    </p:spTree>
    <p:extLst>
      <p:ext uri="{BB962C8B-B14F-4D97-AF65-F5344CB8AC3E}">
        <p14:creationId xmlns:p14="http://schemas.microsoft.com/office/powerpoint/2010/main" val="148659898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476672"/>
            <a:ext cx="8363272" cy="4339650"/>
          </a:xfrm>
          <a:prstGeom prst="rect">
            <a:avLst/>
          </a:prstGeom>
          <a:noFill/>
        </p:spPr>
        <p:txBody>
          <a:bodyPr wrap="square" rtlCol="0">
            <a:spAutoFit/>
          </a:bodyPr>
          <a:lstStyle/>
          <a:p>
            <a:r>
              <a:rPr lang="cs-CZ" sz="2400" b="1" dirty="0" smtClean="0"/>
              <a:t>Zásada materiální pravdy</a:t>
            </a:r>
          </a:p>
          <a:p>
            <a:endParaRPr lang="cs-CZ" dirty="0" smtClean="0"/>
          </a:p>
          <a:p>
            <a:pPr algn="just"/>
            <a:r>
              <a:rPr lang="cs-CZ" dirty="0" smtClean="0"/>
              <a:t>Správní řád v ust. § 3 stanoví, že nevyplývá-li ze zákona něco jiného, </a:t>
            </a:r>
            <a:r>
              <a:rPr lang="cs-CZ" b="1" dirty="0" smtClean="0"/>
              <a:t>postupuje správní orgán tak, aby byl zjištěn stav věci, o němž nejsou důvodné pochybnosti</a:t>
            </a:r>
            <a:r>
              <a:rPr lang="cs-CZ" dirty="0" smtClean="0"/>
              <a:t>, a to v rozsahu, který je nezbytný pro soulad jeho úkonu s požadavky uvedenými v § 2.</a:t>
            </a:r>
          </a:p>
          <a:p>
            <a:pPr algn="just"/>
            <a:endParaRPr lang="cs-CZ" dirty="0"/>
          </a:p>
          <a:p>
            <a:pPr algn="just"/>
            <a:r>
              <a:rPr lang="cs-CZ" dirty="0" smtClean="0"/>
              <a:t>Tzn., že </a:t>
            </a:r>
            <a:r>
              <a:rPr lang="cs-CZ" b="1" dirty="0" smtClean="0"/>
              <a:t>naplnění zásady materiální pravdy vyžaduje, aby skutková stránka věci byla zjištěna dostatečně </a:t>
            </a:r>
            <a:r>
              <a:rPr lang="cs-CZ" dirty="0" smtClean="0"/>
              <a:t>ve vztahu k řádnému posouzení a uplatnění zejména zásady legality, zásady přiměřenosti (včetně ochrany práv a zájmů jednotlivců před nadměrným nebo neúčelným zasahováním), zásady předvídatelnosti a řešení věci v souladu s veřejným zájmem.</a:t>
            </a:r>
          </a:p>
          <a:p>
            <a:pPr algn="just"/>
            <a:endParaRPr lang="cs-CZ" dirty="0" smtClean="0"/>
          </a:p>
          <a:p>
            <a:pPr algn="just"/>
            <a:r>
              <a:rPr lang="cs-CZ" dirty="0" smtClean="0"/>
              <a:t>=neznamená to, že musí být skutkový stav postaven absolutně </a:t>
            </a:r>
            <a:r>
              <a:rPr lang="cs-CZ" b="1" dirty="0" smtClean="0"/>
              <a:t>najisto, </a:t>
            </a:r>
            <a:r>
              <a:rPr lang="cs-CZ" dirty="0" smtClean="0"/>
              <a:t>ale nesmí být důvodná pochybnost = důkazní nouze (dvě protichůdné výpovědi a žádný jiný důkaz není)</a:t>
            </a:r>
            <a:endParaRPr lang="cs-CZ" b="1" dirty="0"/>
          </a:p>
        </p:txBody>
      </p:sp>
    </p:spTree>
    <p:extLst>
      <p:ext uri="{BB962C8B-B14F-4D97-AF65-F5344CB8AC3E}">
        <p14:creationId xmlns:p14="http://schemas.microsoft.com/office/powerpoint/2010/main" val="343447441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548680"/>
            <a:ext cx="8363272" cy="5539978"/>
          </a:xfrm>
          <a:prstGeom prst="rect">
            <a:avLst/>
          </a:prstGeom>
          <a:noFill/>
        </p:spPr>
        <p:txBody>
          <a:bodyPr wrap="square" rtlCol="0">
            <a:spAutoFit/>
          </a:bodyPr>
          <a:lstStyle/>
          <a:p>
            <a:pPr algn="just"/>
            <a:r>
              <a:rPr lang="cs-CZ" sz="2400" b="1" dirty="0" smtClean="0"/>
              <a:t>Zásada procesní rovnosti a nestrannosti postupů správních orgánů</a:t>
            </a:r>
          </a:p>
          <a:p>
            <a:pPr algn="just"/>
            <a:endParaRPr lang="cs-CZ" b="1" dirty="0"/>
          </a:p>
          <a:p>
            <a:pPr algn="just"/>
            <a:r>
              <a:rPr lang="cs-CZ" dirty="0" smtClean="0"/>
              <a:t>Zaručuje pro tzv. dotčené osoby (tedy osoby, jichž se činnost správního orgánu v jednotlivém případě dotýká) rovné postavení při uplatňování práv.</a:t>
            </a:r>
          </a:p>
          <a:p>
            <a:pPr algn="just"/>
            <a:endParaRPr lang="cs-CZ" dirty="0"/>
          </a:p>
          <a:p>
            <a:pPr algn="just"/>
            <a:r>
              <a:rPr lang="cs-CZ" b="1" dirty="0" smtClean="0"/>
              <a:t>Správní orgán má postupovat vůči dotčeným osobám nestranně a vyžaduje od všech dotčených osob plnění jejich procesních povinností rovnou měrou. </a:t>
            </a:r>
            <a:r>
              <a:rPr lang="cs-CZ" dirty="0" smtClean="0"/>
              <a:t>Tam, kde by rovnost dotčených osob mohla být ohrožena, správní orgán učiní opatření potřebná k jejímu zajištění (viz § 7 správního řádu).</a:t>
            </a:r>
          </a:p>
          <a:p>
            <a:pPr algn="just"/>
            <a:endParaRPr lang="cs-CZ" dirty="0"/>
          </a:p>
          <a:p>
            <a:pPr algn="just"/>
            <a:r>
              <a:rPr lang="cs-CZ" dirty="0" smtClean="0"/>
              <a:t>Zásada procesní rovnosti neznamená, že nebude respektováno částečně rozdílné postavení </a:t>
            </a:r>
            <a:r>
              <a:rPr lang="cs-CZ" b="1" dirty="0" smtClean="0"/>
              <a:t>účastníků hlavních </a:t>
            </a:r>
            <a:r>
              <a:rPr lang="cs-CZ" dirty="0" smtClean="0"/>
              <a:t>(tzv. nepominutelných) a </a:t>
            </a:r>
            <a:r>
              <a:rPr lang="cs-CZ" b="1" dirty="0" smtClean="0"/>
              <a:t>účastníků ostatních</a:t>
            </a:r>
            <a:r>
              <a:rPr lang="cs-CZ" dirty="0" smtClean="0"/>
              <a:t> (dalších dotčených osob), jak vyplývá z ust. § 27 správního řádu.</a:t>
            </a:r>
          </a:p>
          <a:p>
            <a:pPr algn="just"/>
            <a:endParaRPr lang="cs-CZ" dirty="0"/>
          </a:p>
          <a:p>
            <a:pPr algn="just"/>
            <a:r>
              <a:rPr lang="cs-CZ" dirty="0" smtClean="0"/>
              <a:t>Zásada míří k tomu, </a:t>
            </a:r>
            <a:r>
              <a:rPr lang="cs-CZ" b="1" dirty="0" smtClean="0"/>
              <a:t>aby nedocházelo k jakékoliv diskriminaci dotčených osob</a:t>
            </a:r>
            <a:r>
              <a:rPr lang="cs-CZ" dirty="0" smtClean="0"/>
              <a:t>. V činnosti orgánů veřejné správy je třeba zajistit takové podmínky, včetně organizačních a technických prostředků, aby osoby procesně způsobilé mohly řádně uplatňovat svá práva, a to bez ohledu např. na zdravotní postižení.</a:t>
            </a:r>
            <a:endParaRPr lang="cs-CZ" dirty="0"/>
          </a:p>
        </p:txBody>
      </p:sp>
    </p:spTree>
    <p:extLst>
      <p:ext uri="{BB962C8B-B14F-4D97-AF65-F5344CB8AC3E}">
        <p14:creationId xmlns:p14="http://schemas.microsoft.com/office/powerpoint/2010/main" val="83910680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548680"/>
            <a:ext cx="8363272" cy="5262979"/>
          </a:xfrm>
          <a:prstGeom prst="rect">
            <a:avLst/>
          </a:prstGeom>
          <a:noFill/>
        </p:spPr>
        <p:txBody>
          <a:bodyPr wrap="square" rtlCol="0">
            <a:spAutoFit/>
          </a:bodyPr>
          <a:lstStyle/>
          <a:p>
            <a:pPr algn="just"/>
            <a:r>
              <a:rPr lang="cs-CZ" sz="2400" b="1" dirty="0" smtClean="0"/>
              <a:t>Zásada veřejné správy jako služby a ochrany práv dotčených osob</a:t>
            </a:r>
          </a:p>
          <a:p>
            <a:pPr algn="just"/>
            <a:endParaRPr lang="cs-CZ" b="1" dirty="0" smtClean="0"/>
          </a:p>
          <a:p>
            <a:pPr algn="just"/>
            <a:r>
              <a:rPr lang="cs-CZ" dirty="0" smtClean="0"/>
              <a:t>Z ústavní zásady služební povahy veřejné moci vůči občanům (viz čl. 2 odst. 3 Ústavy ČR) lze dovodit základ pro zásadu veřejné správy jako služby veřejnosti (viz § 4 odst. 1 správního řádu).</a:t>
            </a:r>
          </a:p>
          <a:p>
            <a:pPr algn="just"/>
            <a:endParaRPr lang="cs-CZ" dirty="0"/>
          </a:p>
          <a:p>
            <a:pPr algn="just"/>
            <a:r>
              <a:rPr lang="cs-CZ" dirty="0" smtClean="0"/>
              <a:t>Správní </a:t>
            </a:r>
            <a:r>
              <a:rPr lang="cs-CZ" dirty="0"/>
              <a:t>řád stanoví, že </a:t>
            </a:r>
            <a:r>
              <a:rPr lang="cs-CZ" b="1" dirty="0" smtClean="0"/>
              <a:t>veřejná </a:t>
            </a:r>
            <a:r>
              <a:rPr lang="cs-CZ" b="1" dirty="0"/>
              <a:t>správa je službou veřejnosti</a:t>
            </a:r>
            <a:r>
              <a:rPr lang="cs-CZ" dirty="0"/>
              <a:t>. Každý, kdo plní úkoly vyplývající z působnosti správního orgánu, má povinnost se k dotčeným osobám chovat zdvořile a podle možností jim vycházet vstříc.</a:t>
            </a:r>
          </a:p>
          <a:p>
            <a:pPr algn="just"/>
            <a:r>
              <a:rPr lang="cs-CZ" dirty="0"/>
              <a:t> </a:t>
            </a:r>
          </a:p>
          <a:p>
            <a:pPr algn="just"/>
            <a:r>
              <a:rPr lang="cs-CZ" u="sng" dirty="0" smtClean="0"/>
              <a:t>Další součástí této zásady jsou</a:t>
            </a:r>
            <a:r>
              <a:rPr lang="cs-CZ" dirty="0" smtClean="0"/>
              <a:t>:</a:t>
            </a:r>
          </a:p>
          <a:p>
            <a:pPr algn="just"/>
            <a:endParaRPr lang="cs-CZ" dirty="0" smtClean="0"/>
          </a:p>
          <a:p>
            <a:pPr marL="285750" indent="-285750" algn="just">
              <a:buFont typeface="Wingdings" panose="05000000000000000000" pitchFamily="2" charset="2"/>
              <a:buChar char="q"/>
            </a:pPr>
            <a:r>
              <a:rPr lang="cs-CZ" dirty="0" smtClean="0"/>
              <a:t> poučovací povinnost správního orgánu,</a:t>
            </a:r>
          </a:p>
          <a:p>
            <a:pPr marL="285750" indent="-285750" algn="just">
              <a:buFont typeface="Wingdings" panose="05000000000000000000" pitchFamily="2" charset="2"/>
              <a:buChar char="q"/>
            </a:pPr>
            <a:r>
              <a:rPr lang="cs-CZ" dirty="0" smtClean="0"/>
              <a:t>uvědomovací povinnost správního orgánu,  </a:t>
            </a:r>
          </a:p>
          <a:p>
            <a:pPr marL="285750" indent="-285750" algn="just">
              <a:buFont typeface="Wingdings" panose="05000000000000000000" pitchFamily="2" charset="2"/>
              <a:buChar char="q"/>
            </a:pPr>
            <a:r>
              <a:rPr lang="cs-CZ" dirty="0" smtClean="0"/>
              <a:t>povinnost správního orgánu umožnit dotčeným osobám uplatňovat jejich práva a oprávněné zájmy,</a:t>
            </a:r>
          </a:p>
          <a:p>
            <a:pPr marL="285750" indent="-285750" algn="just">
              <a:buFont typeface="Wingdings" panose="05000000000000000000" pitchFamily="2" charset="2"/>
              <a:buChar char="q"/>
            </a:pPr>
            <a:r>
              <a:rPr lang="cs-CZ" dirty="0" smtClean="0"/>
              <a:t>garance práva na spravedlivý proces.</a:t>
            </a:r>
            <a:endParaRPr lang="cs-CZ" dirty="0"/>
          </a:p>
        </p:txBody>
      </p:sp>
    </p:spTree>
    <p:extLst>
      <p:ext uri="{BB962C8B-B14F-4D97-AF65-F5344CB8AC3E}">
        <p14:creationId xmlns:p14="http://schemas.microsoft.com/office/powerpoint/2010/main" val="357067540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260648"/>
            <a:ext cx="8363272" cy="5447645"/>
          </a:xfrm>
          <a:prstGeom prst="rect">
            <a:avLst/>
          </a:prstGeom>
          <a:noFill/>
        </p:spPr>
        <p:txBody>
          <a:bodyPr wrap="square" rtlCol="0">
            <a:spAutoFit/>
          </a:bodyPr>
          <a:lstStyle/>
          <a:p>
            <a:pPr algn="just"/>
            <a:r>
              <a:rPr lang="cs-CZ" sz="2400" b="1" dirty="0" smtClean="0"/>
              <a:t>Zásada spolupráce správních orgánů a souladnosti postupů</a:t>
            </a:r>
          </a:p>
          <a:p>
            <a:pPr algn="just"/>
            <a:endParaRPr lang="cs-CZ" b="1" dirty="0" smtClean="0"/>
          </a:p>
          <a:p>
            <a:pPr algn="just"/>
            <a:r>
              <a:rPr lang="cs-CZ" dirty="0" smtClean="0"/>
              <a:t>Součástí principů dobré správy je </a:t>
            </a:r>
            <a:r>
              <a:rPr lang="cs-CZ" b="1" dirty="0" smtClean="0"/>
              <a:t>zajištění jednotného, systematického a koordinovaného postupu správních orgánů vůči dotčeným osobám</a:t>
            </a:r>
            <a:r>
              <a:rPr lang="cs-CZ" dirty="0" smtClean="0"/>
              <a:t>, což má mj. posilovat důvěryhodnost veřejné správy.</a:t>
            </a:r>
          </a:p>
          <a:p>
            <a:pPr algn="just"/>
            <a:endParaRPr lang="cs-CZ" dirty="0"/>
          </a:p>
          <a:p>
            <a:pPr algn="just"/>
            <a:r>
              <a:rPr lang="cs-CZ" dirty="0" smtClean="0"/>
              <a:t>Správní orgány mají dbát vzájemného souladu všech postupů, které probíhají současně a souvisejí s týmiž právy nebo povinnostmi dotčené osoby (viz § 8 odst. 1 správního řádu). Dotčená osoba zde má naopak stanovenu povinnost bezodkladně upozornit na to, že současně probíhá vůči ní více takových postupů u různých správních orgánů.</a:t>
            </a:r>
          </a:p>
          <a:p>
            <a:pPr algn="just"/>
            <a:endParaRPr lang="cs-CZ" dirty="0"/>
          </a:p>
          <a:p>
            <a:pPr algn="just"/>
            <a:r>
              <a:rPr lang="cs-CZ" dirty="0" smtClean="0"/>
              <a:t>Součástí této zásady je i povinnost správních orgánů </a:t>
            </a:r>
            <a:r>
              <a:rPr lang="cs-CZ" b="1" dirty="0" smtClean="0"/>
              <a:t>vzájemně</a:t>
            </a:r>
            <a:r>
              <a:rPr lang="cs-CZ" dirty="0" smtClean="0"/>
              <a:t> </a:t>
            </a:r>
            <a:r>
              <a:rPr lang="cs-CZ" b="1" dirty="0" smtClean="0"/>
              <a:t>spolupracovat v zájmu dobré správy</a:t>
            </a:r>
            <a:r>
              <a:rPr lang="cs-CZ" dirty="0" smtClean="0"/>
              <a:t>. </a:t>
            </a:r>
          </a:p>
          <a:p>
            <a:pPr algn="just"/>
            <a:endParaRPr lang="cs-CZ" dirty="0"/>
          </a:p>
          <a:p>
            <a:pPr algn="just"/>
            <a:r>
              <a:rPr lang="cs-CZ" b="1" dirty="0" smtClean="0"/>
              <a:t>Spolupráce správních orgánů dle správního řádu má také určitou rovinu upozorňovací (signalizační)</a:t>
            </a:r>
            <a:r>
              <a:rPr lang="cs-CZ" dirty="0" smtClean="0"/>
              <a:t> v případě zjištění postupů či rozhodnutí jiných správních orgánů, které jsou v rozporu s právními předpisy (např. v případě dožádání – viz § 13 odst. 4 a 5, v případě závazných stanovisek správních orgánů – viz § 149 nebo v případě tzv. nicotných rozhodnutí – viz § 78 odst. 3).</a:t>
            </a:r>
          </a:p>
        </p:txBody>
      </p:sp>
    </p:spTree>
    <p:extLst>
      <p:ext uri="{BB962C8B-B14F-4D97-AF65-F5344CB8AC3E}">
        <p14:creationId xmlns:p14="http://schemas.microsoft.com/office/powerpoint/2010/main" val="8846533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260648"/>
            <a:ext cx="8363272" cy="5170646"/>
          </a:xfrm>
          <a:prstGeom prst="rect">
            <a:avLst/>
          </a:prstGeom>
          <a:noFill/>
        </p:spPr>
        <p:txBody>
          <a:bodyPr wrap="square" rtlCol="0">
            <a:spAutoFit/>
          </a:bodyPr>
          <a:lstStyle/>
          <a:p>
            <a:pPr algn="just"/>
            <a:r>
              <a:rPr lang="cs-CZ" sz="2400" b="1" dirty="0" smtClean="0"/>
              <a:t>Zásada rychlosti a hospodárnosti postupů (procesní ekonomie)</a:t>
            </a:r>
          </a:p>
          <a:p>
            <a:pPr algn="just"/>
            <a:endParaRPr lang="cs-CZ" b="1" dirty="0" smtClean="0"/>
          </a:p>
          <a:p>
            <a:pPr algn="just"/>
            <a:r>
              <a:rPr lang="cs-CZ" dirty="0" smtClean="0"/>
              <a:t>Souvisí s obecným požadavkem na efektivnost výkonu veřejné správy. V intencích této zásady </a:t>
            </a:r>
            <a:r>
              <a:rPr lang="cs-CZ" b="1" dirty="0" smtClean="0"/>
              <a:t>správní orgán vyřizuje věci bez zbytečných průtahů</a:t>
            </a:r>
            <a:r>
              <a:rPr lang="cs-CZ" dirty="0" smtClean="0"/>
              <a:t>.</a:t>
            </a:r>
          </a:p>
          <a:p>
            <a:pPr algn="just"/>
            <a:endParaRPr lang="cs-CZ" dirty="0"/>
          </a:p>
          <a:p>
            <a:pPr algn="just"/>
            <a:r>
              <a:rPr lang="cs-CZ" dirty="0" smtClean="0"/>
              <a:t>Nečiní-li správní orgán úkony v zákonem stanovené lhůtě nebo ve lhůtě přiměřené (není-li zákonná lhůta stanovena), použijí se ustanovení o </a:t>
            </a:r>
            <a:r>
              <a:rPr lang="cs-CZ" b="1" dirty="0" smtClean="0"/>
              <a:t>ochraně před nečinností</a:t>
            </a:r>
            <a:r>
              <a:rPr lang="cs-CZ" dirty="0" smtClean="0"/>
              <a:t>, jež mají zajistit nápravu tohoto nezákonného stavu (viz § 6 odst. 1 správního řádu).</a:t>
            </a:r>
          </a:p>
          <a:p>
            <a:pPr algn="just"/>
            <a:endParaRPr lang="cs-CZ" dirty="0"/>
          </a:p>
          <a:p>
            <a:pPr algn="just"/>
            <a:r>
              <a:rPr lang="cs-CZ" dirty="0" smtClean="0"/>
              <a:t>Správní orgán postupuje tak, </a:t>
            </a:r>
            <a:r>
              <a:rPr lang="cs-CZ" b="1" dirty="0" smtClean="0"/>
              <a:t>aby nikomu nevznikaly zbytečné náklady</a:t>
            </a:r>
            <a:r>
              <a:rPr lang="cs-CZ" dirty="0" smtClean="0"/>
              <a:t>, a dotčené osoby co možná nejméně zatěžuje. Podklady od dotčené osoby vyžaduje jen, vyžaduje-li to právní předpis. Pokud je možné potřebné údaje získat z úřední evidence, kterou správní orgán sám vede, a pokud o to dotčená osoba požádá, je správní orgán povinen jejich obstarání zajistit.</a:t>
            </a:r>
          </a:p>
          <a:p>
            <a:pPr algn="just"/>
            <a:endParaRPr lang="cs-CZ" dirty="0"/>
          </a:p>
          <a:p>
            <a:pPr algn="just"/>
            <a:r>
              <a:rPr lang="cs-CZ" dirty="0"/>
              <a:t>Při opatřování údajů podle tohoto ustanovení má správní orgán vůči třetím osobám, jichž se tyto údaje mohou týkat, stejné postavení jako dotčená osoba, na jejíž požádání údaje </a:t>
            </a:r>
            <a:r>
              <a:rPr lang="cs-CZ" dirty="0" smtClean="0"/>
              <a:t>opatřuje </a:t>
            </a:r>
            <a:r>
              <a:rPr lang="cs-CZ" dirty="0"/>
              <a:t>(viz § 6 odst. 2</a:t>
            </a:r>
            <a:r>
              <a:rPr lang="cs-CZ" dirty="0" smtClean="0"/>
              <a:t> </a:t>
            </a:r>
            <a:r>
              <a:rPr lang="cs-CZ" dirty="0"/>
              <a:t>správního řádu)</a:t>
            </a:r>
            <a:r>
              <a:rPr lang="cs-CZ" dirty="0" smtClean="0"/>
              <a:t>.</a:t>
            </a:r>
          </a:p>
        </p:txBody>
      </p:sp>
    </p:spTree>
    <p:extLst>
      <p:ext uri="{BB962C8B-B14F-4D97-AF65-F5344CB8AC3E}">
        <p14:creationId xmlns:p14="http://schemas.microsoft.com/office/powerpoint/2010/main" val="3889890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4" name="TextovéPole 3"/>
          <p:cNvSpPr txBox="1"/>
          <p:nvPr/>
        </p:nvSpPr>
        <p:spPr>
          <a:xfrm>
            <a:off x="323528" y="548680"/>
            <a:ext cx="8496944" cy="4431983"/>
          </a:xfrm>
          <a:prstGeom prst="rect">
            <a:avLst/>
          </a:prstGeom>
          <a:noFill/>
        </p:spPr>
        <p:txBody>
          <a:bodyPr wrap="square" rtlCol="0">
            <a:spAutoFit/>
          </a:bodyPr>
          <a:lstStyle/>
          <a:p>
            <a:r>
              <a:rPr lang="cs-CZ" sz="2400" b="1" dirty="0" smtClean="0"/>
              <a:t>Správní právo</a:t>
            </a:r>
          </a:p>
          <a:p>
            <a:endParaRPr lang="cs-CZ" sz="1000" b="1" dirty="0"/>
          </a:p>
          <a:p>
            <a:r>
              <a:rPr lang="cs-CZ" dirty="0" smtClean="0"/>
              <a:t>= ta část právního řádu, která upravuje veřejnou správu,</a:t>
            </a:r>
          </a:p>
          <a:p>
            <a:endParaRPr lang="cs-CZ" sz="1000" dirty="0"/>
          </a:p>
          <a:p>
            <a:pPr algn="just"/>
            <a:r>
              <a:rPr lang="cs-CZ" dirty="0" smtClean="0"/>
              <a:t>= soubor právních norem vztahujících se na veřejnou správu, pokud jde o její organizaci a činnost, včetně vztahů vznikajících při jejím výkonu mezi nositeli veřejné správy na jedné straně a fyzickými a právnickými osobami na straně druhé,</a:t>
            </a:r>
          </a:p>
          <a:p>
            <a:endParaRPr lang="cs-CZ" sz="1000" dirty="0"/>
          </a:p>
          <a:p>
            <a:r>
              <a:rPr lang="cs-CZ" dirty="0" smtClean="0"/>
              <a:t>= soubor veřejnoprávních norem, které upravují organizaci a činnost veřejné správy,</a:t>
            </a:r>
          </a:p>
          <a:p>
            <a:endParaRPr lang="cs-CZ" sz="1000" dirty="0"/>
          </a:p>
          <a:p>
            <a:pPr algn="just"/>
            <a:endParaRPr lang="cs-CZ" sz="1000" dirty="0"/>
          </a:p>
          <a:p>
            <a:r>
              <a:rPr lang="cs-CZ" dirty="0"/>
              <a:t>Pro správní právo jako právo veřejné je charakteristické, že:</a:t>
            </a:r>
          </a:p>
          <a:p>
            <a:endParaRPr lang="cs-CZ" sz="1000" dirty="0"/>
          </a:p>
          <a:p>
            <a:pPr marL="285750" indent="-285750">
              <a:buFont typeface="Wingdings" panose="05000000000000000000" pitchFamily="2" charset="2"/>
              <a:buChar char="q"/>
            </a:pPr>
            <a:r>
              <a:rPr lang="cs-CZ" dirty="0"/>
              <a:t>prosazuje a chrání veřejný zájem,</a:t>
            </a:r>
          </a:p>
          <a:p>
            <a:pPr marL="285750" indent="-285750">
              <a:buFont typeface="Wingdings" panose="05000000000000000000" pitchFamily="2" charset="2"/>
              <a:buChar char="q"/>
            </a:pPr>
            <a:r>
              <a:rPr lang="cs-CZ" dirty="0"/>
              <a:t>upravuje vztahy mezi nerovnými subjekty,</a:t>
            </a:r>
          </a:p>
          <a:p>
            <a:pPr marL="285750" indent="-285750">
              <a:buFont typeface="Wingdings" panose="05000000000000000000" pitchFamily="2" charset="2"/>
              <a:buChar char="q"/>
            </a:pPr>
            <a:r>
              <a:rPr lang="cs-CZ" dirty="0"/>
              <a:t>konkrétní obsah jeho realizace je autoritativně určován úřední mocí,</a:t>
            </a:r>
          </a:p>
          <a:p>
            <a:pPr marL="285750" indent="-285750">
              <a:buFont typeface="Wingdings" panose="05000000000000000000" pitchFamily="2" charset="2"/>
              <a:buChar char="q"/>
            </a:pPr>
            <a:r>
              <a:rPr lang="cs-CZ" dirty="0"/>
              <a:t>disponuje možností správního donucení.</a:t>
            </a:r>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6" name="Obdélník 5"/>
          <p:cNvSpPr/>
          <p:nvPr/>
        </p:nvSpPr>
        <p:spPr>
          <a:xfrm>
            <a:off x="467544" y="764704"/>
            <a:ext cx="8136904" cy="6740307"/>
          </a:xfrm>
          <a:prstGeom prst="rect">
            <a:avLst/>
          </a:prstGeom>
        </p:spPr>
        <p:txBody>
          <a:bodyPr wrap="square">
            <a:spAutoFit/>
          </a:bodyPr>
          <a:lstStyle/>
          <a:p>
            <a:r>
              <a:rPr lang="cs-CZ" b="1" dirty="0" smtClean="0"/>
              <a:t>Obecně </a:t>
            </a:r>
            <a:r>
              <a:rPr lang="cs-CZ" b="1" dirty="0"/>
              <a:t>k pojmu „veřejná správa</a:t>
            </a:r>
            <a:r>
              <a:rPr lang="cs-CZ" b="1" dirty="0" smtClean="0"/>
              <a:t>“</a:t>
            </a:r>
          </a:p>
          <a:p>
            <a:endParaRPr lang="cs-CZ" dirty="0"/>
          </a:p>
          <a:p>
            <a:r>
              <a:rPr lang="cs-CZ" dirty="0"/>
              <a:t>neexistuje zákonná definice pojmu veřejná </a:t>
            </a:r>
            <a:r>
              <a:rPr lang="cs-CZ" dirty="0" smtClean="0"/>
              <a:t>správa</a:t>
            </a:r>
          </a:p>
          <a:p>
            <a:endParaRPr lang="cs-CZ" dirty="0"/>
          </a:p>
          <a:p>
            <a:r>
              <a:rPr lang="cs-CZ" dirty="0"/>
              <a:t>v</a:t>
            </a:r>
            <a:r>
              <a:rPr lang="cs-CZ" dirty="0" smtClean="0"/>
              <a:t>e vztahu dělby moci ve státě (zákonodárná, výkonná, soudní) jde o činnost, která není ani zákonodárstvím, ani soudnictvím</a:t>
            </a:r>
          </a:p>
          <a:p>
            <a:endParaRPr lang="cs-CZ" dirty="0"/>
          </a:p>
          <a:p>
            <a:pPr algn="just"/>
            <a:r>
              <a:rPr lang="cs-CZ" dirty="0"/>
              <a:t>veřejnou správu můžeme definovat </a:t>
            </a:r>
            <a:r>
              <a:rPr lang="cs-CZ" b="1" dirty="0"/>
              <a:t>jako správu veřejných záležitostí ve společnosti zorganizované ve stát, tzn. správu společnosti, správu státu jako celku i jeho jednotlivých územních jednotek, jako složek územní organizace </a:t>
            </a:r>
            <a:r>
              <a:rPr lang="cs-CZ" b="1" dirty="0" smtClean="0"/>
              <a:t>státu</a:t>
            </a:r>
          </a:p>
          <a:p>
            <a:pPr algn="just"/>
            <a:endParaRPr lang="cs-CZ" b="1" dirty="0"/>
          </a:p>
          <a:p>
            <a:pPr algn="just"/>
            <a:r>
              <a:rPr lang="cs-CZ" b="1" dirty="0"/>
              <a:t>Veřejný zájem </a:t>
            </a:r>
            <a:r>
              <a:rPr lang="cs-CZ" dirty="0"/>
              <a:t>= pojem neoddělitelně spojený s veřejnou správou, jedná se také o neurčitý pojem, tj. právním řádem běžně používaný nicméně nedefinovaný, jehož obsah je dovozován výkladově a zejména </a:t>
            </a:r>
            <a:r>
              <a:rPr lang="cs-CZ" dirty="0" smtClean="0"/>
              <a:t>judikaturou</a:t>
            </a:r>
            <a:endParaRPr lang="cs-CZ" dirty="0"/>
          </a:p>
          <a:p>
            <a:pPr algn="just"/>
            <a:endParaRPr lang="cs-CZ" dirty="0"/>
          </a:p>
          <a:p>
            <a:pPr algn="just"/>
            <a:r>
              <a:rPr lang="cs-CZ" b="1" dirty="0"/>
              <a:t>Veřejným zájmem </a:t>
            </a:r>
            <a:r>
              <a:rPr lang="cs-CZ" dirty="0"/>
              <a:t>jsou takové zájmy, které můžeme označit za obecné resp. obecně prospěšné, jejichž nositeli jsou blíže neurčené okruhy osob (veřejnost resp. společnost). Půjde tak např. o zájem na dodržování zákonů, zájem na respektování lidských práv, zájem na zdravém životním prostředí, zájem na výstavbě či rekonstrukci veřejných komunikací apod. Veřejný zájem se často prolíná se zájmem soukromým, ale často se tyto zájmy také střetávají.</a:t>
            </a:r>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28. 02. 2020,  JUDr. Michal Márton, Ph.D.</a:t>
            </a:r>
            <a:endParaRPr lang="cs-CZ" dirty="0"/>
          </a:p>
        </p:txBody>
      </p:sp>
      <p:sp>
        <p:nvSpPr>
          <p:cNvPr id="5" name="Obdélník 4"/>
          <p:cNvSpPr/>
          <p:nvPr/>
        </p:nvSpPr>
        <p:spPr>
          <a:xfrm>
            <a:off x="539552" y="-33486"/>
            <a:ext cx="7848872" cy="5447645"/>
          </a:xfrm>
          <a:prstGeom prst="rect">
            <a:avLst/>
          </a:prstGeom>
        </p:spPr>
        <p:txBody>
          <a:bodyPr wrap="square">
            <a:spAutoFit/>
          </a:bodyPr>
          <a:lstStyle/>
          <a:p>
            <a:endParaRPr lang="cs-CZ" sz="2400" b="1" dirty="0"/>
          </a:p>
          <a:p>
            <a:endParaRPr lang="cs-CZ" dirty="0" smtClean="0"/>
          </a:p>
          <a:p>
            <a:r>
              <a:rPr lang="cs-CZ" dirty="0" smtClean="0"/>
              <a:t>Veřejná správa v sobě zahrnuje</a:t>
            </a:r>
          </a:p>
          <a:p>
            <a:endParaRPr lang="cs-CZ" dirty="0"/>
          </a:p>
          <a:p>
            <a:pPr marL="285750" indent="-285750" algn="just">
              <a:buFontTx/>
              <a:buChar char="-"/>
            </a:pPr>
            <a:r>
              <a:rPr lang="cs-CZ" b="1" dirty="0"/>
              <a:t>státní správu</a:t>
            </a:r>
            <a:r>
              <a:rPr lang="cs-CZ" dirty="0"/>
              <a:t> – jejímž prostřednictvím sám stát přímo realizuje výkonnou moc, a to především realizací (aplikací, prováděním) zákonů</a:t>
            </a:r>
          </a:p>
          <a:p>
            <a:pPr marL="285750" indent="-285750" algn="just">
              <a:buFontTx/>
              <a:buChar char="-"/>
            </a:pPr>
            <a:r>
              <a:rPr lang="cs-CZ" b="1" dirty="0"/>
              <a:t>samosprávu</a:t>
            </a:r>
            <a:r>
              <a:rPr lang="cs-CZ" dirty="0"/>
              <a:t> – která představuje veřejnou správu vykonávanou jinými veřejnoprávními subjekty než státem, pokud ji těmto subjektům stát zákonem svěří</a:t>
            </a:r>
          </a:p>
          <a:p>
            <a:pPr algn="just"/>
            <a:endParaRPr lang="cs-CZ" dirty="0"/>
          </a:p>
          <a:p>
            <a:pPr algn="just"/>
            <a:r>
              <a:rPr lang="cs-CZ" dirty="0"/>
              <a:t>Základní funkcí státní správy je aplikace zákonů a v širším smyslu realizací státní politiky. Hlavní funkcí samosprávy je především vedení záležitostí určitého společenství  (např. obce, kraje) a jeho zájmů. </a:t>
            </a:r>
          </a:p>
          <a:p>
            <a:pPr algn="just"/>
            <a:endParaRPr lang="cs-CZ" dirty="0"/>
          </a:p>
          <a:p>
            <a:pPr algn="just"/>
            <a:r>
              <a:rPr lang="cs-CZ" b="1" dirty="0"/>
              <a:t>Státní správa</a:t>
            </a:r>
            <a:r>
              <a:rPr lang="cs-CZ" dirty="0"/>
              <a:t> – např. stavební řízení, rozhodování o sociálních dávkách, matrika atd</a:t>
            </a:r>
            <a:r>
              <a:rPr lang="cs-CZ" dirty="0" smtClean="0"/>
              <a:t>.</a:t>
            </a:r>
          </a:p>
          <a:p>
            <a:pPr algn="just"/>
            <a:endParaRPr lang="cs-CZ" dirty="0"/>
          </a:p>
          <a:p>
            <a:pPr algn="just"/>
            <a:r>
              <a:rPr lang="cs-CZ" b="1" dirty="0"/>
              <a:t>Samospráva</a:t>
            </a:r>
            <a:r>
              <a:rPr lang="cs-CZ" dirty="0"/>
              <a:t> – správa školství, zdravotnictví, zařízení sociální péče atd. (vždy v příslušném územním obvodu)</a:t>
            </a:r>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1509</TotalTime>
  <Words>8535</Words>
  <Application>Microsoft Office PowerPoint</Application>
  <PresentationFormat>Předvádění na obrazovce (4:3)</PresentationFormat>
  <Paragraphs>753</Paragraphs>
  <Slides>69</Slides>
  <Notes>16</Notes>
  <HiddenSlides>0</HiddenSlides>
  <MMClips>0</MMClips>
  <ScaleCrop>false</ScaleCrop>
  <HeadingPairs>
    <vt:vector size="4" baseType="variant">
      <vt:variant>
        <vt:lpstr>Motiv</vt:lpstr>
      </vt:variant>
      <vt:variant>
        <vt:i4>1</vt:i4>
      </vt:variant>
      <vt:variant>
        <vt:lpstr>Nadpisy snímků</vt:lpstr>
      </vt:variant>
      <vt:variant>
        <vt:i4>69</vt:i4>
      </vt:variant>
    </vt:vector>
  </HeadingPairs>
  <TitlesOfParts>
    <vt:vector size="70" baseType="lpstr">
      <vt:lpstr>Motiv sady Office</vt:lpstr>
      <vt:lpstr>VEŘEJNÁ SPRÁVA A SPRÁVNÍ PRÁVO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SPRÁVNÍ PRÁVO – OBECNÁ CHARAKTERISTIKA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NORMY SPRÁVNÍHO PRÁVA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PRAMENY SPRÁVNÍHO PRÁVA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ZÁKLADNÍ PRINCIPY VEŘEJNÉ SPRÁVY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112</cp:revision>
  <dcterms:created xsi:type="dcterms:W3CDTF">2015-09-08T17:35:18Z</dcterms:created>
  <dcterms:modified xsi:type="dcterms:W3CDTF">2020-03-18T16:56:06Z</dcterms:modified>
</cp:coreProperties>
</file>