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7" d="100"/>
          <a:sy n="137" d="100"/>
        </p:scale>
        <p:origin x="786"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02.05.2022</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2759812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7556142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623969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7482784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3252765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2136943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0778936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778811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39684927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6769253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961978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2512382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6773963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4144720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35392494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6803046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2252003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4726066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24128806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263329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29518740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484054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19573676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34104408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3312150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360903751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287185948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239694347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263779242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26908104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1614004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9220462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958202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4026125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36558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840208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420576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cs-CZ" b="1" dirty="0">
                <a:ln w="0"/>
                <a:solidFill>
                  <a:schemeClr val="bg1"/>
                </a:solidFill>
                <a:effectLst>
                  <a:outerShdw blurRad="38100" dist="19050" dir="2700000" algn="tl" rotWithShape="0">
                    <a:schemeClr val="dk1">
                      <a:alpha val="40000"/>
                    </a:schemeClr>
                  </a:outerShdw>
                </a:effectLst>
              </a:rPr>
              <a:t>VNĚJŠÍ EKONOMICKÉ PROSTŘEDÍ </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dirty="0">
                <a:ln w="0"/>
                <a:solidFill>
                  <a:schemeClr val="bg1"/>
                </a:solidFill>
                <a:effectLst>
                  <a:outerShdw blurRad="38100" dist="19050" dir="2700000" algn="tl" rotWithShape="0">
                    <a:schemeClr val="dk1">
                      <a:alpha val="40000"/>
                    </a:schemeClr>
                  </a:outerShdw>
                </a:effectLst>
              </a:rPr>
              <a:t>Doc. Mgr. Ing. Michal Tvrdoň, Ph.D.</a:t>
            </a: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107471726"/>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131590"/>
            <a:ext cx="7632848" cy="4100006"/>
          </a:xfrm>
          <a:prstGeom prst="rect">
            <a:avLst/>
          </a:prstGeom>
        </p:spPr>
        <p:txBody>
          <a:bodyPr>
            <a:noAutofit/>
          </a:bodyPr>
          <a:lstStyle/>
          <a:p>
            <a:pPr indent="373063">
              <a:spcBef>
                <a:spcPts val="1800"/>
              </a:spcBef>
            </a:pPr>
            <a:r>
              <a:rPr lang="cs-CZ" sz="1800" dirty="0">
                <a:solidFill>
                  <a:srgbClr val="002060"/>
                </a:solidFill>
                <a:latin typeface="Times New Roman" panose="02020603050405020304" pitchFamily="18" charset="0"/>
                <a:cs typeface="Times New Roman" panose="02020603050405020304" pitchFamily="18" charset="0"/>
              </a:rPr>
              <a:t>akty členských států, kam patří primární právo a subsidiární smlouvy</a:t>
            </a:r>
          </a:p>
          <a:p>
            <a:pPr indent="373063">
              <a:spcBef>
                <a:spcPts val="1800"/>
              </a:spcBef>
            </a:pPr>
            <a:r>
              <a:rPr lang="cs-CZ" sz="1800" dirty="0">
                <a:solidFill>
                  <a:srgbClr val="002060"/>
                </a:solidFill>
                <a:latin typeface="Times New Roman" panose="02020603050405020304" pitchFamily="18" charset="0"/>
                <a:cs typeface="Times New Roman" panose="02020603050405020304" pitchFamily="18" charset="0"/>
              </a:rPr>
              <a:t>akty zástupců členských států</a:t>
            </a:r>
          </a:p>
          <a:p>
            <a:pPr indent="373063">
              <a:spcBef>
                <a:spcPts val="1800"/>
              </a:spcBef>
            </a:pPr>
            <a:r>
              <a:rPr lang="cs-CZ" sz="1800" dirty="0">
                <a:solidFill>
                  <a:srgbClr val="002060"/>
                </a:solidFill>
                <a:latin typeface="Times New Roman" panose="02020603050405020304" pitchFamily="18" charset="0"/>
                <a:cs typeface="Times New Roman" panose="02020603050405020304" pitchFamily="18" charset="0"/>
              </a:rPr>
              <a:t>subsidiární smlouvy</a:t>
            </a:r>
          </a:p>
          <a:p>
            <a:pPr indent="373063">
              <a:spcBef>
                <a:spcPts val="1800"/>
              </a:spcBef>
            </a:pPr>
            <a:r>
              <a:rPr lang="cs-CZ" sz="1800" dirty="0">
                <a:solidFill>
                  <a:srgbClr val="002060"/>
                </a:solidFill>
                <a:latin typeface="Times New Roman" panose="02020603050405020304" pitchFamily="18" charset="0"/>
                <a:cs typeface="Times New Roman" panose="02020603050405020304" pitchFamily="18" charset="0"/>
              </a:rPr>
              <a:t>akty orgánů EU, kam řadíme sekundární právo</a:t>
            </a:r>
          </a:p>
          <a:p>
            <a:pPr indent="373063">
              <a:spcBef>
                <a:spcPts val="1800"/>
              </a:spcBef>
            </a:pPr>
            <a:r>
              <a:rPr lang="cs-CZ" sz="1800" dirty="0">
                <a:solidFill>
                  <a:srgbClr val="002060"/>
                </a:solidFill>
                <a:latin typeface="Times New Roman" panose="02020603050405020304" pitchFamily="18" charset="0"/>
                <a:cs typeface="Times New Roman" panose="02020603050405020304" pitchFamily="18" charset="0"/>
              </a:rPr>
              <a:t>judikatura Soudního dvora EU</a:t>
            </a:r>
          </a:p>
          <a:p>
            <a:pPr indent="373063">
              <a:spcBef>
                <a:spcPts val="1200"/>
              </a:spcBef>
            </a:pPr>
            <a:endParaRPr lang="cs-CZ" sz="2400" b="1" dirty="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Členění práva EU</a:t>
            </a:r>
            <a:endParaRPr lang="cs-CZ" sz="2800" b="1" dirty="0"/>
          </a:p>
        </p:txBody>
      </p:sp>
    </p:spTree>
    <p:extLst>
      <p:ext uri="{BB962C8B-B14F-4D97-AF65-F5344CB8AC3E}">
        <p14:creationId xmlns:p14="http://schemas.microsoft.com/office/powerpoint/2010/main" val="2336584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915566"/>
            <a:ext cx="7848872" cy="3888432"/>
          </a:xfrm>
          <a:prstGeom prst="rect">
            <a:avLst/>
          </a:prstGeom>
        </p:spPr>
        <p:txBody>
          <a:bodyPr>
            <a:noAutofit/>
          </a:bodyPr>
          <a:lstStyle/>
          <a:p>
            <a:pPr indent="373063">
              <a:spcBef>
                <a:spcPts val="1200"/>
              </a:spcBef>
            </a:pPr>
            <a:r>
              <a:rPr lang="cs-CZ" sz="1600" dirty="0">
                <a:solidFill>
                  <a:srgbClr val="002060"/>
                </a:solidFill>
                <a:latin typeface="Times New Roman" panose="02020603050405020304" pitchFamily="18" charset="0"/>
                <a:cs typeface="Times New Roman" panose="02020603050405020304" pitchFamily="18" charset="0"/>
              </a:rPr>
              <a:t>Má v podstatě povahu ústavního práva, vymezuje předmět, subjekty a principy evropského práva</a:t>
            </a:r>
          </a:p>
          <a:p>
            <a:pPr indent="373063">
              <a:spcBef>
                <a:spcPts val="1200"/>
              </a:spcBef>
            </a:pPr>
            <a:r>
              <a:rPr lang="cs-CZ" sz="1600" dirty="0">
                <a:solidFill>
                  <a:srgbClr val="002060"/>
                </a:solidFill>
                <a:latin typeface="Times New Roman" panose="02020603050405020304" pitchFamily="18" charset="0"/>
                <a:cs typeface="Times New Roman" panose="02020603050405020304" pitchFamily="18" charset="0"/>
              </a:rPr>
              <a:t>Je vytvářené mezinárodními smlouvami o integraci, které uzavřely jednotlivé členské státy, hovoříme tedy o tzv. aktech členských zemí. Za nejdůležitější dokumenty primárního práva je možno pokládat např. zřizovací smlouvy (tučně) a jejich novelizace:</a:t>
            </a:r>
          </a:p>
          <a:p>
            <a:pPr marL="800100" indent="-457200">
              <a:spcBef>
                <a:spcPts val="600"/>
              </a:spcBef>
              <a:buFont typeface="+mj-lt"/>
              <a:buAutoNum type="arabicPeriod"/>
            </a:pPr>
            <a:r>
              <a:rPr lang="cs-CZ" sz="1200" b="1" dirty="0">
                <a:solidFill>
                  <a:srgbClr val="002060"/>
                </a:solidFill>
                <a:latin typeface="Times New Roman" panose="02020603050405020304" pitchFamily="18" charset="0"/>
                <a:cs typeface="Times New Roman" panose="02020603050405020304" pitchFamily="18" charset="0"/>
              </a:rPr>
              <a:t>Smlouvu o zřízení ESUO </a:t>
            </a:r>
            <a:r>
              <a:rPr lang="cs-CZ" sz="1200" dirty="0">
                <a:solidFill>
                  <a:srgbClr val="002060"/>
                </a:solidFill>
                <a:latin typeface="Times New Roman" panose="02020603050405020304" pitchFamily="18" charset="0"/>
                <a:cs typeface="Times New Roman" panose="02020603050405020304" pitchFamily="18" charset="0"/>
              </a:rPr>
              <a:t>(Pařížská smlouva) – platnost do roku 2002</a:t>
            </a:r>
          </a:p>
          <a:p>
            <a:pPr marL="800100" indent="-457200">
              <a:spcBef>
                <a:spcPts val="0"/>
              </a:spcBef>
              <a:buFont typeface="+mj-lt"/>
              <a:buAutoNum type="arabicPeriod"/>
            </a:pPr>
            <a:r>
              <a:rPr lang="cs-CZ" sz="1200" b="1" dirty="0">
                <a:solidFill>
                  <a:srgbClr val="002060"/>
                </a:solidFill>
                <a:latin typeface="Times New Roman" panose="02020603050405020304" pitchFamily="18" charset="0"/>
                <a:cs typeface="Times New Roman" panose="02020603050405020304" pitchFamily="18" charset="0"/>
              </a:rPr>
              <a:t>Smlouvu o zřízení EHS </a:t>
            </a:r>
            <a:r>
              <a:rPr lang="cs-CZ" sz="1200" dirty="0">
                <a:solidFill>
                  <a:srgbClr val="002060"/>
                </a:solidFill>
                <a:latin typeface="Times New Roman" panose="02020603050405020304" pitchFamily="18" charset="0"/>
                <a:cs typeface="Times New Roman" panose="02020603050405020304" pitchFamily="18" charset="0"/>
              </a:rPr>
              <a:t>(Římská smlouva) – dnešní název je </a:t>
            </a:r>
            <a:r>
              <a:rPr lang="cs-CZ" sz="1200" b="1" dirty="0">
                <a:solidFill>
                  <a:srgbClr val="002060"/>
                </a:solidFill>
                <a:latin typeface="Times New Roman" panose="02020603050405020304" pitchFamily="18" charset="0"/>
                <a:cs typeface="Times New Roman" panose="02020603050405020304" pitchFamily="18" charset="0"/>
              </a:rPr>
              <a:t>Smlouva o fungování Evropské unie</a:t>
            </a:r>
          </a:p>
          <a:p>
            <a:pPr marL="800100" indent="-457200">
              <a:spcBef>
                <a:spcPts val="0"/>
              </a:spcBef>
              <a:buFont typeface="+mj-lt"/>
              <a:buAutoNum type="arabicPeriod"/>
            </a:pPr>
            <a:r>
              <a:rPr lang="cs-CZ" sz="1200" b="1" dirty="0">
                <a:solidFill>
                  <a:srgbClr val="002060"/>
                </a:solidFill>
                <a:latin typeface="Times New Roman" panose="02020603050405020304" pitchFamily="18" charset="0"/>
                <a:cs typeface="Times New Roman" panose="02020603050405020304" pitchFamily="18" charset="0"/>
              </a:rPr>
              <a:t>Smlouvu o zřízení ESAE </a:t>
            </a:r>
            <a:r>
              <a:rPr lang="cs-CZ" sz="1200" dirty="0">
                <a:solidFill>
                  <a:srgbClr val="002060"/>
                </a:solidFill>
                <a:latin typeface="Times New Roman" panose="02020603050405020304" pitchFamily="18" charset="0"/>
                <a:cs typeface="Times New Roman" panose="02020603050405020304" pitchFamily="18" charset="0"/>
              </a:rPr>
              <a:t>(Římská smlouva)</a:t>
            </a:r>
          </a:p>
          <a:p>
            <a:pPr marL="800100" indent="-457200">
              <a:spcBef>
                <a:spcPts val="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Smlouvu o ustavení jediné Rady a jediné Komise Evropských  společenství</a:t>
            </a:r>
          </a:p>
          <a:p>
            <a:pPr marL="800100" indent="-457200">
              <a:spcBef>
                <a:spcPts val="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Akt o jednotné Evropě </a:t>
            </a:r>
          </a:p>
          <a:p>
            <a:pPr marL="800100" indent="-457200">
              <a:spcBef>
                <a:spcPts val="0"/>
              </a:spcBef>
              <a:buFont typeface="+mj-lt"/>
              <a:buAutoNum type="arabicPeriod"/>
            </a:pPr>
            <a:r>
              <a:rPr lang="cs-CZ" sz="1200" b="1" dirty="0">
                <a:solidFill>
                  <a:srgbClr val="002060"/>
                </a:solidFill>
                <a:latin typeface="Times New Roman" panose="02020603050405020304" pitchFamily="18" charset="0"/>
                <a:cs typeface="Times New Roman" panose="02020603050405020304" pitchFamily="18" charset="0"/>
              </a:rPr>
              <a:t>Smlouvu o Evropské unii</a:t>
            </a:r>
            <a:r>
              <a:rPr lang="cs-CZ" sz="1200" dirty="0">
                <a:solidFill>
                  <a:srgbClr val="002060"/>
                </a:solidFill>
                <a:latin typeface="Times New Roman" panose="02020603050405020304" pitchFamily="18" charset="0"/>
                <a:cs typeface="Times New Roman" panose="02020603050405020304" pitchFamily="18" charset="0"/>
              </a:rPr>
              <a:t> </a:t>
            </a:r>
          </a:p>
          <a:p>
            <a:pPr marL="800100" indent="-457200">
              <a:spcBef>
                <a:spcPts val="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Amsterodamskou smlouvu </a:t>
            </a:r>
          </a:p>
          <a:p>
            <a:pPr marL="800100" indent="-457200">
              <a:spcBef>
                <a:spcPts val="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Niceská smlouva</a:t>
            </a:r>
          </a:p>
          <a:p>
            <a:pPr marL="800100" indent="-457200">
              <a:spcBef>
                <a:spcPts val="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Lisabonská smlouva</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  </a:t>
            </a:r>
            <a:r>
              <a:rPr lang="cs-CZ" sz="1600" dirty="0">
                <a:solidFill>
                  <a:srgbClr val="002060"/>
                </a:solidFill>
                <a:latin typeface="Times New Roman" panose="02020603050405020304" pitchFamily="18" charset="0"/>
                <a:cs typeface="Times New Roman" panose="02020603050405020304" pitchFamily="18" charset="0"/>
              </a:rPr>
              <a:t>+ smlouvy o přistoupení nových členských zemí</a:t>
            </a:r>
          </a:p>
          <a:p>
            <a:pPr marL="0" indent="0">
              <a:spcBef>
                <a:spcPts val="1200"/>
              </a:spcBef>
              <a:buNone/>
            </a:pPr>
            <a:endParaRPr lang="cs-CZ" altLang="cs-CZ" sz="2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Akty členských států – primární právo</a:t>
            </a:r>
            <a:endParaRPr lang="cs-CZ" sz="2800" b="1" dirty="0"/>
          </a:p>
        </p:txBody>
      </p:sp>
    </p:spTree>
    <p:extLst>
      <p:ext uri="{BB962C8B-B14F-4D97-AF65-F5344CB8AC3E}">
        <p14:creationId xmlns:p14="http://schemas.microsoft.com/office/powerpoint/2010/main" val="1001800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08912" cy="3672408"/>
          </a:xfrm>
          <a:prstGeom prst="rect">
            <a:avLst/>
          </a:prstGeom>
        </p:spPr>
        <p:txBody>
          <a:bodyPr>
            <a:noAutofit/>
          </a:bodyPr>
          <a:lstStyle/>
          <a:p>
            <a:pPr indent="373063">
              <a:spcBef>
                <a:spcPts val="1200"/>
              </a:spcBef>
            </a:pPr>
            <a:r>
              <a:rPr lang="cs-CZ" sz="1600" b="1" u="sng" dirty="0">
                <a:solidFill>
                  <a:srgbClr val="002060"/>
                </a:solidFill>
                <a:latin typeface="Times New Roman" panose="02020603050405020304" pitchFamily="18" charset="0"/>
                <a:cs typeface="Times New Roman" panose="02020603050405020304" pitchFamily="18" charset="0"/>
              </a:rPr>
              <a:t>subsidiární smlouvy </a:t>
            </a:r>
            <a:r>
              <a:rPr lang="cs-CZ" sz="1600" dirty="0">
                <a:solidFill>
                  <a:srgbClr val="002060"/>
                </a:solidFill>
                <a:latin typeface="Times New Roman" panose="02020603050405020304" pitchFamily="18" charset="0"/>
                <a:cs typeface="Times New Roman" panose="02020603050405020304" pitchFamily="18" charset="0"/>
              </a:rPr>
              <a:t>– daly by se označit jako podpůrné či dodatečné smlouvy jsou rovněž dohody sjednané mezi členskými státy, jejichž předmět nespadá do kompetencí Unie, avšak mající značnou důležitost pro zajištění její činnosti. </a:t>
            </a:r>
          </a:p>
          <a:p>
            <a:pPr indent="373063">
              <a:spcBef>
                <a:spcPts val="1200"/>
              </a:spcBef>
            </a:pPr>
            <a:r>
              <a:rPr lang="cs-CZ" sz="1600" b="1" u="sng" dirty="0">
                <a:solidFill>
                  <a:srgbClr val="002060"/>
                </a:solidFill>
                <a:latin typeface="Times New Roman" panose="02020603050405020304" pitchFamily="18" charset="0"/>
                <a:cs typeface="Times New Roman" panose="02020603050405020304" pitchFamily="18" charset="0"/>
              </a:rPr>
              <a:t>akty zástupců členských států </a:t>
            </a:r>
            <a:r>
              <a:rPr lang="cs-CZ" sz="1600" dirty="0">
                <a:solidFill>
                  <a:srgbClr val="002060"/>
                </a:solidFill>
                <a:latin typeface="Times New Roman" panose="02020603050405020304" pitchFamily="18" charset="0"/>
                <a:cs typeface="Times New Roman" panose="02020603050405020304" pitchFamily="18" charset="0"/>
              </a:rPr>
              <a:t>– členové Rady na některých jejích zasedáních přijímací usnesení jako zástupci svých států a nikoli jako členové Rady. Přijatý akt pak není aktem Rady, nýbrž aktem těchto zástupců a bývá podle toho označován. Právní povaha těchto zemí může být různá – od mezinárodních smluv až po právně nezávazná stanoviska.</a:t>
            </a:r>
          </a:p>
          <a:p>
            <a:pPr indent="373063">
              <a:spcBef>
                <a:spcPts val="1200"/>
              </a:spcBef>
            </a:pPr>
            <a:r>
              <a:rPr lang="cs-CZ" sz="1600" b="1" u="sng" dirty="0">
                <a:solidFill>
                  <a:srgbClr val="002060"/>
                </a:solidFill>
                <a:latin typeface="Times New Roman" panose="02020603050405020304" pitchFamily="18" charset="0"/>
                <a:cs typeface="Times New Roman" panose="02020603050405020304" pitchFamily="18" charset="0"/>
              </a:rPr>
              <a:t>akty smíšené povahy</a:t>
            </a:r>
            <a:r>
              <a:rPr lang="cs-CZ" sz="1600" dirty="0">
                <a:solidFill>
                  <a:srgbClr val="002060"/>
                </a:solidFill>
                <a:latin typeface="Times New Roman" panose="02020603050405020304" pitchFamily="18" charset="0"/>
                <a:cs typeface="Times New Roman" panose="02020603050405020304" pitchFamily="18" charset="0"/>
              </a:rPr>
              <a:t> – mezi akty smíšené povahy řadíme mezinárodní smlouvy, které uzavírá Evropská unie se třetími zeměmi, tedy nečlenskými zeměmi, nebo mezinárodními organizacemi. Mezi tento druh smluv patří zejména různé obchodní dohody, kooperační dohody či asociační dohody uzavírané s kandidátskými zeměmi.</a:t>
            </a:r>
          </a:p>
          <a:p>
            <a:pPr marL="0" indent="0">
              <a:spcBef>
                <a:spcPts val="1200"/>
              </a:spcBef>
              <a:buNone/>
            </a:pPr>
            <a:endParaRPr lang="cs-CZ" altLang="cs-CZ" sz="2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Akty členských států </a:t>
            </a:r>
            <a:endParaRPr lang="cs-CZ" sz="2800" b="1" dirty="0"/>
          </a:p>
        </p:txBody>
      </p:sp>
    </p:spTree>
    <p:extLst>
      <p:ext uri="{BB962C8B-B14F-4D97-AF65-F5344CB8AC3E}">
        <p14:creationId xmlns:p14="http://schemas.microsoft.com/office/powerpoint/2010/main" val="2170154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7848872" cy="3672408"/>
          </a:xfrm>
          <a:prstGeom prst="rect">
            <a:avLst/>
          </a:prstGeom>
        </p:spPr>
        <p:txBody>
          <a:bodyPr>
            <a:noAutofit/>
          </a:bodyPr>
          <a:lstStyle/>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skupina právních norem, které jsou podřízeny primárnímu.  Jinými slovy to znamená, že sekundární právo musí být v souladu s primárním právem. Jestliže primární právo je výsledkem činnosti členských států (tzv. akty členských států), potom sekundární právo je výsledkem činnosti institucí EU (tzv. akty orgánů EU). Právní akty v rámci sekundárního práva jsou vydávány na základě ustanovení zřizovacích smluv a v podstatě podrobněji upravují vztahy vymezené v primárním právu</a:t>
            </a:r>
          </a:p>
          <a:p>
            <a:pPr indent="373063">
              <a:spcBef>
                <a:spcPts val="1200"/>
              </a:spcBef>
            </a:pPr>
            <a:r>
              <a:rPr lang="pt-BR" sz="1800" dirty="0">
                <a:solidFill>
                  <a:srgbClr val="002060"/>
                </a:solidFill>
                <a:latin typeface="Times New Roman" panose="02020603050405020304" pitchFamily="18" charset="0"/>
                <a:cs typeface="Times New Roman" panose="02020603050405020304" pitchFamily="18" charset="0"/>
              </a:rPr>
              <a:t>Sekundární právo EU se dělí na dvě základní kategorie:</a:t>
            </a:r>
            <a:endParaRPr lang="cs-CZ" sz="1800" dirty="0">
              <a:solidFill>
                <a:srgbClr val="002060"/>
              </a:solidFill>
              <a:latin typeface="Times New Roman" panose="02020603050405020304" pitchFamily="18" charset="0"/>
              <a:cs typeface="Times New Roman" panose="02020603050405020304" pitchFamily="18" charset="0"/>
            </a:endParaRPr>
          </a:p>
          <a:p>
            <a:pPr marL="719138" indent="0">
              <a:spcBef>
                <a:spcPts val="1200"/>
              </a:spcBef>
              <a:buNone/>
            </a:pPr>
            <a:r>
              <a:rPr lang="cs-CZ" sz="1400" dirty="0">
                <a:solidFill>
                  <a:schemeClr val="tx2">
                    <a:lumMod val="75000"/>
                  </a:schemeClr>
                </a:solidFill>
                <a:latin typeface="Times New Roman" panose="02020603050405020304" pitchFamily="18" charset="0"/>
                <a:cs typeface="Times New Roman" panose="02020603050405020304" pitchFamily="18" charset="0"/>
              </a:rPr>
              <a:t> - </a:t>
            </a:r>
            <a:r>
              <a:rPr lang="cs-CZ" sz="1400" b="1" u="sng" dirty="0">
                <a:solidFill>
                  <a:schemeClr val="tx2">
                    <a:lumMod val="75000"/>
                  </a:schemeClr>
                </a:solidFill>
                <a:latin typeface="Times New Roman" panose="02020603050405020304" pitchFamily="18" charset="0"/>
                <a:cs typeface="Times New Roman" panose="02020603050405020304" pitchFamily="18" charset="0"/>
              </a:rPr>
              <a:t>závazné</a:t>
            </a:r>
            <a:r>
              <a:rPr lang="cs-CZ" sz="1400" dirty="0">
                <a:solidFill>
                  <a:schemeClr val="tx2">
                    <a:lumMod val="75000"/>
                  </a:schemeClr>
                </a:solidFill>
                <a:latin typeface="Times New Roman" panose="02020603050405020304" pitchFamily="18" charset="0"/>
                <a:cs typeface="Times New Roman" panose="02020603050405020304" pitchFamily="18" charset="0"/>
              </a:rPr>
              <a:t>, jež je tvořeno nařízeními, směrnicemi a rozhodnutími</a:t>
            </a:r>
          </a:p>
          <a:p>
            <a:pPr marL="719138" indent="0">
              <a:spcBef>
                <a:spcPts val="1200"/>
              </a:spcBef>
              <a:buNone/>
            </a:pPr>
            <a:r>
              <a:rPr lang="cs-CZ" sz="1400" dirty="0">
                <a:solidFill>
                  <a:schemeClr val="tx2">
                    <a:lumMod val="75000"/>
                  </a:schemeClr>
                </a:solidFill>
                <a:latin typeface="Times New Roman" panose="02020603050405020304" pitchFamily="18" charset="0"/>
                <a:cs typeface="Times New Roman" panose="02020603050405020304" pitchFamily="18" charset="0"/>
              </a:rPr>
              <a:t> - </a:t>
            </a:r>
            <a:r>
              <a:rPr lang="cs-CZ" sz="1400" b="1" u="sng" dirty="0">
                <a:solidFill>
                  <a:schemeClr val="tx2">
                    <a:lumMod val="75000"/>
                  </a:schemeClr>
                </a:solidFill>
                <a:latin typeface="Times New Roman" panose="02020603050405020304" pitchFamily="18" charset="0"/>
                <a:cs typeface="Times New Roman" panose="02020603050405020304" pitchFamily="18" charset="0"/>
              </a:rPr>
              <a:t>nezávazné</a:t>
            </a:r>
            <a:r>
              <a:rPr lang="cs-CZ" sz="1400" dirty="0">
                <a:solidFill>
                  <a:schemeClr val="tx2">
                    <a:lumMod val="75000"/>
                  </a:schemeClr>
                </a:solidFill>
                <a:latin typeface="Times New Roman" panose="02020603050405020304" pitchFamily="18" charset="0"/>
                <a:cs typeface="Times New Roman" panose="02020603050405020304" pitchFamily="18" charset="0"/>
              </a:rPr>
              <a:t>, jež je tvořeno doporučeními a názory</a:t>
            </a:r>
            <a:r>
              <a:rPr lang="cs-CZ" sz="1800" dirty="0">
                <a:solidFill>
                  <a:srgbClr val="000000"/>
                </a:solidFill>
                <a:latin typeface="Times New Roman" panose="02020603050405020304" pitchFamily="18" charset="0"/>
                <a:cs typeface="Times New Roman" panose="02020603050405020304" pitchFamily="18" charset="0"/>
              </a:rPr>
              <a:t>.</a:t>
            </a:r>
          </a:p>
          <a:p>
            <a:pPr indent="373063">
              <a:spcBef>
                <a:spcPts val="1200"/>
              </a:spcBef>
            </a:pPr>
            <a:endParaRPr lang="cs-CZ" sz="18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Sekundární právo</a:t>
            </a:r>
            <a:endParaRPr lang="cs-CZ" sz="2800" b="1" dirty="0"/>
          </a:p>
        </p:txBody>
      </p:sp>
    </p:spTree>
    <p:extLst>
      <p:ext uri="{BB962C8B-B14F-4D97-AF65-F5344CB8AC3E}">
        <p14:creationId xmlns:p14="http://schemas.microsoft.com/office/powerpoint/2010/main" val="4257532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7848872" cy="3672408"/>
          </a:xfrm>
          <a:prstGeom prst="rect">
            <a:avLst/>
          </a:prstGeom>
        </p:spPr>
        <p:txBody>
          <a:bodyPr>
            <a:noAutofit/>
          </a:bodyPr>
          <a:lstStyle/>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Závazný akt normativní povahy</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Obecně závazný jak na úrovni EU, tak na úrovni jednotlivých členských zemí</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Zavazuje jak členské státy, tak vnitrostátní subjekty práva</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Má povahu zákona</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Přenos do národního práva probíhá automaticky (bez recepce na vnitrostátní úrovni) tj. bezprostředně použitelný v každém členském státu</a:t>
            </a:r>
          </a:p>
          <a:p>
            <a:pPr marL="0" indent="0">
              <a:spcBef>
                <a:spcPts val="1200"/>
              </a:spcBef>
              <a:buNone/>
            </a:pPr>
            <a:endParaRPr lang="cs-CZ" altLang="cs-CZ" sz="2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Závazné legislativní normy - NAŘÍZENÍ</a:t>
            </a:r>
            <a:endParaRPr lang="cs-CZ" sz="2800" b="1" dirty="0"/>
          </a:p>
        </p:txBody>
      </p:sp>
    </p:spTree>
    <p:extLst>
      <p:ext uri="{BB962C8B-B14F-4D97-AF65-F5344CB8AC3E}">
        <p14:creationId xmlns:p14="http://schemas.microsoft.com/office/powerpoint/2010/main" val="471814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7848872" cy="3672408"/>
          </a:xfrm>
          <a:prstGeom prst="rect">
            <a:avLst/>
          </a:prstGeom>
        </p:spPr>
        <p:txBody>
          <a:bodyPr>
            <a:noAutofit/>
          </a:bodyPr>
          <a:lstStyle/>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Nemá závaznost ve vztahu k jednotlivcům, zavazuje pouze členské země</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Navíc předepisuje jen výsledek, jehož se má dosáhnout, ale formy a metody dosažení tohoto cíle ponechává na volbě členského státu</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Zpravidla obsahují </a:t>
            </a:r>
            <a:r>
              <a:rPr lang="cs-CZ" sz="2000" u="sng" dirty="0">
                <a:solidFill>
                  <a:srgbClr val="002060"/>
                </a:solidFill>
                <a:latin typeface="Times New Roman" panose="02020603050405020304" pitchFamily="18" charset="0"/>
                <a:cs typeface="Times New Roman" panose="02020603050405020304" pitchFamily="18" charset="0"/>
              </a:rPr>
              <a:t>lhůtu</a:t>
            </a:r>
            <a:r>
              <a:rPr lang="cs-CZ" sz="2000" dirty="0">
                <a:solidFill>
                  <a:srgbClr val="002060"/>
                </a:solidFill>
                <a:latin typeface="Times New Roman" panose="02020603050405020304" pitchFamily="18" charset="0"/>
                <a:cs typeface="Times New Roman" panose="02020603050405020304" pitchFamily="18" charset="0"/>
              </a:rPr>
              <a:t> pro transpozici či implementaci směrnice do národních právních systémů=&gt;nepodaří-li se to, pak hrozí členskému státu několik druhů žalob </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Závazná je pro subjekty až po implementaci </a:t>
            </a:r>
          </a:p>
          <a:p>
            <a:pPr marL="0" indent="0">
              <a:spcBef>
                <a:spcPts val="1200"/>
              </a:spcBef>
              <a:buNone/>
            </a:pPr>
            <a:endParaRPr lang="cs-CZ" altLang="cs-CZ" sz="2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Závazné legislativní normy - SMĚRNICE</a:t>
            </a:r>
            <a:endParaRPr lang="cs-CZ" sz="2800" b="1" dirty="0"/>
          </a:p>
        </p:txBody>
      </p:sp>
    </p:spTree>
    <p:extLst>
      <p:ext uri="{BB962C8B-B14F-4D97-AF65-F5344CB8AC3E}">
        <p14:creationId xmlns:p14="http://schemas.microsoft.com/office/powerpoint/2010/main" val="1915538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7848872" cy="3672408"/>
          </a:xfrm>
          <a:prstGeom prst="rect">
            <a:avLst/>
          </a:prstGeom>
        </p:spPr>
        <p:txBody>
          <a:bodyPr>
            <a:noAutofit/>
          </a:bodyPr>
          <a:lstStyle/>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Zpravidla individuálním aktem zavazujícím </a:t>
            </a:r>
            <a:r>
              <a:rPr lang="cs-CZ" sz="2000" u="sng" dirty="0">
                <a:solidFill>
                  <a:srgbClr val="002060"/>
                </a:solidFill>
                <a:latin typeface="Times New Roman" panose="02020603050405020304" pitchFamily="18" charset="0"/>
                <a:cs typeface="Times New Roman" panose="02020603050405020304" pitchFamily="18" charset="0"/>
              </a:rPr>
              <a:t>pouze</a:t>
            </a:r>
            <a:r>
              <a:rPr lang="cs-CZ" sz="2000" dirty="0">
                <a:solidFill>
                  <a:srgbClr val="002060"/>
                </a:solidFill>
                <a:latin typeface="Times New Roman" panose="02020603050405020304" pitchFamily="18" charset="0"/>
                <a:cs typeface="Times New Roman" panose="02020603050405020304" pitchFamily="18" charset="0"/>
              </a:rPr>
              <a:t> subjekty, jimž je adresováno</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Adresátem může být jak členský stát, tak i jiné subjekty</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Typické v oblasti hospod. soutěže (např. povolování </a:t>
            </a:r>
            <a:r>
              <a:rPr lang="cs-CZ" sz="2000" dirty="0" err="1">
                <a:solidFill>
                  <a:srgbClr val="002060"/>
                </a:solidFill>
                <a:latin typeface="Times New Roman" panose="02020603050405020304" pitchFamily="18" charset="0"/>
                <a:cs typeface="Times New Roman" panose="02020603050405020304" pitchFamily="18" charset="0"/>
              </a:rPr>
              <a:t>fůzí</a:t>
            </a:r>
            <a:r>
              <a:rPr lang="cs-CZ" sz="2000" dirty="0">
                <a:solidFill>
                  <a:srgbClr val="002060"/>
                </a:solidFill>
                <a:latin typeface="Times New Roman" panose="02020603050405020304" pitchFamily="18" charset="0"/>
                <a:cs typeface="Times New Roman" panose="02020603050405020304" pitchFamily="18" charset="0"/>
              </a:rPr>
              <a:t>, přípustnost státní podpory apod.)</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Existují ale i rozhodnutí normativní povahy (např. Rozhodnutí o zřízení Soudu prvního stupně)</a:t>
            </a:r>
          </a:p>
          <a:p>
            <a:pPr marL="0" indent="0">
              <a:spcBef>
                <a:spcPts val="1200"/>
              </a:spcBef>
              <a:buNone/>
            </a:pPr>
            <a:endParaRPr lang="cs-CZ" altLang="cs-CZ" sz="2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Závazné legislativní normy - ROZHODNUTÍ</a:t>
            </a:r>
            <a:endParaRPr lang="cs-CZ" sz="2800" b="1" dirty="0"/>
          </a:p>
        </p:txBody>
      </p:sp>
    </p:spTree>
    <p:extLst>
      <p:ext uri="{BB962C8B-B14F-4D97-AF65-F5344CB8AC3E}">
        <p14:creationId xmlns:p14="http://schemas.microsoft.com/office/powerpoint/2010/main" val="2917011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7848872" cy="3672408"/>
          </a:xfrm>
          <a:prstGeom prst="rect">
            <a:avLst/>
          </a:prstGeom>
        </p:spPr>
        <p:txBody>
          <a:bodyPr>
            <a:noAutofit/>
          </a:bodyPr>
          <a:lstStyle/>
          <a:p>
            <a:pPr indent="373063">
              <a:spcBef>
                <a:spcPts val="1200"/>
              </a:spcBef>
            </a:pPr>
            <a:r>
              <a:rPr lang="cs-CZ" sz="1600" dirty="0">
                <a:solidFill>
                  <a:srgbClr val="002060"/>
                </a:solidFill>
                <a:latin typeface="Times New Roman" panose="02020603050405020304" pitchFamily="18" charset="0"/>
                <a:cs typeface="Times New Roman" panose="02020603050405020304" pitchFamily="18" charset="0"/>
              </a:rPr>
              <a:t>Rozhodovací činnost SD přispívá k rozvoji evropského práva</a:t>
            </a:r>
          </a:p>
          <a:p>
            <a:pPr indent="373063">
              <a:spcBef>
                <a:spcPts val="1200"/>
              </a:spcBef>
            </a:pPr>
            <a:r>
              <a:rPr lang="cs-CZ" sz="1600" dirty="0">
                <a:solidFill>
                  <a:srgbClr val="002060"/>
                </a:solidFill>
                <a:latin typeface="Times New Roman" panose="02020603050405020304" pitchFamily="18" charset="0"/>
                <a:cs typeface="Times New Roman" panose="02020603050405020304" pitchFamily="18" charset="0"/>
              </a:rPr>
              <a:t>Důvodem je mnohdy nejednoznačnost příslušných ustanovení či příliš obecné formulace=&gt;SD kreativně doplňuje, precizuje jednotlivé právní instituty (např. </a:t>
            </a:r>
            <a:r>
              <a:rPr lang="cs-CZ" sz="1600" dirty="0" err="1">
                <a:solidFill>
                  <a:srgbClr val="002060"/>
                </a:solidFill>
                <a:latin typeface="Times New Roman" panose="02020603050405020304" pitchFamily="18" charset="0"/>
                <a:cs typeface="Times New Roman" panose="02020603050405020304" pitchFamily="18" charset="0"/>
              </a:rPr>
              <a:t>Dassonville</a:t>
            </a:r>
            <a:r>
              <a:rPr lang="cs-CZ" sz="1600" dirty="0">
                <a:solidFill>
                  <a:srgbClr val="002060"/>
                </a:solidFill>
                <a:latin typeface="Times New Roman" panose="02020603050405020304" pitchFamily="18" charset="0"/>
                <a:cs typeface="Times New Roman" panose="02020603050405020304" pitchFamily="18" charset="0"/>
              </a:rPr>
              <a:t>)</a:t>
            </a:r>
          </a:p>
          <a:p>
            <a:pPr indent="373063">
              <a:spcBef>
                <a:spcPts val="1200"/>
              </a:spcBef>
            </a:pPr>
            <a:r>
              <a:rPr lang="cs-CZ" sz="1600" dirty="0">
                <a:solidFill>
                  <a:srgbClr val="002060"/>
                </a:solidFill>
                <a:latin typeface="Times New Roman" panose="02020603050405020304" pitchFamily="18" charset="0"/>
                <a:cs typeface="Times New Roman" panose="02020603050405020304" pitchFamily="18" charset="0"/>
              </a:rPr>
              <a:t>Někdy SD vytvoří zcela nové instituty – např. zásadu přímé použitelnosti, přímého účinku a aplikační přednosti (ve zřizovacích smlouvách nenajdeme)</a:t>
            </a:r>
          </a:p>
          <a:p>
            <a:pPr indent="373063">
              <a:spcBef>
                <a:spcPts val="1200"/>
              </a:spcBef>
            </a:pPr>
            <a:r>
              <a:rPr lang="cs-CZ" sz="1600" dirty="0">
                <a:solidFill>
                  <a:srgbClr val="002060"/>
                </a:solidFill>
                <a:latin typeface="Times New Roman" panose="02020603050405020304" pitchFamily="18" charset="0"/>
                <a:cs typeface="Times New Roman" panose="02020603050405020304" pitchFamily="18" charset="0"/>
              </a:rPr>
              <a:t>Zpravidla se tak děje v rámci řízení o předběžné otázce (i když formálně SD právo pouze vykládá, de facto jej i tvoří)</a:t>
            </a:r>
          </a:p>
          <a:p>
            <a:pPr indent="373063">
              <a:spcBef>
                <a:spcPts val="1200"/>
              </a:spcBef>
            </a:pPr>
            <a:r>
              <a:rPr lang="cs-CZ" sz="1600" dirty="0">
                <a:solidFill>
                  <a:srgbClr val="002060"/>
                </a:solidFill>
                <a:latin typeface="Times New Roman" panose="02020603050405020304" pitchFamily="18" charset="0"/>
                <a:cs typeface="Times New Roman" panose="02020603050405020304" pitchFamily="18" charset="0"/>
              </a:rPr>
              <a:t>SD i mění svoji předchozí judikaturu (změní názor)</a:t>
            </a:r>
          </a:p>
          <a:p>
            <a:pPr indent="373063">
              <a:spcBef>
                <a:spcPts val="1200"/>
              </a:spcBef>
            </a:pPr>
            <a:r>
              <a:rPr lang="cs-CZ" sz="1600" dirty="0">
                <a:solidFill>
                  <a:srgbClr val="002060"/>
                </a:solidFill>
                <a:latin typeface="Times New Roman" panose="02020603050405020304" pitchFamily="18" charset="0"/>
                <a:cs typeface="Times New Roman" panose="02020603050405020304" pitchFamily="18" charset="0"/>
              </a:rPr>
              <a:t>Národní soudy musí respektovat judikaturu SD, která se týká případu, který rozhodují (! Není zde ale vztah nadřízenosti a podřízenosti)</a:t>
            </a:r>
          </a:p>
          <a:p>
            <a:pPr marL="0" indent="0">
              <a:spcBef>
                <a:spcPts val="1200"/>
              </a:spcBef>
              <a:buNone/>
            </a:pPr>
            <a:endParaRPr lang="cs-CZ" altLang="cs-CZ" sz="1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Judikatura Soudního dvora (SD)</a:t>
            </a:r>
            <a:endParaRPr lang="cs-CZ" sz="2800" b="1" dirty="0"/>
          </a:p>
        </p:txBody>
      </p:sp>
    </p:spTree>
    <p:extLst>
      <p:ext uri="{BB962C8B-B14F-4D97-AF65-F5344CB8AC3E}">
        <p14:creationId xmlns:p14="http://schemas.microsoft.com/office/powerpoint/2010/main" val="3704363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7848872" cy="3672408"/>
          </a:xfrm>
          <a:prstGeom prst="rect">
            <a:avLst/>
          </a:prstGeom>
        </p:spPr>
        <p:txBody>
          <a:bodyPr>
            <a:noAutofit/>
          </a:bodyPr>
          <a:lstStyle/>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Neuplatňuje se klasická dělba moci (moc soudní, legislativní a exekutivní)</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Oddělena je pouze soudní moc (Soudní dvůr EU)</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Legislativní moc připadá Radě, EP ale i Komisi a ECB</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Exekutivu řídí hlavně Komise, částečně i Rada a Evropská rada</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Někdy je tento systém dělby moci kritizován jako nelegitimní a nedemokratický </a:t>
            </a:r>
          </a:p>
          <a:p>
            <a:pPr marL="0" indent="0">
              <a:spcBef>
                <a:spcPts val="1200"/>
              </a:spcBef>
              <a:buNone/>
            </a:pPr>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Institucionální rámec EU</a:t>
            </a:r>
            <a:endParaRPr lang="cs-CZ" sz="2800" b="1" dirty="0"/>
          </a:p>
        </p:txBody>
      </p:sp>
    </p:spTree>
    <p:extLst>
      <p:ext uri="{BB962C8B-B14F-4D97-AF65-F5344CB8AC3E}">
        <p14:creationId xmlns:p14="http://schemas.microsoft.com/office/powerpoint/2010/main" val="3627015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7848872" cy="3672408"/>
          </a:xfrm>
          <a:prstGeom prst="rect">
            <a:avLst/>
          </a:prstGeom>
        </p:spPr>
        <p:txBody>
          <a:bodyPr>
            <a:noAutofit/>
          </a:bodyPr>
          <a:lstStyle/>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Nejvyšší politický orgán EU, tzv. „evropský summit“</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Nejvyšší představitelé členských zemí (premiéři nebo prezidenti)</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Členem je kromě 27 nejvyšších představitelů zemí EU i stálý předseda ER (v současnosti Charles Michel z Belgie)</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Plnoprávným členem je i předseda Komise (nemá ale hlasovací práva)</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Přítomen je i vysoký představitel Unie pro ZVBP</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Zástupci háji zájmy svých zemí</a:t>
            </a:r>
          </a:p>
          <a:p>
            <a:pPr marL="0" indent="0">
              <a:spcBef>
                <a:spcPts val="1200"/>
              </a:spcBef>
              <a:buNone/>
            </a:pPr>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Evropská rada</a:t>
            </a:r>
            <a:endParaRPr lang="cs-CZ" sz="2800" b="1" dirty="0"/>
          </a:p>
        </p:txBody>
      </p:sp>
    </p:spTree>
    <p:extLst>
      <p:ext uri="{BB962C8B-B14F-4D97-AF65-F5344CB8AC3E}">
        <p14:creationId xmlns:p14="http://schemas.microsoft.com/office/powerpoint/2010/main" val="2719375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712968" cy="3672408"/>
          </a:xfrm>
          <a:prstGeom prst="rect">
            <a:avLst/>
          </a:prstGeom>
        </p:spPr>
        <p:txBody>
          <a:bodyPr>
            <a:noAutofit/>
          </a:bodyPr>
          <a:lstStyle/>
          <a:p>
            <a:pPr indent="373063">
              <a:spcBef>
                <a:spcPts val="600"/>
              </a:spcBef>
            </a:pPr>
            <a:r>
              <a:rPr lang="cs-CZ" sz="2000" dirty="0">
                <a:solidFill>
                  <a:srgbClr val="002060"/>
                </a:solidFill>
                <a:latin typeface="Times New Roman" panose="02020603050405020304" pitchFamily="18" charset="0"/>
                <a:cs typeface="Times New Roman" panose="02020603050405020304" pitchFamily="18" charset="0"/>
              </a:rPr>
              <a:t>Ekonomická integrace představuje proces, který je výsledkem vzájemného a postupného prorůstání, propojování, následného přizpůsobování a sbližování národních ekonomik, kdy se z národních celků stávají větší nadnárodní celky</a:t>
            </a:r>
          </a:p>
          <a:p>
            <a:pPr marL="714375" indent="179388">
              <a:spcBef>
                <a:spcPts val="600"/>
              </a:spcBef>
            </a:pPr>
            <a:r>
              <a:rPr lang="cs-CZ" sz="1600" b="1" u="sng" dirty="0">
                <a:solidFill>
                  <a:srgbClr val="002060"/>
                </a:solidFill>
                <a:latin typeface="Times New Roman" panose="02020603050405020304" pitchFamily="18" charset="0"/>
                <a:cs typeface="Times New Roman" panose="02020603050405020304" pitchFamily="18" charset="0"/>
              </a:rPr>
              <a:t>Internacionalizace</a:t>
            </a:r>
            <a:r>
              <a:rPr lang="cs-CZ" sz="1600" dirty="0">
                <a:solidFill>
                  <a:srgbClr val="002060"/>
                </a:solidFill>
                <a:latin typeface="Times New Roman" panose="02020603050405020304" pitchFamily="18" charset="0"/>
                <a:cs typeface="Times New Roman" panose="02020603050405020304" pitchFamily="18" charset="0"/>
              </a:rPr>
              <a:t> = prorůstání ekonomik, které má převážně mikroekonomickou povahu, jejímž základem je mezinárodní dělba práce. </a:t>
            </a:r>
          </a:p>
          <a:p>
            <a:pPr marL="714375" indent="179388">
              <a:spcBef>
                <a:spcPts val="600"/>
              </a:spcBef>
            </a:pPr>
            <a:r>
              <a:rPr lang="cs-CZ" altLang="cs-CZ" sz="1600" b="1" u="sng" dirty="0">
                <a:solidFill>
                  <a:srgbClr val="002060"/>
                </a:solidFill>
                <a:latin typeface="Times New Roman" panose="02020603050405020304" pitchFamily="18" charset="0"/>
                <a:cs typeface="Times New Roman" panose="02020603050405020304" pitchFamily="18" charset="0"/>
              </a:rPr>
              <a:t>Interdependence</a:t>
            </a:r>
            <a:r>
              <a:rPr lang="cs-CZ" altLang="cs-CZ" sz="1600" b="1" dirty="0">
                <a:solidFill>
                  <a:srgbClr val="002060"/>
                </a:solidFill>
                <a:latin typeface="Times New Roman" panose="02020603050405020304" pitchFamily="18" charset="0"/>
                <a:cs typeface="Times New Roman" panose="02020603050405020304" pitchFamily="18" charset="0"/>
              </a:rPr>
              <a:t> = </a:t>
            </a:r>
            <a:r>
              <a:rPr lang="cs-CZ" altLang="cs-CZ" sz="1600" dirty="0">
                <a:solidFill>
                  <a:srgbClr val="002060"/>
                </a:solidFill>
                <a:latin typeface="Times New Roman" panose="02020603050405020304" pitchFamily="18" charset="0"/>
                <a:cs typeface="Times New Roman" panose="02020603050405020304" pitchFamily="18" charset="0"/>
              </a:rPr>
              <a:t>vzájemná závislost národních ekonomik.  </a:t>
            </a:r>
          </a:p>
          <a:p>
            <a:pPr indent="373063">
              <a:spcBef>
                <a:spcPts val="600"/>
              </a:spcBef>
            </a:pPr>
            <a:r>
              <a:rPr lang="cs-CZ" sz="2000" dirty="0">
                <a:solidFill>
                  <a:srgbClr val="002060"/>
                </a:solidFill>
                <a:latin typeface="Times New Roman" panose="02020603050405020304" pitchFamily="18" charset="0"/>
                <a:cs typeface="Times New Roman" panose="02020603050405020304" pitchFamily="18" charset="0"/>
              </a:rPr>
              <a:t>jestliže internacionalizace a interdependence jsou přirozené jevy, jež se prosazují zejména na mikroekonomické úrovni, potom ekonomická integrace je čistě projev politické vůle daných států - zpravidla se tak děje pomocí dohody mezi vládami daných zemí, jež určuje na základě mezinárodní smlouvy podobu ekonomické integrace</a:t>
            </a:r>
            <a:endParaRPr lang="cs-CZ" altLang="cs-CZ" sz="1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Mezinárodní ekonomická integrace</a:t>
            </a:r>
            <a:endParaRPr lang="cs-CZ" sz="2800" b="1" dirty="0"/>
          </a:p>
        </p:txBody>
      </p:sp>
    </p:spTree>
    <p:extLst>
      <p:ext uri="{BB962C8B-B14F-4D97-AF65-F5344CB8AC3E}">
        <p14:creationId xmlns:p14="http://schemas.microsoft.com/office/powerpoint/2010/main" val="4138433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7848872" cy="3672408"/>
          </a:xfrm>
          <a:prstGeom prst="rect">
            <a:avLst/>
          </a:prstGeom>
        </p:spPr>
        <p:txBody>
          <a:bodyPr>
            <a:noAutofit/>
          </a:bodyPr>
          <a:lstStyle/>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Poskytuje nezbytné podnětů pro rozvoj integrace a vymezuje obecné politické směry tohoto rozvoje</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Např. stanovení kodaňských kritérií na zasedání ER v Kodani (1993) nebo záměr dokončit JVT (Milán, 1985)</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Finanční záležitosti – ER také rozhoduje o otázkách spojených s financováním Unie</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SZBP – diskutují se aktuální události světové politiky, občas i speciální hosté (např. Putin)</a:t>
            </a:r>
          </a:p>
          <a:p>
            <a:pPr marL="0" indent="0">
              <a:spcBef>
                <a:spcPts val="1200"/>
              </a:spcBef>
              <a:buNone/>
            </a:pPr>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Evropská rada</a:t>
            </a:r>
            <a:endParaRPr lang="cs-CZ" sz="2800" b="1" dirty="0"/>
          </a:p>
        </p:txBody>
      </p:sp>
    </p:spTree>
    <p:extLst>
      <p:ext uri="{BB962C8B-B14F-4D97-AF65-F5344CB8AC3E}">
        <p14:creationId xmlns:p14="http://schemas.microsoft.com/office/powerpoint/2010/main" val="416714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8395994" cy="3672408"/>
          </a:xfrm>
          <a:prstGeom prst="rect">
            <a:avLst/>
          </a:prstGeom>
        </p:spPr>
        <p:txBody>
          <a:bodyPr>
            <a:noAutofit/>
          </a:bodyPr>
          <a:lstStyle/>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Nejvyšší orgán s legislativní funkcí</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Je tvořena 27 zástupci členských států (ministři), její složení je variabilní (složení se mění dle dané problematiky)</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Zasedá v měsíčních intervalech</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Mezivládní charakter (jsou hájeny zájmy členských zemí)</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Předsednictví v Radě se mění každý půlrok (rok 2022: Francie a Česko)</a:t>
            </a:r>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Rada</a:t>
            </a:r>
            <a:endParaRPr lang="cs-CZ" sz="2800" b="1" dirty="0"/>
          </a:p>
        </p:txBody>
      </p:sp>
    </p:spTree>
    <p:extLst>
      <p:ext uri="{BB962C8B-B14F-4D97-AF65-F5344CB8AC3E}">
        <p14:creationId xmlns:p14="http://schemas.microsoft.com/office/powerpoint/2010/main" val="14333632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7848872" cy="3672408"/>
          </a:xfrm>
          <a:prstGeom prst="rect">
            <a:avLst/>
          </a:prstGeom>
        </p:spPr>
        <p:txBody>
          <a:bodyPr>
            <a:noAutofit/>
          </a:bodyPr>
          <a:lstStyle/>
          <a:p>
            <a:pPr indent="373063">
              <a:spcBef>
                <a:spcPts val="1200"/>
              </a:spcBef>
            </a:pPr>
            <a:r>
              <a:rPr lang="cs-CZ" sz="2000" u="sng" dirty="0">
                <a:solidFill>
                  <a:srgbClr val="002060"/>
                </a:solidFill>
                <a:latin typeface="Times New Roman" panose="02020603050405020304" pitchFamily="18" charset="0"/>
                <a:cs typeface="Times New Roman" panose="02020603050405020304" pitchFamily="18" charset="0"/>
              </a:rPr>
              <a:t>Schvalovat evropské právní předpisy</a:t>
            </a:r>
            <a:r>
              <a:rPr lang="cs-CZ" sz="2000" dirty="0">
                <a:solidFill>
                  <a:srgbClr val="002060"/>
                </a:solidFill>
                <a:latin typeface="Times New Roman" panose="02020603050405020304" pitchFamily="18" charset="0"/>
                <a:cs typeface="Times New Roman" panose="02020603050405020304" pitchFamily="18" charset="0"/>
              </a:rPr>
              <a:t> (nařízení a směrnice)– v mnohých politických oblastech spolu s Evropským parlamentem. </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Koordinovat hlavní směry hospodářské politiky členských států.   </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Uzavírat mezinárodní smlouvy mezi EU a dalšími zeměmi nebo mezinárodními organizacemi. </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Spolu s Evropským parlamentem schvalovat rozpočet EU. </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Rozvíjet společnou zahraniční a bezpečnostní politiku (SZBP) založenou na směrech stanovených Evropskou radou. </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Koordinovat spolupráci vnitrostátních soudů a policejních složek v trestních věcech. </a:t>
            </a:r>
          </a:p>
        </p:txBody>
      </p:sp>
      <p:sp>
        <p:nvSpPr>
          <p:cNvPr id="6" name="Nadpis 5"/>
          <p:cNvSpPr>
            <a:spLocks noGrp="1"/>
          </p:cNvSpPr>
          <p:nvPr>
            <p:ph type="title"/>
          </p:nvPr>
        </p:nvSpPr>
        <p:spPr>
          <a:xfrm>
            <a:off x="179512" y="195486"/>
            <a:ext cx="7632848" cy="507703"/>
          </a:xfrm>
        </p:spPr>
        <p:txBody>
          <a:bodyPr/>
          <a:lstStyle/>
          <a:p>
            <a:r>
              <a:rPr lang="pl-PL" sz="2800" b="1" dirty="0"/>
              <a:t>Rada - poslání</a:t>
            </a:r>
            <a:endParaRPr lang="cs-CZ" sz="2800" b="1" dirty="0"/>
          </a:p>
        </p:txBody>
      </p:sp>
    </p:spTree>
    <p:extLst>
      <p:ext uri="{BB962C8B-B14F-4D97-AF65-F5344CB8AC3E}">
        <p14:creationId xmlns:p14="http://schemas.microsoft.com/office/powerpoint/2010/main" val="166554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8323986" cy="3960440"/>
          </a:xfrm>
          <a:prstGeom prst="rect">
            <a:avLst/>
          </a:prstGeom>
        </p:spPr>
        <p:txBody>
          <a:bodyPr>
            <a:noAutofit/>
          </a:bodyPr>
          <a:lstStyle/>
          <a:p>
            <a:pPr marL="685800">
              <a:spcBef>
                <a:spcPts val="1200"/>
              </a:spcBef>
            </a:pPr>
            <a:r>
              <a:rPr lang="cs-CZ" sz="2000" dirty="0">
                <a:solidFill>
                  <a:srgbClr val="002060"/>
                </a:solidFill>
                <a:latin typeface="Times New Roman" panose="02020603050405020304" pitchFamily="18" charset="0"/>
                <a:cs typeface="Times New Roman" panose="02020603050405020304" pitchFamily="18" charset="0"/>
              </a:rPr>
              <a:t>Hlasuje se pomocí tzv. </a:t>
            </a:r>
            <a:r>
              <a:rPr lang="cs-CZ" sz="2000" b="1" dirty="0">
                <a:solidFill>
                  <a:srgbClr val="002060"/>
                </a:solidFill>
                <a:latin typeface="Times New Roman" panose="02020603050405020304" pitchFamily="18" charset="0"/>
                <a:cs typeface="Times New Roman" panose="02020603050405020304" pitchFamily="18" charset="0"/>
              </a:rPr>
              <a:t>dvojí většiny </a:t>
            </a:r>
            <a:r>
              <a:rPr lang="cs-CZ" sz="2000" dirty="0">
                <a:solidFill>
                  <a:srgbClr val="002060"/>
                </a:solidFill>
                <a:latin typeface="Times New Roman" panose="02020603050405020304" pitchFamily="18" charset="0"/>
                <a:cs typeface="Times New Roman" panose="02020603050405020304" pitchFamily="18" charset="0"/>
              </a:rPr>
              <a:t>(od roku 2014): </a:t>
            </a:r>
          </a:p>
          <a:p>
            <a:pPr marL="719138" indent="0">
              <a:spcBef>
                <a:spcPts val="1200"/>
              </a:spcBef>
              <a:buNone/>
            </a:pPr>
            <a:r>
              <a:rPr lang="cs-CZ" sz="1400" dirty="0">
                <a:solidFill>
                  <a:srgbClr val="002060"/>
                </a:solidFill>
                <a:latin typeface="Times New Roman" panose="02020603050405020304" pitchFamily="18" charset="0"/>
                <a:cs typeface="Times New Roman" panose="02020603050405020304" pitchFamily="18" charset="0"/>
              </a:rPr>
              <a:t>a) 55 % členů Rady (států) nebo 72 % a</a:t>
            </a:r>
          </a:p>
          <a:p>
            <a:pPr marL="719138" indent="0">
              <a:spcBef>
                <a:spcPts val="1200"/>
              </a:spcBef>
              <a:buNone/>
            </a:pPr>
            <a:r>
              <a:rPr lang="cs-CZ" sz="1400" dirty="0">
                <a:solidFill>
                  <a:srgbClr val="002060"/>
                </a:solidFill>
                <a:latin typeface="Times New Roman" panose="02020603050405020304" pitchFamily="18" charset="0"/>
                <a:cs typeface="Times New Roman" panose="02020603050405020304" pitchFamily="18" charset="0"/>
              </a:rPr>
              <a:t>b) 65 % obyvatel Unie. </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Hlasování na základě </a:t>
            </a:r>
            <a:r>
              <a:rPr lang="cs-CZ" sz="2000" b="1" dirty="0">
                <a:solidFill>
                  <a:srgbClr val="002060"/>
                </a:solidFill>
                <a:latin typeface="Times New Roman" panose="02020603050405020304" pitchFamily="18" charset="0"/>
                <a:cs typeface="Times New Roman" panose="02020603050405020304" pitchFamily="18" charset="0"/>
              </a:rPr>
              <a:t>jednomyslnosti</a:t>
            </a:r>
            <a:r>
              <a:rPr lang="cs-CZ" sz="2000" dirty="0">
                <a:solidFill>
                  <a:srgbClr val="002060"/>
                </a:solidFill>
                <a:latin typeface="Times New Roman" panose="02020603050405020304" pitchFamily="18" charset="0"/>
                <a:cs typeface="Times New Roman" panose="02020603050405020304" pitchFamily="18" charset="0"/>
              </a:rPr>
              <a:t> (členský stát má právo veta) přetrvává v oblasti daní, sociálního zabezpečení, zahraniční politiky, společné obrany, jazykových pravidel, policejní spolupráce a oblasti sídel institucí. </a:t>
            </a:r>
          </a:p>
          <a:p>
            <a:pPr indent="373063">
              <a:spcBef>
                <a:spcPts val="1200"/>
              </a:spcBef>
            </a:pPr>
            <a:r>
              <a:rPr lang="cs-CZ" sz="2000" u="sng" dirty="0">
                <a:solidFill>
                  <a:srgbClr val="002060"/>
                </a:solidFill>
                <a:latin typeface="Times New Roman" panose="02020603050405020304" pitchFamily="18" charset="0"/>
                <a:cs typeface="Times New Roman" panose="02020603050405020304" pitchFamily="18" charset="0"/>
              </a:rPr>
              <a:t>Blokační menšinu</a:t>
            </a:r>
            <a:r>
              <a:rPr lang="cs-CZ" sz="2000" dirty="0">
                <a:solidFill>
                  <a:srgbClr val="002060"/>
                </a:solidFill>
                <a:latin typeface="Times New Roman" panose="02020603050405020304" pitchFamily="18" charset="0"/>
                <a:cs typeface="Times New Roman" panose="02020603050405020304" pitchFamily="18" charset="0"/>
              </a:rPr>
              <a:t> mohou vytvořit minimálně 4 členové Rady (státy). Lisabonská smlouva má také přinést větší transparentnost, neboť všechna jednání a rozhodnutí Rady v legislativní oblasti se budou zveřejňovat.</a:t>
            </a:r>
            <a:br>
              <a:rPr lang="cs-CZ" sz="2000" dirty="0">
                <a:solidFill>
                  <a:srgbClr val="002060"/>
                </a:solidFill>
                <a:latin typeface="Times New Roman" panose="02020603050405020304" pitchFamily="18" charset="0"/>
                <a:cs typeface="Times New Roman" panose="02020603050405020304" pitchFamily="18" charset="0"/>
              </a:rPr>
            </a:br>
            <a:endParaRPr lang="cs-CZ" sz="20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Rada - hlasování</a:t>
            </a:r>
            <a:endParaRPr lang="cs-CZ" sz="2800" b="1" dirty="0"/>
          </a:p>
        </p:txBody>
      </p:sp>
    </p:spTree>
    <p:extLst>
      <p:ext uri="{BB962C8B-B14F-4D97-AF65-F5344CB8AC3E}">
        <p14:creationId xmlns:p14="http://schemas.microsoft.com/office/powerpoint/2010/main" val="454569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8323986" cy="3960440"/>
          </a:xfrm>
          <a:prstGeom prst="rect">
            <a:avLst/>
          </a:prstGeom>
        </p:spPr>
        <p:txBody>
          <a:bodyPr>
            <a:noAutofit/>
          </a:bodyPr>
          <a:lstStyle/>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Instituce stálé povahy</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Nadstátní (</a:t>
            </a:r>
            <a:r>
              <a:rPr lang="cs-CZ" sz="2000" dirty="0" err="1">
                <a:solidFill>
                  <a:srgbClr val="002060"/>
                </a:solidFill>
                <a:latin typeface="Times New Roman" panose="02020603050405020304" pitchFamily="18" charset="0"/>
                <a:cs typeface="Times New Roman" panose="02020603050405020304" pitchFamily="18" charset="0"/>
              </a:rPr>
              <a:t>supranacionální</a:t>
            </a:r>
            <a:r>
              <a:rPr lang="cs-CZ" sz="2000" dirty="0">
                <a:solidFill>
                  <a:srgbClr val="002060"/>
                </a:solidFill>
                <a:latin typeface="Times New Roman" panose="02020603050405020304" pitchFamily="18" charset="0"/>
                <a:cs typeface="Times New Roman" panose="02020603050405020304" pitchFamily="18" charset="0"/>
              </a:rPr>
              <a:t>) charakter</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Nezávislá na členských státech</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Zastává celoevropský zájem</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Jak administrativně-byrokratická, tak politická složka</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Dvojí možný výklad pojmu „Komise“</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Tzv. „motor integrace“</a:t>
            </a:r>
          </a:p>
          <a:p>
            <a:pPr indent="0">
              <a:spcBef>
                <a:spcPts val="1200"/>
              </a:spcBef>
              <a:buNone/>
            </a:pPr>
            <a:br>
              <a:rPr lang="cs-CZ" sz="2000" dirty="0">
                <a:solidFill>
                  <a:srgbClr val="002060"/>
                </a:solidFill>
                <a:latin typeface="Times New Roman" panose="02020603050405020304" pitchFamily="18" charset="0"/>
                <a:cs typeface="Times New Roman" panose="02020603050405020304" pitchFamily="18" charset="0"/>
              </a:rPr>
            </a:br>
            <a:endParaRPr lang="cs-CZ" sz="20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Komise</a:t>
            </a:r>
            <a:endParaRPr lang="cs-CZ" sz="2800" b="1" dirty="0"/>
          </a:p>
        </p:txBody>
      </p:sp>
    </p:spTree>
    <p:extLst>
      <p:ext uri="{BB962C8B-B14F-4D97-AF65-F5344CB8AC3E}">
        <p14:creationId xmlns:p14="http://schemas.microsoft.com/office/powerpoint/2010/main" val="490221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8323986" cy="3960440"/>
          </a:xfrm>
          <a:prstGeom prst="rect">
            <a:avLst/>
          </a:prstGeom>
        </p:spPr>
        <p:txBody>
          <a:bodyPr>
            <a:noAutofit/>
          </a:bodyPr>
          <a:lstStyle/>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navrhovat právní předpisy Radě a Evropskému parlamentu; </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kontroluje dodržování hospodářské soutěže v rámci vnitřního trhu Evropské unie</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řídit a provádět politiky EU a rozpočet EU; </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vymáhat evropské právo (společně se Soudním dvorem); </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zastupovat Evropskou unii na mezinárodní scéně, např. vyjednáváním dohod mezi EU a ostatními zeměmi</a:t>
            </a:r>
            <a:br>
              <a:rPr lang="cs-CZ" sz="2000" dirty="0">
                <a:solidFill>
                  <a:srgbClr val="002060"/>
                </a:solidFill>
                <a:latin typeface="Times New Roman" panose="02020603050405020304" pitchFamily="18" charset="0"/>
                <a:cs typeface="Times New Roman" panose="02020603050405020304" pitchFamily="18" charset="0"/>
              </a:rPr>
            </a:br>
            <a:endParaRPr lang="cs-CZ" sz="20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Komise - úkoly</a:t>
            </a:r>
            <a:endParaRPr lang="cs-CZ" sz="2800" b="1" dirty="0"/>
          </a:p>
        </p:txBody>
      </p:sp>
    </p:spTree>
    <p:extLst>
      <p:ext uri="{BB962C8B-B14F-4D97-AF65-F5344CB8AC3E}">
        <p14:creationId xmlns:p14="http://schemas.microsoft.com/office/powerpoint/2010/main" val="14231536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8323986" cy="3960440"/>
          </a:xfrm>
          <a:prstGeom prst="rect">
            <a:avLst/>
          </a:prstGeom>
        </p:spPr>
        <p:txBody>
          <a:bodyPr>
            <a:noAutofit/>
          </a:bodyPr>
          <a:lstStyle/>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Ve smlouvách není definováno</a:t>
            </a:r>
          </a:p>
          <a:p>
            <a:pPr indent="373063">
              <a:spcBef>
                <a:spcPts val="1200"/>
              </a:spcBef>
            </a:pPr>
            <a:r>
              <a:rPr lang="cs-CZ" sz="2000" u="sng" dirty="0">
                <a:solidFill>
                  <a:srgbClr val="002060"/>
                </a:solidFill>
                <a:latin typeface="Times New Roman" panose="02020603050405020304" pitchFamily="18" charset="0"/>
                <a:cs typeface="Times New Roman" panose="02020603050405020304" pitchFamily="18" charset="0"/>
              </a:rPr>
              <a:t>Důvody:</a:t>
            </a:r>
            <a:r>
              <a:rPr lang="cs-CZ" sz="2000" dirty="0">
                <a:solidFill>
                  <a:srgbClr val="002060"/>
                </a:solidFill>
                <a:latin typeface="Times New Roman" panose="02020603050405020304" pitchFamily="18" charset="0"/>
                <a:cs typeface="Times New Roman" panose="02020603050405020304" pitchFamily="18" charset="0"/>
              </a:rPr>
              <a:t> potřeba rychlé reakce na dané otázky či problémy</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Skrze klasický legislativní proces by to ale trvalo dlouho=&gt;delegace pravomoci z Rady na Komisi (něco jako když Parlament deleguje pravomoci na vládu či ministerstva – různé nařízení či vyhlášky) </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Takto přijaté akty tvoří většinu sekundárních právních předpisů (Komise vydá více směrnic než Rada a Parlament)</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Většina těchto aktů je vysoce technické či administrativní povahy v oblasti zemědělství (např. změna výkupních cen), hospodářské soutěže (povolení </a:t>
            </a:r>
            <a:r>
              <a:rPr lang="cs-CZ" sz="2000" dirty="0" err="1">
                <a:solidFill>
                  <a:srgbClr val="002060"/>
                </a:solidFill>
                <a:latin typeface="Times New Roman" panose="02020603050405020304" pitchFamily="18" charset="0"/>
                <a:cs typeface="Times New Roman" panose="02020603050405020304" pitchFamily="18" charset="0"/>
              </a:rPr>
              <a:t>fůze</a:t>
            </a:r>
            <a:r>
              <a:rPr lang="cs-CZ" sz="2000" dirty="0">
                <a:solidFill>
                  <a:srgbClr val="002060"/>
                </a:solidFill>
                <a:latin typeface="Times New Roman" panose="02020603050405020304" pitchFamily="18" charset="0"/>
                <a:cs typeface="Times New Roman" panose="02020603050405020304" pitchFamily="18" charset="0"/>
              </a:rPr>
              <a:t> apod.)</a:t>
            </a:r>
          </a:p>
          <a:p>
            <a:pPr indent="0">
              <a:spcBef>
                <a:spcPts val="1200"/>
              </a:spcBef>
              <a:buNone/>
            </a:pPr>
            <a:br>
              <a:rPr lang="cs-CZ" sz="2000" dirty="0">
                <a:solidFill>
                  <a:srgbClr val="002060"/>
                </a:solidFill>
                <a:latin typeface="Times New Roman" panose="02020603050405020304" pitchFamily="18" charset="0"/>
                <a:cs typeface="Times New Roman" panose="02020603050405020304" pitchFamily="18" charset="0"/>
              </a:rPr>
            </a:br>
            <a:endParaRPr lang="cs-CZ" sz="20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Komise – delegovaná legislativní pravomoc</a:t>
            </a:r>
            <a:endParaRPr lang="cs-CZ" sz="2800" b="1" dirty="0"/>
          </a:p>
        </p:txBody>
      </p:sp>
    </p:spTree>
    <p:extLst>
      <p:ext uri="{BB962C8B-B14F-4D97-AF65-F5344CB8AC3E}">
        <p14:creationId xmlns:p14="http://schemas.microsoft.com/office/powerpoint/2010/main" val="42020810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8323986" cy="3960440"/>
          </a:xfrm>
          <a:prstGeom prst="rect">
            <a:avLst/>
          </a:prstGeom>
        </p:spPr>
        <p:txBody>
          <a:bodyPr>
            <a:noAutofit/>
          </a:bodyPr>
          <a:lstStyle/>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Hlavním sídlem Evropského parlamentu je francouzský Štrasburk (ale i Brusel a Lucemburk)</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Současný počet členů Evropského parlamentu (tj. 2019–2024) činí nyní 705  </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volen občany Evropské unie, aby zastupoval jejich zájmy </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od roku 1979 jsou jeho členové voleni přímo </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Členové Evropského parlamentu nezasedají v rámci národních bloků, nýbrž v rámci šesti celoevropských politických frakcí. </a:t>
            </a:r>
          </a:p>
          <a:p>
            <a:pPr indent="0">
              <a:spcBef>
                <a:spcPts val="1200"/>
              </a:spcBef>
              <a:buNone/>
            </a:pPr>
            <a:br>
              <a:rPr lang="cs-CZ" sz="2000" dirty="0">
                <a:solidFill>
                  <a:srgbClr val="002060"/>
                </a:solidFill>
                <a:latin typeface="Times New Roman" panose="02020603050405020304" pitchFamily="18" charset="0"/>
                <a:cs typeface="Times New Roman" panose="02020603050405020304" pitchFamily="18" charset="0"/>
              </a:rPr>
            </a:br>
            <a:endParaRPr lang="cs-CZ" sz="20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Evropský parlament</a:t>
            </a:r>
            <a:endParaRPr lang="cs-CZ" sz="2800" b="1" dirty="0"/>
          </a:p>
        </p:txBody>
      </p:sp>
    </p:spTree>
    <p:extLst>
      <p:ext uri="{BB962C8B-B14F-4D97-AF65-F5344CB8AC3E}">
        <p14:creationId xmlns:p14="http://schemas.microsoft.com/office/powerpoint/2010/main" val="36842277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8323986" cy="3960440"/>
          </a:xfrm>
          <a:prstGeom prst="rect">
            <a:avLst/>
          </a:prstGeom>
        </p:spPr>
        <p:txBody>
          <a:bodyPr>
            <a:noAutofit/>
          </a:bodyPr>
          <a:lstStyle/>
          <a:p>
            <a:pPr indent="0">
              <a:spcBef>
                <a:spcPts val="1200"/>
              </a:spcBef>
              <a:buNone/>
            </a:pPr>
            <a:r>
              <a:rPr lang="cs-CZ" sz="2000" dirty="0">
                <a:solidFill>
                  <a:srgbClr val="002060"/>
                </a:solidFill>
                <a:latin typeface="Times New Roman" panose="02020603050405020304" pitchFamily="18" charset="0"/>
                <a:cs typeface="Times New Roman" panose="02020603050405020304" pitchFamily="18" charset="0"/>
              </a:rPr>
              <a:t>Nejčastěji pomocí tzv. </a:t>
            </a:r>
            <a:r>
              <a:rPr lang="cs-CZ" sz="2000" b="1" dirty="0">
                <a:solidFill>
                  <a:srgbClr val="002060"/>
                </a:solidFill>
                <a:latin typeface="Times New Roman" panose="02020603050405020304" pitchFamily="18" charset="0"/>
                <a:cs typeface="Times New Roman" panose="02020603050405020304" pitchFamily="18" charset="0"/>
              </a:rPr>
              <a:t>řádného legislativního procesu:</a:t>
            </a:r>
          </a:p>
          <a:p>
            <a:pPr indent="373063">
              <a:spcBef>
                <a:spcPts val="1200"/>
              </a:spcBef>
            </a:pPr>
            <a:r>
              <a:rPr lang="cs-CZ" sz="1600" dirty="0">
                <a:solidFill>
                  <a:srgbClr val="002060"/>
                </a:solidFill>
                <a:latin typeface="Times New Roman" panose="02020603050405020304" pitchFamily="18" charset="0"/>
                <a:cs typeface="Times New Roman" panose="02020603050405020304" pitchFamily="18" charset="0"/>
              </a:rPr>
              <a:t>stanovisko EP musí být Radou respektováno, v podstatě je EP roven Radě, obě instituce mají právo veta</a:t>
            </a:r>
          </a:p>
          <a:p>
            <a:pPr indent="373063">
              <a:spcBef>
                <a:spcPts val="1200"/>
              </a:spcBef>
            </a:pPr>
            <a:r>
              <a:rPr lang="cs-CZ" sz="1600" dirty="0">
                <a:solidFill>
                  <a:srgbClr val="002060"/>
                </a:solidFill>
                <a:latin typeface="Times New Roman" panose="02020603050405020304" pitchFamily="18" charset="0"/>
                <a:cs typeface="Times New Roman" panose="02020603050405020304" pitchFamily="18" charset="0"/>
              </a:rPr>
              <a:t>Návrh je zpracován Komisí a souběžně předložen Radě a EP</a:t>
            </a:r>
          </a:p>
          <a:p>
            <a:pPr indent="373063">
              <a:spcBef>
                <a:spcPts val="1200"/>
              </a:spcBef>
            </a:pPr>
            <a:r>
              <a:rPr lang="cs-CZ" sz="1600" dirty="0">
                <a:solidFill>
                  <a:srgbClr val="002060"/>
                </a:solidFill>
                <a:latin typeface="Times New Roman" panose="02020603050405020304" pitchFamily="18" charset="0"/>
                <a:cs typeface="Times New Roman" panose="02020603050405020304" pitchFamily="18" charset="0"/>
              </a:rPr>
              <a:t>Od jednotlivých stanovisek se pak odvíjí poměrně složitý procedurální běh událostí</a:t>
            </a:r>
          </a:p>
          <a:p>
            <a:pPr indent="373063">
              <a:spcBef>
                <a:spcPts val="1200"/>
              </a:spcBef>
            </a:pPr>
            <a:r>
              <a:rPr lang="cs-CZ" sz="1600" dirty="0">
                <a:solidFill>
                  <a:srgbClr val="002060"/>
                </a:solidFill>
                <a:latin typeface="Times New Roman" panose="02020603050405020304" pitchFamily="18" charset="0"/>
                <a:cs typeface="Times New Roman" panose="02020603050405020304" pitchFamily="18" charset="0"/>
              </a:rPr>
              <a:t>Akty schválené touto procedurou jsou vydávány pod hlavičkou EP a Rady a podepisují je předsedové obou institucí</a:t>
            </a:r>
          </a:p>
          <a:p>
            <a:pPr indent="373063">
              <a:spcBef>
                <a:spcPts val="1200"/>
              </a:spcBef>
            </a:pPr>
            <a:r>
              <a:rPr lang="cs-CZ" sz="1600" dirty="0">
                <a:solidFill>
                  <a:srgbClr val="002060"/>
                </a:solidFill>
                <a:latin typeface="Times New Roman" panose="02020603050405020304" pitchFamily="18" charset="0"/>
                <a:cs typeface="Times New Roman" panose="02020603050405020304" pitchFamily="18" charset="0"/>
              </a:rPr>
              <a:t>Používá se v oblasti volného pohybu pracovníků, podnikání, služeb, vnitřního trhu, ochrany životního prostředí, ochrany spotřebitele, výzkumu a dále v oblasti kultury, vzdělávání a ochrany zdraví obyvatelstva. </a:t>
            </a:r>
          </a:p>
          <a:p>
            <a:pPr indent="0">
              <a:spcBef>
                <a:spcPts val="1200"/>
              </a:spcBef>
              <a:buNone/>
            </a:pPr>
            <a:r>
              <a:rPr lang="cs-CZ" sz="2000" dirty="0">
                <a:solidFill>
                  <a:srgbClr val="002060"/>
                </a:solidFill>
                <a:latin typeface="Times New Roman" panose="02020603050405020304" pitchFamily="18" charset="0"/>
                <a:cs typeface="Times New Roman" panose="02020603050405020304" pitchFamily="18" charset="0"/>
              </a:rPr>
              <a:t>Dále pomocí tzv. </a:t>
            </a:r>
            <a:r>
              <a:rPr lang="cs-CZ" sz="2000" b="1" dirty="0">
                <a:solidFill>
                  <a:srgbClr val="002060"/>
                </a:solidFill>
                <a:latin typeface="Times New Roman" panose="02020603050405020304" pitchFamily="18" charset="0"/>
                <a:cs typeface="Times New Roman" panose="02020603050405020304" pitchFamily="18" charset="0"/>
              </a:rPr>
              <a:t>zvláštního legislativního procesu</a:t>
            </a:r>
          </a:p>
          <a:p>
            <a:pPr indent="0">
              <a:spcBef>
                <a:spcPts val="1200"/>
              </a:spcBef>
              <a:buNone/>
            </a:pPr>
            <a:br>
              <a:rPr lang="cs-CZ" sz="1600" dirty="0">
                <a:solidFill>
                  <a:srgbClr val="002060"/>
                </a:solidFill>
                <a:latin typeface="Times New Roman" panose="02020603050405020304" pitchFamily="18" charset="0"/>
                <a:cs typeface="Times New Roman" panose="02020603050405020304" pitchFamily="18" charset="0"/>
              </a:rPr>
            </a:br>
            <a:endParaRPr 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200" b="1" dirty="0"/>
              <a:t>Evropský parlament – zapojení do legislativního procesu</a:t>
            </a:r>
            <a:endParaRPr lang="cs-CZ" sz="2200" b="1" dirty="0"/>
          </a:p>
        </p:txBody>
      </p:sp>
    </p:spTree>
    <p:extLst>
      <p:ext uri="{BB962C8B-B14F-4D97-AF65-F5344CB8AC3E}">
        <p14:creationId xmlns:p14="http://schemas.microsoft.com/office/powerpoint/2010/main" val="2194311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771550"/>
            <a:ext cx="8323986" cy="3960440"/>
          </a:xfrm>
          <a:prstGeom prst="rect">
            <a:avLst/>
          </a:prstGeom>
        </p:spPr>
        <p:txBody>
          <a:bodyPr>
            <a:noAutofit/>
          </a:bodyPr>
          <a:lstStyle/>
          <a:p>
            <a:pPr indent="373063">
              <a:spcBef>
                <a:spcPts val="600"/>
              </a:spcBef>
            </a:pPr>
            <a:r>
              <a:rPr lang="cs-CZ" sz="1800" dirty="0">
                <a:solidFill>
                  <a:srgbClr val="002060"/>
                </a:solidFill>
                <a:latin typeface="Times New Roman" panose="02020603050405020304" pitchFamily="18" charset="0"/>
                <a:cs typeface="Times New Roman" panose="02020603050405020304" pitchFamily="18" charset="0"/>
              </a:rPr>
              <a:t>založen v roce 1952 Smlouvou o založení ESUO</a:t>
            </a:r>
          </a:p>
          <a:p>
            <a:pPr indent="373063">
              <a:spcBef>
                <a:spcPts val="600"/>
              </a:spcBef>
            </a:pPr>
            <a:r>
              <a:rPr lang="cs-CZ" sz="1800" dirty="0">
                <a:solidFill>
                  <a:srgbClr val="002060"/>
                </a:solidFill>
                <a:latin typeface="Times New Roman" panose="02020603050405020304" pitchFamily="18" charset="0"/>
                <a:cs typeface="Times New Roman" panose="02020603050405020304" pitchFamily="18" charset="0"/>
              </a:rPr>
              <a:t>sídlo v Lucemburku</a:t>
            </a:r>
          </a:p>
          <a:p>
            <a:pPr indent="373063">
              <a:spcBef>
                <a:spcPts val="600"/>
              </a:spcBef>
            </a:pPr>
            <a:r>
              <a:rPr lang="cs-CZ" sz="1800" dirty="0">
                <a:solidFill>
                  <a:srgbClr val="002060"/>
                </a:solidFill>
                <a:latin typeface="Times New Roman" panose="02020603050405020304" pitchFamily="18" charset="0"/>
                <a:cs typeface="Times New Roman" panose="02020603050405020304" pitchFamily="18" charset="0"/>
              </a:rPr>
              <a:t>přezkoumává legalitu aktů orgánů EU</a:t>
            </a:r>
          </a:p>
          <a:p>
            <a:pPr indent="373063">
              <a:spcBef>
                <a:spcPts val="600"/>
              </a:spcBef>
            </a:pPr>
            <a:r>
              <a:rPr lang="cs-CZ" sz="1800" dirty="0">
                <a:solidFill>
                  <a:srgbClr val="002060"/>
                </a:solidFill>
                <a:latin typeface="Times New Roman" panose="02020603050405020304" pitchFamily="18" charset="0"/>
                <a:cs typeface="Times New Roman" panose="02020603050405020304" pitchFamily="18" charset="0"/>
              </a:rPr>
              <a:t>zajišťuje, aby právní předpisy EU byly vykládány a uplatňovány ve všech zemích EU stejně (na žádost vnitrostátních soudů)</a:t>
            </a:r>
          </a:p>
          <a:p>
            <a:pPr indent="373063">
              <a:spcBef>
                <a:spcPts val="600"/>
              </a:spcBef>
            </a:pPr>
            <a:r>
              <a:rPr lang="cs-CZ" sz="1800" dirty="0">
                <a:solidFill>
                  <a:srgbClr val="002060"/>
                </a:solidFill>
                <a:latin typeface="Times New Roman" panose="02020603050405020304" pitchFamily="18" charset="0"/>
                <a:cs typeface="Times New Roman" panose="02020603050405020304" pitchFamily="18" charset="0"/>
              </a:rPr>
              <a:t>zajišťuje, aby členské státy a orgány EU jednaly v souladu s požadavky evropského práva</a:t>
            </a:r>
          </a:p>
          <a:p>
            <a:pPr indent="373063">
              <a:spcBef>
                <a:spcPts val="600"/>
              </a:spcBef>
            </a:pPr>
            <a:r>
              <a:rPr lang="cs-CZ" sz="1800" dirty="0">
                <a:solidFill>
                  <a:srgbClr val="002060"/>
                </a:solidFill>
                <a:latin typeface="Times New Roman" panose="02020603050405020304" pitchFamily="18" charset="0"/>
                <a:cs typeface="Times New Roman" panose="02020603050405020304" pitchFamily="18" charset="0"/>
              </a:rPr>
              <a:t>má pravomoc řešit právní spory mezi členskými státy EU, orgány EU, podniky i fyzickými osobami.</a:t>
            </a:r>
          </a:p>
          <a:p>
            <a:pPr indent="373063">
              <a:spcBef>
                <a:spcPts val="600"/>
              </a:spcBef>
            </a:pPr>
            <a:r>
              <a:rPr lang="cs-CZ" sz="1800" dirty="0">
                <a:solidFill>
                  <a:srgbClr val="002060"/>
                </a:solidFill>
                <a:latin typeface="Times New Roman" panose="02020603050405020304" pitchFamily="18" charset="0"/>
                <a:cs typeface="Times New Roman" panose="02020603050405020304" pitchFamily="18" charset="0"/>
              </a:rPr>
              <a:t>Celkem cca 15 tis. rozsudků</a:t>
            </a:r>
          </a:p>
          <a:p>
            <a:pPr indent="373063">
              <a:spcBef>
                <a:spcPts val="600"/>
              </a:spcBef>
            </a:pPr>
            <a:r>
              <a:rPr lang="cs-CZ" sz="1800" u="sng" dirty="0">
                <a:solidFill>
                  <a:srgbClr val="002060"/>
                </a:solidFill>
                <a:latin typeface="Times New Roman" panose="02020603050405020304" pitchFamily="18" charset="0"/>
                <a:cs typeface="Times New Roman" panose="02020603050405020304" pitchFamily="18" charset="0"/>
              </a:rPr>
              <a:t>Členění</a:t>
            </a:r>
            <a:r>
              <a:rPr lang="cs-CZ" sz="1800" dirty="0">
                <a:solidFill>
                  <a:srgbClr val="002060"/>
                </a:solidFill>
                <a:latin typeface="Times New Roman" panose="02020603050405020304" pitchFamily="18" charset="0"/>
                <a:cs typeface="Times New Roman" panose="02020603050405020304" pitchFamily="18" charset="0"/>
              </a:rPr>
              <a:t>: a) Soudní dvůr; b) Tribunál; </a:t>
            </a:r>
          </a:p>
          <a:p>
            <a:pPr indent="0">
              <a:spcBef>
                <a:spcPts val="1200"/>
              </a:spcBef>
              <a:buNone/>
            </a:pPr>
            <a:br>
              <a:rPr lang="cs-CZ" sz="1800" dirty="0">
                <a:solidFill>
                  <a:srgbClr val="002060"/>
                </a:solidFill>
                <a:latin typeface="Times New Roman" panose="02020603050405020304" pitchFamily="18" charset="0"/>
                <a:cs typeface="Times New Roman" panose="02020603050405020304" pitchFamily="18" charset="0"/>
              </a:rPr>
            </a:b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Soudní dvůr Evropské unie</a:t>
            </a:r>
            <a:endParaRPr lang="cs-CZ" sz="2800" b="1" dirty="0"/>
          </a:p>
        </p:txBody>
      </p:sp>
    </p:spTree>
    <p:extLst>
      <p:ext uri="{BB962C8B-B14F-4D97-AF65-F5344CB8AC3E}">
        <p14:creationId xmlns:p14="http://schemas.microsoft.com/office/powerpoint/2010/main" val="1353071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712968" cy="3672408"/>
          </a:xfrm>
          <a:prstGeom prst="rect">
            <a:avLst/>
          </a:prstGeom>
        </p:spPr>
        <p:txBody>
          <a:bodyPr>
            <a:noAutofit/>
          </a:bodyPr>
          <a:lstStyle/>
          <a:p>
            <a:pPr indent="373063">
              <a:spcBef>
                <a:spcPts val="600"/>
              </a:spcBef>
            </a:pPr>
            <a:r>
              <a:rPr lang="cs-CZ" sz="2200" dirty="0">
                <a:solidFill>
                  <a:srgbClr val="002060"/>
                </a:solidFill>
                <a:latin typeface="Times New Roman" panose="02020603050405020304" pitchFamily="18" charset="0"/>
                <a:cs typeface="Times New Roman" panose="02020603050405020304" pitchFamily="18" charset="0"/>
              </a:rPr>
              <a:t>Pásmo volného obchodu</a:t>
            </a:r>
          </a:p>
          <a:p>
            <a:pPr indent="373063">
              <a:spcBef>
                <a:spcPts val="600"/>
              </a:spcBef>
            </a:pPr>
            <a:r>
              <a:rPr lang="cs-CZ" sz="2200" dirty="0">
                <a:solidFill>
                  <a:srgbClr val="002060"/>
                </a:solidFill>
                <a:latin typeface="Times New Roman" panose="02020603050405020304" pitchFamily="18" charset="0"/>
                <a:cs typeface="Times New Roman" panose="02020603050405020304" pitchFamily="18" charset="0"/>
              </a:rPr>
              <a:t>Celní unie</a:t>
            </a:r>
          </a:p>
          <a:p>
            <a:pPr indent="373063">
              <a:spcBef>
                <a:spcPts val="600"/>
              </a:spcBef>
            </a:pPr>
            <a:r>
              <a:rPr lang="cs-CZ" sz="2200" dirty="0">
                <a:solidFill>
                  <a:srgbClr val="002060"/>
                </a:solidFill>
                <a:latin typeface="Times New Roman" panose="02020603050405020304" pitchFamily="18" charset="0"/>
                <a:cs typeface="Times New Roman" panose="02020603050405020304" pitchFamily="18" charset="0"/>
              </a:rPr>
              <a:t>Společný trh</a:t>
            </a:r>
          </a:p>
          <a:p>
            <a:pPr indent="373063">
              <a:spcBef>
                <a:spcPts val="600"/>
              </a:spcBef>
            </a:pPr>
            <a:r>
              <a:rPr lang="cs-CZ" sz="2200" dirty="0">
                <a:solidFill>
                  <a:srgbClr val="002060"/>
                </a:solidFill>
                <a:latin typeface="Times New Roman" panose="02020603050405020304" pitchFamily="18" charset="0"/>
                <a:cs typeface="Times New Roman" panose="02020603050405020304" pitchFamily="18" charset="0"/>
              </a:rPr>
              <a:t>Primární hospodářská unie</a:t>
            </a:r>
          </a:p>
          <a:p>
            <a:pPr indent="373063">
              <a:spcBef>
                <a:spcPts val="600"/>
              </a:spcBef>
            </a:pPr>
            <a:r>
              <a:rPr lang="cs-CZ" sz="2200" dirty="0">
                <a:solidFill>
                  <a:srgbClr val="002060"/>
                </a:solidFill>
                <a:latin typeface="Times New Roman" panose="02020603050405020304" pitchFamily="18" charset="0"/>
                <a:cs typeface="Times New Roman" panose="02020603050405020304" pitchFamily="18" charset="0"/>
              </a:rPr>
              <a:t>Rozvinutá hospodářská unie</a:t>
            </a:r>
          </a:p>
          <a:p>
            <a:pPr indent="373063">
              <a:spcBef>
                <a:spcPts val="600"/>
              </a:spcBef>
            </a:pPr>
            <a:r>
              <a:rPr lang="cs-CZ" sz="2200" dirty="0">
                <a:solidFill>
                  <a:srgbClr val="002060"/>
                </a:solidFill>
                <a:latin typeface="Times New Roman" panose="02020603050405020304" pitchFamily="18" charset="0"/>
                <a:cs typeface="Times New Roman" panose="02020603050405020304" pitchFamily="18" charset="0"/>
              </a:rPr>
              <a:t>Formativní hospodářská a měnová unie</a:t>
            </a:r>
          </a:p>
          <a:p>
            <a:pPr indent="373063">
              <a:spcBef>
                <a:spcPts val="600"/>
              </a:spcBef>
            </a:pPr>
            <a:r>
              <a:rPr lang="cs-CZ" sz="2200" dirty="0">
                <a:solidFill>
                  <a:srgbClr val="002060"/>
                </a:solidFill>
                <a:latin typeface="Times New Roman" panose="02020603050405020304" pitchFamily="18" charset="0"/>
                <a:cs typeface="Times New Roman" panose="02020603050405020304" pitchFamily="18" charset="0"/>
              </a:rPr>
              <a:t>Hospodářská a měnová unie</a:t>
            </a:r>
          </a:p>
          <a:p>
            <a:pPr indent="373063">
              <a:spcBef>
                <a:spcPts val="600"/>
              </a:spcBef>
            </a:pPr>
            <a:r>
              <a:rPr lang="cs-CZ" sz="2200" dirty="0">
                <a:solidFill>
                  <a:srgbClr val="002060"/>
                </a:solidFill>
                <a:latin typeface="Times New Roman" panose="02020603050405020304" pitchFamily="18" charset="0"/>
                <a:cs typeface="Times New Roman" panose="02020603050405020304" pitchFamily="18" charset="0"/>
              </a:rPr>
              <a:t>Politická unie.</a:t>
            </a: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Stupně ekonomické integrace</a:t>
            </a:r>
            <a:endParaRPr lang="cs-CZ" sz="2800" b="1" dirty="0"/>
          </a:p>
        </p:txBody>
      </p:sp>
    </p:spTree>
    <p:extLst>
      <p:ext uri="{BB962C8B-B14F-4D97-AF65-F5344CB8AC3E}">
        <p14:creationId xmlns:p14="http://schemas.microsoft.com/office/powerpoint/2010/main" val="5801576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771550"/>
            <a:ext cx="8323986" cy="4176464"/>
          </a:xfrm>
          <a:prstGeom prst="rect">
            <a:avLst/>
          </a:prstGeom>
        </p:spPr>
        <p:txBody>
          <a:bodyPr>
            <a:noAutofit/>
          </a:bodyPr>
          <a:lstStyle/>
          <a:p>
            <a:pPr indent="373063">
              <a:spcBef>
                <a:spcPts val="1800"/>
              </a:spcBef>
            </a:pPr>
            <a:r>
              <a:rPr lang="cs-CZ" sz="1800" b="1" dirty="0">
                <a:solidFill>
                  <a:srgbClr val="002060"/>
                </a:solidFill>
                <a:latin typeface="Times New Roman" panose="02020603050405020304" pitchFamily="18" charset="0"/>
                <a:cs typeface="Times New Roman" panose="02020603050405020304" pitchFamily="18" charset="0"/>
              </a:rPr>
              <a:t>řízení o předběžné otázce</a:t>
            </a:r>
            <a:r>
              <a:rPr lang="cs-CZ" sz="1800" dirty="0">
                <a:solidFill>
                  <a:srgbClr val="002060"/>
                </a:solidFill>
                <a:latin typeface="Times New Roman" panose="02020603050405020304" pitchFamily="18" charset="0"/>
                <a:cs typeface="Times New Roman" panose="02020603050405020304" pitchFamily="18" charset="0"/>
              </a:rPr>
              <a:t> – národní soudy se dotazují jak interpretovat a aplikovat ustanovení evropského práva</a:t>
            </a:r>
          </a:p>
          <a:p>
            <a:pPr indent="373063">
              <a:spcBef>
                <a:spcPts val="1800"/>
              </a:spcBef>
            </a:pPr>
            <a:r>
              <a:rPr lang="cs-CZ" sz="1800" b="1" dirty="0">
                <a:solidFill>
                  <a:srgbClr val="002060"/>
                </a:solidFill>
                <a:latin typeface="Times New Roman" panose="02020603050405020304" pitchFamily="18" charset="0"/>
                <a:cs typeface="Times New Roman" panose="02020603050405020304" pitchFamily="18" charset="0"/>
              </a:rPr>
              <a:t>řízení o porušení Smlouvy</a:t>
            </a:r>
            <a:r>
              <a:rPr lang="cs-CZ" sz="1800" dirty="0">
                <a:solidFill>
                  <a:srgbClr val="002060"/>
                </a:solidFill>
                <a:latin typeface="Times New Roman" panose="02020603050405020304" pitchFamily="18" charset="0"/>
                <a:cs typeface="Times New Roman" panose="02020603050405020304" pitchFamily="18" charset="0"/>
              </a:rPr>
              <a:t> – zpravidla proti členských státům, které neaplikovaly evropské právo </a:t>
            </a:r>
          </a:p>
          <a:p>
            <a:pPr indent="373063">
              <a:spcBef>
                <a:spcPts val="1800"/>
              </a:spcBef>
            </a:pPr>
            <a:r>
              <a:rPr lang="cs-CZ" sz="1800" b="1" dirty="0">
                <a:solidFill>
                  <a:srgbClr val="002060"/>
                </a:solidFill>
                <a:latin typeface="Times New Roman" panose="02020603050405020304" pitchFamily="18" charset="0"/>
                <a:cs typeface="Times New Roman" panose="02020603050405020304" pitchFamily="18" charset="0"/>
              </a:rPr>
              <a:t>řízení o prohlášení neplatnosti</a:t>
            </a:r>
            <a:r>
              <a:rPr lang="cs-CZ" sz="1800" dirty="0">
                <a:solidFill>
                  <a:srgbClr val="002060"/>
                </a:solidFill>
                <a:latin typeface="Times New Roman" panose="02020603050405020304" pitchFamily="18" charset="0"/>
                <a:cs typeface="Times New Roman" panose="02020603050405020304" pitchFamily="18" charset="0"/>
              </a:rPr>
              <a:t> – zpravidla snaha o zrušení legislativního aktu (např. směrnice), který odporuje primárnímu právu nebo základním lidským právům </a:t>
            </a:r>
          </a:p>
          <a:p>
            <a:pPr indent="373063">
              <a:spcBef>
                <a:spcPts val="1800"/>
              </a:spcBef>
            </a:pPr>
            <a:r>
              <a:rPr lang="cs-CZ" sz="1800" b="1" dirty="0">
                <a:solidFill>
                  <a:srgbClr val="002060"/>
                </a:solidFill>
                <a:latin typeface="Times New Roman" panose="02020603050405020304" pitchFamily="18" charset="0"/>
                <a:cs typeface="Times New Roman" panose="02020603050405020304" pitchFamily="18" charset="0"/>
              </a:rPr>
              <a:t>řízení o nečinnosti</a:t>
            </a:r>
            <a:r>
              <a:rPr lang="cs-CZ" sz="1800" dirty="0">
                <a:solidFill>
                  <a:srgbClr val="002060"/>
                </a:solidFill>
                <a:latin typeface="Times New Roman" panose="02020603050405020304" pitchFamily="18" charset="0"/>
                <a:cs typeface="Times New Roman" panose="02020603050405020304" pitchFamily="18" charset="0"/>
              </a:rPr>
              <a:t> – zpravidla proti institucím EU, které měly přijmout nějaké rozhodnutí, ale neučinily tak </a:t>
            </a:r>
          </a:p>
          <a:p>
            <a:pPr indent="373063">
              <a:spcBef>
                <a:spcPts val="1800"/>
              </a:spcBef>
            </a:pPr>
            <a:r>
              <a:rPr lang="cs-CZ" sz="1800" b="1" dirty="0">
                <a:solidFill>
                  <a:srgbClr val="002060"/>
                </a:solidFill>
                <a:latin typeface="Times New Roman" panose="02020603050405020304" pitchFamily="18" charset="0"/>
                <a:cs typeface="Times New Roman" panose="02020603050405020304" pitchFamily="18" charset="0"/>
              </a:rPr>
              <a:t>přímé žaloby</a:t>
            </a:r>
            <a:r>
              <a:rPr lang="cs-CZ" sz="1800" dirty="0">
                <a:solidFill>
                  <a:srgbClr val="002060"/>
                </a:solidFill>
                <a:latin typeface="Times New Roman" panose="02020603050405020304" pitchFamily="18" charset="0"/>
                <a:cs typeface="Times New Roman" panose="02020603050405020304" pitchFamily="18" charset="0"/>
              </a:rPr>
              <a:t> – podávají jednotlivci, společnosti či organizace (kterým vznikla škoda) proti rozhodnutím EU nebo její činnosti </a:t>
            </a:r>
            <a:br>
              <a:rPr lang="cs-CZ" sz="1800" dirty="0">
                <a:solidFill>
                  <a:srgbClr val="002060"/>
                </a:solidFill>
                <a:latin typeface="Times New Roman" panose="02020603050405020304" pitchFamily="18" charset="0"/>
                <a:cs typeface="Times New Roman" panose="02020603050405020304" pitchFamily="18" charset="0"/>
              </a:rPr>
            </a:b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Soudní dvůr – druhy řízení</a:t>
            </a:r>
            <a:endParaRPr lang="cs-CZ" sz="2800" b="1" dirty="0"/>
          </a:p>
        </p:txBody>
      </p:sp>
    </p:spTree>
    <p:extLst>
      <p:ext uri="{BB962C8B-B14F-4D97-AF65-F5344CB8AC3E}">
        <p14:creationId xmlns:p14="http://schemas.microsoft.com/office/powerpoint/2010/main" val="21881319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022" y="1059582"/>
            <a:ext cx="8323986" cy="4176464"/>
          </a:xfrm>
          <a:prstGeom prst="rect">
            <a:avLst/>
          </a:prstGeom>
        </p:spPr>
        <p:txBody>
          <a:bodyPr>
            <a:noAutofit/>
          </a:bodyPr>
          <a:lstStyle/>
          <a:p>
            <a:pPr indent="0">
              <a:spcBef>
                <a:spcPts val="1800"/>
              </a:spcBef>
              <a:buNone/>
            </a:pPr>
            <a:r>
              <a:rPr lang="cs-CZ" sz="2000" u="sng" dirty="0">
                <a:solidFill>
                  <a:srgbClr val="002060"/>
                </a:solidFill>
                <a:latin typeface="Times New Roman" panose="02020603050405020304" pitchFamily="18" charset="0"/>
                <a:cs typeface="Times New Roman" panose="02020603050405020304" pitchFamily="18" charset="0"/>
              </a:rPr>
              <a:t>Zejména kauzy týkající se hospodářské soutěže:</a:t>
            </a:r>
          </a:p>
          <a:p>
            <a:pPr indent="0">
              <a:spcBef>
                <a:spcPts val="1800"/>
              </a:spcBef>
              <a:buNone/>
            </a:pPr>
            <a:endParaRPr lang="cs-CZ" sz="2000" u="sng" dirty="0">
              <a:solidFill>
                <a:srgbClr val="002060"/>
              </a:solidFill>
              <a:latin typeface="Times New Roman" panose="02020603050405020304" pitchFamily="18" charset="0"/>
              <a:cs typeface="Times New Roman" panose="02020603050405020304" pitchFamily="18" charset="0"/>
            </a:endParaRPr>
          </a:p>
          <a:p>
            <a:pPr marL="804863" indent="361950">
              <a:spcBef>
                <a:spcPts val="600"/>
              </a:spcBef>
            </a:pPr>
            <a:r>
              <a:rPr lang="cs-CZ" sz="1800" dirty="0">
                <a:solidFill>
                  <a:srgbClr val="002060"/>
                </a:solidFill>
                <a:latin typeface="Times New Roman" panose="02020603050405020304" pitchFamily="18" charset="0"/>
                <a:cs typeface="Times New Roman" panose="02020603050405020304" pitchFamily="18" charset="0"/>
              </a:rPr>
              <a:t>přímé žaloby podané fyzickými nebo právnickými osobami, které směřují proti aktům orgánů Unie</a:t>
            </a:r>
          </a:p>
          <a:p>
            <a:pPr marL="804863" indent="361950">
              <a:spcBef>
                <a:spcPts val="600"/>
              </a:spcBef>
            </a:pPr>
            <a:r>
              <a:rPr lang="cs-CZ" sz="1800" dirty="0">
                <a:solidFill>
                  <a:srgbClr val="002060"/>
                </a:solidFill>
                <a:latin typeface="Times New Roman" panose="02020603050405020304" pitchFamily="18" charset="0"/>
                <a:cs typeface="Times New Roman" panose="02020603050405020304" pitchFamily="18" charset="0"/>
              </a:rPr>
              <a:t>žaloby podané členskými státy proti Komisi </a:t>
            </a:r>
          </a:p>
          <a:p>
            <a:pPr marL="804863" indent="361950">
              <a:spcBef>
                <a:spcPts val="600"/>
              </a:spcBef>
            </a:pPr>
            <a:r>
              <a:rPr lang="cs-CZ" sz="1800" dirty="0">
                <a:solidFill>
                  <a:srgbClr val="002060"/>
                </a:solidFill>
                <a:latin typeface="Times New Roman" panose="02020603050405020304" pitchFamily="18" charset="0"/>
                <a:cs typeface="Times New Roman" panose="02020603050405020304" pitchFamily="18" charset="0"/>
              </a:rPr>
              <a:t>žaloby v oblasti státních podpor, ochranných obchodních opatření apod.</a:t>
            </a:r>
          </a:p>
          <a:p>
            <a:pPr marL="804863" indent="361950">
              <a:spcBef>
                <a:spcPts val="600"/>
              </a:spcBef>
            </a:pPr>
            <a:r>
              <a:rPr lang="cs-CZ" sz="1800" dirty="0">
                <a:solidFill>
                  <a:srgbClr val="002060"/>
                </a:solidFill>
                <a:latin typeface="Times New Roman" panose="02020603050405020304" pitchFamily="18" charset="0"/>
                <a:cs typeface="Times New Roman" panose="02020603050405020304" pitchFamily="18" charset="0"/>
              </a:rPr>
              <a:t>žaloby o náhradě škody</a:t>
            </a:r>
          </a:p>
          <a:p>
            <a:pPr marL="804863" indent="361950">
              <a:spcBef>
                <a:spcPts val="600"/>
              </a:spcBef>
            </a:pPr>
            <a:r>
              <a:rPr lang="cs-CZ" sz="1800" dirty="0">
                <a:solidFill>
                  <a:srgbClr val="002060"/>
                </a:solidFill>
                <a:latin typeface="Times New Roman" panose="02020603050405020304" pitchFamily="18" charset="0"/>
                <a:cs typeface="Times New Roman" panose="02020603050405020304" pitchFamily="18" charset="0"/>
              </a:rPr>
              <a:t>ochranné známky</a:t>
            </a:r>
          </a:p>
          <a:p>
            <a:pPr indent="0">
              <a:spcBef>
                <a:spcPts val="1800"/>
              </a:spcBef>
              <a:buNone/>
            </a:pPr>
            <a:br>
              <a:rPr lang="cs-CZ" sz="1800" dirty="0">
                <a:solidFill>
                  <a:srgbClr val="002060"/>
                </a:solidFill>
                <a:latin typeface="Times New Roman" panose="02020603050405020304" pitchFamily="18" charset="0"/>
                <a:cs typeface="Times New Roman" panose="02020603050405020304" pitchFamily="18" charset="0"/>
              </a:rPr>
            </a:b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Tribunál</a:t>
            </a:r>
            <a:endParaRPr lang="cs-CZ" sz="2800" b="1" dirty="0"/>
          </a:p>
        </p:txBody>
      </p:sp>
    </p:spTree>
    <p:extLst>
      <p:ext uri="{BB962C8B-B14F-4D97-AF65-F5344CB8AC3E}">
        <p14:creationId xmlns:p14="http://schemas.microsoft.com/office/powerpoint/2010/main" val="7983526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519" y="963061"/>
            <a:ext cx="7650440" cy="4176464"/>
          </a:xfrm>
          <a:prstGeom prst="rect">
            <a:avLst/>
          </a:prstGeom>
        </p:spPr>
        <p:txBody>
          <a:bodyPr>
            <a:noAutofit/>
          </a:bodyPr>
          <a:lstStyle/>
          <a:p>
            <a:pPr indent="0">
              <a:spcBef>
                <a:spcPts val="1800"/>
              </a:spcBef>
              <a:buNone/>
            </a:pPr>
            <a:endParaRPr lang="cs-CZ" sz="2000" u="sng" dirty="0">
              <a:solidFill>
                <a:srgbClr val="002060"/>
              </a:solidFill>
              <a:latin typeface="Times New Roman" panose="02020603050405020304" pitchFamily="18" charset="0"/>
              <a:cs typeface="Times New Roman" panose="02020603050405020304" pitchFamily="18" charset="0"/>
            </a:endParaRPr>
          </a:p>
          <a:p>
            <a:pPr marL="804863" indent="361950">
              <a:spcBef>
                <a:spcPts val="600"/>
              </a:spcBef>
            </a:pPr>
            <a:r>
              <a:rPr lang="cs-CZ" sz="1800" dirty="0">
                <a:solidFill>
                  <a:srgbClr val="002060"/>
                </a:solidFill>
                <a:latin typeface="Times New Roman" panose="02020603050405020304" pitchFamily="18" charset="0"/>
                <a:cs typeface="Times New Roman" panose="02020603050405020304" pitchFamily="18" charset="0"/>
              </a:rPr>
              <a:t>Vznikl na základě přetíženosti Tribunálu (hlavně zaměstnanecké spory) =&gt; řeší spory mezi Unií a jejími zaměstnanci (cca 35 tis.)</a:t>
            </a:r>
          </a:p>
          <a:p>
            <a:pPr marL="804863" indent="361950">
              <a:spcBef>
                <a:spcPts val="600"/>
              </a:spcBef>
            </a:pPr>
            <a:r>
              <a:rPr lang="cs-CZ" sz="1800" dirty="0">
                <a:solidFill>
                  <a:srgbClr val="002060"/>
                </a:solidFill>
                <a:latin typeface="Times New Roman" panose="02020603050405020304" pitchFamily="18" charset="0"/>
                <a:cs typeface="Times New Roman" panose="02020603050405020304" pitchFamily="18" charset="0"/>
              </a:rPr>
              <a:t>Je možno se odvolat k Tribunálu</a:t>
            </a:r>
          </a:p>
          <a:p>
            <a:pPr marL="804863" indent="361950">
              <a:spcBef>
                <a:spcPts val="600"/>
              </a:spcBef>
            </a:pPr>
            <a:r>
              <a:rPr lang="cs-CZ" sz="1800" dirty="0">
                <a:solidFill>
                  <a:srgbClr val="002060"/>
                </a:solidFill>
                <a:latin typeface="Times New Roman" panose="02020603050405020304" pitchFamily="18" charset="0"/>
                <a:cs typeface="Times New Roman" panose="02020603050405020304" pitchFamily="18" charset="0"/>
              </a:rPr>
              <a:t>Spory ohledně odměňování, služební postup, přijímání, disciplinární opatření atd.</a:t>
            </a:r>
          </a:p>
          <a:p>
            <a:pPr marL="804863" indent="361950">
              <a:spcBef>
                <a:spcPts val="600"/>
              </a:spcBef>
            </a:pPr>
            <a:r>
              <a:rPr lang="cs-CZ" sz="1800" dirty="0">
                <a:solidFill>
                  <a:srgbClr val="002060"/>
                </a:solidFill>
                <a:latin typeface="Times New Roman" panose="02020603050405020304" pitchFamily="18" charset="0"/>
                <a:cs typeface="Times New Roman" panose="02020603050405020304" pitchFamily="18" charset="0"/>
              </a:rPr>
              <a:t>Nebo se spory týkají systému sociálního zabezpečení (nemoc, stáří, invalidita, pracovní úrazy, rodinné přídavky atd.) </a:t>
            </a:r>
          </a:p>
          <a:p>
            <a:pPr marL="804863" indent="361950">
              <a:spcBef>
                <a:spcPts val="600"/>
              </a:spcBef>
            </a:pPr>
            <a:endParaRPr lang="cs-CZ" sz="1800" dirty="0">
              <a:solidFill>
                <a:srgbClr val="002060"/>
              </a:solidFill>
              <a:latin typeface="Times New Roman" panose="02020603050405020304" pitchFamily="18" charset="0"/>
              <a:cs typeface="Times New Roman" panose="02020603050405020304" pitchFamily="18" charset="0"/>
            </a:endParaRPr>
          </a:p>
          <a:p>
            <a:pPr indent="0">
              <a:spcBef>
                <a:spcPts val="1800"/>
              </a:spcBef>
              <a:buNone/>
            </a:pPr>
            <a:br>
              <a:rPr lang="cs-CZ" sz="1800" dirty="0">
                <a:solidFill>
                  <a:srgbClr val="002060"/>
                </a:solidFill>
                <a:latin typeface="Times New Roman" panose="02020603050405020304" pitchFamily="18" charset="0"/>
                <a:cs typeface="Times New Roman" panose="02020603050405020304" pitchFamily="18" charset="0"/>
              </a:rPr>
            </a:b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Soud pro veřejnou službu – pouze do roku 2016</a:t>
            </a:r>
            <a:endParaRPr lang="cs-CZ" sz="2800" b="1" dirty="0"/>
          </a:p>
        </p:txBody>
      </p:sp>
    </p:spTree>
    <p:extLst>
      <p:ext uri="{BB962C8B-B14F-4D97-AF65-F5344CB8AC3E}">
        <p14:creationId xmlns:p14="http://schemas.microsoft.com/office/powerpoint/2010/main" val="29858520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8323986" cy="3960440"/>
          </a:xfrm>
          <a:prstGeom prst="rect">
            <a:avLst/>
          </a:prstGeom>
        </p:spPr>
        <p:txBody>
          <a:bodyPr>
            <a:noAutofit/>
          </a:bodyPr>
          <a:lstStyle/>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Základním východiskem hospodářské politiky Evropské unie je svobodný trh bez omezení (tzv. vnitřní trh), avšak s řadou pravidel, která jsou nezbytná pro hladké fungování hospodářské výměny a pro ekonomickou a sociální soudržnost ve společném hospodářském prostoru.</a:t>
            </a:r>
          </a:p>
          <a:p>
            <a:pPr indent="373063">
              <a:spcBef>
                <a:spcPts val="1200"/>
              </a:spcBef>
            </a:pPr>
            <a:r>
              <a:rPr lang="cs-CZ" sz="2000" u="sng" dirty="0">
                <a:solidFill>
                  <a:srgbClr val="002060"/>
                </a:solidFill>
                <a:latin typeface="Times New Roman" panose="02020603050405020304" pitchFamily="18" charset="0"/>
                <a:cs typeface="Times New Roman" panose="02020603050405020304" pitchFamily="18" charset="0"/>
              </a:rPr>
              <a:t>čtyři charakteristické znaky hospodářské politiky Unie:</a:t>
            </a:r>
          </a:p>
          <a:p>
            <a:pPr marL="685800" indent="209550">
              <a:spcBef>
                <a:spcPts val="1200"/>
              </a:spcBef>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jednotný vnitřní trh s volným pohybem zboží, služeb, osob a kapitálu,</a:t>
            </a:r>
          </a:p>
          <a:p>
            <a:pPr marL="685800" indent="209550">
              <a:spcBef>
                <a:spcPts val="1200"/>
              </a:spcBef>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koordinace makroekonomické politiky včetně závazných pravidel pro fiskální politiku,</a:t>
            </a:r>
          </a:p>
          <a:p>
            <a:pPr marL="685800" indent="209550">
              <a:spcBef>
                <a:spcPts val="1200"/>
              </a:spcBef>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společná politika ve prospěch strukturální adaptace a regionálního rozvoje,</a:t>
            </a:r>
          </a:p>
          <a:p>
            <a:pPr marL="685800" indent="209550">
              <a:spcBef>
                <a:spcPts val="1200"/>
              </a:spcBef>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uplatňování politiky soutěže a dalších opatření k upevňování tržních mechanismů.</a:t>
            </a:r>
          </a:p>
          <a:p>
            <a:pPr indent="0">
              <a:spcBef>
                <a:spcPts val="1200"/>
              </a:spcBef>
              <a:buNone/>
            </a:pPr>
            <a:br>
              <a:rPr lang="cs-CZ" sz="2000" dirty="0">
                <a:solidFill>
                  <a:srgbClr val="002060"/>
                </a:solidFill>
                <a:latin typeface="Times New Roman" panose="02020603050405020304" pitchFamily="18" charset="0"/>
                <a:cs typeface="Times New Roman" panose="02020603050405020304" pitchFamily="18" charset="0"/>
              </a:rPr>
            </a:br>
            <a:endParaRPr lang="cs-CZ" sz="20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Hospodářská politika Evropské unie</a:t>
            </a:r>
            <a:endParaRPr lang="cs-CZ" sz="2800" b="1" dirty="0"/>
          </a:p>
        </p:txBody>
      </p:sp>
    </p:spTree>
    <p:extLst>
      <p:ext uri="{BB962C8B-B14F-4D97-AF65-F5344CB8AC3E}">
        <p14:creationId xmlns:p14="http://schemas.microsoft.com/office/powerpoint/2010/main" val="8261519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8323986" cy="3960440"/>
          </a:xfrm>
          <a:prstGeom prst="rect">
            <a:avLst/>
          </a:prstGeom>
        </p:spPr>
        <p:txBody>
          <a:bodyPr>
            <a:noAutofit/>
          </a:bodyPr>
          <a:lstStyle/>
          <a:p>
            <a:pPr indent="373063">
              <a:spcBef>
                <a:spcPts val="1200"/>
              </a:spcBef>
            </a:pPr>
            <a:r>
              <a:rPr lang="cs-CZ" sz="1400" dirty="0">
                <a:solidFill>
                  <a:srgbClr val="002060"/>
                </a:solidFill>
                <a:latin typeface="Times New Roman" panose="02020603050405020304" pitchFamily="18" charset="0"/>
                <a:cs typeface="Times New Roman" panose="02020603050405020304" pitchFamily="18" charset="0"/>
              </a:rPr>
              <a:t>podporovat mír, své hodnoty a blahobyt svých obyvatel;</a:t>
            </a:r>
          </a:p>
          <a:p>
            <a:pPr indent="373063">
              <a:spcBef>
                <a:spcPts val="1200"/>
              </a:spcBef>
            </a:pPr>
            <a:r>
              <a:rPr lang="cs-CZ" sz="1400" dirty="0">
                <a:solidFill>
                  <a:srgbClr val="002060"/>
                </a:solidFill>
                <a:latin typeface="Times New Roman" panose="02020603050405020304" pitchFamily="18" charset="0"/>
                <a:cs typeface="Times New Roman" panose="02020603050405020304" pitchFamily="18" charset="0"/>
              </a:rPr>
              <a:t>poskytovat svým občanům prostor svobody, bezpečnosti a práva bez vnitřních hranic, ve kterém je zaručen volný pohyb osob ve spojení s vhodnými opatřeními týkajícími se ochrany vnějších hranic, azylu, přistěhovalectví a přecházení a potíraní zločinnosti;</a:t>
            </a:r>
          </a:p>
          <a:p>
            <a:pPr indent="373063">
              <a:spcBef>
                <a:spcPts val="1200"/>
              </a:spcBef>
            </a:pPr>
            <a:r>
              <a:rPr lang="cs-CZ" sz="1400" dirty="0">
                <a:solidFill>
                  <a:srgbClr val="002060"/>
                </a:solidFill>
                <a:latin typeface="Times New Roman" panose="02020603050405020304" pitchFamily="18" charset="0"/>
                <a:cs typeface="Times New Roman" panose="02020603050405020304" pitchFamily="18" charset="0"/>
              </a:rPr>
              <a:t>udržitelný rozvoj Evropy, založený na vyváženém hospodářském růstu a na cenové stabilitě, vysoce konkurenceschopném sociálně tržním hospodářství směřujícím k plné zaměstnanosti a společenskému pokroku a na vysokém stupni ochrany a zlepšování kvality životního prostředí;</a:t>
            </a:r>
          </a:p>
          <a:p>
            <a:pPr indent="373063">
              <a:spcBef>
                <a:spcPts val="1200"/>
              </a:spcBef>
            </a:pPr>
            <a:r>
              <a:rPr lang="cs-CZ" sz="1400" dirty="0">
                <a:solidFill>
                  <a:srgbClr val="002060"/>
                </a:solidFill>
                <a:latin typeface="Times New Roman" panose="02020603050405020304" pitchFamily="18" charset="0"/>
                <a:cs typeface="Times New Roman" panose="02020603050405020304" pitchFamily="18" charset="0"/>
              </a:rPr>
              <a:t>podpora vědeckého a technického pokroku; </a:t>
            </a:r>
          </a:p>
          <a:p>
            <a:pPr indent="373063">
              <a:spcBef>
                <a:spcPts val="1200"/>
              </a:spcBef>
            </a:pPr>
            <a:r>
              <a:rPr lang="cs-CZ" sz="1400" dirty="0">
                <a:solidFill>
                  <a:srgbClr val="002060"/>
                </a:solidFill>
                <a:latin typeface="Times New Roman" panose="02020603050405020304" pitchFamily="18" charset="0"/>
                <a:cs typeface="Times New Roman" panose="02020603050405020304" pitchFamily="18" charset="0"/>
              </a:rPr>
              <a:t>bojovat proti sociálnímu vyloučení a diskriminaci, podporovat sociální spravedlnost a ochranu, rovnost žen a mužů, mezigenerační solidaritu a ochranu práv dítěte;</a:t>
            </a:r>
          </a:p>
          <a:p>
            <a:pPr indent="373063">
              <a:spcBef>
                <a:spcPts val="1200"/>
              </a:spcBef>
            </a:pPr>
            <a:r>
              <a:rPr lang="cs-CZ" sz="1400" dirty="0">
                <a:solidFill>
                  <a:srgbClr val="002060"/>
                </a:solidFill>
                <a:latin typeface="Times New Roman" panose="02020603050405020304" pitchFamily="18" charset="0"/>
                <a:cs typeface="Times New Roman" panose="02020603050405020304" pitchFamily="18" charset="0"/>
              </a:rPr>
              <a:t>podporovat hospodářskou, sociální a územní soudržnost a solidaritu mezi členskými státy;</a:t>
            </a:r>
          </a:p>
          <a:p>
            <a:pPr indent="373063">
              <a:spcBef>
                <a:spcPts val="1200"/>
              </a:spcBef>
            </a:pPr>
            <a:r>
              <a:rPr lang="cs-CZ" sz="1400" dirty="0">
                <a:solidFill>
                  <a:srgbClr val="002060"/>
                </a:solidFill>
                <a:latin typeface="Times New Roman" panose="02020603050405020304" pitchFamily="18" charset="0"/>
                <a:cs typeface="Times New Roman" panose="02020603050405020304" pitchFamily="18" charset="0"/>
              </a:rPr>
              <a:t>vytvoření hospodářské a měnové unie, jejíž měnou je euro.</a:t>
            </a:r>
          </a:p>
          <a:p>
            <a:pPr indent="0">
              <a:spcBef>
                <a:spcPts val="1200"/>
              </a:spcBef>
              <a:buNone/>
            </a:pPr>
            <a:br>
              <a:rPr lang="cs-CZ" sz="1400" dirty="0">
                <a:solidFill>
                  <a:srgbClr val="002060"/>
                </a:solidFill>
                <a:latin typeface="Times New Roman" panose="02020603050405020304" pitchFamily="18" charset="0"/>
                <a:cs typeface="Times New Roman" panose="02020603050405020304" pitchFamily="18" charset="0"/>
              </a:rPr>
            </a:b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Hospodářská politika Evropské unie - cíle</a:t>
            </a:r>
            <a:endParaRPr lang="cs-CZ" sz="2800" b="1" dirty="0"/>
          </a:p>
        </p:txBody>
      </p:sp>
    </p:spTree>
    <p:extLst>
      <p:ext uri="{BB962C8B-B14F-4D97-AF65-F5344CB8AC3E}">
        <p14:creationId xmlns:p14="http://schemas.microsoft.com/office/powerpoint/2010/main" val="40740766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8323986" cy="3960440"/>
          </a:xfrm>
          <a:prstGeom prst="rect">
            <a:avLst/>
          </a:prstGeom>
        </p:spPr>
        <p:txBody>
          <a:bodyPr>
            <a:noAutofit/>
          </a:bodyPr>
          <a:lstStyle/>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Evropská unie je mezinárodní organizací </a:t>
            </a:r>
            <a:r>
              <a:rPr lang="cs-CZ" sz="2000" dirty="0" err="1">
                <a:solidFill>
                  <a:srgbClr val="002060"/>
                </a:solidFill>
                <a:latin typeface="Times New Roman" panose="02020603050405020304" pitchFamily="18" charset="0"/>
                <a:cs typeface="Times New Roman" panose="02020603050405020304" pitchFamily="18" charset="0"/>
              </a:rPr>
              <a:t>sui</a:t>
            </a:r>
            <a:r>
              <a:rPr lang="cs-CZ" sz="2000" dirty="0">
                <a:solidFill>
                  <a:srgbClr val="002060"/>
                </a:solidFill>
                <a:latin typeface="Times New Roman" panose="02020603050405020304" pitchFamily="18" charset="0"/>
                <a:cs typeface="Times New Roman" panose="02020603050405020304" pitchFamily="18" charset="0"/>
              </a:rPr>
              <a:t> </a:t>
            </a:r>
            <a:r>
              <a:rPr lang="cs-CZ" sz="2000" dirty="0" err="1">
                <a:solidFill>
                  <a:srgbClr val="002060"/>
                </a:solidFill>
                <a:latin typeface="Times New Roman" panose="02020603050405020304" pitchFamily="18" charset="0"/>
                <a:cs typeface="Times New Roman" panose="02020603050405020304" pitchFamily="18" charset="0"/>
              </a:rPr>
              <a:t>genereris</a:t>
            </a:r>
            <a:r>
              <a:rPr lang="cs-CZ" sz="2000" dirty="0">
                <a:solidFill>
                  <a:srgbClr val="002060"/>
                </a:solidFill>
                <a:latin typeface="Times New Roman" panose="02020603050405020304" pitchFamily="18" charset="0"/>
                <a:cs typeface="Times New Roman" panose="02020603050405020304" pitchFamily="18" charset="0"/>
              </a:rPr>
              <a:t>, jež je založena na principu tzv. </a:t>
            </a:r>
            <a:r>
              <a:rPr lang="cs-CZ" sz="2000" dirty="0" err="1">
                <a:solidFill>
                  <a:srgbClr val="002060"/>
                </a:solidFill>
                <a:latin typeface="Times New Roman" panose="02020603050405020304" pitchFamily="18" charset="0"/>
                <a:cs typeface="Times New Roman" panose="02020603050405020304" pitchFamily="18" charset="0"/>
              </a:rPr>
              <a:t>supranacionální</a:t>
            </a:r>
            <a:r>
              <a:rPr lang="cs-CZ" sz="2000" dirty="0">
                <a:solidFill>
                  <a:srgbClr val="002060"/>
                </a:solidFill>
                <a:latin typeface="Times New Roman" panose="02020603050405020304" pitchFamily="18" charset="0"/>
                <a:cs typeface="Times New Roman" panose="02020603050405020304" pitchFamily="18" charset="0"/>
              </a:rPr>
              <a:t> integrace, tj. na  přenesení výkonu určitých dílčích </a:t>
            </a:r>
            <a:r>
              <a:rPr lang="cs-CZ" sz="2000" dirty="0" err="1">
                <a:solidFill>
                  <a:srgbClr val="002060"/>
                </a:solidFill>
                <a:latin typeface="Times New Roman" panose="02020603050405020304" pitchFamily="18" charset="0"/>
                <a:cs typeface="Times New Roman" panose="02020603050405020304" pitchFamily="18" charset="0"/>
              </a:rPr>
              <a:t>hospodářkých</a:t>
            </a:r>
            <a:r>
              <a:rPr lang="cs-CZ" sz="2000" dirty="0">
                <a:solidFill>
                  <a:srgbClr val="002060"/>
                </a:solidFill>
                <a:latin typeface="Times New Roman" panose="02020603050405020304" pitchFamily="18" charset="0"/>
                <a:cs typeface="Times New Roman" panose="02020603050405020304" pitchFamily="18" charset="0"/>
              </a:rPr>
              <a:t> politik na společné orgány;</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Spektrum dílčích hospodářských politik je užší ve srovnání se státy a je definováno v zakládacích smlouvách (SFEU, SEU). Toto omezení vychází z toho, že přenesení pravomocí došlo jen u vybraných hospodářských politik, zejména těch, které jsou nezbytné k dosažení hlavních cílů, byť se seznam těchto dílčích politik v průběhu času výrazně rozšířil;</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Orgány Unie mají při výkonu dílčích  hospodářských politik různé pravomoci (výlučné, sdílené či koordinované).</a:t>
            </a:r>
          </a:p>
          <a:p>
            <a:pPr indent="373063">
              <a:spcBef>
                <a:spcPts val="1200"/>
              </a:spcBef>
            </a:pPr>
            <a:endParaRPr lang="cs-CZ" sz="1400" dirty="0">
              <a:solidFill>
                <a:srgbClr val="002060"/>
              </a:solidFill>
              <a:latin typeface="Times New Roman" panose="02020603050405020304" pitchFamily="18" charset="0"/>
              <a:cs typeface="Times New Roman" panose="02020603050405020304" pitchFamily="18" charset="0"/>
            </a:endParaRPr>
          </a:p>
          <a:p>
            <a:pPr indent="0">
              <a:spcBef>
                <a:spcPts val="1200"/>
              </a:spcBef>
              <a:buNone/>
            </a:pPr>
            <a:br>
              <a:rPr lang="cs-CZ" sz="2000" dirty="0">
                <a:solidFill>
                  <a:srgbClr val="002060"/>
                </a:solidFill>
                <a:latin typeface="Times New Roman" panose="02020603050405020304" pitchFamily="18" charset="0"/>
                <a:cs typeface="Times New Roman" panose="02020603050405020304" pitchFamily="18" charset="0"/>
              </a:rPr>
            </a:br>
            <a:endParaRPr lang="cs-CZ" sz="20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Hospodářská politika Evropské unie</a:t>
            </a:r>
            <a:endParaRPr lang="cs-CZ" sz="2800" b="1" dirty="0"/>
          </a:p>
        </p:txBody>
      </p:sp>
    </p:spTree>
    <p:extLst>
      <p:ext uri="{BB962C8B-B14F-4D97-AF65-F5344CB8AC3E}">
        <p14:creationId xmlns:p14="http://schemas.microsoft.com/office/powerpoint/2010/main" val="35831804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8323986" cy="3960440"/>
          </a:xfrm>
          <a:prstGeom prst="rect">
            <a:avLst/>
          </a:prstGeom>
        </p:spPr>
        <p:txBody>
          <a:bodyPr>
            <a:noAutofit/>
          </a:bodyPr>
          <a:lstStyle/>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vytvářet a přijímat právně závazné akty pouze Unie a členské státy tak mohou činit pouze tehdy, jsou-li k tomu Unií zmocněny nebo provádějí-li akty Unie. Orgány EU se při výkonu těchto pravomocí nemusejí řídit principem subsidiarity, principem proporcionality však ano:</a:t>
            </a:r>
          </a:p>
          <a:p>
            <a:pPr marL="719138" indent="357188">
              <a:spcBef>
                <a:spcPts val="1200"/>
              </a:spcBef>
            </a:pPr>
            <a:r>
              <a:rPr lang="cs-CZ" sz="1400" dirty="0">
                <a:solidFill>
                  <a:srgbClr val="002060"/>
                </a:solidFill>
                <a:latin typeface="Times New Roman" panose="02020603050405020304" pitchFamily="18" charset="0"/>
                <a:cs typeface="Times New Roman" panose="02020603050405020304" pitchFamily="18" charset="0"/>
              </a:rPr>
              <a:t>Celní unie;</a:t>
            </a:r>
          </a:p>
          <a:p>
            <a:pPr marL="719138" indent="357188">
              <a:spcBef>
                <a:spcPts val="1200"/>
              </a:spcBef>
            </a:pPr>
            <a:r>
              <a:rPr lang="cs-CZ" sz="1400" dirty="0">
                <a:solidFill>
                  <a:srgbClr val="002060"/>
                </a:solidFill>
                <a:latin typeface="Times New Roman" panose="02020603050405020304" pitchFamily="18" charset="0"/>
                <a:cs typeface="Times New Roman" panose="02020603050405020304" pitchFamily="18" charset="0"/>
              </a:rPr>
              <a:t>Stanovení pravidel hospodářské soutěže nezbytných pro fungování vnitřního trhu;</a:t>
            </a:r>
          </a:p>
          <a:p>
            <a:pPr marL="719138" indent="357188">
              <a:spcBef>
                <a:spcPts val="1200"/>
              </a:spcBef>
            </a:pPr>
            <a:r>
              <a:rPr lang="cs-CZ" sz="1400" dirty="0">
                <a:solidFill>
                  <a:srgbClr val="002060"/>
                </a:solidFill>
                <a:latin typeface="Times New Roman" panose="02020603050405020304" pitchFamily="18" charset="0"/>
                <a:cs typeface="Times New Roman" panose="02020603050405020304" pitchFamily="18" charset="0"/>
              </a:rPr>
              <a:t>Měnová politiky pro členské státy, jejichž měnou je euro;</a:t>
            </a:r>
          </a:p>
          <a:p>
            <a:pPr marL="719138" indent="357188">
              <a:spcBef>
                <a:spcPts val="1200"/>
              </a:spcBef>
            </a:pPr>
            <a:r>
              <a:rPr lang="cs-CZ" sz="1400" dirty="0">
                <a:solidFill>
                  <a:srgbClr val="002060"/>
                </a:solidFill>
                <a:latin typeface="Times New Roman" panose="02020603050405020304" pitchFamily="18" charset="0"/>
                <a:cs typeface="Times New Roman" panose="02020603050405020304" pitchFamily="18" charset="0"/>
              </a:rPr>
              <a:t>Zachování biologických mořských zdrojů v rámci společné rybářské politiky;</a:t>
            </a:r>
          </a:p>
          <a:p>
            <a:pPr marL="719138" indent="357188">
              <a:spcBef>
                <a:spcPts val="1200"/>
              </a:spcBef>
            </a:pPr>
            <a:r>
              <a:rPr lang="cs-CZ" sz="1400" dirty="0">
                <a:solidFill>
                  <a:srgbClr val="002060"/>
                </a:solidFill>
                <a:latin typeface="Times New Roman" panose="02020603050405020304" pitchFamily="18" charset="0"/>
                <a:cs typeface="Times New Roman" panose="02020603050405020304" pitchFamily="18" charset="0"/>
              </a:rPr>
              <a:t>Společná obchodní politika.</a:t>
            </a:r>
          </a:p>
          <a:p>
            <a:pPr indent="373063">
              <a:spcBef>
                <a:spcPts val="1200"/>
              </a:spcBef>
            </a:pPr>
            <a:endParaRPr lang="cs-CZ" sz="1400" dirty="0">
              <a:solidFill>
                <a:srgbClr val="002060"/>
              </a:solidFill>
              <a:latin typeface="Times New Roman" panose="02020603050405020304" pitchFamily="18" charset="0"/>
              <a:cs typeface="Times New Roman" panose="02020603050405020304" pitchFamily="18" charset="0"/>
            </a:endParaRPr>
          </a:p>
          <a:p>
            <a:pPr indent="0">
              <a:spcBef>
                <a:spcPts val="1200"/>
              </a:spcBef>
              <a:buNone/>
            </a:pPr>
            <a:br>
              <a:rPr lang="cs-CZ" sz="2000" dirty="0">
                <a:solidFill>
                  <a:srgbClr val="002060"/>
                </a:solidFill>
                <a:latin typeface="Times New Roman" panose="02020603050405020304" pitchFamily="18" charset="0"/>
                <a:cs typeface="Times New Roman" panose="02020603050405020304" pitchFamily="18" charset="0"/>
              </a:rPr>
            </a:br>
            <a:endParaRPr lang="cs-CZ" sz="20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Výlučné pravomoci</a:t>
            </a:r>
            <a:endParaRPr lang="cs-CZ" sz="2800" b="1" dirty="0"/>
          </a:p>
        </p:txBody>
      </p:sp>
    </p:spTree>
    <p:extLst>
      <p:ext uri="{BB962C8B-B14F-4D97-AF65-F5344CB8AC3E}">
        <p14:creationId xmlns:p14="http://schemas.microsoft.com/office/powerpoint/2010/main" val="4020422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8323986" cy="3960440"/>
          </a:xfrm>
          <a:prstGeom prst="rect">
            <a:avLst/>
          </a:prstGeom>
        </p:spPr>
        <p:txBody>
          <a:bodyPr>
            <a:noAutofit/>
          </a:bodyPr>
          <a:lstStyle/>
          <a:p>
            <a:pPr indent="373063">
              <a:spcBef>
                <a:spcPts val="1200"/>
              </a:spcBef>
            </a:pPr>
            <a:r>
              <a:rPr lang="cs-CZ" sz="1600" dirty="0">
                <a:solidFill>
                  <a:srgbClr val="002060"/>
                </a:solidFill>
                <a:latin typeface="Times New Roman" panose="02020603050405020304" pitchFamily="18" charset="0"/>
                <a:cs typeface="Times New Roman" panose="02020603050405020304" pitchFamily="18" charset="0"/>
              </a:rPr>
              <a:t>pravomoci, při jejichž výkonu sdílejí tyto pravomoci orgány Unie s členskými státy (uplatňuje se tak princip komplementarity)</a:t>
            </a:r>
          </a:p>
          <a:p>
            <a:pPr indent="373063">
              <a:spcBef>
                <a:spcPts val="1200"/>
              </a:spcBef>
            </a:pPr>
            <a:r>
              <a:rPr lang="cs-CZ" sz="1600" dirty="0">
                <a:solidFill>
                  <a:srgbClr val="002060"/>
                </a:solidFill>
                <a:latin typeface="Times New Roman" panose="02020603050405020304" pitchFamily="18" charset="0"/>
                <a:cs typeface="Times New Roman" panose="02020603050405020304" pitchFamily="18" charset="0"/>
              </a:rPr>
              <a:t>členské státy vykonávají svou pravomoc v rozsahu, v jakém ji Unie nevykonala</a:t>
            </a:r>
          </a:p>
          <a:p>
            <a:pPr indent="373063">
              <a:spcBef>
                <a:spcPts val="1200"/>
              </a:spcBef>
            </a:pPr>
            <a:r>
              <a:rPr lang="cs-CZ" sz="1600" dirty="0">
                <a:solidFill>
                  <a:srgbClr val="002060"/>
                </a:solidFill>
                <a:latin typeface="Times New Roman" panose="02020603050405020304" pitchFamily="18" charset="0"/>
                <a:cs typeface="Times New Roman" panose="02020603050405020304" pitchFamily="18" charset="0"/>
              </a:rPr>
              <a:t>Na rozdíl od výlučných pravomocí musejí orgány respektovat i princip subsidiarity:</a:t>
            </a:r>
          </a:p>
          <a:p>
            <a:pPr marL="1166813" indent="-271463">
              <a:spcBef>
                <a:spcPts val="120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Vnitřní trh;</a:t>
            </a:r>
          </a:p>
          <a:p>
            <a:pPr marL="1166813" indent="-271463">
              <a:spcBef>
                <a:spcPts val="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Sociální politika;</a:t>
            </a:r>
          </a:p>
          <a:p>
            <a:pPr marL="1166813" indent="-271463">
              <a:spcBef>
                <a:spcPts val="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Hospodářská, sociální a územní soudržnost;</a:t>
            </a:r>
          </a:p>
          <a:p>
            <a:pPr marL="1166813" indent="-271463">
              <a:spcBef>
                <a:spcPts val="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Zemědělství a rybolov, vyjma zachování biologických mořských zdrojů;</a:t>
            </a:r>
          </a:p>
          <a:p>
            <a:pPr marL="1166813" indent="-271463">
              <a:spcBef>
                <a:spcPts val="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Životní prostředí;</a:t>
            </a:r>
          </a:p>
          <a:p>
            <a:pPr marL="1166813" indent="-271463">
              <a:spcBef>
                <a:spcPts val="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Ochrana spotřebitele;</a:t>
            </a:r>
          </a:p>
          <a:p>
            <a:pPr marL="1166813" indent="-271463">
              <a:spcBef>
                <a:spcPts val="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Doprava;</a:t>
            </a:r>
          </a:p>
          <a:p>
            <a:pPr marL="1166813" indent="-271463">
              <a:spcBef>
                <a:spcPts val="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Transevropské sítě;</a:t>
            </a:r>
          </a:p>
          <a:p>
            <a:pPr marL="1166813" indent="-271463">
              <a:spcBef>
                <a:spcPts val="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Energetika;</a:t>
            </a:r>
          </a:p>
          <a:p>
            <a:pPr marL="1166813" indent="-271463">
              <a:spcBef>
                <a:spcPts val="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Prostor svobody, bezpečnosti a práva;</a:t>
            </a:r>
          </a:p>
          <a:p>
            <a:pPr marL="1166813" indent="-271463">
              <a:spcBef>
                <a:spcPts val="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Společné otázky bezpečnosti v oblasti veřejného zdrav</a:t>
            </a:r>
            <a:r>
              <a:rPr lang="cs-CZ" sz="1000" dirty="0">
                <a:solidFill>
                  <a:srgbClr val="002060"/>
                </a:solidFill>
                <a:latin typeface="Times New Roman" panose="02020603050405020304" pitchFamily="18" charset="0"/>
                <a:cs typeface="Times New Roman" panose="02020603050405020304" pitchFamily="18" charset="0"/>
              </a:rPr>
              <a:t>í.</a:t>
            </a:r>
          </a:p>
          <a:p>
            <a:pPr indent="373063">
              <a:spcBef>
                <a:spcPts val="1200"/>
              </a:spcBef>
            </a:pPr>
            <a:endParaRPr lang="cs-CZ" sz="1400" dirty="0">
              <a:solidFill>
                <a:srgbClr val="002060"/>
              </a:solidFill>
              <a:latin typeface="Times New Roman" panose="02020603050405020304" pitchFamily="18" charset="0"/>
              <a:cs typeface="Times New Roman" panose="02020603050405020304" pitchFamily="18" charset="0"/>
            </a:endParaRPr>
          </a:p>
          <a:p>
            <a:pPr indent="0">
              <a:spcBef>
                <a:spcPts val="1200"/>
              </a:spcBef>
              <a:buNone/>
            </a:pPr>
            <a:br>
              <a:rPr lang="cs-CZ" sz="2000" dirty="0">
                <a:solidFill>
                  <a:srgbClr val="002060"/>
                </a:solidFill>
                <a:latin typeface="Times New Roman" panose="02020603050405020304" pitchFamily="18" charset="0"/>
                <a:cs typeface="Times New Roman" panose="02020603050405020304" pitchFamily="18" charset="0"/>
              </a:rPr>
            </a:br>
            <a:endParaRPr lang="cs-CZ" sz="20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Sdílené pravomoci</a:t>
            </a:r>
            <a:endParaRPr lang="cs-CZ" sz="2800" b="1" dirty="0"/>
          </a:p>
        </p:txBody>
      </p:sp>
    </p:spTree>
    <p:extLst>
      <p:ext uri="{BB962C8B-B14F-4D97-AF65-F5344CB8AC3E}">
        <p14:creationId xmlns:p14="http://schemas.microsoft.com/office/powerpoint/2010/main" val="28787123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8323986" cy="3960440"/>
          </a:xfrm>
          <a:prstGeom prst="rect">
            <a:avLst/>
          </a:prstGeom>
        </p:spPr>
        <p:txBody>
          <a:bodyPr>
            <a:noAutofit/>
          </a:bodyPr>
          <a:lstStyle/>
          <a:p>
            <a:pPr indent="373063">
              <a:spcBef>
                <a:spcPts val="1200"/>
              </a:spcBef>
            </a:pPr>
            <a:r>
              <a:rPr lang="cs-CZ" sz="1600" dirty="0">
                <a:solidFill>
                  <a:srgbClr val="002060"/>
                </a:solidFill>
                <a:latin typeface="Times New Roman" panose="02020603050405020304" pitchFamily="18" charset="0"/>
                <a:cs typeface="Times New Roman" panose="02020603050405020304" pitchFamily="18" charset="0"/>
              </a:rPr>
              <a:t>V některých oblastech naopak Unie pouze podporuje, koordinuje nebo doplňuje čin-</a:t>
            </a:r>
            <a:r>
              <a:rPr lang="cs-CZ" sz="1600" dirty="0" err="1">
                <a:solidFill>
                  <a:srgbClr val="002060"/>
                </a:solidFill>
                <a:latin typeface="Times New Roman" panose="02020603050405020304" pitchFamily="18" charset="0"/>
                <a:cs typeface="Times New Roman" panose="02020603050405020304" pitchFamily="18" charset="0"/>
              </a:rPr>
              <a:t>nosti</a:t>
            </a:r>
            <a:r>
              <a:rPr lang="cs-CZ" sz="1600" dirty="0">
                <a:solidFill>
                  <a:srgbClr val="002060"/>
                </a:solidFill>
                <a:latin typeface="Times New Roman" panose="02020603050405020304" pitchFamily="18" charset="0"/>
                <a:cs typeface="Times New Roman" panose="02020603050405020304" pitchFamily="18" charset="0"/>
              </a:rPr>
              <a:t> členských států, aniž by přitom v těchto oblastech nahrazovala jejich pravomoc. Rozhodující pravomoc si tak ponechávají členské státy:</a:t>
            </a:r>
          </a:p>
          <a:p>
            <a:pPr marL="1166813" indent="-271463">
              <a:spcBef>
                <a:spcPts val="120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Ochrana a zlepšování lidského zdraví;</a:t>
            </a:r>
          </a:p>
          <a:p>
            <a:pPr marL="1166813" indent="-271463">
              <a:spcBef>
                <a:spcPts val="120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Průmysl;</a:t>
            </a:r>
          </a:p>
          <a:p>
            <a:pPr marL="1166813" indent="-271463">
              <a:spcBef>
                <a:spcPts val="120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Kultura;</a:t>
            </a:r>
          </a:p>
          <a:p>
            <a:pPr marL="1166813" indent="-271463">
              <a:spcBef>
                <a:spcPts val="120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Cestovní ruch;</a:t>
            </a:r>
          </a:p>
          <a:p>
            <a:pPr marL="1166813" indent="-271463">
              <a:spcBef>
                <a:spcPts val="120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Všeobecné vzdělávání, odborné vzdělávání, mládež a sport;</a:t>
            </a:r>
          </a:p>
          <a:p>
            <a:pPr marL="1166813" indent="-271463">
              <a:spcBef>
                <a:spcPts val="120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Civilní ochrana;</a:t>
            </a:r>
          </a:p>
          <a:p>
            <a:pPr marL="1166813" indent="-271463">
              <a:spcBef>
                <a:spcPts val="1200"/>
              </a:spcBef>
              <a:buFont typeface="+mj-lt"/>
              <a:buAutoNum type="arabicPeriod"/>
            </a:pPr>
            <a:r>
              <a:rPr lang="cs-CZ" sz="1200" dirty="0">
                <a:solidFill>
                  <a:srgbClr val="002060"/>
                </a:solidFill>
                <a:latin typeface="Times New Roman" panose="02020603050405020304" pitchFamily="18" charset="0"/>
                <a:cs typeface="Times New Roman" panose="02020603050405020304" pitchFamily="18" charset="0"/>
              </a:rPr>
              <a:t>Správní spolupráce.</a:t>
            </a:r>
          </a:p>
          <a:p>
            <a:pPr indent="373063">
              <a:spcBef>
                <a:spcPts val="1200"/>
              </a:spcBef>
            </a:pPr>
            <a:endParaRPr lang="cs-CZ" sz="1400" dirty="0">
              <a:solidFill>
                <a:srgbClr val="002060"/>
              </a:solidFill>
              <a:latin typeface="Times New Roman" panose="02020603050405020304" pitchFamily="18" charset="0"/>
              <a:cs typeface="Times New Roman" panose="02020603050405020304" pitchFamily="18" charset="0"/>
            </a:endParaRPr>
          </a:p>
          <a:p>
            <a:pPr indent="0">
              <a:spcBef>
                <a:spcPts val="1200"/>
              </a:spcBef>
              <a:buNone/>
            </a:pPr>
            <a:br>
              <a:rPr lang="cs-CZ" sz="2000" dirty="0">
                <a:solidFill>
                  <a:srgbClr val="002060"/>
                </a:solidFill>
                <a:latin typeface="Times New Roman" panose="02020603050405020304" pitchFamily="18" charset="0"/>
                <a:cs typeface="Times New Roman" panose="02020603050405020304" pitchFamily="18" charset="0"/>
              </a:rPr>
            </a:br>
            <a:endParaRPr lang="cs-CZ" sz="20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Sdílené pravomoci</a:t>
            </a:r>
            <a:endParaRPr lang="cs-CZ" sz="2800" b="1" dirty="0"/>
          </a:p>
        </p:txBody>
      </p:sp>
    </p:spTree>
    <p:extLst>
      <p:ext uri="{BB962C8B-B14F-4D97-AF65-F5344CB8AC3E}">
        <p14:creationId xmlns:p14="http://schemas.microsoft.com/office/powerpoint/2010/main" val="2543548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712968" cy="3672408"/>
          </a:xfrm>
          <a:prstGeom prst="rect">
            <a:avLst/>
          </a:prstGeom>
        </p:spPr>
        <p:txBody>
          <a:bodyPr>
            <a:noAutofit/>
          </a:bodyPr>
          <a:lstStyle/>
          <a:p>
            <a:pPr indent="373063">
              <a:spcBef>
                <a:spcPts val="1800"/>
              </a:spcBef>
            </a:pPr>
            <a:r>
              <a:rPr lang="cs-CZ" sz="2200" dirty="0">
                <a:solidFill>
                  <a:srgbClr val="002060"/>
                </a:solidFill>
                <a:latin typeface="Times New Roman" panose="02020603050405020304" pitchFamily="18" charset="0"/>
                <a:cs typeface="Times New Roman" panose="02020603050405020304" pitchFamily="18" charset="0"/>
              </a:rPr>
              <a:t>Evropská unie je jakožto mezinárodní organizace subjekt mezinárodního práva</a:t>
            </a:r>
          </a:p>
          <a:p>
            <a:pPr indent="373063">
              <a:spcBef>
                <a:spcPts val="1800"/>
              </a:spcBef>
            </a:pPr>
            <a:r>
              <a:rPr lang="cs-CZ" sz="2200" dirty="0">
                <a:solidFill>
                  <a:srgbClr val="002060"/>
                </a:solidFill>
                <a:latin typeface="Times New Roman" panose="02020603050405020304" pitchFamily="18" charset="0"/>
                <a:cs typeface="Times New Roman" panose="02020603050405020304" pitchFamily="18" charset="0"/>
              </a:rPr>
              <a:t>Jejími členy jsou některé evropské státy (v současnosti 27)</a:t>
            </a:r>
          </a:p>
          <a:p>
            <a:pPr indent="373063">
              <a:spcBef>
                <a:spcPts val="1800"/>
              </a:spcBef>
            </a:pPr>
            <a:r>
              <a:rPr lang="cs-CZ" sz="2200" dirty="0">
                <a:solidFill>
                  <a:srgbClr val="002060"/>
                </a:solidFill>
                <a:latin typeface="Times New Roman" panose="02020603050405020304" pitchFamily="18" charset="0"/>
                <a:cs typeface="Times New Roman" panose="02020603050405020304" pitchFamily="18" charset="0"/>
              </a:rPr>
              <a:t>forma integrace, na základě které byla Evropská unie vytvořena, je však odlišná od klasické metody mezistátní spolupráce a jedná se o nadstátní formu integrace, která je charakteristická částečným přenosem suverenity z národních států na tuto mezinárodní organizaci</a:t>
            </a:r>
          </a:p>
          <a:p>
            <a:pPr indent="373063">
              <a:spcBef>
                <a:spcPts val="1800"/>
              </a:spcBef>
            </a:pPr>
            <a:endParaRPr lang="cs-CZ"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Vymezení Evropské unie</a:t>
            </a:r>
            <a:endParaRPr lang="cs-CZ" sz="2800" b="1" dirty="0"/>
          </a:p>
        </p:txBody>
      </p:sp>
    </p:spTree>
    <p:extLst>
      <p:ext uri="{BB962C8B-B14F-4D97-AF65-F5344CB8AC3E}">
        <p14:creationId xmlns:p14="http://schemas.microsoft.com/office/powerpoint/2010/main" val="3869672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843558"/>
            <a:ext cx="8280920" cy="3672408"/>
          </a:xfrm>
          <a:prstGeom prst="rect">
            <a:avLst/>
          </a:prstGeom>
        </p:spPr>
        <p:txBody>
          <a:bodyPr>
            <a:noAutofit/>
          </a:bodyPr>
          <a:lstStyle/>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je založena mezinárodní smlouvou mezi zakládajícími členy,</a:t>
            </a:r>
          </a:p>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svrchovaná rovnost států, což se projevuje zejména u hlasování, kdy zpravidla platí, že každý stát mívá jeden hlas, a to bez ohledu na jeho velikost,</a:t>
            </a:r>
          </a:p>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disponuje dvěma typy orgánů – (i) rozhodovací – v těch jsou zastoupeny členské státy a kde se vytvářejí zásadní rozhodnutí o dalším směřovaní dané mezinárodní organizace (</a:t>
            </a:r>
            <a:r>
              <a:rPr lang="cs-CZ" sz="1800" dirty="0" err="1">
                <a:solidFill>
                  <a:srgbClr val="002060"/>
                </a:solidFill>
                <a:latin typeface="Times New Roman" panose="02020603050405020304" pitchFamily="18" charset="0"/>
                <a:cs typeface="Times New Roman" panose="02020603050405020304" pitchFamily="18" charset="0"/>
              </a:rPr>
              <a:t>ii</a:t>
            </a:r>
            <a:r>
              <a:rPr lang="cs-CZ" sz="1800" dirty="0">
                <a:solidFill>
                  <a:srgbClr val="002060"/>
                </a:solidFill>
                <a:latin typeface="Times New Roman" panose="02020603050405020304" pitchFamily="18" charset="0"/>
                <a:cs typeface="Times New Roman" panose="02020603050405020304" pitchFamily="18" charset="0"/>
              </a:rPr>
              <a:t>) výkonné, jež v praxi realizují rozhodnutí schválená v rozhodovacích orgánech,</a:t>
            </a:r>
          </a:p>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nemůže sama o sobě právně zavazovat své členské země proti jejich vůli a přijímací se zpravidla pouze nezávazné deklarace či prohlášení, může však vzniknout i mezi-národní smlouva ale je závazná jen pro ty, kteří ji podepíší,</a:t>
            </a:r>
          </a:p>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financování aktivit závisí na vůli členských států, zpravidla na příspěvcích.</a:t>
            </a:r>
          </a:p>
          <a:p>
            <a:pPr indent="373063">
              <a:spcBef>
                <a:spcPts val="1200"/>
              </a:spcBef>
            </a:pPr>
            <a:endParaRPr lang="cs-CZ" sz="18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800" b="1" dirty="0">
              <a:solidFill>
                <a:srgbClr val="307871"/>
              </a:solidFill>
              <a:latin typeface="Times New Roman" panose="02020603050405020304" pitchFamily="18" charset="0"/>
              <a:cs typeface="Times New Roman" panose="02020603050405020304" pitchFamily="18" charset="0"/>
            </a:endParaRPr>
          </a:p>
          <a:p>
            <a:pPr marL="0" indent="0">
              <a:spcBef>
                <a:spcPts val="1200"/>
              </a:spcBef>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Mezinárodní organizace klasického typu</a:t>
            </a:r>
            <a:endParaRPr lang="cs-CZ" sz="2800" b="1" dirty="0"/>
          </a:p>
        </p:txBody>
      </p:sp>
    </p:spTree>
    <p:extLst>
      <p:ext uri="{BB962C8B-B14F-4D97-AF65-F5344CB8AC3E}">
        <p14:creationId xmlns:p14="http://schemas.microsoft.com/office/powerpoint/2010/main" val="4151738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sz="2800" b="1" dirty="0"/>
              <a:t>Specifika Evropské unie</a:t>
            </a:r>
            <a:endParaRPr lang="cs-CZ" sz="2800" b="1" dirty="0"/>
          </a:p>
        </p:txBody>
      </p:sp>
      <p:graphicFrame>
        <p:nvGraphicFramePr>
          <p:cNvPr id="4" name="Zástupný symbol pro obsah 3"/>
          <p:cNvGraphicFramePr>
            <a:graphicFrameLocks/>
          </p:cNvGraphicFramePr>
          <p:nvPr>
            <p:extLst/>
          </p:nvPr>
        </p:nvGraphicFramePr>
        <p:xfrm>
          <a:off x="251520" y="771550"/>
          <a:ext cx="7869560" cy="4067158"/>
        </p:xfrm>
        <a:graphic>
          <a:graphicData uri="http://schemas.openxmlformats.org/drawingml/2006/table">
            <a:tbl>
              <a:tblPr firstRow="1" bandRow="1">
                <a:tableStyleId>{5C22544A-7EE6-4342-B048-85BDC9FD1C3A}</a:tableStyleId>
              </a:tblPr>
              <a:tblGrid>
                <a:gridCol w="3934780">
                  <a:extLst>
                    <a:ext uri="{9D8B030D-6E8A-4147-A177-3AD203B41FA5}">
                      <a16:colId xmlns:a16="http://schemas.microsoft.com/office/drawing/2014/main" val="20000"/>
                    </a:ext>
                  </a:extLst>
                </a:gridCol>
                <a:gridCol w="3934780">
                  <a:extLst>
                    <a:ext uri="{9D8B030D-6E8A-4147-A177-3AD203B41FA5}">
                      <a16:colId xmlns:a16="http://schemas.microsoft.com/office/drawing/2014/main" val="20001"/>
                    </a:ext>
                  </a:extLst>
                </a:gridCol>
              </a:tblGrid>
              <a:tr h="634430">
                <a:tc>
                  <a:txBody>
                    <a:bodyPr/>
                    <a:lstStyle/>
                    <a:p>
                      <a:r>
                        <a:rPr lang="cs-CZ" sz="1400" dirty="0"/>
                        <a:t>Klasická mezinárodní organizace</a:t>
                      </a:r>
                    </a:p>
                  </a:txBody>
                  <a:tcPr/>
                </a:tc>
                <a:tc>
                  <a:txBody>
                    <a:bodyPr/>
                    <a:lstStyle/>
                    <a:p>
                      <a:r>
                        <a:rPr lang="cs-CZ" sz="1400" dirty="0"/>
                        <a:t>Evropská unie – specifický typ</a:t>
                      </a:r>
                    </a:p>
                  </a:txBody>
                  <a:tcPr/>
                </a:tc>
                <a:extLst>
                  <a:ext uri="{0D108BD9-81ED-4DB2-BD59-A6C34878D82A}">
                    <a16:rowId xmlns:a16="http://schemas.microsoft.com/office/drawing/2014/main" val="10000"/>
                  </a:ext>
                </a:extLst>
              </a:tr>
              <a:tr h="552408">
                <a:tc>
                  <a:txBody>
                    <a:bodyPr/>
                    <a:lstStyle/>
                    <a:p>
                      <a:r>
                        <a:rPr lang="cs-CZ" sz="1400" dirty="0"/>
                        <a:t>Založena mezinárodní smlouvou</a:t>
                      </a:r>
                    </a:p>
                  </a:txBody>
                  <a:tcPr/>
                </a:tc>
                <a:tc>
                  <a:txBody>
                    <a:bodyPr/>
                    <a:lstStyle/>
                    <a:p>
                      <a:r>
                        <a:rPr lang="cs-CZ" sz="1400" dirty="0"/>
                        <a:t>Založena mezinárodní smlouvou (viz</a:t>
                      </a:r>
                      <a:r>
                        <a:rPr lang="cs-CZ" sz="1400" baseline="0" dirty="0"/>
                        <a:t> smlouvy z let 1952, 1958)</a:t>
                      </a:r>
                      <a:endParaRPr lang="cs-CZ" sz="1400" dirty="0"/>
                    </a:p>
                  </a:txBody>
                  <a:tcPr/>
                </a:tc>
                <a:extLst>
                  <a:ext uri="{0D108BD9-81ED-4DB2-BD59-A6C34878D82A}">
                    <a16:rowId xmlns:a16="http://schemas.microsoft.com/office/drawing/2014/main" val="10001"/>
                  </a:ext>
                </a:extLst>
              </a:tr>
              <a:tr h="5040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altLang="cs-CZ" sz="1400" dirty="0"/>
                        <a:t>Svrchovaná rovnost států</a:t>
                      </a:r>
                    </a:p>
                  </a:txBody>
                  <a:tcPr/>
                </a:tc>
                <a:tc>
                  <a:txBody>
                    <a:bodyPr/>
                    <a:lstStyle/>
                    <a:p>
                      <a:r>
                        <a:rPr lang="cs-CZ" sz="1400" dirty="0"/>
                        <a:t>Neplatí u všech oblastí, v mnoha</a:t>
                      </a:r>
                      <a:r>
                        <a:rPr lang="cs-CZ" sz="1400" baseline="0" dirty="0"/>
                        <a:t> oblastech může být členský stát přehlasován</a:t>
                      </a:r>
                      <a:endParaRPr lang="cs-CZ" sz="1400" dirty="0"/>
                    </a:p>
                  </a:txBody>
                  <a:tcPr/>
                </a:tc>
                <a:extLst>
                  <a:ext uri="{0D108BD9-81ED-4DB2-BD59-A6C34878D82A}">
                    <a16:rowId xmlns:a16="http://schemas.microsoft.com/office/drawing/2014/main" val="10002"/>
                  </a:ext>
                </a:extLst>
              </a:tr>
              <a:tr h="633968">
                <a:tc>
                  <a:txBody>
                    <a:bodyPr/>
                    <a:lstStyle/>
                    <a:p>
                      <a:r>
                        <a:rPr lang="cs-CZ" sz="1400" dirty="0"/>
                        <a:t>Rozpočet je malý a založen</a:t>
                      </a:r>
                      <a:r>
                        <a:rPr lang="cs-CZ" sz="1400" baseline="0" dirty="0"/>
                        <a:t> na členských příspěvcích</a:t>
                      </a:r>
                      <a:endParaRPr lang="cs-CZ"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a:t>Rozpočet je výrazně</a:t>
                      </a:r>
                      <a:r>
                        <a:rPr lang="cs-CZ" sz="1400" baseline="0" dirty="0"/>
                        <a:t> větší</a:t>
                      </a:r>
                      <a:r>
                        <a:rPr lang="cs-CZ" sz="1400" dirty="0"/>
                        <a:t> a kromě</a:t>
                      </a:r>
                      <a:r>
                        <a:rPr lang="cs-CZ" sz="1400" baseline="0" dirty="0"/>
                        <a:t> členských příspěvků existují i vlastní zdroje (cla apod.)</a:t>
                      </a:r>
                      <a:endParaRPr lang="cs-CZ" sz="1400" dirty="0"/>
                    </a:p>
                  </a:txBody>
                  <a:tcPr/>
                </a:tc>
                <a:extLst>
                  <a:ext uri="{0D108BD9-81ED-4DB2-BD59-A6C34878D82A}">
                    <a16:rowId xmlns:a16="http://schemas.microsoft.com/office/drawing/2014/main" val="10003"/>
                  </a:ext>
                </a:extLst>
              </a:tr>
              <a:tr h="720080">
                <a:tc>
                  <a:txBody>
                    <a:bodyPr/>
                    <a:lstStyle/>
                    <a:p>
                      <a:r>
                        <a:rPr lang="cs-CZ" sz="1400" dirty="0"/>
                        <a:t>Neexistuje vlastní právní řád –</a:t>
                      </a:r>
                      <a:r>
                        <a:rPr lang="cs-CZ" sz="1400" baseline="0" dirty="0"/>
                        <a:t> vše se řídí mezinárodním právem veřejným, pouze deklarace, rezoluce či charty</a:t>
                      </a:r>
                      <a:endParaRPr lang="cs-CZ" sz="1400" dirty="0"/>
                    </a:p>
                  </a:txBody>
                  <a:tcPr/>
                </a:tc>
                <a:tc>
                  <a:txBody>
                    <a:bodyPr/>
                    <a:lstStyle/>
                    <a:p>
                      <a:r>
                        <a:rPr lang="cs-CZ" sz="1400" dirty="0"/>
                        <a:t>Existuje vlastní právní</a:t>
                      </a:r>
                      <a:r>
                        <a:rPr lang="cs-CZ" sz="1400" baseline="0" dirty="0"/>
                        <a:t> systém, který může zavazovat i fyzické a právnické osoby v EU </a:t>
                      </a:r>
                      <a:endParaRPr lang="cs-CZ" sz="1400" dirty="0"/>
                    </a:p>
                  </a:txBody>
                  <a:tcPr/>
                </a:tc>
                <a:extLst>
                  <a:ext uri="{0D108BD9-81ED-4DB2-BD59-A6C34878D82A}">
                    <a16:rowId xmlns:a16="http://schemas.microsoft.com/office/drawing/2014/main" val="10004"/>
                  </a:ext>
                </a:extLst>
              </a:tr>
              <a:tr h="996672">
                <a:tc>
                  <a:txBody>
                    <a:bodyPr/>
                    <a:lstStyle/>
                    <a:p>
                      <a:r>
                        <a:rPr lang="cs-CZ" sz="1400" dirty="0"/>
                        <a:t>Členské</a:t>
                      </a:r>
                      <a:r>
                        <a:rPr lang="cs-CZ" sz="1400" baseline="0" dirty="0"/>
                        <a:t> státy nepřenášejí na o</a:t>
                      </a:r>
                      <a:r>
                        <a:rPr lang="cs-CZ" sz="1400" dirty="0"/>
                        <a:t>rgány</a:t>
                      </a:r>
                      <a:r>
                        <a:rPr lang="cs-CZ" sz="1400" baseline="0" dirty="0"/>
                        <a:t> své pravomoci - </a:t>
                      </a:r>
                      <a:r>
                        <a:rPr lang="cs-CZ" sz="1400" dirty="0"/>
                        <a:t>rozhodovací (např. valné shromáždění) a výkonné</a:t>
                      </a:r>
                      <a:r>
                        <a:rPr lang="cs-CZ" sz="1400" baseline="0" dirty="0"/>
                        <a:t> (např. generální sekretariát)</a:t>
                      </a:r>
                      <a:endParaRPr lang="cs-CZ" sz="1400" dirty="0"/>
                    </a:p>
                  </a:txBody>
                  <a:tcPr/>
                </a:tc>
                <a:tc>
                  <a:txBody>
                    <a:bodyPr/>
                    <a:lstStyle/>
                    <a:p>
                      <a:r>
                        <a:rPr lang="cs-CZ" sz="1400" dirty="0"/>
                        <a:t>Členské</a:t>
                      </a:r>
                      <a:r>
                        <a:rPr lang="cs-CZ" sz="1400" baseline="0" dirty="0"/>
                        <a:t> státy přenášejí na o</a:t>
                      </a:r>
                      <a:r>
                        <a:rPr lang="cs-CZ" sz="1400" dirty="0"/>
                        <a:t>rgány EU část</a:t>
                      </a:r>
                      <a:r>
                        <a:rPr lang="cs-CZ" sz="1400" baseline="0" dirty="0"/>
                        <a:t> svých pravomocí (např. měnová politika, obchodní politika), orgány s pravomocí legislativní, soudní i výkonné</a:t>
                      </a:r>
                      <a:endParaRPr lang="cs-CZ" sz="14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15914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indent="373063">
              <a:spcBef>
                <a:spcPts val="1200"/>
              </a:spcBef>
            </a:pPr>
            <a:r>
              <a:rPr lang="cs-CZ" sz="1800" u="sng" dirty="0">
                <a:solidFill>
                  <a:srgbClr val="002060"/>
                </a:solidFill>
                <a:latin typeface="Times New Roman" panose="02020603050405020304" pitchFamily="18" charset="0"/>
                <a:cs typeface="Times New Roman" panose="02020603050405020304" pitchFamily="18" charset="0"/>
              </a:rPr>
              <a:t>Schopnost orgánů EU tvořit pr</a:t>
            </a:r>
            <a:r>
              <a:rPr lang="cs-CZ" sz="1800" dirty="0">
                <a:solidFill>
                  <a:srgbClr val="002060"/>
                </a:solidFill>
                <a:latin typeface="Times New Roman" panose="02020603050405020304" pitchFamily="18" charset="0"/>
                <a:cs typeface="Times New Roman" panose="02020603050405020304" pitchFamily="18" charset="0"/>
              </a:rPr>
              <a:t>ávo=&gt;vytvářejí tak vlastní právní řád</a:t>
            </a:r>
          </a:p>
          <a:p>
            <a:pPr indent="373063">
              <a:spcBef>
                <a:spcPts val="1200"/>
              </a:spcBef>
            </a:pPr>
            <a:r>
              <a:rPr lang="cs-CZ" sz="1800" u="sng" dirty="0">
                <a:solidFill>
                  <a:srgbClr val="002060"/>
                </a:solidFill>
                <a:latin typeface="Times New Roman" panose="02020603050405020304" pitchFamily="18" charset="0"/>
                <a:cs typeface="Times New Roman" panose="02020603050405020304" pitchFamily="18" charset="0"/>
              </a:rPr>
              <a:t>Omezení suverénních práv členských států </a:t>
            </a:r>
            <a:r>
              <a:rPr lang="cs-CZ" sz="1800" dirty="0">
                <a:solidFill>
                  <a:srgbClr val="002060"/>
                </a:solidFill>
                <a:latin typeface="Times New Roman" panose="02020603050405020304" pitchFamily="18" charset="0"/>
                <a:cs typeface="Times New Roman" panose="02020603050405020304" pitchFamily="18" charset="0"/>
              </a:rPr>
              <a:t>(prvek nadstátnosti) spočívající v přenesení části suverénních práv států na nadnárodní entity</a:t>
            </a:r>
          </a:p>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Právo EU je právním řádem </a:t>
            </a:r>
            <a:r>
              <a:rPr lang="cs-CZ" sz="1800" dirty="0" err="1">
                <a:solidFill>
                  <a:srgbClr val="002060"/>
                </a:solidFill>
                <a:latin typeface="Times New Roman" panose="02020603050405020304" pitchFamily="18" charset="0"/>
                <a:cs typeface="Times New Roman" panose="02020603050405020304" pitchFamily="18" charset="0"/>
              </a:rPr>
              <a:t>sui</a:t>
            </a:r>
            <a:r>
              <a:rPr lang="cs-CZ" sz="1800" dirty="0">
                <a:solidFill>
                  <a:srgbClr val="002060"/>
                </a:solidFill>
                <a:latin typeface="Times New Roman" panose="02020603050405020304" pitchFamily="18" charset="0"/>
                <a:cs typeface="Times New Roman" panose="02020603050405020304" pitchFamily="18" charset="0"/>
              </a:rPr>
              <a:t> </a:t>
            </a:r>
            <a:r>
              <a:rPr lang="cs-CZ" sz="1800" dirty="0" err="1">
                <a:solidFill>
                  <a:srgbClr val="002060"/>
                </a:solidFill>
                <a:latin typeface="Times New Roman" panose="02020603050405020304" pitchFamily="18" charset="0"/>
                <a:cs typeface="Times New Roman" panose="02020603050405020304" pitchFamily="18" charset="0"/>
              </a:rPr>
              <a:t>generis</a:t>
            </a:r>
            <a:r>
              <a:rPr lang="cs-CZ" sz="1800" dirty="0">
                <a:solidFill>
                  <a:srgbClr val="002060"/>
                </a:solidFill>
                <a:latin typeface="Times New Roman" panose="02020603050405020304" pitchFamily="18" charset="0"/>
                <a:cs typeface="Times New Roman" panose="02020603050405020304" pitchFamily="18" charset="0"/>
              </a:rPr>
              <a:t> – právo svého druhu, jež kombinuje prvky práva mezinárodního, komunitárního a vnitrostátního</a:t>
            </a:r>
          </a:p>
          <a:p>
            <a:pPr indent="373063">
              <a:spcBef>
                <a:spcPts val="1200"/>
              </a:spcBef>
            </a:pPr>
            <a:r>
              <a:rPr lang="cs-CZ" sz="1800" u="sng" dirty="0">
                <a:solidFill>
                  <a:srgbClr val="002060"/>
                </a:solidFill>
                <a:latin typeface="Times New Roman" panose="02020603050405020304" pitchFamily="18" charset="0"/>
                <a:cs typeface="Times New Roman" panose="02020603050405020304" pitchFamily="18" charset="0"/>
              </a:rPr>
              <a:t>Bezprostřední aplikovatelnost evropského práva </a:t>
            </a:r>
            <a:r>
              <a:rPr lang="cs-CZ" sz="1800" dirty="0">
                <a:solidFill>
                  <a:srgbClr val="002060"/>
                </a:solidFill>
                <a:latin typeface="Times New Roman" panose="02020603050405020304" pitchFamily="18" charset="0"/>
                <a:cs typeface="Times New Roman" panose="02020603050405020304" pitchFamily="18" charset="0"/>
              </a:rPr>
              <a:t>– plná a jednotná použitelnost ve všech členských státech a současně možnost ukládat povinnosti a zakládat práva jak státům, tak i osobám (PO, FO) </a:t>
            </a:r>
          </a:p>
          <a:p>
            <a:pPr indent="373063">
              <a:spcBef>
                <a:spcPts val="1200"/>
              </a:spcBef>
            </a:pPr>
            <a:r>
              <a:rPr lang="cs-CZ" sz="1800" u="sng" dirty="0">
                <a:solidFill>
                  <a:srgbClr val="002060"/>
                </a:solidFill>
                <a:latin typeface="Times New Roman" panose="02020603050405020304" pitchFamily="18" charset="0"/>
                <a:cs typeface="Times New Roman" panose="02020603050405020304" pitchFamily="18" charset="0"/>
              </a:rPr>
              <a:t>Přednost evropského práva </a:t>
            </a:r>
            <a:r>
              <a:rPr lang="cs-CZ" sz="1800" dirty="0">
                <a:solidFill>
                  <a:srgbClr val="002060"/>
                </a:solidFill>
                <a:latin typeface="Times New Roman" panose="02020603050405020304" pitchFamily="18" charset="0"/>
                <a:cs typeface="Times New Roman" panose="02020603050405020304" pitchFamily="18" charset="0"/>
              </a:rPr>
              <a:t>– nemůže být národním právem ani zrušeno, ani změněno a v případě kolize národního práva s evropským má evropské právo přednost	</a:t>
            </a:r>
          </a:p>
          <a:p>
            <a:pPr indent="373063">
              <a:spcBef>
                <a:spcPts val="1200"/>
              </a:spcBef>
            </a:pPr>
            <a:endParaRPr lang="cs-CZ" sz="1800" dirty="0">
              <a:solidFill>
                <a:srgbClr val="002060"/>
              </a:solidFill>
              <a:latin typeface="Times New Roman" panose="02020603050405020304" pitchFamily="18" charset="0"/>
              <a:cs typeface="Times New Roman" panose="02020603050405020304" pitchFamily="18" charset="0"/>
            </a:endParaRPr>
          </a:p>
          <a:p>
            <a:pPr indent="373063">
              <a:spcBef>
                <a:spcPts val="1800"/>
              </a:spcBef>
            </a:pPr>
            <a:endParaRPr lang="cs-CZ" sz="2400" b="1" dirty="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Právo Evropské unie</a:t>
            </a:r>
            <a:endParaRPr lang="cs-CZ" sz="2800" b="1" dirty="0"/>
          </a:p>
        </p:txBody>
      </p:sp>
    </p:spTree>
    <p:extLst>
      <p:ext uri="{BB962C8B-B14F-4D97-AF65-F5344CB8AC3E}">
        <p14:creationId xmlns:p14="http://schemas.microsoft.com/office/powerpoint/2010/main" val="3067121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Závaznost některých rozhodnutí orgánu EU i přes nesouhlas členských států (v případě hlasování na principu kvalifikované většiny nebo dvojí většiny), což výrazně narušuje zásadu svrchované rovnosti států</a:t>
            </a:r>
          </a:p>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Dvojí systém soudní ochrany (jak na úrovni komunitární (unijní), tak vnitrostátní) při aplikaci práva EU</a:t>
            </a:r>
          </a:p>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Má dopad na postupnou harmonizaci, unifikaci či europeizaci právních systémů členských zemí</a:t>
            </a:r>
          </a:p>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Právo EU je: i) otevřené; </a:t>
            </a:r>
            <a:r>
              <a:rPr lang="cs-CZ" sz="1800" dirty="0" err="1">
                <a:solidFill>
                  <a:srgbClr val="002060"/>
                </a:solidFill>
                <a:latin typeface="Times New Roman" panose="02020603050405020304" pitchFamily="18" charset="0"/>
                <a:cs typeface="Times New Roman" panose="02020603050405020304" pitchFamily="18" charset="0"/>
              </a:rPr>
              <a:t>ii</a:t>
            </a:r>
            <a:r>
              <a:rPr lang="cs-CZ" sz="1800" dirty="0">
                <a:solidFill>
                  <a:srgbClr val="002060"/>
                </a:solidFill>
                <a:latin typeface="Times New Roman" panose="02020603050405020304" pitchFamily="18" charset="0"/>
                <a:cs typeface="Times New Roman" panose="02020603050405020304" pitchFamily="18" charset="0"/>
              </a:rPr>
              <a:t>) pragmatické; a </a:t>
            </a:r>
            <a:r>
              <a:rPr lang="cs-CZ" sz="1800" dirty="0" err="1">
                <a:solidFill>
                  <a:srgbClr val="002060"/>
                </a:solidFill>
                <a:latin typeface="Times New Roman" panose="02020603050405020304" pitchFamily="18" charset="0"/>
                <a:cs typeface="Times New Roman" panose="02020603050405020304" pitchFamily="18" charset="0"/>
              </a:rPr>
              <a:t>iii</a:t>
            </a:r>
            <a:r>
              <a:rPr lang="cs-CZ" sz="1800" dirty="0">
                <a:solidFill>
                  <a:srgbClr val="002060"/>
                </a:solidFill>
                <a:latin typeface="Times New Roman" panose="02020603050405020304" pitchFamily="18" charset="0"/>
                <a:cs typeface="Times New Roman" panose="02020603050405020304" pitchFamily="18" charset="0"/>
              </a:rPr>
              <a:t>) fragmentární povahy	</a:t>
            </a:r>
          </a:p>
          <a:p>
            <a:pPr indent="373063">
              <a:spcBef>
                <a:spcPts val="1200"/>
              </a:spcBef>
            </a:pPr>
            <a:endParaRPr lang="cs-CZ" sz="1800" dirty="0">
              <a:solidFill>
                <a:srgbClr val="002060"/>
              </a:solidFill>
              <a:latin typeface="Times New Roman" panose="02020603050405020304" pitchFamily="18" charset="0"/>
              <a:cs typeface="Times New Roman" panose="02020603050405020304" pitchFamily="18" charset="0"/>
            </a:endParaRPr>
          </a:p>
          <a:p>
            <a:pPr indent="373063">
              <a:spcBef>
                <a:spcPts val="1800"/>
              </a:spcBef>
            </a:pPr>
            <a:endParaRPr lang="cs-CZ" sz="2400" b="1" dirty="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a:t>Právo Evropské unie</a:t>
            </a:r>
            <a:endParaRPr lang="cs-CZ" sz="2800" b="1" dirty="0"/>
          </a:p>
        </p:txBody>
      </p:sp>
    </p:spTree>
    <p:extLst>
      <p:ext uri="{BB962C8B-B14F-4D97-AF65-F5344CB8AC3E}">
        <p14:creationId xmlns:p14="http://schemas.microsoft.com/office/powerpoint/2010/main" val="1512972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sz="2800" b="1" dirty="0"/>
              <a:t>Srovnání vnitrostátního práva a práva EU</a:t>
            </a:r>
            <a:endParaRPr lang="cs-CZ" sz="2800" b="1" dirty="0"/>
          </a:p>
        </p:txBody>
      </p:sp>
      <p:graphicFrame>
        <p:nvGraphicFramePr>
          <p:cNvPr id="4" name="Zástupný symbol pro obsah 3"/>
          <p:cNvGraphicFramePr>
            <a:graphicFrameLocks/>
          </p:cNvGraphicFramePr>
          <p:nvPr>
            <p:extLst>
              <p:ext uri="{D42A27DB-BD31-4B8C-83A1-F6EECF244321}">
                <p14:modId xmlns:p14="http://schemas.microsoft.com/office/powerpoint/2010/main" val="2568628716"/>
              </p:ext>
            </p:extLst>
          </p:nvPr>
        </p:nvGraphicFramePr>
        <p:xfrm>
          <a:off x="251520" y="740072"/>
          <a:ext cx="8229600" cy="4221064"/>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19606">
                <a:tc>
                  <a:txBody>
                    <a:bodyPr/>
                    <a:lstStyle/>
                    <a:p>
                      <a:r>
                        <a:rPr lang="cs-CZ" sz="1400" b="0" dirty="0"/>
                        <a:t>V</a:t>
                      </a:r>
                      <a:r>
                        <a:rPr lang="cs-CZ" sz="1400" dirty="0"/>
                        <a:t>nitrostátní</a:t>
                      </a:r>
                      <a:r>
                        <a:rPr lang="cs-CZ" sz="1400" baseline="0" dirty="0"/>
                        <a:t> právo (např. ČR)</a:t>
                      </a:r>
                      <a:endParaRPr lang="cs-CZ" sz="1400" dirty="0"/>
                    </a:p>
                  </a:txBody>
                  <a:tcPr marT="45723" marB="45723"/>
                </a:tc>
                <a:tc>
                  <a:txBody>
                    <a:bodyPr/>
                    <a:lstStyle/>
                    <a:p>
                      <a:r>
                        <a:rPr lang="cs-CZ" sz="1400" dirty="0"/>
                        <a:t>Evropská unie – specifický právní řád</a:t>
                      </a:r>
                    </a:p>
                  </a:txBody>
                  <a:tcPr marT="45723" marB="45723"/>
                </a:tc>
                <a:extLst>
                  <a:ext uri="{0D108BD9-81ED-4DB2-BD59-A6C34878D82A}">
                    <a16:rowId xmlns:a16="http://schemas.microsoft.com/office/drawing/2014/main" val="10000"/>
                  </a:ext>
                </a:extLst>
              </a:tr>
              <a:tr h="1242989">
                <a:tc>
                  <a:txBody>
                    <a:bodyPr/>
                    <a:lstStyle/>
                    <a:p>
                      <a:r>
                        <a:rPr lang="cs-CZ" sz="1400" dirty="0"/>
                        <a:t>1.Ústava a ústavní zákony + LZPS</a:t>
                      </a:r>
                    </a:p>
                    <a:p>
                      <a:r>
                        <a:rPr lang="cs-CZ" sz="1400" dirty="0"/>
                        <a:t>2.Zákony</a:t>
                      </a:r>
                    </a:p>
                    <a:p>
                      <a:r>
                        <a:rPr lang="cs-CZ" sz="1400" dirty="0"/>
                        <a:t>3.Vyhlášky</a:t>
                      </a:r>
                      <a:r>
                        <a:rPr lang="cs-CZ" sz="1400" baseline="0" dirty="0"/>
                        <a:t> a další normy obcí či krajů</a:t>
                      </a:r>
                    </a:p>
                    <a:p>
                      <a:endParaRPr lang="cs-CZ" sz="1400" baseline="0" dirty="0"/>
                    </a:p>
                    <a:p>
                      <a:r>
                        <a:rPr lang="cs-CZ" sz="1400" baseline="0" dirty="0"/>
                        <a:t>+ ČR podepisuje celou řadu mezinárodních smluv</a:t>
                      </a:r>
                      <a:endParaRPr lang="cs-CZ" sz="1400" dirty="0"/>
                    </a:p>
                  </a:txBody>
                  <a:tcPr marT="45723" marB="45723"/>
                </a:tc>
                <a:tc>
                  <a:txBody>
                    <a:bodyPr/>
                    <a:lstStyle/>
                    <a:p>
                      <a:r>
                        <a:rPr lang="cs-CZ" sz="1400" dirty="0"/>
                        <a:t>1.Mezinárodní smlouvy + LZP EU=</a:t>
                      </a:r>
                      <a:r>
                        <a:rPr lang="cs-CZ" sz="1400" b="1" dirty="0"/>
                        <a:t>primární právo</a:t>
                      </a:r>
                    </a:p>
                    <a:p>
                      <a:r>
                        <a:rPr lang="cs-CZ" sz="1400" dirty="0"/>
                        <a:t>2.Legislativní</a:t>
                      </a:r>
                      <a:r>
                        <a:rPr lang="cs-CZ" sz="1400" baseline="0" dirty="0"/>
                        <a:t> akty orgánů EU – nařízení, směrnice či rozhodnutí=</a:t>
                      </a:r>
                      <a:r>
                        <a:rPr lang="cs-CZ" sz="1400" b="1" baseline="0" dirty="0"/>
                        <a:t>sekundární právo</a:t>
                      </a:r>
                      <a:endParaRPr lang="cs-CZ" sz="1400" b="1" dirty="0"/>
                    </a:p>
                    <a:p>
                      <a:r>
                        <a:rPr lang="cs-CZ" sz="1400" dirty="0"/>
                        <a:t>3.Judikatura Soudního</a:t>
                      </a:r>
                      <a:r>
                        <a:rPr lang="cs-CZ" sz="1400" baseline="0" dirty="0"/>
                        <a:t> dvora EU</a:t>
                      </a:r>
                    </a:p>
                    <a:p>
                      <a:endParaRPr lang="cs-CZ" sz="1400" baseline="0" dirty="0"/>
                    </a:p>
                    <a:p>
                      <a:r>
                        <a:rPr lang="cs-CZ" sz="1400" baseline="0" dirty="0"/>
                        <a:t>+ EU podepisuje celou řadu mezinárodních smluv</a:t>
                      </a:r>
                      <a:endParaRPr lang="cs-CZ" sz="1400" dirty="0"/>
                    </a:p>
                  </a:txBody>
                  <a:tcPr marT="45723" marB="45723"/>
                </a:tc>
                <a:extLst>
                  <a:ext uri="{0D108BD9-81ED-4DB2-BD59-A6C34878D82A}">
                    <a16:rowId xmlns:a16="http://schemas.microsoft.com/office/drawing/2014/main" val="10001"/>
                  </a:ext>
                </a:extLst>
              </a:tr>
              <a:tr h="16296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altLang="cs-CZ" sz="1400" b="1" u="sng" dirty="0"/>
                        <a:t>Soudní systém</a:t>
                      </a:r>
                      <a:r>
                        <a:rPr lang="cs-CZ" altLang="cs-CZ" sz="1400" dirty="0"/>
                        <a:t>:</a:t>
                      </a:r>
                    </a:p>
                    <a:p>
                      <a:pPr marL="0" marR="0" indent="0" algn="l" defTabSz="914400" rtl="0" eaLnBrk="1" fontAlgn="auto" latinLnBrk="0" hangingPunct="1">
                        <a:lnSpc>
                          <a:spcPct val="100000"/>
                        </a:lnSpc>
                        <a:spcBef>
                          <a:spcPts val="0"/>
                        </a:spcBef>
                        <a:spcAft>
                          <a:spcPts val="0"/>
                        </a:spcAft>
                        <a:buClrTx/>
                        <a:buSzTx/>
                        <a:buFontTx/>
                        <a:buNone/>
                        <a:tabLst/>
                        <a:defRPr/>
                      </a:pPr>
                      <a:r>
                        <a:rPr lang="cs-CZ" altLang="cs-CZ" sz="1400" dirty="0"/>
                        <a:t>1.Ústavní</a:t>
                      </a:r>
                      <a:r>
                        <a:rPr lang="cs-CZ" altLang="cs-CZ" sz="1400" baseline="0" dirty="0"/>
                        <a:t> soud</a:t>
                      </a:r>
                    </a:p>
                    <a:p>
                      <a:pPr marL="0" marR="0" indent="0" algn="l" defTabSz="914400" rtl="0" eaLnBrk="1" fontAlgn="auto" latinLnBrk="0" hangingPunct="1">
                        <a:lnSpc>
                          <a:spcPct val="100000"/>
                        </a:lnSpc>
                        <a:spcBef>
                          <a:spcPts val="0"/>
                        </a:spcBef>
                        <a:spcAft>
                          <a:spcPts val="0"/>
                        </a:spcAft>
                        <a:buClrTx/>
                        <a:buSzTx/>
                        <a:buFontTx/>
                        <a:buNone/>
                        <a:tabLst/>
                        <a:defRPr/>
                      </a:pPr>
                      <a:r>
                        <a:rPr lang="cs-CZ" altLang="cs-CZ" sz="1400" baseline="0" dirty="0"/>
                        <a:t>2. Nejvyšší soud, Vrchní soud…okresní soud</a:t>
                      </a:r>
                      <a:endParaRPr lang="cs-CZ" altLang="cs-CZ" sz="1400" dirty="0"/>
                    </a:p>
                  </a:txBody>
                  <a:tcPr marT="45723" marB="45723"/>
                </a:tc>
                <a:tc>
                  <a:txBody>
                    <a:bodyPr/>
                    <a:lstStyle/>
                    <a:p>
                      <a:r>
                        <a:rPr lang="cs-CZ" sz="1400" b="1" u="sng" dirty="0"/>
                        <a:t>Soudní systém EU</a:t>
                      </a:r>
                      <a:r>
                        <a:rPr lang="cs-CZ" sz="1400" dirty="0"/>
                        <a:t>:</a:t>
                      </a:r>
                    </a:p>
                    <a:p>
                      <a:pPr marL="0" indent="0">
                        <a:buNone/>
                      </a:pPr>
                      <a:r>
                        <a:rPr lang="cs-CZ" sz="1400" dirty="0"/>
                        <a:t>1.Soudní dvůr</a:t>
                      </a:r>
                    </a:p>
                    <a:p>
                      <a:pPr marL="0" indent="0">
                        <a:buNone/>
                      </a:pPr>
                      <a:r>
                        <a:rPr lang="cs-CZ" sz="1400" dirty="0"/>
                        <a:t>2. Tribunál</a:t>
                      </a:r>
                    </a:p>
                    <a:p>
                      <a:pPr marL="0" indent="0">
                        <a:buNone/>
                      </a:pPr>
                      <a:r>
                        <a:rPr lang="cs-CZ" sz="1400" dirty="0"/>
                        <a:t>3. Soud pro veřejnou službu</a:t>
                      </a:r>
                    </a:p>
                    <a:p>
                      <a:pPr marL="0" indent="0">
                        <a:buNone/>
                      </a:pPr>
                      <a:endParaRPr lang="cs-CZ" sz="1400" dirty="0"/>
                    </a:p>
                    <a:p>
                      <a:pPr marL="0" indent="0">
                        <a:buNone/>
                      </a:pPr>
                      <a:r>
                        <a:rPr lang="cs-CZ" sz="1400" dirty="0"/>
                        <a:t>+n</a:t>
                      </a:r>
                      <a:r>
                        <a:rPr lang="cs-CZ" sz="1400" baseline="0" dirty="0"/>
                        <a:t>a aplikaci evropského práva se podílejí i národní soudy členských zemí</a:t>
                      </a:r>
                      <a:endParaRPr lang="cs-CZ" sz="1400" dirty="0"/>
                    </a:p>
                    <a:p>
                      <a:pPr marL="342900" indent="-342900">
                        <a:buAutoNum type="arabicPeriod"/>
                      </a:pPr>
                      <a:endParaRPr lang="cs-CZ" sz="1400" dirty="0"/>
                    </a:p>
                  </a:txBody>
                  <a:tcPr marT="45723" marB="45723"/>
                </a:tc>
                <a:extLst>
                  <a:ext uri="{0D108BD9-81ED-4DB2-BD59-A6C34878D82A}">
                    <a16:rowId xmlns:a16="http://schemas.microsoft.com/office/drawing/2014/main" val="10002"/>
                  </a:ext>
                </a:extLst>
              </a:tr>
              <a:tr h="709264">
                <a:tc>
                  <a:txBody>
                    <a:bodyPr/>
                    <a:lstStyle/>
                    <a:p>
                      <a:r>
                        <a:rPr lang="cs-CZ" sz="1400" dirty="0"/>
                        <a:t>Aby byla norma mezinárodního práva závazná pro fyzické i právnické</a:t>
                      </a:r>
                      <a:r>
                        <a:rPr lang="cs-CZ" sz="1400" baseline="0" dirty="0"/>
                        <a:t> osoby je nutná změna vnitrostátního práva v duchu této normy</a:t>
                      </a:r>
                      <a:endParaRPr lang="cs-CZ" sz="1400" dirty="0"/>
                    </a:p>
                  </a:txBody>
                  <a:tcPr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a:t>Toto</a:t>
                      </a:r>
                      <a:r>
                        <a:rPr lang="cs-CZ" sz="1400" baseline="0" dirty="0"/>
                        <a:t> není u všech norem nutné (viz např. směrnice vs. nařízení)</a:t>
                      </a:r>
                      <a:endParaRPr lang="cs-CZ" sz="1400" dirty="0"/>
                    </a:p>
                  </a:txBody>
                  <a:tcPr marT="45723" marB="45723"/>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52886055"/>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2555</TotalTime>
  <Words>3400</Words>
  <Application>Microsoft Office PowerPoint</Application>
  <PresentationFormat>Předvádění na obrazovce (16:9)</PresentationFormat>
  <Paragraphs>378</Paragraphs>
  <Slides>38</Slides>
  <Notes>37</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38</vt:i4>
      </vt:variant>
    </vt:vector>
  </HeadingPairs>
  <TitlesOfParts>
    <vt:vector size="42" baseType="lpstr">
      <vt:lpstr>Arial</vt:lpstr>
      <vt:lpstr>Calibri</vt:lpstr>
      <vt:lpstr>Times New Roman</vt:lpstr>
      <vt:lpstr>SLU</vt:lpstr>
      <vt:lpstr>Název prezentace</vt:lpstr>
      <vt:lpstr>Mezinárodní ekonomická integrace</vt:lpstr>
      <vt:lpstr>Stupně ekonomické integrace</vt:lpstr>
      <vt:lpstr>Vymezení Evropské unie</vt:lpstr>
      <vt:lpstr>Mezinárodní organizace klasického typu</vt:lpstr>
      <vt:lpstr>Specifika Evropské unie</vt:lpstr>
      <vt:lpstr>Právo Evropské unie</vt:lpstr>
      <vt:lpstr>Právo Evropské unie</vt:lpstr>
      <vt:lpstr>Srovnání vnitrostátního práva a práva EU</vt:lpstr>
      <vt:lpstr>Členění práva EU</vt:lpstr>
      <vt:lpstr>Akty členských států – primární právo</vt:lpstr>
      <vt:lpstr>Akty členských států </vt:lpstr>
      <vt:lpstr>Sekundární právo</vt:lpstr>
      <vt:lpstr>Závazné legislativní normy - NAŘÍZENÍ</vt:lpstr>
      <vt:lpstr>Závazné legislativní normy - SMĚRNICE</vt:lpstr>
      <vt:lpstr>Závazné legislativní normy - ROZHODNUTÍ</vt:lpstr>
      <vt:lpstr>Judikatura Soudního dvora (SD)</vt:lpstr>
      <vt:lpstr>Institucionální rámec EU</vt:lpstr>
      <vt:lpstr>Evropská rada</vt:lpstr>
      <vt:lpstr>Evropská rada</vt:lpstr>
      <vt:lpstr>Rada</vt:lpstr>
      <vt:lpstr>Rada - poslání</vt:lpstr>
      <vt:lpstr>Rada - hlasování</vt:lpstr>
      <vt:lpstr>Komise</vt:lpstr>
      <vt:lpstr>Komise - úkoly</vt:lpstr>
      <vt:lpstr>Komise – delegovaná legislativní pravomoc</vt:lpstr>
      <vt:lpstr>Evropský parlament</vt:lpstr>
      <vt:lpstr>Evropský parlament – zapojení do legislativního procesu</vt:lpstr>
      <vt:lpstr>Soudní dvůr Evropské unie</vt:lpstr>
      <vt:lpstr>Soudní dvůr – druhy řízení</vt:lpstr>
      <vt:lpstr>Tribunál</vt:lpstr>
      <vt:lpstr>Soud pro veřejnou službu – pouze do roku 2016</vt:lpstr>
      <vt:lpstr>Hospodářská politika Evropské unie</vt:lpstr>
      <vt:lpstr>Hospodářská politika Evropské unie - cíle</vt:lpstr>
      <vt:lpstr>Hospodářská politika Evropské unie</vt:lpstr>
      <vt:lpstr>Výlučné pravomoci</vt:lpstr>
      <vt:lpstr>Sdílené pravomoci</vt:lpstr>
      <vt:lpstr>Sdílené pravomoci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Eva Kotlánová</cp:lastModifiedBy>
  <cp:revision>64</cp:revision>
  <cp:lastPrinted>2018-03-27T09:30:31Z</cp:lastPrinted>
  <dcterms:created xsi:type="dcterms:W3CDTF">2016-07-06T15:42:34Z</dcterms:created>
  <dcterms:modified xsi:type="dcterms:W3CDTF">2022-05-02T14:29:04Z</dcterms:modified>
</cp:coreProperties>
</file>