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9" r:id="rId1"/>
  </p:sldMasterIdLst>
  <p:notesMasterIdLst>
    <p:notesMasterId r:id="rId64"/>
  </p:notesMasterIdLst>
  <p:sldIdLst>
    <p:sldId id="390" r:id="rId2"/>
    <p:sldId id="393" r:id="rId3"/>
    <p:sldId id="414" r:id="rId4"/>
    <p:sldId id="473" r:id="rId5"/>
    <p:sldId id="415" r:id="rId6"/>
    <p:sldId id="416" r:id="rId7"/>
    <p:sldId id="417" r:id="rId8"/>
    <p:sldId id="431" r:id="rId9"/>
    <p:sldId id="418" r:id="rId10"/>
    <p:sldId id="478" r:id="rId11"/>
    <p:sldId id="479" r:id="rId12"/>
    <p:sldId id="480" r:id="rId13"/>
    <p:sldId id="481" r:id="rId14"/>
    <p:sldId id="419" r:id="rId15"/>
    <p:sldId id="420" r:id="rId16"/>
    <p:sldId id="433" r:id="rId17"/>
    <p:sldId id="434" r:id="rId18"/>
    <p:sldId id="435" r:id="rId19"/>
    <p:sldId id="476" r:id="rId20"/>
    <p:sldId id="421" r:id="rId21"/>
    <p:sldId id="439" r:id="rId22"/>
    <p:sldId id="426" r:id="rId23"/>
    <p:sldId id="443" r:id="rId24"/>
    <p:sldId id="427" r:id="rId25"/>
    <p:sldId id="450" r:id="rId26"/>
    <p:sldId id="451" r:id="rId27"/>
    <p:sldId id="452" r:id="rId28"/>
    <p:sldId id="482" r:id="rId29"/>
    <p:sldId id="483" r:id="rId30"/>
    <p:sldId id="484" r:id="rId31"/>
    <p:sldId id="485" r:id="rId32"/>
    <p:sldId id="486" r:id="rId33"/>
    <p:sldId id="487" r:id="rId34"/>
    <p:sldId id="488" r:id="rId35"/>
    <p:sldId id="489" r:id="rId36"/>
    <p:sldId id="490" r:id="rId37"/>
    <p:sldId id="491" r:id="rId38"/>
    <p:sldId id="492" r:id="rId39"/>
    <p:sldId id="493" r:id="rId40"/>
    <p:sldId id="494" r:id="rId41"/>
    <p:sldId id="495" r:id="rId42"/>
    <p:sldId id="496" r:id="rId43"/>
    <p:sldId id="453" r:id="rId44"/>
    <p:sldId id="454" r:id="rId45"/>
    <p:sldId id="455" r:id="rId46"/>
    <p:sldId id="456" r:id="rId47"/>
    <p:sldId id="457" r:id="rId48"/>
    <p:sldId id="458" r:id="rId49"/>
    <p:sldId id="459" r:id="rId50"/>
    <p:sldId id="460" r:id="rId51"/>
    <p:sldId id="461" r:id="rId52"/>
    <p:sldId id="462" r:id="rId53"/>
    <p:sldId id="463" r:id="rId54"/>
    <p:sldId id="464" r:id="rId55"/>
    <p:sldId id="465" r:id="rId56"/>
    <p:sldId id="466" r:id="rId57"/>
    <p:sldId id="467" r:id="rId58"/>
    <p:sldId id="468" r:id="rId59"/>
    <p:sldId id="469" r:id="rId60"/>
    <p:sldId id="470" r:id="rId61"/>
    <p:sldId id="471" r:id="rId62"/>
    <p:sldId id="472" r:id="rId6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Corbel" pitchFamily="34" charset="0"/>
        <a:ea typeface="+mn-ea"/>
        <a:cs typeface="+mn-cs"/>
      </a:defRPr>
    </a:lvl1pPr>
    <a:lvl2pPr marL="457200" algn="l" rtl="0" eaLnBrk="0" fontAlgn="base" hangingPunct="0">
      <a:spcBef>
        <a:spcPct val="0"/>
      </a:spcBef>
      <a:spcAft>
        <a:spcPct val="0"/>
      </a:spcAft>
      <a:defRPr sz="2400" kern="1200">
        <a:solidFill>
          <a:schemeClr val="tx1"/>
        </a:solidFill>
        <a:latin typeface="Corbel" pitchFamily="34" charset="0"/>
        <a:ea typeface="+mn-ea"/>
        <a:cs typeface="+mn-cs"/>
      </a:defRPr>
    </a:lvl2pPr>
    <a:lvl3pPr marL="914400" algn="l" rtl="0" eaLnBrk="0" fontAlgn="base" hangingPunct="0">
      <a:spcBef>
        <a:spcPct val="0"/>
      </a:spcBef>
      <a:spcAft>
        <a:spcPct val="0"/>
      </a:spcAft>
      <a:defRPr sz="2400" kern="1200">
        <a:solidFill>
          <a:schemeClr val="tx1"/>
        </a:solidFill>
        <a:latin typeface="Corbel"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Corbel"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Corbel" pitchFamily="34" charset="0"/>
        <a:ea typeface="+mn-ea"/>
        <a:cs typeface="+mn-cs"/>
      </a:defRPr>
    </a:lvl5pPr>
    <a:lvl6pPr marL="2286000" algn="l" defTabSz="914400" rtl="0" eaLnBrk="1" latinLnBrk="0" hangingPunct="1">
      <a:defRPr sz="2400" kern="1200">
        <a:solidFill>
          <a:schemeClr val="tx1"/>
        </a:solidFill>
        <a:latin typeface="Corbel" pitchFamily="34" charset="0"/>
        <a:ea typeface="+mn-ea"/>
        <a:cs typeface="+mn-cs"/>
      </a:defRPr>
    </a:lvl6pPr>
    <a:lvl7pPr marL="2743200" algn="l" defTabSz="914400" rtl="0" eaLnBrk="1" latinLnBrk="0" hangingPunct="1">
      <a:defRPr sz="2400" kern="1200">
        <a:solidFill>
          <a:schemeClr val="tx1"/>
        </a:solidFill>
        <a:latin typeface="Corbel" pitchFamily="34" charset="0"/>
        <a:ea typeface="+mn-ea"/>
        <a:cs typeface="+mn-cs"/>
      </a:defRPr>
    </a:lvl7pPr>
    <a:lvl8pPr marL="3200400" algn="l" defTabSz="914400" rtl="0" eaLnBrk="1" latinLnBrk="0" hangingPunct="1">
      <a:defRPr sz="2400" kern="1200">
        <a:solidFill>
          <a:schemeClr val="tx1"/>
        </a:solidFill>
        <a:latin typeface="Corbel" pitchFamily="34" charset="0"/>
        <a:ea typeface="+mn-ea"/>
        <a:cs typeface="+mn-cs"/>
      </a:defRPr>
    </a:lvl8pPr>
    <a:lvl9pPr marL="3657600" algn="l" defTabSz="914400" rtl="0" eaLnBrk="1" latinLnBrk="0" hangingPunct="1">
      <a:defRPr sz="2400" kern="1200">
        <a:solidFill>
          <a:schemeClr val="tx1"/>
        </a:solidFill>
        <a:latin typeface="Corbe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a:srgbClr val="000066"/>
    <a:srgbClr val="FFCC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59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28" d="100"/>
          <a:sy n="28" d="100"/>
        </p:scale>
        <p:origin x="-1266"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zam\AppData\Local\Temp\ceby014008-18q4g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b="1" i="0" u="none" strike="noStrike" baseline="0">
                <a:solidFill>
                  <a:srgbClr val="000000"/>
                </a:solidFill>
                <a:latin typeface="Arial CE"/>
                <a:ea typeface="Arial CE"/>
                <a:cs typeface="Arial CE"/>
              </a:defRPr>
            </a:pPr>
            <a:r>
              <a:rPr lang="cs-CZ"/>
              <a:t>Ceny bytů - Praha (index, 2010 = 100)</a:t>
            </a:r>
          </a:p>
        </c:rich>
      </c:tx>
      <c:layout>
        <c:manualLayout>
          <c:xMode val="edge"/>
          <c:yMode val="edge"/>
          <c:x val="0.35171385991058135"/>
          <c:y val="3.0042918454935723E-2"/>
        </c:manualLayout>
      </c:layout>
      <c:overlay val="0"/>
      <c:spPr>
        <a:noFill/>
        <a:ln w="25400">
          <a:noFill/>
        </a:ln>
      </c:spPr>
    </c:title>
    <c:autoTitleDeleted val="0"/>
    <c:plotArea>
      <c:layout>
        <c:manualLayout>
          <c:layoutTarget val="inner"/>
          <c:xMode val="edge"/>
          <c:yMode val="edge"/>
          <c:x val="8.1967213114754051E-2"/>
          <c:y val="9.6566624788996663E-2"/>
          <c:w val="0.89716840536512654"/>
          <c:h val="0.7103011734479503"/>
        </c:manualLayout>
      </c:layout>
      <c:lineChart>
        <c:grouping val="standard"/>
        <c:varyColors val="0"/>
        <c:ser>
          <c:idx val="0"/>
          <c:order val="0"/>
          <c:tx>
            <c:strRef>
              <c:f>'[ceby014008-18q4g4.xlsx]ph_nXr_ib'!$B$2:$B$3</c:f>
              <c:strCache>
                <c:ptCount val="2"/>
                <c:pt idx="0">
                  <c:v>Praha</c:v>
                </c:pt>
                <c:pt idx="1">
                  <c:v>- nabídkové ceny (2010=100)</c:v>
                </c:pt>
              </c:strCache>
            </c:strRef>
          </c:tx>
          <c:spPr>
            <a:ln w="25400">
              <a:solidFill>
                <a:srgbClr val="000080"/>
              </a:solidFill>
              <a:prstDash val="solid"/>
            </a:ln>
          </c:spPr>
          <c:marker>
            <c:symbol val="none"/>
          </c:marker>
          <c:cat>
            <c:strRef>
              <c:f>'[ceby014008-18q4g4.xlsx]ph_nXr_ib'!$A$4:$A$59</c:f>
              <c:strCache>
                <c:ptCount val="56"/>
                <c:pt idx="0">
                  <c:v>1Q/05</c:v>
                </c:pt>
                <c:pt idx="1">
                  <c:v>2Q</c:v>
                </c:pt>
                <c:pt idx="2">
                  <c:v>3Q</c:v>
                </c:pt>
                <c:pt idx="3">
                  <c:v>4Q</c:v>
                </c:pt>
                <c:pt idx="4">
                  <c:v>1Q/06</c:v>
                </c:pt>
                <c:pt idx="5">
                  <c:v>2Q</c:v>
                </c:pt>
                <c:pt idx="6">
                  <c:v>3Q</c:v>
                </c:pt>
                <c:pt idx="7">
                  <c:v>4Q</c:v>
                </c:pt>
                <c:pt idx="8">
                  <c:v>1Q/07</c:v>
                </c:pt>
                <c:pt idx="9">
                  <c:v>2Q</c:v>
                </c:pt>
                <c:pt idx="10">
                  <c:v>3Q</c:v>
                </c:pt>
                <c:pt idx="11">
                  <c:v>4Q</c:v>
                </c:pt>
                <c:pt idx="12">
                  <c:v>1Q/08</c:v>
                </c:pt>
                <c:pt idx="13">
                  <c:v>2Q</c:v>
                </c:pt>
                <c:pt idx="14">
                  <c:v>3Q</c:v>
                </c:pt>
                <c:pt idx="15">
                  <c:v>4Q</c:v>
                </c:pt>
                <c:pt idx="16">
                  <c:v>1Q/09</c:v>
                </c:pt>
                <c:pt idx="17">
                  <c:v>2Q</c:v>
                </c:pt>
                <c:pt idx="18">
                  <c:v>3Q</c:v>
                </c:pt>
                <c:pt idx="19">
                  <c:v>4Q</c:v>
                </c:pt>
                <c:pt idx="20">
                  <c:v>1Q/10</c:v>
                </c:pt>
                <c:pt idx="21">
                  <c:v>2Q</c:v>
                </c:pt>
                <c:pt idx="22">
                  <c:v>3Q</c:v>
                </c:pt>
                <c:pt idx="23">
                  <c:v>4Q</c:v>
                </c:pt>
                <c:pt idx="24">
                  <c:v>1Q/11</c:v>
                </c:pt>
                <c:pt idx="25">
                  <c:v>2Q</c:v>
                </c:pt>
                <c:pt idx="26">
                  <c:v>3Q</c:v>
                </c:pt>
                <c:pt idx="27">
                  <c:v>4Q</c:v>
                </c:pt>
                <c:pt idx="28">
                  <c:v>1Q/12</c:v>
                </c:pt>
                <c:pt idx="29">
                  <c:v>2Q</c:v>
                </c:pt>
                <c:pt idx="30">
                  <c:v>3Q</c:v>
                </c:pt>
                <c:pt idx="31">
                  <c:v>4Q</c:v>
                </c:pt>
                <c:pt idx="32">
                  <c:v>1Q/13</c:v>
                </c:pt>
                <c:pt idx="33">
                  <c:v>2Q</c:v>
                </c:pt>
                <c:pt idx="34">
                  <c:v>3Q</c:v>
                </c:pt>
                <c:pt idx="35">
                  <c:v>4Q</c:v>
                </c:pt>
                <c:pt idx="36">
                  <c:v>1Q/14</c:v>
                </c:pt>
                <c:pt idx="37">
                  <c:v>2Q</c:v>
                </c:pt>
                <c:pt idx="38">
                  <c:v>3Q</c:v>
                </c:pt>
                <c:pt idx="39">
                  <c:v>4Q</c:v>
                </c:pt>
                <c:pt idx="40">
                  <c:v>1Q/15</c:v>
                </c:pt>
                <c:pt idx="41">
                  <c:v>2Q</c:v>
                </c:pt>
                <c:pt idx="42">
                  <c:v>3Q</c:v>
                </c:pt>
                <c:pt idx="43">
                  <c:v>4Q</c:v>
                </c:pt>
                <c:pt idx="44">
                  <c:v>1Q/16</c:v>
                </c:pt>
                <c:pt idx="45">
                  <c:v>2Q</c:v>
                </c:pt>
                <c:pt idx="46">
                  <c:v>3Q</c:v>
                </c:pt>
                <c:pt idx="47">
                  <c:v>4Q</c:v>
                </c:pt>
                <c:pt idx="48">
                  <c:v>1Q/17</c:v>
                </c:pt>
                <c:pt idx="49">
                  <c:v>2Q</c:v>
                </c:pt>
                <c:pt idx="50">
                  <c:v>3Q</c:v>
                </c:pt>
                <c:pt idx="51">
                  <c:v>4Q</c:v>
                </c:pt>
                <c:pt idx="52">
                  <c:v>1Q/18</c:v>
                </c:pt>
                <c:pt idx="53">
                  <c:v>2Q</c:v>
                </c:pt>
                <c:pt idx="54">
                  <c:v>3Q</c:v>
                </c:pt>
                <c:pt idx="55">
                  <c:v>4Q</c:v>
                </c:pt>
              </c:strCache>
            </c:strRef>
          </c:cat>
          <c:val>
            <c:numRef>
              <c:f>'[ceby014008-18q4g4.xlsx]ph_nXr_ib'!$B$4:$B$59</c:f>
              <c:numCache>
                <c:formatCode>General</c:formatCode>
                <c:ptCount val="56"/>
                <c:pt idx="0">
                  <c:v>73</c:v>
                </c:pt>
                <c:pt idx="1">
                  <c:v>72.099999999999994</c:v>
                </c:pt>
                <c:pt idx="2">
                  <c:v>72.5</c:v>
                </c:pt>
                <c:pt idx="3">
                  <c:v>73.099999999999994</c:v>
                </c:pt>
                <c:pt idx="4" formatCode="0.0">
                  <c:v>74.8</c:v>
                </c:pt>
                <c:pt idx="5">
                  <c:v>76.599999999999994</c:v>
                </c:pt>
                <c:pt idx="6">
                  <c:v>78.8</c:v>
                </c:pt>
                <c:pt idx="7">
                  <c:v>81.400000000000006</c:v>
                </c:pt>
                <c:pt idx="8">
                  <c:v>84.8</c:v>
                </c:pt>
                <c:pt idx="9">
                  <c:v>89.7</c:v>
                </c:pt>
                <c:pt idx="10">
                  <c:v>93.7</c:v>
                </c:pt>
                <c:pt idx="11">
                  <c:v>97.6</c:v>
                </c:pt>
                <c:pt idx="12">
                  <c:v>101.5</c:v>
                </c:pt>
                <c:pt idx="13">
                  <c:v>107</c:v>
                </c:pt>
                <c:pt idx="14">
                  <c:v>113.5</c:v>
                </c:pt>
                <c:pt idx="15">
                  <c:v>111.5</c:v>
                </c:pt>
                <c:pt idx="16">
                  <c:v>110.5</c:v>
                </c:pt>
                <c:pt idx="17">
                  <c:v>105.5</c:v>
                </c:pt>
                <c:pt idx="18">
                  <c:v>104</c:v>
                </c:pt>
                <c:pt idx="19">
                  <c:v>102.5</c:v>
                </c:pt>
                <c:pt idx="20">
                  <c:v>101.8</c:v>
                </c:pt>
                <c:pt idx="21">
                  <c:v>100.7</c:v>
                </c:pt>
                <c:pt idx="22">
                  <c:v>99.8</c:v>
                </c:pt>
                <c:pt idx="23">
                  <c:v>97.7</c:v>
                </c:pt>
                <c:pt idx="24">
                  <c:v>96.2</c:v>
                </c:pt>
                <c:pt idx="25">
                  <c:v>93.1</c:v>
                </c:pt>
                <c:pt idx="26">
                  <c:v>92.7</c:v>
                </c:pt>
                <c:pt idx="27">
                  <c:v>92.5</c:v>
                </c:pt>
                <c:pt idx="28">
                  <c:v>95.9</c:v>
                </c:pt>
                <c:pt idx="29">
                  <c:v>100.4</c:v>
                </c:pt>
                <c:pt idx="30">
                  <c:v>100.7</c:v>
                </c:pt>
                <c:pt idx="31">
                  <c:v>101.5</c:v>
                </c:pt>
                <c:pt idx="32">
                  <c:v>101.8</c:v>
                </c:pt>
                <c:pt idx="33">
                  <c:v>102.3</c:v>
                </c:pt>
                <c:pt idx="34">
                  <c:v>103.4</c:v>
                </c:pt>
                <c:pt idx="35">
                  <c:v>105</c:v>
                </c:pt>
                <c:pt idx="36">
                  <c:v>105.7</c:v>
                </c:pt>
                <c:pt idx="37">
                  <c:v>107.7</c:v>
                </c:pt>
                <c:pt idx="38">
                  <c:v>110.3</c:v>
                </c:pt>
                <c:pt idx="39">
                  <c:v>110.4</c:v>
                </c:pt>
                <c:pt idx="40">
                  <c:v>111.8</c:v>
                </c:pt>
                <c:pt idx="41">
                  <c:v>114.7</c:v>
                </c:pt>
                <c:pt idx="42">
                  <c:v>117.7</c:v>
                </c:pt>
                <c:pt idx="43">
                  <c:v>120.1</c:v>
                </c:pt>
                <c:pt idx="44">
                  <c:v>123.2</c:v>
                </c:pt>
                <c:pt idx="45">
                  <c:v>126.8</c:v>
                </c:pt>
                <c:pt idx="46">
                  <c:v>129.19999999999999</c:v>
                </c:pt>
                <c:pt idx="47">
                  <c:v>133.69999999999999</c:v>
                </c:pt>
                <c:pt idx="48">
                  <c:v>140</c:v>
                </c:pt>
                <c:pt idx="49">
                  <c:v>145.30000000000001</c:v>
                </c:pt>
                <c:pt idx="50">
                  <c:v>152.80000000000001</c:v>
                </c:pt>
                <c:pt idx="51">
                  <c:v>158.80000000000001</c:v>
                </c:pt>
                <c:pt idx="52">
                  <c:v>161.1</c:v>
                </c:pt>
                <c:pt idx="53">
                  <c:v>166</c:v>
                </c:pt>
                <c:pt idx="54">
                  <c:v>169.2</c:v>
                </c:pt>
                <c:pt idx="55">
                  <c:v>172.7</c:v>
                </c:pt>
              </c:numCache>
            </c:numRef>
          </c:val>
          <c:smooth val="0"/>
          <c:extLst>
            <c:ext xmlns:c16="http://schemas.microsoft.com/office/drawing/2014/chart" uri="{C3380CC4-5D6E-409C-BE32-E72D297353CC}">
              <c16:uniqueId val="{00000000-CC2D-409E-8E3A-D865E439413B}"/>
            </c:ext>
          </c:extLst>
        </c:ser>
        <c:ser>
          <c:idx val="1"/>
          <c:order val="1"/>
          <c:tx>
            <c:strRef>
              <c:f>'[ceby014008-18q4g4.xlsx]ph_nXr_ib'!$C$2:$C$3</c:f>
              <c:strCache>
                <c:ptCount val="2"/>
                <c:pt idx="0">
                  <c:v>Praha</c:v>
                </c:pt>
                <c:pt idx="1">
                  <c:v>- realizované ceny</c:v>
                </c:pt>
              </c:strCache>
            </c:strRef>
          </c:tx>
          <c:spPr>
            <a:ln w="25400">
              <a:solidFill>
                <a:srgbClr val="FFCC00"/>
              </a:solidFill>
              <a:prstDash val="solid"/>
            </a:ln>
          </c:spPr>
          <c:marker>
            <c:symbol val="none"/>
          </c:marker>
          <c:cat>
            <c:strRef>
              <c:f>'[ceby014008-18q4g4.xlsx]ph_nXr_ib'!$A$4:$A$59</c:f>
              <c:strCache>
                <c:ptCount val="56"/>
                <c:pt idx="0">
                  <c:v>1Q/05</c:v>
                </c:pt>
                <c:pt idx="1">
                  <c:v>2Q</c:v>
                </c:pt>
                <c:pt idx="2">
                  <c:v>3Q</c:v>
                </c:pt>
                <c:pt idx="3">
                  <c:v>4Q</c:v>
                </c:pt>
                <c:pt idx="4">
                  <c:v>1Q/06</c:v>
                </c:pt>
                <c:pt idx="5">
                  <c:v>2Q</c:v>
                </c:pt>
                <c:pt idx="6">
                  <c:v>3Q</c:v>
                </c:pt>
                <c:pt idx="7">
                  <c:v>4Q</c:v>
                </c:pt>
                <c:pt idx="8">
                  <c:v>1Q/07</c:v>
                </c:pt>
                <c:pt idx="9">
                  <c:v>2Q</c:v>
                </c:pt>
                <c:pt idx="10">
                  <c:v>3Q</c:v>
                </c:pt>
                <c:pt idx="11">
                  <c:v>4Q</c:v>
                </c:pt>
                <c:pt idx="12">
                  <c:v>1Q/08</c:v>
                </c:pt>
                <c:pt idx="13">
                  <c:v>2Q</c:v>
                </c:pt>
                <c:pt idx="14">
                  <c:v>3Q</c:v>
                </c:pt>
                <c:pt idx="15">
                  <c:v>4Q</c:v>
                </c:pt>
                <c:pt idx="16">
                  <c:v>1Q/09</c:v>
                </c:pt>
                <c:pt idx="17">
                  <c:v>2Q</c:v>
                </c:pt>
                <c:pt idx="18">
                  <c:v>3Q</c:v>
                </c:pt>
                <c:pt idx="19">
                  <c:v>4Q</c:v>
                </c:pt>
                <c:pt idx="20">
                  <c:v>1Q/10</c:v>
                </c:pt>
                <c:pt idx="21">
                  <c:v>2Q</c:v>
                </c:pt>
                <c:pt idx="22">
                  <c:v>3Q</c:v>
                </c:pt>
                <c:pt idx="23">
                  <c:v>4Q</c:v>
                </c:pt>
                <c:pt idx="24">
                  <c:v>1Q/11</c:v>
                </c:pt>
                <c:pt idx="25">
                  <c:v>2Q</c:v>
                </c:pt>
                <c:pt idx="26">
                  <c:v>3Q</c:v>
                </c:pt>
                <c:pt idx="27">
                  <c:v>4Q</c:v>
                </c:pt>
                <c:pt idx="28">
                  <c:v>1Q/12</c:v>
                </c:pt>
                <c:pt idx="29">
                  <c:v>2Q</c:v>
                </c:pt>
                <c:pt idx="30">
                  <c:v>3Q</c:v>
                </c:pt>
                <c:pt idx="31">
                  <c:v>4Q</c:v>
                </c:pt>
                <c:pt idx="32">
                  <c:v>1Q/13</c:v>
                </c:pt>
                <c:pt idx="33">
                  <c:v>2Q</c:v>
                </c:pt>
                <c:pt idx="34">
                  <c:v>3Q</c:v>
                </c:pt>
                <c:pt idx="35">
                  <c:v>4Q</c:v>
                </c:pt>
                <c:pt idx="36">
                  <c:v>1Q/14</c:v>
                </c:pt>
                <c:pt idx="37">
                  <c:v>2Q</c:v>
                </c:pt>
                <c:pt idx="38">
                  <c:v>3Q</c:v>
                </c:pt>
                <c:pt idx="39">
                  <c:v>4Q</c:v>
                </c:pt>
                <c:pt idx="40">
                  <c:v>1Q/15</c:v>
                </c:pt>
                <c:pt idx="41">
                  <c:v>2Q</c:v>
                </c:pt>
                <c:pt idx="42">
                  <c:v>3Q</c:v>
                </c:pt>
                <c:pt idx="43">
                  <c:v>4Q</c:v>
                </c:pt>
                <c:pt idx="44">
                  <c:v>1Q/16</c:v>
                </c:pt>
                <c:pt idx="45">
                  <c:v>2Q</c:v>
                </c:pt>
                <c:pt idx="46">
                  <c:v>3Q</c:v>
                </c:pt>
                <c:pt idx="47">
                  <c:v>4Q</c:v>
                </c:pt>
                <c:pt idx="48">
                  <c:v>1Q/17</c:v>
                </c:pt>
                <c:pt idx="49">
                  <c:v>2Q</c:v>
                </c:pt>
                <c:pt idx="50">
                  <c:v>3Q</c:v>
                </c:pt>
                <c:pt idx="51">
                  <c:v>4Q</c:v>
                </c:pt>
                <c:pt idx="52">
                  <c:v>1Q/18</c:v>
                </c:pt>
                <c:pt idx="53">
                  <c:v>2Q</c:v>
                </c:pt>
                <c:pt idx="54">
                  <c:v>3Q</c:v>
                </c:pt>
                <c:pt idx="55">
                  <c:v>4Q</c:v>
                </c:pt>
              </c:strCache>
            </c:strRef>
          </c:cat>
          <c:val>
            <c:numRef>
              <c:f>'[ceby014008-18q4g4.xlsx]ph_nXr_ib'!$C$4:$C$43</c:f>
              <c:numCache>
                <c:formatCode>General</c:formatCode>
                <c:ptCount val="40"/>
                <c:pt idx="0">
                  <c:v>73.8</c:v>
                </c:pt>
                <c:pt idx="1">
                  <c:v>73.599999999999994</c:v>
                </c:pt>
                <c:pt idx="2">
                  <c:v>73.099999999999994</c:v>
                </c:pt>
                <c:pt idx="3">
                  <c:v>73.900000000000006</c:v>
                </c:pt>
                <c:pt idx="4" formatCode="0.0">
                  <c:v>75.099999999999994</c:v>
                </c:pt>
                <c:pt idx="5">
                  <c:v>76.8</c:v>
                </c:pt>
                <c:pt idx="6">
                  <c:v>78.400000000000006</c:v>
                </c:pt>
                <c:pt idx="7">
                  <c:v>83.1</c:v>
                </c:pt>
                <c:pt idx="8">
                  <c:v>92.2</c:v>
                </c:pt>
                <c:pt idx="9">
                  <c:v>100.2</c:v>
                </c:pt>
                <c:pt idx="10">
                  <c:v>103.5</c:v>
                </c:pt>
                <c:pt idx="11">
                  <c:v>105.9</c:v>
                </c:pt>
                <c:pt idx="12">
                  <c:v>111.2</c:v>
                </c:pt>
                <c:pt idx="13">
                  <c:v>118.2</c:v>
                </c:pt>
                <c:pt idx="14">
                  <c:v>119.5</c:v>
                </c:pt>
                <c:pt idx="15">
                  <c:v>117.1</c:v>
                </c:pt>
                <c:pt idx="16">
                  <c:v>110.6</c:v>
                </c:pt>
                <c:pt idx="17">
                  <c:v>103.6</c:v>
                </c:pt>
                <c:pt idx="18">
                  <c:v>101.5</c:v>
                </c:pt>
                <c:pt idx="19" formatCode="0.0">
                  <c:v>101</c:v>
                </c:pt>
                <c:pt idx="20" formatCode="0.0">
                  <c:v>100.7</c:v>
                </c:pt>
                <c:pt idx="21">
                  <c:v>100.6</c:v>
                </c:pt>
                <c:pt idx="22">
                  <c:v>99.7</c:v>
                </c:pt>
                <c:pt idx="23">
                  <c:v>99</c:v>
                </c:pt>
                <c:pt idx="24">
                  <c:v>99.1</c:v>
                </c:pt>
                <c:pt idx="25">
                  <c:v>98.6</c:v>
                </c:pt>
                <c:pt idx="26">
                  <c:v>97.8</c:v>
                </c:pt>
                <c:pt idx="27">
                  <c:v>97.8</c:v>
                </c:pt>
                <c:pt idx="28">
                  <c:v>98</c:v>
                </c:pt>
                <c:pt idx="29">
                  <c:v>97.3</c:v>
                </c:pt>
                <c:pt idx="30">
                  <c:v>96.9</c:v>
                </c:pt>
                <c:pt idx="31">
                  <c:v>96.7</c:v>
                </c:pt>
                <c:pt idx="32">
                  <c:v>96.9</c:v>
                </c:pt>
                <c:pt idx="33">
                  <c:v>98.2</c:v>
                </c:pt>
                <c:pt idx="34">
                  <c:v>98.9</c:v>
                </c:pt>
                <c:pt idx="35">
                  <c:v>98.4</c:v>
                </c:pt>
                <c:pt idx="36">
                  <c:v>99.8</c:v>
                </c:pt>
                <c:pt idx="37">
                  <c:v>99.9</c:v>
                </c:pt>
                <c:pt idx="38">
                  <c:v>100.5</c:v>
                </c:pt>
                <c:pt idx="39">
                  <c:v>101.2</c:v>
                </c:pt>
              </c:numCache>
            </c:numRef>
          </c:val>
          <c:smooth val="0"/>
          <c:extLst>
            <c:ext xmlns:c16="http://schemas.microsoft.com/office/drawing/2014/chart" uri="{C3380CC4-5D6E-409C-BE32-E72D297353CC}">
              <c16:uniqueId val="{00000001-CC2D-409E-8E3A-D865E439413B}"/>
            </c:ext>
          </c:extLst>
        </c:ser>
        <c:dLbls>
          <c:showLegendKey val="0"/>
          <c:showVal val="0"/>
          <c:showCatName val="0"/>
          <c:showSerName val="0"/>
          <c:showPercent val="0"/>
          <c:showBubbleSize val="0"/>
        </c:dLbls>
        <c:smooth val="0"/>
        <c:axId val="118053120"/>
        <c:axId val="119550720"/>
      </c:lineChart>
      <c:catAx>
        <c:axId val="118053120"/>
        <c:scaling>
          <c:orientation val="minMax"/>
        </c:scaling>
        <c:delete val="0"/>
        <c:axPos val="b"/>
        <c:majorGridlines>
          <c:spPr>
            <a:ln w="3175">
              <a:solidFill>
                <a:srgbClr val="000000"/>
              </a:solidFill>
              <a:prstDash val="sysDash"/>
            </a:ln>
          </c:spPr>
        </c:majorGridlines>
        <c:title>
          <c:tx>
            <c:rich>
              <a:bodyPr/>
              <a:lstStyle/>
              <a:p>
                <a:pPr>
                  <a:defRPr sz="800" b="1" i="0" u="none" strike="noStrike" baseline="0">
                    <a:solidFill>
                      <a:srgbClr val="000000"/>
                    </a:solidFill>
                    <a:latin typeface="Arial CE"/>
                    <a:ea typeface="Arial CE"/>
                    <a:cs typeface="Arial CE"/>
                  </a:defRPr>
                </a:pPr>
                <a:r>
                  <a:rPr lang="cs-CZ"/>
                  <a:t>čtvrtletí/rok</a:t>
                </a:r>
              </a:p>
            </c:rich>
          </c:tx>
          <c:layout>
            <c:manualLayout>
              <c:xMode val="edge"/>
              <c:yMode val="edge"/>
              <c:x val="0.47988077496274467"/>
              <c:y val="0.89055884108906957"/>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2700000" vert="horz"/>
          <a:lstStyle/>
          <a:p>
            <a:pPr>
              <a:defRPr sz="700" b="0" i="0" u="none" strike="noStrike" baseline="0">
                <a:solidFill>
                  <a:srgbClr val="000000"/>
                </a:solidFill>
                <a:latin typeface="Arial CE"/>
                <a:ea typeface="Arial CE"/>
                <a:cs typeface="Arial CE"/>
              </a:defRPr>
            </a:pPr>
            <a:endParaRPr lang="cs-CZ"/>
          </a:p>
        </c:txPr>
        <c:crossAx val="119550720"/>
        <c:crosses val="autoZero"/>
        <c:auto val="1"/>
        <c:lblAlgn val="ctr"/>
        <c:lblOffset val="100"/>
        <c:tickLblSkip val="1"/>
        <c:tickMarkSkip val="4"/>
        <c:noMultiLvlLbl val="0"/>
      </c:catAx>
      <c:valAx>
        <c:axId val="119550720"/>
        <c:scaling>
          <c:orientation val="minMax"/>
          <c:max val="175"/>
          <c:min val="55"/>
        </c:scaling>
        <c:delete val="0"/>
        <c:axPos val="l"/>
        <c:majorGridlines>
          <c:spPr>
            <a:ln w="3175">
              <a:solidFill>
                <a:srgbClr val="000000"/>
              </a:solidFill>
              <a:prstDash val="sysDash"/>
            </a:ln>
          </c:spPr>
        </c:majorGridlines>
        <c:title>
          <c:tx>
            <c:rich>
              <a:bodyPr/>
              <a:lstStyle/>
              <a:p>
                <a:pPr>
                  <a:defRPr sz="800" b="1" i="0" u="none" strike="noStrike" baseline="0">
                    <a:solidFill>
                      <a:srgbClr val="000000"/>
                    </a:solidFill>
                    <a:latin typeface="Arial CE"/>
                    <a:ea typeface="Arial CE"/>
                    <a:cs typeface="Arial CE"/>
                  </a:defRPr>
                </a:pPr>
                <a:r>
                  <a:rPr lang="cs-CZ"/>
                  <a:t>index (2010 = 100)</a:t>
                </a:r>
              </a:p>
            </c:rich>
          </c:tx>
          <c:layout>
            <c:manualLayout>
              <c:xMode val="edge"/>
              <c:yMode val="edge"/>
              <c:x val="1.3412816691505241E-2"/>
              <c:y val="0.34549401281921338"/>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700" b="0" i="0" u="none" strike="noStrike" baseline="0">
                <a:solidFill>
                  <a:srgbClr val="000000"/>
                </a:solidFill>
                <a:latin typeface="Arial CE"/>
                <a:ea typeface="Arial CE"/>
                <a:cs typeface="Arial CE"/>
              </a:defRPr>
            </a:pPr>
            <a:endParaRPr lang="cs-CZ"/>
          </a:p>
        </c:txPr>
        <c:crossAx val="118053120"/>
        <c:crosses val="autoZero"/>
        <c:crossBetween val="between"/>
      </c:valAx>
      <c:spPr>
        <a:solidFill>
          <a:srgbClr val="FFFFFF"/>
        </a:solidFill>
        <a:ln w="12700">
          <a:solidFill>
            <a:srgbClr val="808080"/>
          </a:solidFill>
          <a:prstDash val="solid"/>
        </a:ln>
      </c:spPr>
    </c:plotArea>
    <c:legend>
      <c:legendPos val="b"/>
      <c:layout>
        <c:manualLayout>
          <c:xMode val="edge"/>
          <c:yMode val="edge"/>
          <c:x val="1.7883755588673621E-2"/>
          <c:y val="0.94420690975859778"/>
          <c:w val="0.96522603079980163"/>
          <c:h val="3.7420612123055606E-2"/>
        </c:manualLayout>
      </c:layout>
      <c:overlay val="0"/>
      <c:spPr>
        <a:solidFill>
          <a:srgbClr val="FFFFFF"/>
        </a:solidFill>
        <a:ln w="3175">
          <a:solidFill>
            <a:srgbClr val="000000"/>
          </a:solidFill>
          <a:prstDash val="solid"/>
        </a:ln>
      </c:spPr>
      <c:txPr>
        <a:bodyPr/>
        <a:lstStyle/>
        <a:p>
          <a:pPr>
            <a:defRPr sz="640" b="0" i="0" u="none" strike="noStrike" baseline="0">
              <a:solidFill>
                <a:srgbClr val="000000"/>
              </a:solidFill>
              <a:latin typeface="Arial CE"/>
              <a:ea typeface="Arial CE"/>
              <a:cs typeface="Arial CE"/>
            </a:defRPr>
          </a:pPr>
          <a:endParaRPr lang="cs-CZ"/>
        </a:p>
      </c:txPr>
    </c:legend>
    <c:plotVisOnly val="1"/>
    <c:dispBlanksAs val="gap"/>
    <c:showDLblsOverMax val="0"/>
  </c:chart>
  <c:spPr>
    <a:solidFill>
      <a:srgbClr val="FFFFFF"/>
    </a:solidFill>
    <a:ln w="3175">
      <a:solidFill>
        <a:srgbClr val="000000"/>
      </a:solidFill>
      <a:prstDash val="solid"/>
    </a:ln>
  </c:spPr>
  <c:txPr>
    <a:bodyPr/>
    <a:lstStyle/>
    <a:p>
      <a:pPr>
        <a:defRPr sz="700" b="0" i="0" u="none" strike="noStrike" baseline="0">
          <a:solidFill>
            <a:srgbClr val="000000"/>
          </a:solidFill>
          <a:latin typeface="Arial CE"/>
          <a:ea typeface="Arial CE"/>
          <a:cs typeface="Arial CE"/>
        </a:defRPr>
      </a:pPr>
      <a:endParaRPr lang="cs-CZ"/>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368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fld id="{72B147A1-176D-4828-AA57-B880F48E46AF}" type="datetimeFigureOut">
              <a:rPr lang="en-US"/>
              <a:pPr>
                <a:defRPr/>
              </a:pPr>
              <a:t>3/15/2020</a:t>
            </a:fld>
            <a:endParaRPr lang="en-US"/>
          </a:p>
        </p:txBody>
      </p:sp>
      <p:sp>
        <p:nvSpPr>
          <p:cNvPr id="604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Klepnutím lze upravit styly předlohy textu.</a:t>
            </a:r>
          </a:p>
          <a:p>
            <a:pPr lvl="1"/>
            <a:r>
              <a:rPr lang="en-US" noProof="0" smtClean="0"/>
              <a:t>Druhá úroveň</a:t>
            </a:r>
          </a:p>
          <a:p>
            <a:pPr lvl="2"/>
            <a:r>
              <a:rPr lang="en-US" noProof="0" smtClean="0"/>
              <a:t>Třetí úroveň</a:t>
            </a:r>
          </a:p>
          <a:p>
            <a:pPr lvl="3"/>
            <a:r>
              <a:rPr lang="en-US" noProof="0" smtClean="0"/>
              <a:t>Čtvrtá úroveň</a:t>
            </a:r>
          </a:p>
          <a:p>
            <a:pPr lvl="4"/>
            <a:r>
              <a:rPr lang="en-US" noProof="0" smtClean="0"/>
              <a:t>Pátá úroveň</a:t>
            </a:r>
          </a:p>
        </p:txBody>
      </p:sp>
      <p:sp>
        <p:nvSpPr>
          <p:cNvPr id="368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368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C68EAE24-09CA-4C45-A85F-26311AA4B025}" type="slidenum">
              <a:rPr lang="en-US"/>
              <a:pPr>
                <a:defRPr/>
              </a:pPr>
              <a:t>‹#›</a:t>
            </a:fld>
            <a:endParaRPr lang="en-US"/>
          </a:p>
        </p:txBody>
      </p:sp>
    </p:spTree>
    <p:extLst>
      <p:ext uri="{BB962C8B-B14F-4D97-AF65-F5344CB8AC3E}">
        <p14:creationId xmlns:p14="http://schemas.microsoft.com/office/powerpoint/2010/main" val="15722236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711531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127822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cs-CZ" smtClean="0"/>
          </a:p>
        </p:txBody>
      </p:sp>
    </p:spTree>
    <p:extLst>
      <p:ext uri="{BB962C8B-B14F-4D97-AF65-F5344CB8AC3E}">
        <p14:creationId xmlns:p14="http://schemas.microsoft.com/office/powerpoint/2010/main" val="1129050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15321784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cs-CZ" smtClean="0"/>
          </a:p>
        </p:txBody>
      </p:sp>
    </p:spTree>
    <p:extLst>
      <p:ext uri="{BB962C8B-B14F-4D97-AF65-F5344CB8AC3E}">
        <p14:creationId xmlns:p14="http://schemas.microsoft.com/office/powerpoint/2010/main" val="31544693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18121334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cs-CZ" smtClean="0"/>
          </a:p>
        </p:txBody>
      </p:sp>
    </p:spTree>
    <p:extLst>
      <p:ext uri="{BB962C8B-B14F-4D97-AF65-F5344CB8AC3E}">
        <p14:creationId xmlns:p14="http://schemas.microsoft.com/office/powerpoint/2010/main" val="1913179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cs-CZ" smtClean="0"/>
          </a:p>
        </p:txBody>
      </p:sp>
    </p:spTree>
    <p:extLst>
      <p:ext uri="{BB962C8B-B14F-4D97-AF65-F5344CB8AC3E}">
        <p14:creationId xmlns:p14="http://schemas.microsoft.com/office/powerpoint/2010/main" val="17767415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cs-CZ" smtClean="0"/>
          </a:p>
        </p:txBody>
      </p:sp>
    </p:spTree>
    <p:extLst>
      <p:ext uri="{BB962C8B-B14F-4D97-AF65-F5344CB8AC3E}">
        <p14:creationId xmlns:p14="http://schemas.microsoft.com/office/powerpoint/2010/main" val="36485396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cs-CZ" smtClean="0"/>
          </a:p>
        </p:txBody>
      </p:sp>
    </p:spTree>
    <p:extLst>
      <p:ext uri="{BB962C8B-B14F-4D97-AF65-F5344CB8AC3E}">
        <p14:creationId xmlns:p14="http://schemas.microsoft.com/office/powerpoint/2010/main" val="20614284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423495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7138992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11139017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512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9DF435C-A51A-4328-B6C6-2C9663F75A97}" type="slidenum">
              <a:rPr lang="cs-CZ" altLang="cs-CZ" sz="1200" smtClean="0"/>
              <a:pPr/>
              <a:t>29</a:t>
            </a:fld>
            <a:endParaRPr lang="cs-CZ" altLang="cs-CZ" sz="1200" smtClean="0"/>
          </a:p>
        </p:txBody>
      </p:sp>
    </p:spTree>
    <p:extLst>
      <p:ext uri="{BB962C8B-B14F-4D97-AF65-F5344CB8AC3E}">
        <p14:creationId xmlns:p14="http://schemas.microsoft.com/office/powerpoint/2010/main" val="29267928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7172"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6CCE36A-FCFD-4252-A244-FDED116F1697}" type="slidenum">
              <a:rPr lang="cs-CZ" altLang="cs-CZ" sz="1200" smtClean="0"/>
              <a:pPr/>
              <a:t>30</a:t>
            </a:fld>
            <a:endParaRPr lang="cs-CZ" altLang="cs-CZ" sz="1200" smtClean="0"/>
          </a:p>
        </p:txBody>
      </p:sp>
    </p:spTree>
    <p:extLst>
      <p:ext uri="{BB962C8B-B14F-4D97-AF65-F5344CB8AC3E}">
        <p14:creationId xmlns:p14="http://schemas.microsoft.com/office/powerpoint/2010/main" val="40584603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922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E40AE3D-2734-453D-872A-4D3B36503360}" type="slidenum">
              <a:rPr lang="cs-CZ" altLang="cs-CZ" sz="1200" smtClean="0"/>
              <a:pPr/>
              <a:t>31</a:t>
            </a:fld>
            <a:endParaRPr lang="cs-CZ" altLang="cs-CZ" sz="1200" smtClean="0"/>
          </a:p>
        </p:txBody>
      </p:sp>
    </p:spTree>
    <p:extLst>
      <p:ext uri="{BB962C8B-B14F-4D97-AF65-F5344CB8AC3E}">
        <p14:creationId xmlns:p14="http://schemas.microsoft.com/office/powerpoint/2010/main" val="7970529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11268"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1644213-5699-4DAF-949D-0DD291BD7B1F}" type="slidenum">
              <a:rPr lang="cs-CZ" altLang="cs-CZ" sz="1200" smtClean="0"/>
              <a:pPr/>
              <a:t>32</a:t>
            </a:fld>
            <a:endParaRPr lang="cs-CZ" altLang="cs-CZ" sz="1200" smtClean="0"/>
          </a:p>
        </p:txBody>
      </p:sp>
    </p:spTree>
    <p:extLst>
      <p:ext uri="{BB962C8B-B14F-4D97-AF65-F5344CB8AC3E}">
        <p14:creationId xmlns:p14="http://schemas.microsoft.com/office/powerpoint/2010/main" val="25145748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13316"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07EC4A0-4E49-4154-9E5F-27C0C3F48416}" type="slidenum">
              <a:rPr lang="cs-CZ" altLang="cs-CZ" sz="1200" smtClean="0"/>
              <a:pPr/>
              <a:t>33</a:t>
            </a:fld>
            <a:endParaRPr lang="cs-CZ" altLang="cs-CZ" sz="1200" smtClean="0"/>
          </a:p>
        </p:txBody>
      </p:sp>
    </p:spTree>
    <p:extLst>
      <p:ext uri="{BB962C8B-B14F-4D97-AF65-F5344CB8AC3E}">
        <p14:creationId xmlns:p14="http://schemas.microsoft.com/office/powerpoint/2010/main" val="38483799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17412"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7BD728B-FAC6-4A98-8D16-E3922FB8B7B1}" type="slidenum">
              <a:rPr lang="cs-CZ" altLang="cs-CZ" sz="1200" smtClean="0"/>
              <a:pPr/>
              <a:t>34</a:t>
            </a:fld>
            <a:endParaRPr lang="cs-CZ" altLang="cs-CZ" sz="1200" smtClean="0"/>
          </a:p>
        </p:txBody>
      </p:sp>
    </p:spTree>
    <p:extLst>
      <p:ext uri="{BB962C8B-B14F-4D97-AF65-F5344CB8AC3E}">
        <p14:creationId xmlns:p14="http://schemas.microsoft.com/office/powerpoint/2010/main" val="24411405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1946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C82ECCE-B6EC-4EC3-B54F-CBAE19223A87}" type="slidenum">
              <a:rPr lang="cs-CZ" altLang="cs-CZ" sz="1200" smtClean="0"/>
              <a:pPr/>
              <a:t>35</a:t>
            </a:fld>
            <a:endParaRPr lang="cs-CZ" altLang="cs-CZ" sz="1200" smtClean="0"/>
          </a:p>
        </p:txBody>
      </p:sp>
    </p:spTree>
    <p:extLst>
      <p:ext uri="{BB962C8B-B14F-4D97-AF65-F5344CB8AC3E}">
        <p14:creationId xmlns:p14="http://schemas.microsoft.com/office/powerpoint/2010/main" val="31290749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21508"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19361DD-3E75-4053-88C3-EF893809DA9B}" type="slidenum">
              <a:rPr lang="cs-CZ" altLang="cs-CZ" sz="1200" smtClean="0"/>
              <a:pPr/>
              <a:t>36</a:t>
            </a:fld>
            <a:endParaRPr lang="cs-CZ" altLang="cs-CZ" sz="1200" smtClean="0"/>
          </a:p>
        </p:txBody>
      </p:sp>
    </p:spTree>
    <p:extLst>
      <p:ext uri="{BB962C8B-B14F-4D97-AF65-F5344CB8AC3E}">
        <p14:creationId xmlns:p14="http://schemas.microsoft.com/office/powerpoint/2010/main" val="37678846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23556"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5649069-5435-4CBE-ADC1-B48607114D35}" type="slidenum">
              <a:rPr lang="cs-CZ" altLang="cs-CZ" sz="1200" smtClean="0"/>
              <a:pPr/>
              <a:t>37</a:t>
            </a:fld>
            <a:endParaRPr lang="cs-CZ" altLang="cs-CZ" sz="1200" smtClean="0"/>
          </a:p>
        </p:txBody>
      </p:sp>
    </p:spTree>
    <p:extLst>
      <p:ext uri="{BB962C8B-B14F-4D97-AF65-F5344CB8AC3E}">
        <p14:creationId xmlns:p14="http://schemas.microsoft.com/office/powerpoint/2010/main" val="3546771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937785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2560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B1EDD8E-58BC-4855-81BD-FC5CF0DEC7C4}" type="slidenum">
              <a:rPr lang="cs-CZ" altLang="cs-CZ" sz="1200" smtClean="0"/>
              <a:pPr/>
              <a:t>38</a:t>
            </a:fld>
            <a:endParaRPr lang="cs-CZ" altLang="cs-CZ" sz="1200" smtClean="0"/>
          </a:p>
        </p:txBody>
      </p:sp>
    </p:spTree>
    <p:extLst>
      <p:ext uri="{BB962C8B-B14F-4D97-AF65-F5344CB8AC3E}">
        <p14:creationId xmlns:p14="http://schemas.microsoft.com/office/powerpoint/2010/main" val="2539314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27652"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8992F42-DBE2-44F4-9D5B-9627174E84B3}" type="slidenum">
              <a:rPr lang="cs-CZ" altLang="cs-CZ" sz="1200" smtClean="0"/>
              <a:pPr/>
              <a:t>39</a:t>
            </a:fld>
            <a:endParaRPr lang="cs-CZ" altLang="cs-CZ" sz="1200" smtClean="0"/>
          </a:p>
        </p:txBody>
      </p:sp>
    </p:spTree>
    <p:extLst>
      <p:ext uri="{BB962C8B-B14F-4D97-AF65-F5344CB8AC3E}">
        <p14:creationId xmlns:p14="http://schemas.microsoft.com/office/powerpoint/2010/main" val="40553092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2970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F3A4359-B356-474D-BCB8-97A87FFB21FE}" type="slidenum">
              <a:rPr lang="cs-CZ" altLang="cs-CZ" sz="1200" smtClean="0"/>
              <a:pPr/>
              <a:t>40</a:t>
            </a:fld>
            <a:endParaRPr lang="cs-CZ" altLang="cs-CZ" sz="1200" smtClean="0"/>
          </a:p>
        </p:txBody>
      </p:sp>
    </p:spTree>
    <p:extLst>
      <p:ext uri="{BB962C8B-B14F-4D97-AF65-F5344CB8AC3E}">
        <p14:creationId xmlns:p14="http://schemas.microsoft.com/office/powerpoint/2010/main" val="10612678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31748"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46E319C-B75A-4577-89C9-1455932B0786}" type="slidenum">
              <a:rPr lang="cs-CZ" altLang="cs-CZ" sz="1200" smtClean="0"/>
              <a:pPr/>
              <a:t>41</a:t>
            </a:fld>
            <a:endParaRPr lang="cs-CZ" altLang="cs-CZ" sz="1200" smtClean="0"/>
          </a:p>
        </p:txBody>
      </p:sp>
    </p:spTree>
    <p:extLst>
      <p:ext uri="{BB962C8B-B14F-4D97-AF65-F5344CB8AC3E}">
        <p14:creationId xmlns:p14="http://schemas.microsoft.com/office/powerpoint/2010/main" val="32877925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33796"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4103F04-60F4-4CBB-BEF8-3F494089E1D5}" type="slidenum">
              <a:rPr lang="cs-CZ" altLang="cs-CZ" sz="1200" smtClean="0"/>
              <a:pPr/>
              <a:t>42</a:t>
            </a:fld>
            <a:endParaRPr lang="cs-CZ" altLang="cs-CZ" sz="1200" smtClean="0"/>
          </a:p>
        </p:txBody>
      </p:sp>
    </p:spTree>
    <p:extLst>
      <p:ext uri="{BB962C8B-B14F-4D97-AF65-F5344CB8AC3E}">
        <p14:creationId xmlns:p14="http://schemas.microsoft.com/office/powerpoint/2010/main" val="31504302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cs-CZ" smtClean="0"/>
          </a:p>
        </p:txBody>
      </p:sp>
    </p:spTree>
    <p:extLst>
      <p:ext uri="{BB962C8B-B14F-4D97-AF65-F5344CB8AC3E}">
        <p14:creationId xmlns:p14="http://schemas.microsoft.com/office/powerpoint/2010/main" val="16132608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5305062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cs-CZ" smtClean="0"/>
          </a:p>
        </p:txBody>
      </p:sp>
    </p:spTree>
    <p:extLst>
      <p:ext uri="{BB962C8B-B14F-4D97-AF65-F5344CB8AC3E}">
        <p14:creationId xmlns:p14="http://schemas.microsoft.com/office/powerpoint/2010/main" val="32067678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23546305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2763030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51999096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38065838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260715720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cs-CZ" smtClean="0"/>
          </a:p>
        </p:txBody>
      </p:sp>
    </p:spTree>
    <p:extLst>
      <p:ext uri="{BB962C8B-B14F-4D97-AF65-F5344CB8AC3E}">
        <p14:creationId xmlns:p14="http://schemas.microsoft.com/office/powerpoint/2010/main" val="415159102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27608621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cs-CZ" smtClean="0"/>
          </a:p>
        </p:txBody>
      </p:sp>
    </p:spTree>
    <p:extLst>
      <p:ext uri="{BB962C8B-B14F-4D97-AF65-F5344CB8AC3E}">
        <p14:creationId xmlns:p14="http://schemas.microsoft.com/office/powerpoint/2010/main" val="175934764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294479098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p>
        </p:txBody>
      </p:sp>
    </p:spTree>
    <p:extLst>
      <p:ext uri="{BB962C8B-B14F-4D97-AF65-F5344CB8AC3E}">
        <p14:creationId xmlns:p14="http://schemas.microsoft.com/office/powerpoint/2010/main" val="61664419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cs-CZ" smtClean="0"/>
          </a:p>
        </p:txBody>
      </p:sp>
    </p:spTree>
    <p:extLst>
      <p:ext uri="{BB962C8B-B14F-4D97-AF65-F5344CB8AC3E}">
        <p14:creationId xmlns:p14="http://schemas.microsoft.com/office/powerpoint/2010/main" val="315975132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cs-CZ" smtClean="0"/>
          </a:p>
        </p:txBody>
      </p:sp>
    </p:spTree>
    <p:extLst>
      <p:ext uri="{BB962C8B-B14F-4D97-AF65-F5344CB8AC3E}">
        <p14:creationId xmlns:p14="http://schemas.microsoft.com/office/powerpoint/2010/main" val="73890087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cs-CZ" smtClean="0"/>
          </a:p>
        </p:txBody>
      </p:sp>
    </p:spTree>
    <p:extLst>
      <p:ext uri="{BB962C8B-B14F-4D97-AF65-F5344CB8AC3E}">
        <p14:creationId xmlns:p14="http://schemas.microsoft.com/office/powerpoint/2010/main" val="40419510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6943574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1880774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2242279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638585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Tree>
    <p:extLst>
      <p:ext uri="{BB962C8B-B14F-4D97-AF65-F5344CB8AC3E}">
        <p14:creationId xmlns:p14="http://schemas.microsoft.com/office/powerpoint/2010/main" val="31125337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4" name="Obdélník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Obdélník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Nadpis 1"/>
          <p:cNvSpPr>
            <a:spLocks noGrp="1"/>
          </p:cNvSpPr>
          <p:nvPr>
            <p:ph type="ctrTitle"/>
          </p:nvPr>
        </p:nvSpPr>
        <p:spPr>
          <a:xfrm>
            <a:off x="685800" y="3355848"/>
            <a:ext cx="8077200" cy="1673352"/>
          </a:xfrm>
        </p:spPr>
        <p:txBody>
          <a:bodyPr tIns="0" bIns="0" anchor="t"/>
          <a:lstStyle>
            <a:lvl1pPr algn="l">
              <a:defRPr sz="4700" b="1"/>
            </a:lvl1pPr>
            <a:extLst/>
          </a:lstStyle>
          <a:p>
            <a:r>
              <a:rPr lang="cs-CZ" smtClean="0"/>
              <a:t>Klepnutím lze upravit styl předlohy nadpisů.</a:t>
            </a:r>
            <a:endParaRPr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cs-CZ" smtClean="0"/>
              <a:t>Klepnutím lze upravit styl předlohy podnadpisů.</a:t>
            </a:r>
            <a:endParaRPr lang="en-US"/>
          </a:p>
        </p:txBody>
      </p:sp>
      <p:sp>
        <p:nvSpPr>
          <p:cNvPr id="6" name="Zástupný symbol pro datum 3"/>
          <p:cNvSpPr>
            <a:spLocks noGrp="1"/>
          </p:cNvSpPr>
          <p:nvPr>
            <p:ph type="dt" sz="half" idx="10"/>
          </p:nvPr>
        </p:nvSpPr>
        <p:spPr/>
        <p:txBody>
          <a:bodyPr/>
          <a:lstStyle>
            <a:lvl1pPr>
              <a:defRPr/>
            </a:lvl1pPr>
          </a:lstStyle>
          <a:p>
            <a:pPr>
              <a:defRPr/>
            </a:pPr>
            <a:endParaRPr lang="en-CA"/>
          </a:p>
        </p:txBody>
      </p:sp>
      <p:sp>
        <p:nvSpPr>
          <p:cNvPr id="7" name="Zástupný symbol pro zápatí 4"/>
          <p:cNvSpPr>
            <a:spLocks noGrp="1"/>
          </p:cNvSpPr>
          <p:nvPr>
            <p:ph type="ftr" sz="quarter" idx="11"/>
          </p:nvPr>
        </p:nvSpPr>
        <p:spPr/>
        <p:txBody>
          <a:bodyPr/>
          <a:lstStyle>
            <a:lvl1pPr>
              <a:defRPr/>
            </a:lvl1pPr>
          </a:lstStyle>
          <a:p>
            <a:pPr>
              <a:defRPr/>
            </a:pPr>
            <a:endParaRPr lang="en-CA"/>
          </a:p>
        </p:txBody>
      </p:sp>
      <p:sp>
        <p:nvSpPr>
          <p:cNvPr id="8" name="Zástupný symbol pro číslo snímku 5"/>
          <p:cNvSpPr>
            <a:spLocks noGrp="1"/>
          </p:cNvSpPr>
          <p:nvPr>
            <p:ph type="sldNum" sz="quarter" idx="12"/>
          </p:nvPr>
        </p:nvSpPr>
        <p:spPr/>
        <p:txBody>
          <a:bodyPr/>
          <a:lstStyle>
            <a:lvl1pPr>
              <a:defRPr/>
            </a:lvl1pPr>
          </a:lstStyle>
          <a:p>
            <a:pPr>
              <a:defRPr/>
            </a:pPr>
            <a:fld id="{DF3D4F95-9C8E-4472-B98A-2B8BF93218A7}" type="slidenum">
              <a:rPr lang="en-CA"/>
              <a:pPr>
                <a:defRPr/>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lvl1pPr>
              <a:defRPr/>
            </a:lvl1pPr>
          </a:lstStyle>
          <a:p>
            <a:pPr>
              <a:defRPr/>
            </a:pPr>
            <a:endParaRPr lang="en-CA"/>
          </a:p>
        </p:txBody>
      </p:sp>
      <p:sp>
        <p:nvSpPr>
          <p:cNvPr id="5" name="Zástupný symbol pro zápatí 4"/>
          <p:cNvSpPr>
            <a:spLocks noGrp="1"/>
          </p:cNvSpPr>
          <p:nvPr>
            <p:ph type="ftr" sz="quarter" idx="11"/>
          </p:nvPr>
        </p:nvSpPr>
        <p:spPr/>
        <p:txBody>
          <a:bodyPr/>
          <a:lstStyle>
            <a:lvl1pPr>
              <a:defRPr/>
            </a:lvl1pPr>
          </a:lstStyle>
          <a:p>
            <a:pPr>
              <a:defRPr/>
            </a:pPr>
            <a:endParaRPr lang="en-CA"/>
          </a:p>
        </p:txBody>
      </p:sp>
      <p:sp>
        <p:nvSpPr>
          <p:cNvPr id="6" name="Zástupný symbol pro číslo snímku 5"/>
          <p:cNvSpPr>
            <a:spLocks noGrp="1"/>
          </p:cNvSpPr>
          <p:nvPr>
            <p:ph type="sldNum" sz="quarter" idx="12"/>
          </p:nvPr>
        </p:nvSpPr>
        <p:spPr/>
        <p:txBody>
          <a:bodyPr/>
          <a:lstStyle>
            <a:lvl1pPr>
              <a:defRPr/>
            </a:lvl1pPr>
          </a:lstStyle>
          <a:p>
            <a:pPr>
              <a:defRPr/>
            </a:pPr>
            <a:fld id="{9354596F-916A-4A19-A56B-11A1DE6D3B28}" type="slidenum">
              <a:rPr lang="en-CA"/>
              <a:pPr>
                <a:defRPr/>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3"/>
          <p:cNvSpPr>
            <a:spLocks noGrp="1"/>
          </p:cNvSpPr>
          <p:nvPr>
            <p:ph type="dt" sz="half" idx="10"/>
          </p:nvPr>
        </p:nvSpPr>
        <p:spPr/>
        <p:txBody>
          <a:bodyPr/>
          <a:lstStyle>
            <a:lvl1pPr>
              <a:defRPr/>
            </a:lvl1pPr>
          </a:lstStyle>
          <a:p>
            <a:pPr>
              <a:defRPr/>
            </a:pPr>
            <a:endParaRPr lang="en-CA"/>
          </a:p>
        </p:txBody>
      </p:sp>
      <p:sp>
        <p:nvSpPr>
          <p:cNvPr id="6" name="Zástupný symbol pro zápatí 4"/>
          <p:cNvSpPr>
            <a:spLocks noGrp="1"/>
          </p:cNvSpPr>
          <p:nvPr>
            <p:ph type="ftr" sz="quarter" idx="11"/>
          </p:nvPr>
        </p:nvSpPr>
        <p:spPr/>
        <p:txBody>
          <a:bodyPr/>
          <a:lstStyle>
            <a:lvl1pPr>
              <a:defRPr/>
            </a:lvl1pPr>
          </a:lstStyle>
          <a:p>
            <a:pPr>
              <a:defRPr/>
            </a:pPr>
            <a:endParaRPr lang="en-CA"/>
          </a:p>
        </p:txBody>
      </p:sp>
      <p:sp>
        <p:nvSpPr>
          <p:cNvPr id="7" name="Zástupný symbol pro číslo snímku 5"/>
          <p:cNvSpPr>
            <a:spLocks noGrp="1"/>
          </p:cNvSpPr>
          <p:nvPr>
            <p:ph type="sldNum" sz="quarter" idx="12"/>
          </p:nvPr>
        </p:nvSpPr>
        <p:spPr/>
        <p:txBody>
          <a:bodyPr/>
          <a:lstStyle>
            <a:lvl1pPr>
              <a:defRPr/>
            </a:lvl1pPr>
          </a:lstStyle>
          <a:p>
            <a:pPr>
              <a:defRPr/>
            </a:pPr>
            <a:fld id="{438ADA3F-F5F0-4397-AE1C-F7B1FBFDB4D4}" type="slidenum">
              <a:rPr lang="en-CA"/>
              <a:pPr>
                <a:defRPr/>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cs-CZ" smtClean="0"/>
              <a:t>Klepnutím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cs-CZ" smtClean="0"/>
              <a:t>Klepnutím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3"/>
          <p:cNvSpPr>
            <a:spLocks noGrp="1"/>
          </p:cNvSpPr>
          <p:nvPr>
            <p:ph type="dt" sz="half" idx="10"/>
          </p:nvPr>
        </p:nvSpPr>
        <p:spPr/>
        <p:txBody>
          <a:bodyPr/>
          <a:lstStyle>
            <a:lvl1pPr>
              <a:defRPr/>
            </a:lvl1pPr>
          </a:lstStyle>
          <a:p>
            <a:pPr>
              <a:defRPr/>
            </a:pPr>
            <a:endParaRPr lang="en-CA"/>
          </a:p>
        </p:txBody>
      </p:sp>
      <p:sp>
        <p:nvSpPr>
          <p:cNvPr id="8" name="Zástupný symbol pro zápatí 4"/>
          <p:cNvSpPr>
            <a:spLocks noGrp="1"/>
          </p:cNvSpPr>
          <p:nvPr>
            <p:ph type="ftr" sz="quarter" idx="11"/>
          </p:nvPr>
        </p:nvSpPr>
        <p:spPr/>
        <p:txBody>
          <a:bodyPr/>
          <a:lstStyle>
            <a:lvl1pPr>
              <a:defRPr/>
            </a:lvl1pPr>
          </a:lstStyle>
          <a:p>
            <a:pPr>
              <a:defRPr/>
            </a:pPr>
            <a:endParaRPr lang="en-CA"/>
          </a:p>
        </p:txBody>
      </p:sp>
      <p:sp>
        <p:nvSpPr>
          <p:cNvPr id="9" name="Zástupný symbol pro číslo snímku 5"/>
          <p:cNvSpPr>
            <a:spLocks noGrp="1"/>
          </p:cNvSpPr>
          <p:nvPr>
            <p:ph type="sldNum" sz="quarter" idx="12"/>
          </p:nvPr>
        </p:nvSpPr>
        <p:spPr/>
        <p:txBody>
          <a:bodyPr/>
          <a:lstStyle>
            <a:lvl1pPr>
              <a:defRPr/>
            </a:lvl1pPr>
          </a:lstStyle>
          <a:p>
            <a:pPr>
              <a:defRPr/>
            </a:pPr>
            <a:fld id="{1D4768F3-2388-41AD-B9E7-05BB62F456E8}" type="slidenum">
              <a:rPr lang="en-CA"/>
              <a:pPr>
                <a:defRPr/>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datum 3"/>
          <p:cNvSpPr>
            <a:spLocks noGrp="1"/>
          </p:cNvSpPr>
          <p:nvPr>
            <p:ph type="dt" sz="half" idx="10"/>
          </p:nvPr>
        </p:nvSpPr>
        <p:spPr/>
        <p:txBody>
          <a:bodyPr/>
          <a:lstStyle>
            <a:lvl1pPr>
              <a:defRPr/>
            </a:lvl1pPr>
          </a:lstStyle>
          <a:p>
            <a:pPr>
              <a:defRPr/>
            </a:pPr>
            <a:endParaRPr lang="en-CA"/>
          </a:p>
        </p:txBody>
      </p:sp>
      <p:sp>
        <p:nvSpPr>
          <p:cNvPr id="4" name="Zástupný symbol pro zápatí 4"/>
          <p:cNvSpPr>
            <a:spLocks noGrp="1"/>
          </p:cNvSpPr>
          <p:nvPr>
            <p:ph type="ftr" sz="quarter" idx="11"/>
          </p:nvPr>
        </p:nvSpPr>
        <p:spPr/>
        <p:txBody>
          <a:bodyPr/>
          <a:lstStyle>
            <a:lvl1pPr>
              <a:defRPr/>
            </a:lvl1pPr>
          </a:lstStyle>
          <a:p>
            <a:pPr>
              <a:defRPr/>
            </a:pPr>
            <a:endParaRPr lang="en-CA"/>
          </a:p>
        </p:txBody>
      </p:sp>
      <p:sp>
        <p:nvSpPr>
          <p:cNvPr id="5" name="Zástupný symbol pro číslo snímku 5"/>
          <p:cNvSpPr>
            <a:spLocks noGrp="1"/>
          </p:cNvSpPr>
          <p:nvPr>
            <p:ph type="sldNum" sz="quarter" idx="12"/>
          </p:nvPr>
        </p:nvSpPr>
        <p:spPr/>
        <p:txBody>
          <a:bodyPr/>
          <a:lstStyle>
            <a:lvl1pPr>
              <a:defRPr/>
            </a:lvl1pPr>
          </a:lstStyle>
          <a:p>
            <a:pPr>
              <a:defRPr/>
            </a:pPr>
            <a:fld id="{E0AB6F3D-30E3-4064-A6CF-7683B052540B}" type="slidenum">
              <a:rPr lang="en-CA"/>
              <a:pPr>
                <a:defRPr/>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lvl1pPr>
              <a:defRPr/>
            </a:lvl1pPr>
          </a:lstStyle>
          <a:p>
            <a:pPr>
              <a:defRPr/>
            </a:pPr>
            <a:endParaRPr lang="en-CA"/>
          </a:p>
        </p:txBody>
      </p:sp>
      <p:sp>
        <p:nvSpPr>
          <p:cNvPr id="5" name="Zástupný symbol pro zápatí 4"/>
          <p:cNvSpPr>
            <a:spLocks noGrp="1"/>
          </p:cNvSpPr>
          <p:nvPr>
            <p:ph type="ftr" sz="quarter" idx="11"/>
          </p:nvPr>
        </p:nvSpPr>
        <p:spPr/>
        <p:txBody>
          <a:bodyPr/>
          <a:lstStyle>
            <a:lvl1pPr>
              <a:defRPr/>
            </a:lvl1pPr>
          </a:lstStyle>
          <a:p>
            <a:pPr>
              <a:defRPr/>
            </a:pPr>
            <a:endParaRPr lang="en-CA"/>
          </a:p>
        </p:txBody>
      </p:sp>
      <p:sp>
        <p:nvSpPr>
          <p:cNvPr id="6" name="Zástupný symbol pro číslo snímku 5"/>
          <p:cNvSpPr>
            <a:spLocks noGrp="1"/>
          </p:cNvSpPr>
          <p:nvPr>
            <p:ph type="sldNum" sz="quarter" idx="12"/>
          </p:nvPr>
        </p:nvSpPr>
        <p:spPr/>
        <p:txBody>
          <a:bodyPr/>
          <a:lstStyle>
            <a:lvl1pPr>
              <a:defRPr/>
            </a:lvl1pPr>
          </a:lstStyle>
          <a:p>
            <a:pPr>
              <a:defRPr/>
            </a:pPr>
            <a:fld id="{CA36C94A-8386-4228-903A-7C7FD471C9F5}" type="slidenum">
              <a:rPr lang="en-CA"/>
              <a:pPr>
                <a:defRPr/>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CA"/>
          </a:p>
        </p:txBody>
      </p:sp>
      <p:sp>
        <p:nvSpPr>
          <p:cNvPr id="3" name="Zástupný symbol pro zápatí 4"/>
          <p:cNvSpPr>
            <a:spLocks noGrp="1"/>
          </p:cNvSpPr>
          <p:nvPr>
            <p:ph type="ftr" sz="quarter" idx="11"/>
          </p:nvPr>
        </p:nvSpPr>
        <p:spPr/>
        <p:txBody>
          <a:bodyPr/>
          <a:lstStyle>
            <a:lvl1pPr>
              <a:defRPr/>
            </a:lvl1pPr>
          </a:lstStyle>
          <a:p>
            <a:pPr>
              <a:defRPr/>
            </a:pPr>
            <a:endParaRPr lang="en-CA"/>
          </a:p>
        </p:txBody>
      </p:sp>
      <p:sp>
        <p:nvSpPr>
          <p:cNvPr id="4" name="Zástupný symbol pro číslo snímku 5"/>
          <p:cNvSpPr>
            <a:spLocks noGrp="1"/>
          </p:cNvSpPr>
          <p:nvPr>
            <p:ph type="sldNum" sz="quarter" idx="12"/>
          </p:nvPr>
        </p:nvSpPr>
        <p:spPr/>
        <p:txBody>
          <a:bodyPr/>
          <a:lstStyle>
            <a:lvl1pPr>
              <a:defRPr/>
            </a:lvl1pPr>
          </a:lstStyle>
          <a:p>
            <a:pPr>
              <a:defRPr/>
            </a:pPr>
            <a:fld id="{6DA10436-8B3A-4D53-AD19-99120FB02DED}" type="slidenum">
              <a:rPr lang="en-CA"/>
              <a:pPr>
                <a:defRPr/>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Obdélník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Zástupný symbol pro nadpis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lang="cs-CZ" smtClean="0"/>
              <a:t>Klepnutím lze upravit styl předlohy nadpisů.</a:t>
            </a:r>
            <a:endParaRPr lang="en-US"/>
          </a:p>
        </p:txBody>
      </p:sp>
      <p:sp>
        <p:nvSpPr>
          <p:cNvPr id="1029" name="Zástupný symbol pro text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4" name="Zástupný symbol pro datum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latinLnBrk="0" hangingPunct="1">
              <a:defRPr kumimoji="0" sz="1200">
                <a:solidFill>
                  <a:schemeClr val="tx1">
                    <a:tint val="95000"/>
                  </a:schemeClr>
                </a:solidFill>
                <a:latin typeface="Times New Roman" pitchFamily="18" charset="-18"/>
              </a:defRPr>
            </a:lvl1pPr>
            <a:extLst/>
          </a:lstStyle>
          <a:p>
            <a:pPr>
              <a:defRPr/>
            </a:pPr>
            <a:endParaRPr lang="en-CA"/>
          </a:p>
        </p:txBody>
      </p:sp>
      <p:sp>
        <p:nvSpPr>
          <p:cNvPr id="5" name="Zástupný symbol pro zápatí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latinLnBrk="0" hangingPunct="1">
              <a:defRPr kumimoji="0" sz="1200">
                <a:solidFill>
                  <a:schemeClr val="tx1">
                    <a:tint val="95000"/>
                  </a:schemeClr>
                </a:solidFill>
                <a:latin typeface="Times New Roman" pitchFamily="18" charset="-18"/>
              </a:defRPr>
            </a:lvl1pPr>
            <a:extLst/>
          </a:lstStyle>
          <a:p>
            <a:pPr>
              <a:defRPr/>
            </a:pPr>
            <a:endParaRPr lang="en-CA"/>
          </a:p>
        </p:txBody>
      </p:sp>
      <p:sp>
        <p:nvSpPr>
          <p:cNvPr id="6" name="Zástupný symbol pro číslo snímku 5"/>
          <p:cNvSpPr>
            <a:spLocks noGrp="1"/>
          </p:cNvSpPr>
          <p:nvPr>
            <p:ph type="sldNum" sz="quarter" idx="4"/>
          </p:nvPr>
        </p:nvSpPr>
        <p:spPr>
          <a:xfrm>
            <a:off x="8204200" y="6477000"/>
            <a:ext cx="733425" cy="274638"/>
          </a:xfrm>
          <a:prstGeom prst="rect">
            <a:avLst/>
          </a:prstGeom>
        </p:spPr>
        <p:txBody>
          <a:bodyPr vert="horz" bIns="0" rtlCol="0" anchor="b"/>
          <a:lstStyle>
            <a:lvl1pPr algn="r" eaLnBrk="1" latinLnBrk="0" hangingPunct="1">
              <a:defRPr kumimoji="0" sz="1200">
                <a:solidFill>
                  <a:schemeClr val="tx1">
                    <a:tint val="95000"/>
                  </a:schemeClr>
                </a:solidFill>
                <a:latin typeface="Times New Roman" pitchFamily="18" charset="-18"/>
              </a:defRPr>
            </a:lvl1pPr>
            <a:extLst/>
          </a:lstStyle>
          <a:p>
            <a:pPr>
              <a:defRPr/>
            </a:pPr>
            <a:fld id="{E9265C97-9C3A-4ABE-8AE0-E9ED8A4E6951}"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4011" r:id="rId1"/>
    <p:sldLayoutId id="2147484005" r:id="rId2"/>
    <p:sldLayoutId id="2147484006" r:id="rId3"/>
    <p:sldLayoutId id="2147484007" r:id="rId4"/>
    <p:sldLayoutId id="2147484008" r:id="rId5"/>
    <p:sldLayoutId id="2147484009" r:id="rId6"/>
    <p:sldLayoutId id="2147484010" r:id="rId7"/>
  </p:sldLayoutIdLst>
  <p:txStyles>
    <p:titleStyle>
      <a:lvl1pPr algn="l" rtl="0" eaLnBrk="0" fontAlgn="base" hangingPunct="0">
        <a:spcBef>
          <a:spcPct val="0"/>
        </a:spcBef>
        <a:spcAft>
          <a:spcPct val="0"/>
        </a:spcAft>
        <a:defRPr sz="4500" b="1" kern="1200">
          <a:solidFill>
            <a:srgbClr val="FFC800"/>
          </a:solidFill>
          <a:latin typeface="+mj-lt"/>
          <a:ea typeface="+mj-ea"/>
          <a:cs typeface="+mj-cs"/>
        </a:defRPr>
      </a:lvl1pPr>
      <a:lvl2pPr algn="l" rtl="0" eaLnBrk="0" fontAlgn="base" hangingPunct="0">
        <a:spcBef>
          <a:spcPct val="0"/>
        </a:spcBef>
        <a:spcAft>
          <a:spcPct val="0"/>
        </a:spcAft>
        <a:defRPr sz="4500" b="1">
          <a:solidFill>
            <a:srgbClr val="FFC800"/>
          </a:solidFill>
          <a:latin typeface="Corbel" pitchFamily="34" charset="0"/>
        </a:defRPr>
      </a:lvl2pPr>
      <a:lvl3pPr algn="l" rtl="0" eaLnBrk="0" fontAlgn="base" hangingPunct="0">
        <a:spcBef>
          <a:spcPct val="0"/>
        </a:spcBef>
        <a:spcAft>
          <a:spcPct val="0"/>
        </a:spcAft>
        <a:defRPr sz="4500" b="1">
          <a:solidFill>
            <a:srgbClr val="FFC800"/>
          </a:solidFill>
          <a:latin typeface="Corbel" pitchFamily="34" charset="0"/>
        </a:defRPr>
      </a:lvl3pPr>
      <a:lvl4pPr algn="l" rtl="0" eaLnBrk="0" fontAlgn="base" hangingPunct="0">
        <a:spcBef>
          <a:spcPct val="0"/>
        </a:spcBef>
        <a:spcAft>
          <a:spcPct val="0"/>
        </a:spcAft>
        <a:defRPr sz="4500" b="1">
          <a:solidFill>
            <a:srgbClr val="FFC800"/>
          </a:solidFill>
          <a:latin typeface="Corbel" pitchFamily="34" charset="0"/>
        </a:defRPr>
      </a:lvl4pPr>
      <a:lvl5pPr algn="l" rtl="0" eaLnBrk="0" fontAlgn="base" hangingPunct="0">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3.emf"/><Relationship Id="rId4" Type="http://schemas.openxmlformats.org/officeDocument/2006/relationships/oleObject" Target="../embeddings/oleObject3.bin"/></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35.xml"/><Relationship Id="rId1" Type="http://schemas.openxmlformats.org/officeDocument/2006/relationships/slideLayout" Target="../slideLayouts/slideLayout7.xml"/><Relationship Id="rId5" Type="http://schemas.openxmlformats.org/officeDocument/2006/relationships/image" Target="../media/image19.jpeg"/><Relationship Id="rId4" Type="http://schemas.openxmlformats.org/officeDocument/2006/relationships/image" Target="../media/image18.jpe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214282" y="357166"/>
            <a:ext cx="8572560" cy="1235065"/>
          </a:xfrm>
        </p:spPr>
        <p:txBody>
          <a:bodyPr/>
          <a:lstStyle/>
          <a:p>
            <a:pPr algn="ctr" eaLnBrk="1" hangingPunct="1">
              <a:defRPr/>
            </a:pPr>
            <a:r>
              <a:rPr lang="cs-CZ" sz="4800" dirty="0" smtClean="0">
                <a:solidFill>
                  <a:srgbClr val="FFCC00"/>
                </a:solidFill>
                <a:latin typeface="Bookman Old Style" pitchFamily="18" charset="0"/>
              </a:rPr>
              <a:t>Obecná ekonomie II</a:t>
            </a:r>
          </a:p>
        </p:txBody>
      </p:sp>
      <p:sp>
        <p:nvSpPr>
          <p:cNvPr id="6147" name="Rectangle 3"/>
          <p:cNvSpPr>
            <a:spLocks noGrp="1" noChangeArrowheads="1"/>
          </p:cNvSpPr>
          <p:nvPr>
            <p:ph type="subTitle" idx="1"/>
          </p:nvPr>
        </p:nvSpPr>
        <p:spPr>
          <a:xfrm>
            <a:off x="251520" y="1484784"/>
            <a:ext cx="8640960" cy="3376389"/>
          </a:xfrm>
        </p:spPr>
        <p:txBody>
          <a:bodyPr/>
          <a:lstStyle/>
          <a:p>
            <a:pPr eaLnBrk="1" hangingPunct="1"/>
            <a:r>
              <a:rPr lang="cs-CZ" sz="4000" b="1" i="1" dirty="0" smtClean="0">
                <a:solidFill>
                  <a:srgbClr val="FFCC00"/>
                </a:solidFill>
              </a:rPr>
              <a:t> </a:t>
            </a:r>
            <a:r>
              <a:rPr lang="cs-CZ" sz="4000" b="1" i="1" dirty="0" smtClean="0">
                <a:solidFill>
                  <a:schemeClr val="tx1"/>
                </a:solidFill>
              </a:rPr>
              <a:t>doc. Mgr. Ing. Michal Tvrdoň, </a:t>
            </a:r>
            <a:r>
              <a:rPr lang="cs-CZ" sz="4000" b="1" i="1" dirty="0" err="1" smtClean="0">
                <a:solidFill>
                  <a:schemeClr val="tx1"/>
                </a:solidFill>
              </a:rPr>
              <a:t>Ph.D</a:t>
            </a:r>
            <a:r>
              <a:rPr lang="cs-CZ" sz="4000" b="1" i="1" dirty="0" smtClean="0"/>
              <a:t>.</a:t>
            </a:r>
            <a:endParaRPr lang="cs-CZ" b="1" i="1" dirty="0" smtClean="0"/>
          </a:p>
          <a:p>
            <a:pPr eaLnBrk="1" hangingPunct="1">
              <a:lnSpc>
                <a:spcPct val="80000"/>
              </a:lnSpc>
            </a:pPr>
            <a:endParaRPr lang="cs-CZ" i="1" dirty="0" smtClean="0"/>
          </a:p>
          <a:p>
            <a:pPr eaLnBrk="1" hangingPunct="1">
              <a:lnSpc>
                <a:spcPct val="80000"/>
              </a:lnSpc>
            </a:pPr>
            <a:r>
              <a:rPr lang="cs-CZ" i="1" dirty="0" smtClean="0"/>
              <a:t>katedra ekonomie a veřejné správy</a:t>
            </a:r>
          </a:p>
          <a:p>
            <a:pPr eaLnBrk="1" hangingPunct="1">
              <a:lnSpc>
                <a:spcPct val="160000"/>
              </a:lnSpc>
              <a:spcBef>
                <a:spcPts val="1200"/>
              </a:spcBef>
            </a:pPr>
            <a:r>
              <a:rPr lang="cs-CZ" sz="2800" b="1" dirty="0" smtClean="0">
                <a:solidFill>
                  <a:schemeClr val="hlink"/>
                </a:solidFill>
              </a:rPr>
              <a:t>č. dveří: A 403</a:t>
            </a:r>
          </a:p>
          <a:p>
            <a:pPr eaLnBrk="1" hangingPunct="1">
              <a:lnSpc>
                <a:spcPct val="80000"/>
              </a:lnSpc>
              <a:spcBef>
                <a:spcPts val="1200"/>
              </a:spcBef>
            </a:pPr>
            <a:r>
              <a:rPr lang="cs-CZ" sz="2800" b="1" dirty="0" smtClean="0">
                <a:solidFill>
                  <a:schemeClr val="hlink"/>
                </a:solidFill>
              </a:rPr>
              <a:t>telefon: 596 398 460</a:t>
            </a:r>
          </a:p>
          <a:p>
            <a:pPr eaLnBrk="1" hangingPunct="1">
              <a:lnSpc>
                <a:spcPct val="80000"/>
              </a:lnSpc>
              <a:spcBef>
                <a:spcPts val="1200"/>
              </a:spcBef>
            </a:pPr>
            <a:r>
              <a:rPr lang="cs-CZ" sz="2800" b="1" dirty="0" smtClean="0">
                <a:solidFill>
                  <a:schemeClr val="hlink"/>
                </a:solidFill>
              </a:rPr>
              <a:t>email: </a:t>
            </a:r>
            <a:r>
              <a:rPr lang="cs-CZ" sz="2800" b="1" dirty="0" err="1" smtClean="0">
                <a:solidFill>
                  <a:schemeClr val="hlink"/>
                </a:solidFill>
              </a:rPr>
              <a:t>tvrdon</a:t>
            </a:r>
            <a:r>
              <a:rPr lang="cs-CZ" sz="2800" b="1" dirty="0" smtClean="0">
                <a:solidFill>
                  <a:schemeClr val="hlink"/>
                </a:solidFill>
              </a:rPr>
              <a:t>@</a:t>
            </a:r>
            <a:r>
              <a:rPr lang="cs-CZ" sz="2800" b="1" dirty="0" err="1" smtClean="0">
                <a:solidFill>
                  <a:schemeClr val="hlink"/>
                </a:solidFill>
              </a:rPr>
              <a:t>opf.slu.cz</a:t>
            </a:r>
            <a:endParaRPr lang="cs-CZ" sz="2800" b="1" dirty="0" smtClean="0">
              <a:solidFill>
                <a:schemeClr val="hlink"/>
              </a:solidFill>
            </a:endParaRPr>
          </a:p>
          <a:p>
            <a:pPr eaLnBrk="1" hangingPunct="1"/>
            <a:endParaRPr lang="cs-CZ" sz="2800" dirty="0" smtClean="0">
              <a:solidFill>
                <a:schemeClr val="hlink"/>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313" y="274638"/>
            <a:ext cx="8606159" cy="1143000"/>
          </a:xfrm>
        </p:spPr>
        <p:txBody>
          <a:bodyPr>
            <a:normAutofit fontScale="90000"/>
          </a:bodyPr>
          <a:lstStyle/>
          <a:p>
            <a:pPr algn="ctr">
              <a:defRPr/>
            </a:pPr>
            <a:r>
              <a:rPr lang="cs-CZ" dirty="0" smtClean="0">
                <a:solidFill>
                  <a:srgbClr val="FFC000"/>
                </a:solidFill>
              </a:rPr>
              <a:t>Makroekonomické </a:t>
            </a:r>
            <a:r>
              <a:rPr lang="cs-CZ" dirty="0">
                <a:solidFill>
                  <a:srgbClr val="FFC000"/>
                </a:solidFill>
              </a:rPr>
              <a:t>agregáty - produkt</a:t>
            </a:r>
          </a:p>
        </p:txBody>
      </p:sp>
      <p:sp>
        <p:nvSpPr>
          <p:cNvPr id="20483" name="Zástupný symbol pro obsah 2"/>
          <p:cNvSpPr>
            <a:spLocks noGrp="1"/>
          </p:cNvSpPr>
          <p:nvPr>
            <p:ph idx="1"/>
          </p:nvPr>
        </p:nvSpPr>
        <p:spPr>
          <a:xfrm>
            <a:off x="402592" y="1700808"/>
            <a:ext cx="8229600" cy="4896544"/>
          </a:xfrm>
        </p:spPr>
        <p:txBody>
          <a:bodyPr/>
          <a:lstStyle/>
          <a:p>
            <a:pPr>
              <a:spcBef>
                <a:spcPts val="600"/>
              </a:spcBef>
            </a:pPr>
            <a:r>
              <a:rPr lang="cs-CZ" sz="2000" dirty="0">
                <a:latin typeface="Corbel" pitchFamily="34" charset="0"/>
              </a:rPr>
              <a:t>Výkon ekonomiky je vyjadřován nejčastěji pomocí </a:t>
            </a:r>
            <a:r>
              <a:rPr lang="cs-CZ" sz="2000" b="1" dirty="0">
                <a:solidFill>
                  <a:srgbClr val="FF0000"/>
                </a:solidFill>
                <a:latin typeface="Corbel" pitchFamily="34" charset="0"/>
              </a:rPr>
              <a:t>hrubého domácího produktu (HDP)</a:t>
            </a:r>
          </a:p>
          <a:p>
            <a:pPr>
              <a:spcBef>
                <a:spcPts val="600"/>
              </a:spcBef>
            </a:pPr>
            <a:r>
              <a:rPr lang="cs-CZ" sz="2000" dirty="0">
                <a:latin typeface="Corbel" pitchFamily="34" charset="0"/>
              </a:rPr>
              <a:t>Na základě tohoto ukazatele jsme schopni určit aktuální výkonnost dané ekonomiky, výkonnost v čase a jsme také schopni porovnávat jednotlivé země v rámci světové ekonomiky mezi sebou, případně regiony v rámci jedné země.</a:t>
            </a:r>
          </a:p>
          <a:p>
            <a:pPr>
              <a:spcBef>
                <a:spcPts val="600"/>
              </a:spcBef>
            </a:pPr>
            <a:r>
              <a:rPr lang="cs-CZ" sz="2000" dirty="0">
                <a:latin typeface="Corbel" pitchFamily="34" charset="0"/>
              </a:rPr>
              <a:t>Obdobně jako tomu je u sportovců, tak i ekonomika může mít aktuální výkonnost pod svými možnostmi nebo naopak může být její výkonnost tak vysoká, že se může začít i přehřívat, což následně zpravidla </a:t>
            </a:r>
            <a:r>
              <a:rPr lang="cs-CZ" sz="2000" dirty="0" smtClean="0">
                <a:latin typeface="Corbel" pitchFamily="34" charset="0"/>
              </a:rPr>
              <a:t>přináší negativní </a:t>
            </a:r>
            <a:r>
              <a:rPr lang="cs-CZ" sz="2000" dirty="0">
                <a:latin typeface="Corbel" pitchFamily="34" charset="0"/>
              </a:rPr>
              <a:t>dopady. </a:t>
            </a:r>
          </a:p>
          <a:p>
            <a:pPr>
              <a:spcBef>
                <a:spcPts val="600"/>
              </a:spcBef>
            </a:pPr>
            <a:r>
              <a:rPr lang="cs-CZ" sz="2000" dirty="0" smtClean="0">
                <a:latin typeface="Corbel" pitchFamily="34" charset="0"/>
              </a:rPr>
              <a:t>Důležité </a:t>
            </a:r>
            <a:r>
              <a:rPr lang="cs-CZ" sz="2000" dirty="0">
                <a:latin typeface="Corbel" pitchFamily="34" charset="0"/>
              </a:rPr>
              <a:t>je, v jaké relaci k dlouhodobě udržitelné výkonnosti se aktuální výkonnost nachází, což bude klíčové i pro nastavení odpovídající hospodářské politiky státu (zejména fiskální a monetární politiky).</a:t>
            </a:r>
          </a:p>
        </p:txBody>
      </p:sp>
    </p:spTree>
    <p:extLst>
      <p:ext uri="{BB962C8B-B14F-4D97-AF65-F5344CB8AC3E}">
        <p14:creationId xmlns:p14="http://schemas.microsoft.com/office/powerpoint/2010/main" val="20791139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p:cTn id="7" dur="1000" fill="hold"/>
                                        <p:tgtEl>
                                          <p:spTgt spid="204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04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048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 calcmode="lin" valueType="num">
                                      <p:cBhvr>
                                        <p:cTn id="14" dur="1000" fill="hold"/>
                                        <p:tgtEl>
                                          <p:spTgt spid="2048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048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048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0483">
                                            <p:txEl>
                                              <p:pRg st="2" end="2"/>
                                            </p:txEl>
                                          </p:spTgt>
                                        </p:tgtEl>
                                        <p:attrNameLst>
                                          <p:attrName>style.visibility</p:attrName>
                                        </p:attrNameLst>
                                      </p:cBhvr>
                                      <p:to>
                                        <p:strVal val="visible"/>
                                      </p:to>
                                    </p:set>
                                    <p:anim calcmode="lin" valueType="num">
                                      <p:cBhvr>
                                        <p:cTn id="21" dur="1000" fill="hold"/>
                                        <p:tgtEl>
                                          <p:spTgt spid="2048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048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048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0483">
                                            <p:txEl>
                                              <p:pRg st="3" end="3"/>
                                            </p:txEl>
                                          </p:spTgt>
                                        </p:tgtEl>
                                        <p:attrNameLst>
                                          <p:attrName>style.visibility</p:attrName>
                                        </p:attrNameLst>
                                      </p:cBhvr>
                                      <p:to>
                                        <p:strVal val="visible"/>
                                      </p:to>
                                    </p:set>
                                    <p:anim calcmode="lin" valueType="num">
                                      <p:cBhvr>
                                        <p:cTn id="28" dur="1000" fill="hold"/>
                                        <p:tgtEl>
                                          <p:spTgt spid="2048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2048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313" y="274638"/>
            <a:ext cx="8606159" cy="1143000"/>
          </a:xfrm>
        </p:spPr>
        <p:txBody>
          <a:bodyPr>
            <a:normAutofit fontScale="90000"/>
          </a:bodyPr>
          <a:lstStyle/>
          <a:p>
            <a:pPr algn="ctr">
              <a:defRPr/>
            </a:pPr>
            <a:r>
              <a:rPr lang="cs-CZ" dirty="0" smtClean="0">
                <a:solidFill>
                  <a:srgbClr val="FFC000"/>
                </a:solidFill>
              </a:rPr>
              <a:t>Makroekonomické </a:t>
            </a:r>
            <a:r>
              <a:rPr lang="cs-CZ" dirty="0">
                <a:solidFill>
                  <a:srgbClr val="FFC000"/>
                </a:solidFill>
              </a:rPr>
              <a:t>agregáty - zaměstnanost</a:t>
            </a:r>
          </a:p>
        </p:txBody>
      </p:sp>
      <p:sp>
        <p:nvSpPr>
          <p:cNvPr id="20483" name="Zástupný symbol pro obsah 2"/>
          <p:cNvSpPr>
            <a:spLocks noGrp="1"/>
          </p:cNvSpPr>
          <p:nvPr>
            <p:ph idx="1"/>
          </p:nvPr>
        </p:nvSpPr>
        <p:spPr>
          <a:xfrm>
            <a:off x="402592" y="1700808"/>
            <a:ext cx="8417880" cy="4896544"/>
          </a:xfrm>
        </p:spPr>
        <p:txBody>
          <a:bodyPr/>
          <a:lstStyle/>
          <a:p>
            <a:pPr>
              <a:spcBef>
                <a:spcPts val="600"/>
              </a:spcBef>
            </a:pPr>
            <a:r>
              <a:rPr lang="cs-CZ" sz="2400" dirty="0">
                <a:latin typeface="Corbel" pitchFamily="34" charset="0"/>
              </a:rPr>
              <a:t>Práce je primární výrobní faktor  a patří ke klíčovým faktorům výkonnosti ekonomiky (jak co do kvantity, tak do kvality). </a:t>
            </a:r>
          </a:p>
          <a:p>
            <a:pPr>
              <a:spcBef>
                <a:spcPts val="600"/>
              </a:spcBef>
            </a:pPr>
            <a:r>
              <a:rPr lang="cs-CZ" sz="2400" b="1" dirty="0">
                <a:solidFill>
                  <a:srgbClr val="FF0000"/>
                </a:solidFill>
                <a:latin typeface="Corbel" pitchFamily="34" charset="0"/>
              </a:rPr>
              <a:t>Zaměstnanost</a:t>
            </a:r>
            <a:r>
              <a:rPr lang="cs-CZ" sz="2400" dirty="0">
                <a:latin typeface="Corbel" pitchFamily="34" charset="0"/>
              </a:rPr>
              <a:t> nám zpravidla ukazuje, kolik obyvatel v produktivním věku je zapojeno do pracovního procesu. </a:t>
            </a:r>
          </a:p>
          <a:p>
            <a:pPr>
              <a:spcBef>
                <a:spcPts val="600"/>
              </a:spcBef>
            </a:pPr>
            <a:r>
              <a:rPr lang="cs-CZ" sz="2400" dirty="0">
                <a:latin typeface="Corbel" pitchFamily="34" charset="0"/>
              </a:rPr>
              <a:t>Se zaměstnaností souvisí i opačný jev, a to je </a:t>
            </a:r>
            <a:r>
              <a:rPr lang="cs-CZ" sz="2400" b="1" dirty="0">
                <a:solidFill>
                  <a:srgbClr val="FF0000"/>
                </a:solidFill>
                <a:latin typeface="Corbel" pitchFamily="34" charset="0"/>
              </a:rPr>
              <a:t>nezaměstnanost</a:t>
            </a:r>
            <a:r>
              <a:rPr lang="cs-CZ" sz="2400" dirty="0">
                <a:latin typeface="Corbel" pitchFamily="34" charset="0"/>
              </a:rPr>
              <a:t>, která znamená, že určitá část obyvatel v produktivním věku nepracuje (buď z vlastního rozhodnutí, nebo tzv. </a:t>
            </a:r>
            <a:r>
              <a:rPr lang="cs-CZ" sz="2400" dirty="0" smtClean="0">
                <a:latin typeface="Corbel" pitchFamily="34" charset="0"/>
              </a:rPr>
              <a:t>nedobrovolně </a:t>
            </a:r>
            <a:r>
              <a:rPr lang="cs-CZ" sz="2400" dirty="0">
                <a:latin typeface="Corbel" pitchFamily="34" charset="0"/>
              </a:rPr>
              <a:t>čili i když by chtěli pracovat, nikdo jejich ruce ani mozky nepoptává). </a:t>
            </a:r>
          </a:p>
          <a:p>
            <a:pPr>
              <a:spcBef>
                <a:spcPts val="600"/>
              </a:spcBef>
            </a:pPr>
            <a:r>
              <a:rPr lang="cs-CZ" sz="2400" dirty="0">
                <a:latin typeface="Corbel" pitchFamily="34" charset="0"/>
              </a:rPr>
              <a:t>trh práce je v podstatě zrcadlem fungování ekonomiky, lze na základě vývoje počtu nezaměstnaných hodnotit aktuální vývoj ekonomiky. </a:t>
            </a:r>
          </a:p>
        </p:txBody>
      </p:sp>
    </p:spTree>
    <p:extLst>
      <p:ext uri="{BB962C8B-B14F-4D97-AF65-F5344CB8AC3E}">
        <p14:creationId xmlns:p14="http://schemas.microsoft.com/office/powerpoint/2010/main" val="37659659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p:cTn id="7" dur="1000" fill="hold"/>
                                        <p:tgtEl>
                                          <p:spTgt spid="204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04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048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 calcmode="lin" valueType="num">
                                      <p:cBhvr>
                                        <p:cTn id="14" dur="1000" fill="hold"/>
                                        <p:tgtEl>
                                          <p:spTgt spid="2048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048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048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0483">
                                            <p:txEl>
                                              <p:pRg st="2" end="2"/>
                                            </p:txEl>
                                          </p:spTgt>
                                        </p:tgtEl>
                                        <p:attrNameLst>
                                          <p:attrName>style.visibility</p:attrName>
                                        </p:attrNameLst>
                                      </p:cBhvr>
                                      <p:to>
                                        <p:strVal val="visible"/>
                                      </p:to>
                                    </p:set>
                                    <p:anim calcmode="lin" valueType="num">
                                      <p:cBhvr>
                                        <p:cTn id="21" dur="1000" fill="hold"/>
                                        <p:tgtEl>
                                          <p:spTgt spid="2048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048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048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0483">
                                            <p:txEl>
                                              <p:pRg st="3" end="3"/>
                                            </p:txEl>
                                          </p:spTgt>
                                        </p:tgtEl>
                                        <p:attrNameLst>
                                          <p:attrName>style.visibility</p:attrName>
                                        </p:attrNameLst>
                                      </p:cBhvr>
                                      <p:to>
                                        <p:strVal val="visible"/>
                                      </p:to>
                                    </p:set>
                                    <p:anim calcmode="lin" valueType="num">
                                      <p:cBhvr>
                                        <p:cTn id="28" dur="1000" fill="hold"/>
                                        <p:tgtEl>
                                          <p:spTgt spid="2048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2048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313" y="274638"/>
            <a:ext cx="8606159" cy="1143000"/>
          </a:xfrm>
        </p:spPr>
        <p:txBody>
          <a:bodyPr>
            <a:normAutofit fontScale="90000"/>
          </a:bodyPr>
          <a:lstStyle/>
          <a:p>
            <a:pPr algn="ctr">
              <a:defRPr/>
            </a:pPr>
            <a:r>
              <a:rPr lang="cs-CZ" dirty="0" smtClean="0">
                <a:solidFill>
                  <a:srgbClr val="FFC000"/>
                </a:solidFill>
              </a:rPr>
              <a:t>Makroekonomické </a:t>
            </a:r>
            <a:r>
              <a:rPr lang="cs-CZ" dirty="0">
                <a:solidFill>
                  <a:srgbClr val="FFC000"/>
                </a:solidFill>
              </a:rPr>
              <a:t>agregáty – cenová hladina</a:t>
            </a:r>
          </a:p>
        </p:txBody>
      </p:sp>
      <p:sp>
        <p:nvSpPr>
          <p:cNvPr id="20483" name="Zástupný symbol pro obsah 2"/>
          <p:cNvSpPr>
            <a:spLocks noGrp="1"/>
          </p:cNvSpPr>
          <p:nvPr>
            <p:ph idx="1"/>
          </p:nvPr>
        </p:nvSpPr>
        <p:spPr>
          <a:xfrm>
            <a:off x="402592" y="1700808"/>
            <a:ext cx="8417880" cy="4896544"/>
          </a:xfrm>
        </p:spPr>
        <p:txBody>
          <a:bodyPr/>
          <a:lstStyle/>
          <a:p>
            <a:pPr>
              <a:spcBef>
                <a:spcPts val="600"/>
              </a:spcBef>
            </a:pPr>
            <a:r>
              <a:rPr lang="cs-CZ" sz="2400" b="1" dirty="0">
                <a:solidFill>
                  <a:srgbClr val="FF0000"/>
                </a:solidFill>
                <a:latin typeface="Corbel" pitchFamily="34" charset="0"/>
              </a:rPr>
              <a:t>Cenová hladina</a:t>
            </a:r>
            <a:r>
              <a:rPr lang="cs-CZ" sz="2400" dirty="0">
                <a:latin typeface="Corbel" pitchFamily="34" charset="0"/>
              </a:rPr>
              <a:t> představuje všeobecnou úroveň cen v ekonomice (v makroekonomii se pohybujeme ne na dílčích trzích (např. banánů) ale agregátních trzích, kde sledujeme všechny ceny statků a služeb, které se navíc v čase vyvíjejí).</a:t>
            </a:r>
          </a:p>
          <a:p>
            <a:pPr>
              <a:spcBef>
                <a:spcPts val="600"/>
              </a:spcBef>
            </a:pPr>
            <a:r>
              <a:rPr lang="cs-CZ" sz="2400" dirty="0">
                <a:latin typeface="Corbel" pitchFamily="34" charset="0"/>
              </a:rPr>
              <a:t>Cenová hladina se měří nejčastěji pomocí cenových indexů  (CPI, PPI apod.)</a:t>
            </a:r>
          </a:p>
          <a:p>
            <a:pPr>
              <a:spcBef>
                <a:spcPts val="600"/>
              </a:spcBef>
            </a:pPr>
            <a:r>
              <a:rPr lang="cs-CZ" sz="2400" dirty="0">
                <a:latin typeface="Corbel" pitchFamily="34" charset="0"/>
              </a:rPr>
              <a:t>Cenová hladina se v důsledku zdražování jednotlivých výrobků může zvyšovat, kdy v makroekonomii označujeme tento jev termínem </a:t>
            </a:r>
            <a:r>
              <a:rPr lang="cs-CZ" sz="2400" b="1" dirty="0">
                <a:solidFill>
                  <a:srgbClr val="FF0000"/>
                </a:solidFill>
                <a:latin typeface="Corbel" pitchFamily="34" charset="0"/>
              </a:rPr>
              <a:t>inflace</a:t>
            </a:r>
            <a:r>
              <a:rPr lang="cs-CZ" sz="2400" dirty="0">
                <a:latin typeface="Corbel" pitchFamily="34" charset="0"/>
              </a:rPr>
              <a:t> čili trvalý vzestup všeobecné cenové hladiny</a:t>
            </a:r>
          </a:p>
          <a:p>
            <a:pPr>
              <a:spcBef>
                <a:spcPts val="600"/>
              </a:spcBef>
            </a:pPr>
            <a:r>
              <a:rPr lang="cs-CZ" sz="2400" dirty="0">
                <a:latin typeface="Corbel" pitchFamily="34" charset="0"/>
              </a:rPr>
              <a:t>Inflace je sice peněžní jev, nicméně její dopad na ekonomiku může být zásadní.</a:t>
            </a:r>
          </a:p>
        </p:txBody>
      </p:sp>
    </p:spTree>
    <p:extLst>
      <p:ext uri="{BB962C8B-B14F-4D97-AF65-F5344CB8AC3E}">
        <p14:creationId xmlns:p14="http://schemas.microsoft.com/office/powerpoint/2010/main" val="32370135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p:cTn id="7" dur="1000" fill="hold"/>
                                        <p:tgtEl>
                                          <p:spTgt spid="204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04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048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 calcmode="lin" valueType="num">
                                      <p:cBhvr>
                                        <p:cTn id="14" dur="1000" fill="hold"/>
                                        <p:tgtEl>
                                          <p:spTgt spid="2048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048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048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0483">
                                            <p:txEl>
                                              <p:pRg st="2" end="2"/>
                                            </p:txEl>
                                          </p:spTgt>
                                        </p:tgtEl>
                                        <p:attrNameLst>
                                          <p:attrName>style.visibility</p:attrName>
                                        </p:attrNameLst>
                                      </p:cBhvr>
                                      <p:to>
                                        <p:strVal val="visible"/>
                                      </p:to>
                                    </p:set>
                                    <p:anim calcmode="lin" valueType="num">
                                      <p:cBhvr>
                                        <p:cTn id="21" dur="1000" fill="hold"/>
                                        <p:tgtEl>
                                          <p:spTgt spid="2048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048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048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0483">
                                            <p:txEl>
                                              <p:pRg st="3" end="3"/>
                                            </p:txEl>
                                          </p:spTgt>
                                        </p:tgtEl>
                                        <p:attrNameLst>
                                          <p:attrName>style.visibility</p:attrName>
                                        </p:attrNameLst>
                                      </p:cBhvr>
                                      <p:to>
                                        <p:strVal val="visible"/>
                                      </p:to>
                                    </p:set>
                                    <p:anim calcmode="lin" valueType="num">
                                      <p:cBhvr>
                                        <p:cTn id="28" dur="1000" fill="hold"/>
                                        <p:tgtEl>
                                          <p:spTgt spid="2048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2048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313" y="274638"/>
            <a:ext cx="8606159" cy="1143000"/>
          </a:xfrm>
        </p:spPr>
        <p:txBody>
          <a:bodyPr>
            <a:normAutofit fontScale="90000"/>
          </a:bodyPr>
          <a:lstStyle/>
          <a:p>
            <a:pPr algn="ctr">
              <a:defRPr/>
            </a:pPr>
            <a:r>
              <a:rPr lang="cs-CZ" dirty="0" smtClean="0">
                <a:solidFill>
                  <a:srgbClr val="FFC000"/>
                </a:solidFill>
              </a:rPr>
              <a:t>Makroekonomické </a:t>
            </a:r>
            <a:r>
              <a:rPr lang="cs-CZ" dirty="0">
                <a:solidFill>
                  <a:srgbClr val="FFC000"/>
                </a:solidFill>
              </a:rPr>
              <a:t>agregáty – vnější ekonomická pozice</a:t>
            </a:r>
          </a:p>
        </p:txBody>
      </p:sp>
      <p:sp>
        <p:nvSpPr>
          <p:cNvPr id="20483" name="Zástupný symbol pro obsah 2"/>
          <p:cNvSpPr>
            <a:spLocks noGrp="1"/>
          </p:cNvSpPr>
          <p:nvPr>
            <p:ph idx="1"/>
          </p:nvPr>
        </p:nvSpPr>
        <p:spPr>
          <a:xfrm>
            <a:off x="214313" y="1700808"/>
            <a:ext cx="8606159" cy="4896544"/>
          </a:xfrm>
        </p:spPr>
        <p:txBody>
          <a:bodyPr/>
          <a:lstStyle/>
          <a:p>
            <a:pPr>
              <a:spcBef>
                <a:spcPts val="600"/>
              </a:spcBef>
            </a:pPr>
            <a:r>
              <a:rPr lang="cs-CZ" sz="2000" dirty="0">
                <a:latin typeface="Corbel" pitchFamily="34" charset="0"/>
              </a:rPr>
              <a:t>Vnější ekonomická pozice vyjadřuje postavení dané ekonomiky ve světové ekonomice. </a:t>
            </a:r>
          </a:p>
          <a:p>
            <a:pPr>
              <a:spcBef>
                <a:spcPts val="600"/>
              </a:spcBef>
            </a:pPr>
            <a:r>
              <a:rPr lang="cs-CZ" sz="2000" dirty="0">
                <a:latin typeface="Corbel" pitchFamily="34" charset="0"/>
              </a:rPr>
              <a:t>Současné ekonomiky nejsou uzavřené a čile se zapojují do mezinárodního obchodu, který jim může přinést celou řadů jak pozitivních dopadů, tak i negativních dopadů</a:t>
            </a:r>
          </a:p>
          <a:p>
            <a:pPr>
              <a:spcBef>
                <a:spcPts val="600"/>
              </a:spcBef>
            </a:pPr>
            <a:r>
              <a:rPr lang="cs-CZ" sz="2000" dirty="0">
                <a:latin typeface="Corbel" pitchFamily="34" charset="0"/>
              </a:rPr>
              <a:t>V rámci světové ekonomiky můžeme s různou intenzitou sledovat toky zboží, služeb, osob a kapitálu mezi zeměmi.</a:t>
            </a:r>
          </a:p>
          <a:p>
            <a:pPr>
              <a:spcBef>
                <a:spcPts val="600"/>
              </a:spcBef>
            </a:pPr>
            <a:r>
              <a:rPr lang="cs-CZ" sz="2000" dirty="0">
                <a:latin typeface="Corbel" pitchFamily="34" charset="0"/>
              </a:rPr>
              <a:t>Pro makroekonomy je tedy důležité nějaký způsobem zachytit postavení dané země vůči zbytku světa, což se nejčastěji stanovuje pomocí sledování účtů v rámci </a:t>
            </a:r>
            <a:r>
              <a:rPr lang="cs-CZ" sz="2000" b="1" dirty="0">
                <a:solidFill>
                  <a:srgbClr val="FF0000"/>
                </a:solidFill>
                <a:latin typeface="Corbel" pitchFamily="34" charset="0"/>
              </a:rPr>
              <a:t>platební bilance</a:t>
            </a:r>
            <a:r>
              <a:rPr lang="cs-CZ" sz="2000" dirty="0">
                <a:latin typeface="Corbel" pitchFamily="34" charset="0"/>
              </a:rPr>
              <a:t>, jež zjednodušeně řečeno vyjadřuje mezinárodní obchod s výrobky a službami a mezinárodní pohyb kapitálu do země a ze země.</a:t>
            </a:r>
          </a:p>
          <a:p>
            <a:pPr>
              <a:spcBef>
                <a:spcPts val="600"/>
              </a:spcBef>
            </a:pPr>
            <a:r>
              <a:rPr lang="cs-CZ" sz="2000" dirty="0">
                <a:latin typeface="Corbel" pitchFamily="34" charset="0"/>
              </a:rPr>
              <a:t>Důležité jsou nejen toky v absolutních číslech, ale rovněž i výsledná salda jednotlivých účtů, čili jestli převažuje směr z ekonomiky nebo do ní.</a:t>
            </a:r>
          </a:p>
        </p:txBody>
      </p:sp>
    </p:spTree>
    <p:extLst>
      <p:ext uri="{BB962C8B-B14F-4D97-AF65-F5344CB8AC3E}">
        <p14:creationId xmlns:p14="http://schemas.microsoft.com/office/powerpoint/2010/main" val="3992676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p:cTn id="7" dur="1000" fill="hold"/>
                                        <p:tgtEl>
                                          <p:spTgt spid="204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04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048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 calcmode="lin" valueType="num">
                                      <p:cBhvr>
                                        <p:cTn id="14" dur="1000" fill="hold"/>
                                        <p:tgtEl>
                                          <p:spTgt spid="2048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048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048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0483">
                                            <p:txEl>
                                              <p:pRg st="2" end="2"/>
                                            </p:txEl>
                                          </p:spTgt>
                                        </p:tgtEl>
                                        <p:attrNameLst>
                                          <p:attrName>style.visibility</p:attrName>
                                        </p:attrNameLst>
                                      </p:cBhvr>
                                      <p:to>
                                        <p:strVal val="visible"/>
                                      </p:to>
                                    </p:set>
                                    <p:anim calcmode="lin" valueType="num">
                                      <p:cBhvr>
                                        <p:cTn id="21" dur="1000" fill="hold"/>
                                        <p:tgtEl>
                                          <p:spTgt spid="2048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048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048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0483">
                                            <p:txEl>
                                              <p:pRg st="3" end="3"/>
                                            </p:txEl>
                                          </p:spTgt>
                                        </p:tgtEl>
                                        <p:attrNameLst>
                                          <p:attrName>style.visibility</p:attrName>
                                        </p:attrNameLst>
                                      </p:cBhvr>
                                      <p:to>
                                        <p:strVal val="visible"/>
                                      </p:to>
                                    </p:set>
                                    <p:anim calcmode="lin" valueType="num">
                                      <p:cBhvr>
                                        <p:cTn id="28" dur="1000" fill="hold"/>
                                        <p:tgtEl>
                                          <p:spTgt spid="2048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2048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048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20483">
                                            <p:txEl>
                                              <p:pRg st="4" end="4"/>
                                            </p:txEl>
                                          </p:spTgt>
                                        </p:tgtEl>
                                        <p:attrNameLst>
                                          <p:attrName>style.visibility</p:attrName>
                                        </p:attrNameLst>
                                      </p:cBhvr>
                                      <p:to>
                                        <p:strVal val="visible"/>
                                      </p:to>
                                    </p:set>
                                    <p:anim calcmode="lin" valueType="num">
                                      <p:cBhvr>
                                        <p:cTn id="35" dur="1000" fill="hold"/>
                                        <p:tgtEl>
                                          <p:spTgt spid="2048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2048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204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313" y="274638"/>
            <a:ext cx="8472487" cy="1143000"/>
          </a:xfrm>
        </p:spPr>
        <p:txBody>
          <a:bodyPr>
            <a:normAutofit/>
          </a:bodyPr>
          <a:lstStyle/>
          <a:p>
            <a:pPr algn="ctr">
              <a:defRPr/>
            </a:pPr>
            <a:r>
              <a:rPr lang="cs-CZ" dirty="0" smtClean="0">
                <a:solidFill>
                  <a:srgbClr val="FFC000"/>
                </a:solidFill>
              </a:rPr>
              <a:t>Měření výkonu ekonomiky</a:t>
            </a:r>
            <a:endParaRPr lang="cs-CZ" dirty="0">
              <a:solidFill>
                <a:srgbClr val="FFC000"/>
              </a:solidFill>
            </a:endParaRPr>
          </a:p>
        </p:txBody>
      </p:sp>
      <p:pic>
        <p:nvPicPr>
          <p:cNvPr id="4" name="Picture 8" descr="http://www.webweaver.nu/clipart/img/entertainment/sports/weightlifter.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285875" y="2500313"/>
            <a:ext cx="1714500"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descr="http://www.istockphoto.com/file_thumbview_approve/2169507/2/istockphoto_2169507_weight_lift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9188" y="2071688"/>
            <a:ext cx="3619500" cy="361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67290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70" decel="100000"/>
                                        <p:tgtEl>
                                          <p:spTgt spid="4"/>
                                        </p:tgtEl>
                                      </p:cBhvr>
                                    </p:animEffect>
                                    <p:animScale>
                                      <p:cBhvr>
                                        <p:cTn id="8" dur="770" decel="100000"/>
                                        <p:tgtEl>
                                          <p:spTgt spid="4"/>
                                        </p:tgtEl>
                                      </p:cBhvr>
                                      <p:from x="10000" y="10000"/>
                                      <p:to x="200000" y="450000"/>
                                    </p:animScale>
                                    <p:animScale>
                                      <p:cBhvr>
                                        <p:cTn id="9" dur="1230" accel="100000" fill="hold">
                                          <p:stCondLst>
                                            <p:cond delay="770"/>
                                          </p:stCondLst>
                                        </p:cTn>
                                        <p:tgtEl>
                                          <p:spTgt spid="4"/>
                                        </p:tgtEl>
                                      </p:cBhvr>
                                      <p:from x="200000" y="450000"/>
                                      <p:to x="100000" y="100000"/>
                                    </p:animScale>
                                    <p:set>
                                      <p:cBhvr>
                                        <p:cTn id="10" dur="770" fill="hold"/>
                                        <p:tgtEl>
                                          <p:spTgt spid="4"/>
                                        </p:tgtEl>
                                        <p:attrNameLst>
                                          <p:attrName>ppt_x</p:attrName>
                                        </p:attrNameLst>
                                      </p:cBhvr>
                                      <p:to>
                                        <p:strVal val="(0.5)"/>
                                      </p:to>
                                    </p:set>
                                    <p:anim from="(0.5)" to="(#ppt_x)" calcmode="lin" valueType="num">
                                      <p:cBhvr>
                                        <p:cTn id="11" dur="1230" accel="100000" fill="hold">
                                          <p:stCondLst>
                                            <p:cond delay="770"/>
                                          </p:stCondLst>
                                        </p:cTn>
                                        <p:tgtEl>
                                          <p:spTgt spid="4"/>
                                        </p:tgtEl>
                                        <p:attrNameLst>
                                          <p:attrName>ppt_x</p:attrName>
                                        </p:attrNameLst>
                                      </p:cBhvr>
                                    </p:anim>
                                    <p:set>
                                      <p:cBhvr>
                                        <p:cTn id="12" dur="770" fill="hold"/>
                                        <p:tgtEl>
                                          <p:spTgt spid="4"/>
                                        </p:tgtEl>
                                        <p:attrNameLst>
                                          <p:attrName>ppt_y</p:attrName>
                                        </p:attrNameLst>
                                      </p:cBhvr>
                                      <p:to>
                                        <p:strVal val="(#ppt_y+0.4)"/>
                                      </p:to>
                                    </p:set>
                                    <p:anim from="(#ppt_y+0.4)" to="(#ppt_y)" calcmode="lin" valueType="num">
                                      <p:cBhvr>
                                        <p:cTn id="13" dur="1230" accel="100000" fill="hold">
                                          <p:stCondLst>
                                            <p:cond delay="770"/>
                                          </p:stCondLst>
                                        </p:cTn>
                                        <p:tgtEl>
                                          <p:spTgt spid="4"/>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770" decel="100000"/>
                                        <p:tgtEl>
                                          <p:spTgt spid="5"/>
                                        </p:tgtEl>
                                      </p:cBhvr>
                                    </p:animEffect>
                                    <p:animScale>
                                      <p:cBhvr>
                                        <p:cTn id="19" dur="770" decel="100000"/>
                                        <p:tgtEl>
                                          <p:spTgt spid="5"/>
                                        </p:tgtEl>
                                      </p:cBhvr>
                                      <p:from x="10000" y="10000"/>
                                      <p:to x="200000" y="450000"/>
                                    </p:animScale>
                                    <p:animScale>
                                      <p:cBhvr>
                                        <p:cTn id="20" dur="1230" accel="100000" fill="hold">
                                          <p:stCondLst>
                                            <p:cond delay="770"/>
                                          </p:stCondLst>
                                        </p:cTn>
                                        <p:tgtEl>
                                          <p:spTgt spid="5"/>
                                        </p:tgtEl>
                                      </p:cBhvr>
                                      <p:from x="200000" y="450000"/>
                                      <p:to x="100000" y="100000"/>
                                    </p:animScale>
                                    <p:set>
                                      <p:cBhvr>
                                        <p:cTn id="21" dur="770" fill="hold"/>
                                        <p:tgtEl>
                                          <p:spTgt spid="5"/>
                                        </p:tgtEl>
                                        <p:attrNameLst>
                                          <p:attrName>ppt_x</p:attrName>
                                        </p:attrNameLst>
                                      </p:cBhvr>
                                      <p:to>
                                        <p:strVal val="(0.5)"/>
                                      </p:to>
                                    </p:set>
                                    <p:anim from="(0.5)" to="(#ppt_x)" calcmode="lin" valueType="num">
                                      <p:cBhvr>
                                        <p:cTn id="22" dur="1230" accel="100000" fill="hold">
                                          <p:stCondLst>
                                            <p:cond delay="770"/>
                                          </p:stCondLst>
                                        </p:cTn>
                                        <p:tgtEl>
                                          <p:spTgt spid="5"/>
                                        </p:tgtEl>
                                        <p:attrNameLst>
                                          <p:attrName>ppt_x</p:attrName>
                                        </p:attrNameLst>
                                      </p:cBhvr>
                                    </p:anim>
                                    <p:set>
                                      <p:cBhvr>
                                        <p:cTn id="23" dur="770" fill="hold"/>
                                        <p:tgtEl>
                                          <p:spTgt spid="5"/>
                                        </p:tgtEl>
                                        <p:attrNameLst>
                                          <p:attrName>ppt_y</p:attrName>
                                        </p:attrNameLst>
                                      </p:cBhvr>
                                      <p:to>
                                        <p:strVal val="(#ppt_y+0.4)"/>
                                      </p:to>
                                    </p:set>
                                    <p:anim from="(#ppt_y+0.4)" to="(#ppt_y)" calcmode="lin" valueType="num">
                                      <p:cBhvr>
                                        <p:cTn id="24" dur="1230" accel="100000" fill="hold">
                                          <p:stCondLst>
                                            <p:cond delay="770"/>
                                          </p:stCondLst>
                                        </p:cTn>
                                        <p:tgtEl>
                                          <p:spTgt spid="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pPr algn="ctr" eaLnBrk="1" hangingPunct="1"/>
            <a:r>
              <a:rPr lang="cs-CZ" altLang="cs-CZ" smtClean="0"/>
              <a:t>Měření výkonnosti ekonomiky</a:t>
            </a:r>
          </a:p>
        </p:txBody>
      </p:sp>
      <p:pic>
        <p:nvPicPr>
          <p:cNvPr id="5123" name="Picture 2" descr="http://i235.photobucket.com/albums/ee240/joelrybi/TInyWeightLift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375" y="2143125"/>
            <a:ext cx="3186113"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extovéPole 5"/>
          <p:cNvSpPr txBox="1">
            <a:spLocks noChangeArrowheads="1"/>
          </p:cNvSpPr>
          <p:nvPr/>
        </p:nvSpPr>
        <p:spPr bwMode="auto">
          <a:xfrm>
            <a:off x="4214813" y="2000250"/>
            <a:ext cx="4605659"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cs-CZ" altLang="cs-CZ" sz="2200" dirty="0">
                <a:latin typeface="+mn-lt"/>
              </a:rPr>
              <a:t>V absolutních číslech je zřejmé, že větší váhu zvedne vzpěrač vpravo, což je dáno tím, že je větší, má větší objem svalů, než kolik má vzpěrač vlevo. Pokud bych ale poměřovali relativní výkon obou vzpěračů, tj. že bychom zohlednili jednak váhu, kterou zvedli, jednak ale i celkovou hmotnost vzpěrače a vzájemně je poměřili, mohli bychom klidně dojít k závěru, že malý vzpěrač je silnější, tj. má vyšší výkon než vzpěrač velký. Stejně je tomu tak i u ekonomik (viz následující obrázek) </a:t>
            </a:r>
          </a:p>
        </p:txBody>
      </p:sp>
      <p:sp>
        <p:nvSpPr>
          <p:cNvPr id="9221" name="TextovéPole 6"/>
          <p:cNvSpPr txBox="1">
            <a:spLocks noChangeArrowheads="1"/>
          </p:cNvSpPr>
          <p:nvPr/>
        </p:nvSpPr>
        <p:spPr bwMode="auto">
          <a:xfrm>
            <a:off x="251520" y="1571625"/>
            <a:ext cx="87129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cs-CZ" altLang="cs-CZ" b="1" dirty="0"/>
              <a:t>Otázka - Který ze zobrazených vzpěračů je výkonnější?</a:t>
            </a:r>
          </a:p>
        </p:txBody>
      </p:sp>
    </p:spTree>
    <p:extLst>
      <p:ext uri="{BB962C8B-B14F-4D97-AF65-F5344CB8AC3E}">
        <p14:creationId xmlns:p14="http://schemas.microsoft.com/office/powerpoint/2010/main" val="2518615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additive="base">
                                        <p:cTn id="7" dur="500" fill="hold"/>
                                        <p:tgtEl>
                                          <p:spTgt spid="5123"/>
                                        </p:tgtEl>
                                        <p:attrNameLst>
                                          <p:attrName>ppt_x</p:attrName>
                                        </p:attrNameLst>
                                      </p:cBhvr>
                                      <p:tavLst>
                                        <p:tav tm="0">
                                          <p:val>
                                            <p:strVal val="#ppt_x"/>
                                          </p:val>
                                        </p:tav>
                                        <p:tav tm="100000">
                                          <p:val>
                                            <p:strVal val="#ppt_x"/>
                                          </p:val>
                                        </p:tav>
                                      </p:tavLst>
                                    </p:anim>
                                    <p:anim calcmode="lin" valueType="num">
                                      <p:cBhvr additive="base">
                                        <p:cTn id="8" dur="500" fill="hold"/>
                                        <p:tgtEl>
                                          <p:spTgt spid="512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1" presetClass="entr" presetSubtype="0" fill="hold" grpId="0" nodeType="clickEffect">
                                  <p:stCondLst>
                                    <p:cond delay="0"/>
                                  </p:stCondLst>
                                  <p:childTnLst>
                                    <p:set>
                                      <p:cBhvr>
                                        <p:cTn id="12" dur="1" fill="hold">
                                          <p:stCondLst>
                                            <p:cond delay="0"/>
                                          </p:stCondLst>
                                        </p:cTn>
                                        <p:tgtEl>
                                          <p:spTgt spid="5124"/>
                                        </p:tgtEl>
                                        <p:attrNameLst>
                                          <p:attrName>style.visibility</p:attrName>
                                        </p:attrNameLst>
                                      </p:cBhvr>
                                      <p:to>
                                        <p:strVal val="visible"/>
                                      </p:to>
                                    </p:set>
                                    <p:animEffect transition="in" filter="fade">
                                      <p:cBhvr>
                                        <p:cTn id="13" dur="770" decel="100000"/>
                                        <p:tgtEl>
                                          <p:spTgt spid="5124"/>
                                        </p:tgtEl>
                                      </p:cBhvr>
                                    </p:animEffect>
                                    <p:animScale>
                                      <p:cBhvr>
                                        <p:cTn id="14" dur="770" decel="100000"/>
                                        <p:tgtEl>
                                          <p:spTgt spid="5124"/>
                                        </p:tgtEl>
                                      </p:cBhvr>
                                      <p:from x="10000" y="10000"/>
                                      <p:to x="200000" y="450000"/>
                                    </p:animScale>
                                    <p:animScale>
                                      <p:cBhvr>
                                        <p:cTn id="15" dur="1230" accel="100000" fill="hold">
                                          <p:stCondLst>
                                            <p:cond delay="770"/>
                                          </p:stCondLst>
                                        </p:cTn>
                                        <p:tgtEl>
                                          <p:spTgt spid="5124"/>
                                        </p:tgtEl>
                                      </p:cBhvr>
                                      <p:from x="200000" y="450000"/>
                                      <p:to x="100000" y="100000"/>
                                    </p:animScale>
                                    <p:set>
                                      <p:cBhvr>
                                        <p:cTn id="16" dur="770" fill="hold"/>
                                        <p:tgtEl>
                                          <p:spTgt spid="5124"/>
                                        </p:tgtEl>
                                        <p:attrNameLst>
                                          <p:attrName>ppt_x</p:attrName>
                                        </p:attrNameLst>
                                      </p:cBhvr>
                                      <p:to>
                                        <p:strVal val="(0.5)"/>
                                      </p:to>
                                    </p:set>
                                    <p:anim from="(0.5)" to="(#ppt_x)" calcmode="lin" valueType="num">
                                      <p:cBhvr>
                                        <p:cTn id="17" dur="1230" accel="100000" fill="hold">
                                          <p:stCondLst>
                                            <p:cond delay="770"/>
                                          </p:stCondLst>
                                        </p:cTn>
                                        <p:tgtEl>
                                          <p:spTgt spid="5124"/>
                                        </p:tgtEl>
                                        <p:attrNameLst>
                                          <p:attrName>ppt_x</p:attrName>
                                        </p:attrNameLst>
                                      </p:cBhvr>
                                    </p:anim>
                                    <p:set>
                                      <p:cBhvr>
                                        <p:cTn id="18" dur="770" fill="hold"/>
                                        <p:tgtEl>
                                          <p:spTgt spid="5124"/>
                                        </p:tgtEl>
                                        <p:attrNameLst>
                                          <p:attrName>ppt_y</p:attrName>
                                        </p:attrNameLst>
                                      </p:cBhvr>
                                      <p:to>
                                        <p:strVal val="(#ppt_y+0.4)"/>
                                      </p:to>
                                    </p:set>
                                    <p:anim from="(#ppt_y+0.4)" to="(#ppt_y)" calcmode="lin" valueType="num">
                                      <p:cBhvr>
                                        <p:cTn id="19" dur="1230" accel="100000" fill="hold">
                                          <p:stCondLst>
                                            <p:cond delay="770"/>
                                          </p:stCondLst>
                                        </p:cTn>
                                        <p:tgtEl>
                                          <p:spTgt spid="512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88640"/>
            <a:ext cx="8472487" cy="1143000"/>
          </a:xfrm>
        </p:spPr>
        <p:txBody>
          <a:bodyPr>
            <a:normAutofit fontScale="90000"/>
          </a:bodyPr>
          <a:lstStyle/>
          <a:p>
            <a:pPr algn="ctr">
              <a:defRPr/>
            </a:pPr>
            <a:r>
              <a:rPr lang="cs-CZ" dirty="0" smtClean="0">
                <a:solidFill>
                  <a:srgbClr val="FFC000"/>
                </a:solidFill>
              </a:rPr>
              <a:t>Výkon ekonomiky – hrubý domácí produkt (HDP)</a:t>
            </a:r>
            <a:endParaRPr lang="cs-CZ" dirty="0">
              <a:solidFill>
                <a:srgbClr val="FFC000"/>
              </a:solidFill>
            </a:endParaRPr>
          </a:p>
        </p:txBody>
      </p:sp>
      <p:sp>
        <p:nvSpPr>
          <p:cNvPr id="20483" name="Zástupný symbol pro obsah 2"/>
          <p:cNvSpPr>
            <a:spLocks noGrp="1"/>
          </p:cNvSpPr>
          <p:nvPr>
            <p:ph idx="1"/>
          </p:nvPr>
        </p:nvSpPr>
        <p:spPr/>
        <p:txBody>
          <a:bodyPr/>
          <a:lstStyle/>
          <a:p>
            <a:pPr>
              <a:spcBef>
                <a:spcPts val="600"/>
              </a:spcBef>
            </a:pPr>
            <a:r>
              <a:rPr lang="cs-CZ" sz="2800" dirty="0" smtClean="0">
                <a:latin typeface="Corbel" pitchFamily="34" charset="0"/>
              </a:rPr>
              <a:t>= součet peněžních hodnot finálních výrobků a služeb vyprodukovaných během jednoho roku výrobními faktory alokovanými v dané zemi, a to bez ohledu, kdo je jejich vlastníkem</a:t>
            </a:r>
          </a:p>
          <a:p>
            <a:pPr>
              <a:spcBef>
                <a:spcPts val="600"/>
              </a:spcBef>
            </a:pPr>
            <a:r>
              <a:rPr lang="cs-CZ" sz="2800" dirty="0" smtClean="0">
                <a:latin typeface="Corbel" pitchFamily="34" charset="0"/>
              </a:rPr>
              <a:t>Proč peněžní hodnota?</a:t>
            </a:r>
          </a:p>
          <a:p>
            <a:pPr>
              <a:spcBef>
                <a:spcPts val="600"/>
              </a:spcBef>
            </a:pPr>
            <a:endParaRPr lang="cs-CZ" sz="2800" dirty="0" smtClean="0">
              <a:latin typeface="Corbel" pitchFamily="34" charset="0"/>
            </a:endParaRPr>
          </a:p>
        </p:txBody>
      </p:sp>
    </p:spTree>
    <p:extLst>
      <p:ext uri="{BB962C8B-B14F-4D97-AF65-F5344CB8AC3E}">
        <p14:creationId xmlns:p14="http://schemas.microsoft.com/office/powerpoint/2010/main" val="19894957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p:cTn id="7" dur="1000" fill="hold"/>
                                        <p:tgtEl>
                                          <p:spTgt spid="204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04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048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 calcmode="lin" valueType="num">
                                      <p:cBhvr>
                                        <p:cTn id="14" dur="1000" fill="hold"/>
                                        <p:tgtEl>
                                          <p:spTgt spid="2048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048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04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pPr algn="ctr" eaLnBrk="1" hangingPunct="1"/>
            <a:r>
              <a:rPr lang="cs-CZ" altLang="cs-CZ" sz="3600" smtClean="0"/>
              <a:t>Hrubý domácí produkt - výpočet </a:t>
            </a:r>
          </a:p>
        </p:txBody>
      </p:sp>
      <p:sp>
        <p:nvSpPr>
          <p:cNvPr id="14339" name="Zástupný symbol pro obsah 2"/>
          <p:cNvSpPr>
            <a:spLocks noGrp="1"/>
          </p:cNvSpPr>
          <p:nvPr>
            <p:ph idx="1"/>
          </p:nvPr>
        </p:nvSpPr>
        <p:spPr/>
        <p:txBody>
          <a:bodyPr/>
          <a:lstStyle/>
          <a:p>
            <a:pPr eaLnBrk="1" hangingPunct="1">
              <a:spcAft>
                <a:spcPts val="1200"/>
              </a:spcAft>
              <a:buFont typeface="Wingdings" pitchFamily="2" charset="2"/>
              <a:buNone/>
            </a:pPr>
            <a:r>
              <a:rPr lang="cs-CZ" altLang="cs-CZ" u="sng" dirty="0" smtClean="0"/>
              <a:t>Podmínky pro započítaní do HDP:</a:t>
            </a:r>
          </a:p>
          <a:p>
            <a:pPr eaLnBrk="1" hangingPunct="1"/>
            <a:r>
              <a:rPr lang="cs-CZ" altLang="cs-CZ" dirty="0" smtClean="0"/>
              <a:t>jen to, co je nově vyprodukováno (NE opětovný prodej)</a:t>
            </a:r>
          </a:p>
          <a:p>
            <a:pPr eaLnBrk="1" hangingPunct="1"/>
            <a:r>
              <a:rPr lang="cs-CZ" altLang="cs-CZ" dirty="0" smtClean="0"/>
              <a:t>jen finální produkce (NE polotvary)</a:t>
            </a:r>
          </a:p>
          <a:p>
            <a:pPr eaLnBrk="1" hangingPunct="1"/>
            <a:r>
              <a:rPr lang="cs-CZ" altLang="cs-CZ" dirty="0" smtClean="0"/>
              <a:t>jen to, co prošlo trhem (NE domácí práce)</a:t>
            </a:r>
          </a:p>
          <a:p>
            <a:pPr eaLnBrk="1" hangingPunct="1"/>
            <a:r>
              <a:rPr lang="cs-CZ" altLang="cs-CZ" dirty="0" smtClean="0"/>
              <a:t>jen to, co je legální (NE černý/šedý trh)</a:t>
            </a:r>
          </a:p>
          <a:p>
            <a:pPr eaLnBrk="1" hangingPunct="1">
              <a:buFont typeface="Wingdings" pitchFamily="2" charset="2"/>
              <a:buNone/>
            </a:pPr>
            <a:endParaRPr lang="cs-CZ" altLang="cs-CZ" dirty="0" smtClean="0"/>
          </a:p>
          <a:p>
            <a:pPr eaLnBrk="1" hangingPunct="1"/>
            <a:endParaRPr lang="cs-CZ" altLang="cs-CZ" dirty="0" smtClean="0"/>
          </a:p>
        </p:txBody>
      </p:sp>
    </p:spTree>
    <p:extLst>
      <p:ext uri="{BB962C8B-B14F-4D97-AF65-F5344CB8AC3E}">
        <p14:creationId xmlns:p14="http://schemas.microsoft.com/office/powerpoint/2010/main" val="4258581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88640"/>
            <a:ext cx="8472487" cy="1143000"/>
          </a:xfrm>
        </p:spPr>
        <p:txBody>
          <a:bodyPr>
            <a:normAutofit fontScale="90000"/>
          </a:bodyPr>
          <a:lstStyle/>
          <a:p>
            <a:pPr algn="ctr">
              <a:defRPr/>
            </a:pPr>
            <a:r>
              <a:rPr lang="cs-CZ" dirty="0" smtClean="0">
                <a:solidFill>
                  <a:srgbClr val="FFC000"/>
                </a:solidFill>
              </a:rPr>
              <a:t>Výkon ekonomiky – hrubý domácí produkt (HDP)</a:t>
            </a:r>
            <a:endParaRPr lang="cs-CZ" dirty="0">
              <a:solidFill>
                <a:srgbClr val="FFC000"/>
              </a:solidFill>
            </a:endParaRPr>
          </a:p>
        </p:txBody>
      </p:sp>
      <p:sp>
        <p:nvSpPr>
          <p:cNvPr id="20483" name="Zástupný symbol pro obsah 2"/>
          <p:cNvSpPr>
            <a:spLocks noGrp="1"/>
          </p:cNvSpPr>
          <p:nvPr>
            <p:ph idx="1"/>
          </p:nvPr>
        </p:nvSpPr>
        <p:spPr>
          <a:xfrm>
            <a:off x="179512" y="1774825"/>
            <a:ext cx="8784976" cy="4625975"/>
          </a:xfrm>
        </p:spPr>
        <p:txBody>
          <a:bodyPr/>
          <a:lstStyle/>
          <a:p>
            <a:pPr>
              <a:spcBef>
                <a:spcPts val="600"/>
              </a:spcBef>
            </a:pPr>
            <a:r>
              <a:rPr lang="cs-CZ" sz="2800" dirty="0" smtClean="0"/>
              <a:t>Ceny se v čase mění (zpravidla rostou), což může mít vliv na hodnotu HDP </a:t>
            </a:r>
            <a:r>
              <a:rPr lang="cs-CZ" sz="2800" dirty="0" smtClean="0">
                <a:cs typeface="Times New Roman"/>
              </a:rPr>
              <a:t>» možná zkreslení v čase a nemožnost srovnání</a:t>
            </a:r>
            <a:endParaRPr lang="cs-CZ" sz="2800" dirty="0" smtClean="0"/>
          </a:p>
          <a:p>
            <a:pPr>
              <a:spcBef>
                <a:spcPts val="600"/>
              </a:spcBef>
            </a:pPr>
            <a:r>
              <a:rPr lang="cs-CZ" sz="2800" b="1" u="sng" dirty="0" smtClean="0">
                <a:latin typeface="Corbel" pitchFamily="34" charset="0"/>
              </a:rPr>
              <a:t>Nominální HDP </a:t>
            </a:r>
            <a:r>
              <a:rPr lang="cs-CZ" sz="2800" dirty="0" smtClean="0">
                <a:latin typeface="Corbel" pitchFamily="34" charset="0"/>
              </a:rPr>
              <a:t>– vypočítává se v běžných cenách, tj. cenách roku ve kterém počítáme HDP</a:t>
            </a:r>
          </a:p>
          <a:p>
            <a:pPr>
              <a:spcBef>
                <a:spcPts val="600"/>
              </a:spcBef>
            </a:pPr>
            <a:r>
              <a:rPr lang="cs-CZ" sz="2800" b="1" u="sng" dirty="0" smtClean="0">
                <a:latin typeface="Corbel" pitchFamily="34" charset="0"/>
              </a:rPr>
              <a:t>Reálný HDP </a:t>
            </a:r>
            <a:r>
              <a:rPr lang="cs-CZ" sz="2800" dirty="0" smtClean="0">
                <a:latin typeface="Corbel" pitchFamily="34" charset="0"/>
              </a:rPr>
              <a:t>– vypočítává se ve stálých cenách, tzn. cenách očištěných od změn (např. HDP za rok 2014 v cenách roku 2005). Důležitý pro posouzení vývoje ekonomiky v čase</a:t>
            </a:r>
          </a:p>
          <a:p>
            <a:pPr>
              <a:spcBef>
                <a:spcPts val="600"/>
              </a:spcBef>
            </a:pPr>
            <a:r>
              <a:rPr lang="cs-CZ" sz="2800" dirty="0" err="1" smtClean="0">
                <a:latin typeface="Corbel" pitchFamily="34" charset="0"/>
              </a:rPr>
              <a:t>Deflování</a:t>
            </a:r>
            <a:r>
              <a:rPr lang="cs-CZ" sz="2800" dirty="0" smtClean="0">
                <a:latin typeface="Corbel" pitchFamily="34" charset="0"/>
              </a:rPr>
              <a:t>= očištění od inflačních jevů čili převod z nominální hodnoty na reálnou</a:t>
            </a:r>
          </a:p>
        </p:txBody>
      </p:sp>
    </p:spTree>
    <p:extLst>
      <p:ext uri="{BB962C8B-B14F-4D97-AF65-F5344CB8AC3E}">
        <p14:creationId xmlns:p14="http://schemas.microsoft.com/office/powerpoint/2010/main" val="37174210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p:cTn id="7" dur="1000" fill="hold"/>
                                        <p:tgtEl>
                                          <p:spTgt spid="204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04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048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 calcmode="lin" valueType="num">
                                      <p:cBhvr>
                                        <p:cTn id="14" dur="1000" fill="hold"/>
                                        <p:tgtEl>
                                          <p:spTgt spid="2048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048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048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0483">
                                            <p:txEl>
                                              <p:pRg st="2" end="2"/>
                                            </p:txEl>
                                          </p:spTgt>
                                        </p:tgtEl>
                                        <p:attrNameLst>
                                          <p:attrName>style.visibility</p:attrName>
                                        </p:attrNameLst>
                                      </p:cBhvr>
                                      <p:to>
                                        <p:strVal val="visible"/>
                                      </p:to>
                                    </p:set>
                                    <p:anim calcmode="lin" valueType="num">
                                      <p:cBhvr>
                                        <p:cTn id="21" dur="1000" fill="hold"/>
                                        <p:tgtEl>
                                          <p:spTgt spid="2048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048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048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0483">
                                            <p:txEl>
                                              <p:pRg st="3" end="3"/>
                                            </p:txEl>
                                          </p:spTgt>
                                        </p:tgtEl>
                                        <p:attrNameLst>
                                          <p:attrName>style.visibility</p:attrName>
                                        </p:attrNameLst>
                                      </p:cBhvr>
                                      <p:to>
                                        <p:strVal val="visible"/>
                                      </p:to>
                                    </p:set>
                                    <p:anim calcmode="lin" valueType="num">
                                      <p:cBhvr>
                                        <p:cTn id="28" dur="1000" fill="hold"/>
                                        <p:tgtEl>
                                          <p:spTgt spid="2048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2048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ČR v pořadí evropských zemí (HDP v USD dle PPP)</a:t>
            </a:r>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8640"/>
            <a:ext cx="4362450" cy="5610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3970" y="188640"/>
            <a:ext cx="4133850" cy="443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54151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t>Osnova předmětu</a:t>
            </a:r>
            <a:endParaRPr lang="cs-CZ" dirty="0"/>
          </a:p>
        </p:txBody>
      </p:sp>
      <p:sp>
        <p:nvSpPr>
          <p:cNvPr id="7171" name="Zástupný symbol pro obsah 2"/>
          <p:cNvSpPr>
            <a:spLocks noGrp="1"/>
          </p:cNvSpPr>
          <p:nvPr>
            <p:ph idx="1"/>
          </p:nvPr>
        </p:nvSpPr>
        <p:spPr>
          <a:xfrm>
            <a:off x="251520" y="1571625"/>
            <a:ext cx="8406705" cy="5169743"/>
          </a:xfrm>
        </p:spPr>
        <p:txBody>
          <a:bodyPr/>
          <a:lstStyle/>
          <a:p>
            <a:pPr marL="117475" indent="0">
              <a:buNone/>
            </a:pPr>
            <a:r>
              <a:rPr lang="cs-CZ" sz="2400" dirty="0" smtClean="0"/>
              <a:t>1. Úvod do makroekonomie</a:t>
            </a:r>
            <a:r>
              <a:rPr lang="cs-CZ" sz="2400" dirty="0"/>
              <a:t/>
            </a:r>
            <a:br>
              <a:rPr lang="cs-CZ" sz="2400" dirty="0"/>
            </a:br>
            <a:r>
              <a:rPr lang="cs-CZ" sz="2400" dirty="0"/>
              <a:t>2. </a:t>
            </a:r>
            <a:r>
              <a:rPr lang="cs-CZ" sz="2400" dirty="0" smtClean="0"/>
              <a:t>Keynesiánský výdajový model</a:t>
            </a:r>
            <a:br>
              <a:rPr lang="cs-CZ" sz="2400" dirty="0" smtClean="0"/>
            </a:br>
            <a:r>
              <a:rPr lang="cs-CZ" sz="2400" dirty="0" smtClean="0"/>
              <a:t>3. Model AS-AD</a:t>
            </a:r>
            <a:br>
              <a:rPr lang="cs-CZ" sz="2400" dirty="0" smtClean="0"/>
            </a:br>
            <a:r>
              <a:rPr lang="cs-CZ" sz="2400" dirty="0" smtClean="0"/>
              <a:t>4. Peníze a jejich role v ekonomii</a:t>
            </a:r>
            <a:br>
              <a:rPr lang="cs-CZ" sz="2400" dirty="0" smtClean="0"/>
            </a:br>
            <a:r>
              <a:rPr lang="cs-CZ" sz="2400" dirty="0" smtClean="0"/>
              <a:t>5. Inflace</a:t>
            </a:r>
            <a:br>
              <a:rPr lang="cs-CZ" sz="2400" dirty="0" smtClean="0"/>
            </a:br>
            <a:r>
              <a:rPr lang="cs-CZ" sz="2400" dirty="0" smtClean="0"/>
              <a:t>6. Trh práce a nezaměstnanost</a:t>
            </a:r>
            <a:br>
              <a:rPr lang="cs-CZ" sz="2400" dirty="0" smtClean="0"/>
            </a:br>
            <a:r>
              <a:rPr lang="cs-CZ" sz="2400" dirty="0" smtClean="0"/>
              <a:t>7. Ekonomický růst</a:t>
            </a:r>
            <a:br>
              <a:rPr lang="cs-CZ" sz="2400" dirty="0" smtClean="0"/>
            </a:br>
            <a:r>
              <a:rPr lang="cs-CZ" sz="2400" dirty="0" smtClean="0"/>
              <a:t>8. Hospodářský cyklus </a:t>
            </a:r>
            <a:br>
              <a:rPr lang="cs-CZ" sz="2400" dirty="0" smtClean="0"/>
            </a:br>
            <a:r>
              <a:rPr lang="cs-CZ" sz="2400" dirty="0" smtClean="0"/>
              <a:t>9. Fiskální politika </a:t>
            </a:r>
            <a:br>
              <a:rPr lang="cs-CZ" sz="2400" dirty="0" smtClean="0"/>
            </a:br>
            <a:r>
              <a:rPr lang="cs-CZ" sz="2400" dirty="0" smtClean="0"/>
              <a:t>10. Monetární politika </a:t>
            </a:r>
            <a:br>
              <a:rPr lang="cs-CZ" sz="2400" dirty="0" smtClean="0"/>
            </a:br>
            <a:r>
              <a:rPr lang="cs-CZ" sz="2400" dirty="0" smtClean="0"/>
              <a:t>11. Zahraniční obchod a vnější obchodní politika</a:t>
            </a:r>
            <a:br>
              <a:rPr lang="cs-CZ" sz="2400" dirty="0" smtClean="0"/>
            </a:br>
            <a:r>
              <a:rPr lang="cs-CZ" sz="2400" dirty="0" smtClean="0"/>
              <a:t>12. Mezinárodní peněžní trh a vnější měnová politika</a:t>
            </a:r>
            <a:br>
              <a:rPr lang="cs-CZ" sz="2400" dirty="0" smtClean="0"/>
            </a:br>
            <a:r>
              <a:rPr lang="cs-CZ" sz="2400" dirty="0" smtClean="0"/>
              <a:t>13. Hospodářská politika a měření její účinnosti</a:t>
            </a:r>
            <a:endParaRPr lang="cs-CZ" sz="22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pPr algn="ctr" eaLnBrk="1" hangingPunct="1"/>
            <a:r>
              <a:rPr lang="cs-CZ" altLang="cs-CZ" dirty="0" smtClean="0"/>
              <a:t>HDP vs. HNP </a:t>
            </a:r>
          </a:p>
        </p:txBody>
      </p:sp>
      <p:sp>
        <p:nvSpPr>
          <p:cNvPr id="7171" name="Zástupný symbol pro obsah 2"/>
          <p:cNvSpPr>
            <a:spLocks noGrp="1"/>
          </p:cNvSpPr>
          <p:nvPr>
            <p:ph idx="1"/>
          </p:nvPr>
        </p:nvSpPr>
        <p:spPr>
          <a:xfrm>
            <a:off x="357188" y="1981200"/>
            <a:ext cx="8253412" cy="4114800"/>
          </a:xfrm>
        </p:spPr>
        <p:txBody>
          <a:bodyPr/>
          <a:lstStyle/>
          <a:p>
            <a:pPr eaLnBrk="1" hangingPunct="1">
              <a:buFont typeface="Wingdings" pitchFamily="2" charset="2"/>
              <a:buNone/>
              <a:defRPr/>
            </a:pPr>
            <a:r>
              <a:rPr lang="cs-CZ" sz="2800" dirty="0" smtClean="0"/>
              <a:t>1. </a:t>
            </a:r>
            <a:r>
              <a:rPr lang="cs-CZ" sz="2800" b="1" u="sng" dirty="0" smtClean="0"/>
              <a:t>Hrubý domácí produkt</a:t>
            </a:r>
          </a:p>
          <a:p>
            <a:pPr eaLnBrk="1" hangingPunct="1">
              <a:buFont typeface="Wingdings" pitchFamily="2" charset="2"/>
              <a:buNone/>
              <a:defRPr/>
            </a:pPr>
            <a:r>
              <a:rPr lang="cs-CZ" sz="2800" dirty="0" smtClean="0"/>
              <a:t>2. </a:t>
            </a:r>
            <a:r>
              <a:rPr lang="cs-CZ" sz="2800" b="1" u="sng" dirty="0" smtClean="0"/>
              <a:t>Hrubý národní produkt</a:t>
            </a:r>
          </a:p>
          <a:p>
            <a:pPr indent="0" eaLnBrk="1" hangingPunct="1">
              <a:buFont typeface="Wingdings" pitchFamily="2" charset="2"/>
              <a:buNone/>
              <a:defRPr/>
            </a:pPr>
            <a:endParaRPr lang="cs-CZ" sz="2400" dirty="0" smtClean="0"/>
          </a:p>
          <a:p>
            <a:pPr indent="0" eaLnBrk="1" hangingPunct="1">
              <a:buFont typeface="Wingdings" pitchFamily="2" charset="2"/>
              <a:buNone/>
              <a:defRPr/>
            </a:pPr>
            <a:r>
              <a:rPr lang="cs-CZ" sz="2400" dirty="0" smtClean="0"/>
              <a:t>U </a:t>
            </a:r>
            <a:r>
              <a:rPr lang="cs-CZ" sz="2400" b="1" dirty="0" smtClean="0"/>
              <a:t>HDP</a:t>
            </a:r>
            <a:r>
              <a:rPr lang="cs-CZ" sz="2400" dirty="0" smtClean="0"/>
              <a:t> je důležité, </a:t>
            </a:r>
            <a:r>
              <a:rPr lang="cs-CZ" sz="2400" b="1" u="sng" dirty="0" smtClean="0"/>
              <a:t>kde</a:t>
            </a:r>
            <a:r>
              <a:rPr lang="cs-CZ" sz="2400" dirty="0" smtClean="0"/>
              <a:t> jsou VF umístěny (v domácí zemi či v cizině) bez ohledu na to, kdo je vlastní. U </a:t>
            </a:r>
            <a:r>
              <a:rPr lang="cs-CZ" sz="2400" b="1" dirty="0" smtClean="0"/>
              <a:t>HNP</a:t>
            </a:r>
            <a:r>
              <a:rPr lang="cs-CZ" sz="2400" dirty="0" smtClean="0"/>
              <a:t> je naopak důležité, </a:t>
            </a:r>
            <a:r>
              <a:rPr lang="cs-CZ" sz="2400" b="1" u="sng" dirty="0" smtClean="0"/>
              <a:t>kdo</a:t>
            </a:r>
            <a:r>
              <a:rPr lang="cs-CZ" sz="2400" dirty="0" smtClean="0"/>
              <a:t> tyto výrobní faktory vlastní, bez ohledu na to, kde jsou umístěny.</a:t>
            </a:r>
          </a:p>
          <a:p>
            <a:pPr eaLnBrk="1" hangingPunct="1">
              <a:buFont typeface="Wingdings" pitchFamily="2" charset="2"/>
              <a:buNone/>
              <a:defRPr/>
            </a:pPr>
            <a:endParaRPr lang="cs-CZ" dirty="0" smtClean="0"/>
          </a:p>
        </p:txBody>
      </p:sp>
    </p:spTree>
    <p:extLst>
      <p:ext uri="{BB962C8B-B14F-4D97-AF65-F5344CB8AC3E}">
        <p14:creationId xmlns:p14="http://schemas.microsoft.com/office/powerpoint/2010/main" val="18222438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p:txBody>
          <a:bodyPr/>
          <a:lstStyle/>
          <a:p>
            <a:pPr algn="ctr" eaLnBrk="1" hangingPunct="1"/>
            <a:r>
              <a:rPr lang="cs-CZ" altLang="cs-CZ" sz="3600" dirty="0" smtClean="0"/>
              <a:t>Hrubý domácí produkt – metody měření </a:t>
            </a:r>
          </a:p>
        </p:txBody>
      </p:sp>
      <p:sp>
        <p:nvSpPr>
          <p:cNvPr id="15363" name="Zástupný symbol pro obsah 2"/>
          <p:cNvSpPr>
            <a:spLocks noGrp="1"/>
          </p:cNvSpPr>
          <p:nvPr>
            <p:ph idx="1"/>
          </p:nvPr>
        </p:nvSpPr>
        <p:spPr/>
        <p:txBody>
          <a:bodyPr/>
          <a:lstStyle/>
          <a:p>
            <a:pPr eaLnBrk="1" hangingPunct="1">
              <a:spcAft>
                <a:spcPts val="600"/>
              </a:spcAft>
            </a:pPr>
            <a:r>
              <a:rPr lang="cs-CZ" altLang="cs-CZ" sz="2800" dirty="0" smtClean="0"/>
              <a:t>Výdajová metoda</a:t>
            </a:r>
          </a:p>
          <a:p>
            <a:pPr eaLnBrk="1" hangingPunct="1">
              <a:spcAft>
                <a:spcPts val="600"/>
              </a:spcAft>
            </a:pPr>
            <a:r>
              <a:rPr lang="cs-CZ" altLang="cs-CZ" sz="2800" dirty="0" smtClean="0"/>
              <a:t>Důchodová (příjmová) metoda</a:t>
            </a:r>
          </a:p>
          <a:p>
            <a:pPr eaLnBrk="1" hangingPunct="1">
              <a:spcAft>
                <a:spcPts val="600"/>
              </a:spcAft>
            </a:pPr>
            <a:r>
              <a:rPr lang="cs-CZ" altLang="cs-CZ" sz="2800" dirty="0" smtClean="0"/>
              <a:t>Odvětvová metoda</a:t>
            </a:r>
          </a:p>
          <a:p>
            <a:pPr eaLnBrk="1" hangingPunct="1"/>
            <a:endParaRPr lang="cs-CZ" altLang="cs-CZ" sz="2800" dirty="0" smtClean="0"/>
          </a:p>
          <a:p>
            <a:pPr eaLnBrk="1" hangingPunct="1">
              <a:buFont typeface="Wingdings" pitchFamily="2" charset="2"/>
              <a:buNone/>
            </a:pPr>
            <a:endParaRPr lang="cs-CZ" altLang="cs-CZ" sz="2800" dirty="0" smtClean="0"/>
          </a:p>
          <a:p>
            <a:pPr eaLnBrk="1" hangingPunct="1">
              <a:buFont typeface="Wingdings" pitchFamily="2" charset="2"/>
              <a:buNone/>
            </a:pPr>
            <a:endParaRPr lang="cs-CZ" altLang="cs-CZ" sz="2800" dirty="0" smtClean="0"/>
          </a:p>
          <a:p>
            <a:pPr eaLnBrk="1" hangingPunct="1"/>
            <a:endParaRPr lang="cs-CZ" altLang="cs-CZ" sz="2800" dirty="0" smtClean="0"/>
          </a:p>
        </p:txBody>
      </p:sp>
    </p:spTree>
    <p:extLst>
      <p:ext uri="{BB962C8B-B14F-4D97-AF65-F5344CB8AC3E}">
        <p14:creationId xmlns:p14="http://schemas.microsoft.com/office/powerpoint/2010/main" val="32143476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normAutofit/>
          </a:bodyPr>
          <a:lstStyle/>
          <a:p>
            <a:pPr algn="ctr"/>
            <a:r>
              <a:rPr lang="cs-CZ" altLang="cs-CZ" dirty="0" smtClean="0"/>
              <a:t>Výdajová metoda (výdaj=příjem)</a:t>
            </a:r>
          </a:p>
        </p:txBody>
      </p:sp>
      <p:sp>
        <p:nvSpPr>
          <p:cNvPr id="16387" name="Zástupný symbol pro obsah 2"/>
          <p:cNvSpPr>
            <a:spLocks noGrp="1"/>
          </p:cNvSpPr>
          <p:nvPr>
            <p:ph idx="1"/>
          </p:nvPr>
        </p:nvSpPr>
        <p:spPr>
          <a:xfrm>
            <a:off x="214312" y="1628800"/>
            <a:ext cx="8929687" cy="4467200"/>
          </a:xfrm>
        </p:spPr>
        <p:txBody>
          <a:bodyPr/>
          <a:lstStyle/>
          <a:p>
            <a:pPr>
              <a:buFont typeface="Wingdings" pitchFamily="2" charset="2"/>
              <a:buNone/>
            </a:pPr>
            <a:r>
              <a:rPr lang="cs-CZ" altLang="cs-CZ" sz="2800" u="sng" dirty="0" smtClean="0"/>
              <a:t>Podstata</a:t>
            </a:r>
            <a:r>
              <a:rPr lang="cs-CZ" altLang="cs-CZ" sz="2800" dirty="0" smtClean="0"/>
              <a:t> – sečteme výdaje ekonomických subjektů </a:t>
            </a:r>
          </a:p>
          <a:p>
            <a:pPr>
              <a:buFont typeface="Wingdings" pitchFamily="2" charset="2"/>
              <a:buNone/>
            </a:pPr>
            <a:endParaRPr lang="cs-CZ" altLang="cs-CZ" sz="4800" b="1" dirty="0" smtClean="0"/>
          </a:p>
          <a:p>
            <a:pPr algn="ctr">
              <a:buFont typeface="Wingdings" pitchFamily="2" charset="2"/>
              <a:buNone/>
            </a:pPr>
            <a:r>
              <a:rPr lang="cs-CZ" altLang="cs-CZ" sz="4800" b="1" dirty="0" smtClean="0"/>
              <a:t>HDP =</a:t>
            </a:r>
            <a:r>
              <a:rPr lang="cs-CZ" altLang="cs-CZ" sz="4800" b="1" dirty="0" smtClean="0">
                <a:solidFill>
                  <a:srgbClr val="7030A0"/>
                </a:solidFill>
              </a:rPr>
              <a:t> </a:t>
            </a:r>
            <a:r>
              <a:rPr lang="cs-CZ" altLang="cs-CZ" sz="4800" b="1" dirty="0" smtClean="0">
                <a:solidFill>
                  <a:srgbClr val="00B050"/>
                </a:solidFill>
              </a:rPr>
              <a:t>C</a:t>
            </a:r>
            <a:r>
              <a:rPr lang="cs-CZ" altLang="cs-CZ" sz="4800" b="1" dirty="0" smtClean="0">
                <a:solidFill>
                  <a:srgbClr val="7030A0"/>
                </a:solidFill>
              </a:rPr>
              <a:t> </a:t>
            </a:r>
            <a:r>
              <a:rPr lang="cs-CZ" altLang="cs-CZ" sz="4800" b="1" dirty="0" smtClean="0"/>
              <a:t>+</a:t>
            </a:r>
            <a:r>
              <a:rPr lang="cs-CZ" altLang="cs-CZ" sz="4800" b="1" dirty="0" smtClean="0">
                <a:solidFill>
                  <a:srgbClr val="7030A0"/>
                </a:solidFill>
              </a:rPr>
              <a:t> </a:t>
            </a:r>
            <a:r>
              <a:rPr lang="cs-CZ" altLang="cs-CZ" sz="4800" b="1" dirty="0" smtClean="0">
                <a:solidFill>
                  <a:srgbClr val="FF0000"/>
                </a:solidFill>
              </a:rPr>
              <a:t>I</a:t>
            </a:r>
            <a:r>
              <a:rPr lang="cs-CZ" altLang="cs-CZ" sz="4800" b="1" dirty="0" smtClean="0">
                <a:solidFill>
                  <a:srgbClr val="7030A0"/>
                </a:solidFill>
              </a:rPr>
              <a:t> </a:t>
            </a:r>
            <a:r>
              <a:rPr lang="cs-CZ" altLang="cs-CZ" sz="4800" b="1" dirty="0" smtClean="0"/>
              <a:t>+</a:t>
            </a:r>
            <a:r>
              <a:rPr lang="cs-CZ" altLang="cs-CZ" sz="4800" b="1" dirty="0" smtClean="0">
                <a:solidFill>
                  <a:srgbClr val="7030A0"/>
                </a:solidFill>
              </a:rPr>
              <a:t> G </a:t>
            </a:r>
            <a:r>
              <a:rPr lang="cs-CZ" altLang="cs-CZ" sz="4800" b="1" dirty="0" smtClean="0"/>
              <a:t>+</a:t>
            </a:r>
            <a:r>
              <a:rPr lang="cs-CZ" altLang="cs-CZ" sz="4800" b="1" dirty="0" smtClean="0">
                <a:solidFill>
                  <a:srgbClr val="7030A0"/>
                </a:solidFill>
              </a:rPr>
              <a:t> </a:t>
            </a:r>
            <a:r>
              <a:rPr lang="cs-CZ" altLang="cs-CZ" sz="4800" b="1" dirty="0" smtClean="0">
                <a:solidFill>
                  <a:srgbClr val="FF9900"/>
                </a:solidFill>
              </a:rPr>
              <a:t>NX </a:t>
            </a:r>
          </a:p>
          <a:p>
            <a:pPr marL="119062" indent="0">
              <a:buNone/>
            </a:pPr>
            <a:endParaRPr lang="cs-CZ" altLang="cs-CZ" sz="2800" dirty="0" smtClean="0">
              <a:solidFill>
                <a:srgbClr val="339933"/>
              </a:solidFill>
            </a:endParaRPr>
          </a:p>
          <a:p>
            <a:pPr marL="119062" indent="0">
              <a:buNone/>
            </a:pPr>
            <a:r>
              <a:rPr lang="cs-CZ" altLang="cs-CZ" sz="2800" b="1" dirty="0" smtClean="0">
                <a:solidFill>
                  <a:srgbClr val="00B050"/>
                </a:solidFill>
              </a:rPr>
              <a:t>C= spotřeba domácností</a:t>
            </a:r>
          </a:p>
          <a:p>
            <a:pPr marL="119062" indent="0">
              <a:buNone/>
            </a:pPr>
            <a:r>
              <a:rPr lang="cs-CZ" altLang="cs-CZ" sz="2800" b="1" dirty="0" smtClean="0">
                <a:solidFill>
                  <a:srgbClr val="FF0000"/>
                </a:solidFill>
              </a:rPr>
              <a:t>I= hrubé soukromé investice</a:t>
            </a:r>
          </a:p>
          <a:p>
            <a:pPr marL="119062" indent="0">
              <a:buNone/>
            </a:pPr>
            <a:r>
              <a:rPr lang="cs-CZ" altLang="cs-CZ" sz="2800" b="1" dirty="0" smtClean="0">
                <a:solidFill>
                  <a:srgbClr val="7030A0"/>
                </a:solidFill>
              </a:rPr>
              <a:t>G= výdaje vlády na nákup statků a služeb</a:t>
            </a:r>
          </a:p>
          <a:p>
            <a:pPr marL="119062" indent="0">
              <a:buNone/>
            </a:pPr>
            <a:r>
              <a:rPr lang="cs-CZ" altLang="cs-CZ" sz="2800" b="1" dirty="0" smtClean="0">
                <a:solidFill>
                  <a:srgbClr val="FF9900"/>
                </a:solidFill>
              </a:rPr>
              <a:t>NX= čistý export (rozdíl mezi Exportem a Importem)</a:t>
            </a:r>
          </a:p>
          <a:p>
            <a:pPr marL="119062" indent="0">
              <a:buNone/>
            </a:pPr>
            <a:endParaRPr lang="cs-CZ" altLang="cs-CZ" sz="2800" dirty="0" smtClean="0">
              <a:solidFill>
                <a:srgbClr val="339933"/>
              </a:solidFill>
            </a:endParaRPr>
          </a:p>
          <a:p>
            <a:pPr>
              <a:buFont typeface="Wingdings" pitchFamily="2" charset="2"/>
              <a:buNone/>
            </a:pPr>
            <a:endParaRPr lang="cs-CZ" altLang="cs-CZ" sz="2800" dirty="0">
              <a:solidFill>
                <a:srgbClr val="339933"/>
              </a:solidFill>
            </a:endParaRPr>
          </a:p>
          <a:p>
            <a:pPr>
              <a:buFont typeface="Wingdings" pitchFamily="2" charset="2"/>
              <a:buNone/>
            </a:pPr>
            <a:endParaRPr lang="cs-CZ" altLang="cs-CZ" sz="2000" dirty="0" smtClean="0"/>
          </a:p>
          <a:p>
            <a:pPr>
              <a:buFont typeface="Wingdings" pitchFamily="2" charset="2"/>
              <a:buNone/>
            </a:pPr>
            <a:endParaRPr lang="cs-CZ" altLang="cs-CZ" sz="2000" dirty="0" smtClean="0"/>
          </a:p>
          <a:p>
            <a:pPr>
              <a:buFont typeface="Wingdings" pitchFamily="2" charset="2"/>
              <a:buNone/>
            </a:pPr>
            <a:endParaRPr lang="cs-CZ" altLang="cs-CZ" sz="2000" dirty="0"/>
          </a:p>
          <a:p>
            <a:pPr>
              <a:buFont typeface="Wingdings" pitchFamily="2" charset="2"/>
              <a:buNone/>
            </a:pPr>
            <a:endParaRPr lang="cs-CZ" altLang="cs-CZ" sz="2000" dirty="0" smtClean="0"/>
          </a:p>
        </p:txBody>
      </p:sp>
    </p:spTree>
    <p:extLst>
      <p:ext uri="{BB962C8B-B14F-4D97-AF65-F5344CB8AC3E}">
        <p14:creationId xmlns:p14="http://schemas.microsoft.com/office/powerpoint/2010/main" val="42198776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55448"/>
            <a:ext cx="8724880" cy="1252728"/>
          </a:xfrm>
        </p:spPr>
        <p:txBody>
          <a:bodyPr>
            <a:normAutofit/>
          </a:bodyPr>
          <a:lstStyle/>
          <a:p>
            <a:r>
              <a:rPr lang="cs-CZ" dirty="0" smtClean="0"/>
              <a:t>HDP na příkladu české ekonomiky</a:t>
            </a:r>
            <a:endParaRPr lang="cs-CZ" dirty="0"/>
          </a:p>
        </p:txBody>
      </p:sp>
      <p:pic>
        <p:nvPicPr>
          <p:cNvPr id="5122" name="Picture 2" descr="http://img.ihned.cz/attachment.php/60/51472060/fbD1sk3xt0vnFMTuNo7COzqV2lrpWPKi/EK46_16.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67" y="1988840"/>
            <a:ext cx="8848725" cy="4152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1597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normAutofit fontScale="90000"/>
          </a:bodyPr>
          <a:lstStyle/>
          <a:p>
            <a:pPr algn="ctr"/>
            <a:r>
              <a:rPr lang="cs-CZ" altLang="cs-CZ" dirty="0" smtClean="0"/>
              <a:t>Metody měření HDP – důchodová metoda</a:t>
            </a:r>
          </a:p>
        </p:txBody>
      </p:sp>
      <p:sp>
        <p:nvSpPr>
          <p:cNvPr id="17411" name="Zástupný symbol pro obsah 2"/>
          <p:cNvSpPr>
            <a:spLocks noGrp="1"/>
          </p:cNvSpPr>
          <p:nvPr>
            <p:ph idx="1"/>
          </p:nvPr>
        </p:nvSpPr>
        <p:spPr>
          <a:xfrm>
            <a:off x="214313" y="1700808"/>
            <a:ext cx="8572500" cy="4896544"/>
          </a:xfrm>
        </p:spPr>
        <p:txBody>
          <a:bodyPr/>
          <a:lstStyle/>
          <a:p>
            <a:pPr marL="442913" indent="-354013">
              <a:spcAft>
                <a:spcPts val="1200"/>
              </a:spcAft>
            </a:pPr>
            <a:r>
              <a:rPr lang="cs-CZ" altLang="cs-CZ" sz="2400" dirty="0"/>
              <a:t> </a:t>
            </a:r>
            <a:r>
              <a:rPr lang="cs-CZ" altLang="cs-CZ" sz="2800" dirty="0" smtClean="0"/>
              <a:t>vychází z důchodů (příjmů), jež plynou </a:t>
            </a:r>
            <a:r>
              <a:rPr lang="cs-CZ" altLang="cs-CZ" sz="2800" dirty="0" err="1" smtClean="0"/>
              <a:t>ek</a:t>
            </a:r>
            <a:r>
              <a:rPr lang="cs-CZ" altLang="cs-CZ" sz="2800" dirty="0" smtClean="0"/>
              <a:t>. subjektům z vlastnictví VF a jež byly použity na tvorbu HDP</a:t>
            </a:r>
          </a:p>
          <a:p>
            <a:pPr algn="ctr">
              <a:buFont typeface="Wingdings" pitchFamily="2" charset="2"/>
              <a:buNone/>
            </a:pPr>
            <a:r>
              <a:rPr lang="cs-CZ" altLang="cs-CZ" sz="3600" b="1" dirty="0" smtClean="0">
                <a:solidFill>
                  <a:srgbClr val="0033CC"/>
                </a:solidFill>
              </a:rPr>
              <a:t>HDP = w + i + z + n + s + a +T</a:t>
            </a:r>
            <a:r>
              <a:rPr lang="cs-CZ" altLang="cs-CZ" sz="3600" b="1" baseline="-25000" dirty="0" smtClean="0">
                <a:solidFill>
                  <a:srgbClr val="0033CC"/>
                </a:solidFill>
              </a:rPr>
              <a:t>N</a:t>
            </a:r>
            <a:r>
              <a:rPr lang="cs-CZ" altLang="cs-CZ" sz="3600" b="1" dirty="0" smtClean="0">
                <a:solidFill>
                  <a:srgbClr val="0033CC"/>
                </a:solidFill>
              </a:rPr>
              <a:t>  </a:t>
            </a:r>
          </a:p>
          <a:p>
            <a:endParaRPr lang="cs-CZ" altLang="cs-CZ" sz="2400" b="1" dirty="0" smtClean="0"/>
          </a:p>
          <a:p>
            <a:pPr marL="119062" indent="0">
              <a:buNone/>
            </a:pPr>
            <a:r>
              <a:rPr lang="cs-CZ" altLang="cs-CZ" sz="2400" b="1" dirty="0" smtClean="0"/>
              <a:t>w </a:t>
            </a:r>
            <a:r>
              <a:rPr lang="cs-CZ" altLang="cs-CZ" sz="2400" dirty="0" smtClean="0"/>
              <a:t>- mzdy a platy</a:t>
            </a:r>
          </a:p>
          <a:p>
            <a:pPr marL="119062" indent="0">
              <a:buNone/>
            </a:pPr>
            <a:r>
              <a:rPr lang="cs-CZ" altLang="cs-CZ" sz="2400" b="1" dirty="0" smtClean="0"/>
              <a:t>n </a:t>
            </a:r>
            <a:r>
              <a:rPr lang="cs-CZ" altLang="cs-CZ" sz="2400" dirty="0" smtClean="0"/>
              <a:t>- renta (u zemědělců renta z půdy či pronájem nemovitosti)</a:t>
            </a:r>
          </a:p>
          <a:p>
            <a:pPr marL="119062" indent="0">
              <a:buNone/>
            </a:pPr>
            <a:r>
              <a:rPr lang="cs-CZ" altLang="cs-CZ" sz="2400" b="1" dirty="0" smtClean="0"/>
              <a:t>i</a:t>
            </a:r>
            <a:r>
              <a:rPr lang="cs-CZ" altLang="cs-CZ" sz="2400" dirty="0" smtClean="0"/>
              <a:t> - čisté úroky </a:t>
            </a:r>
          </a:p>
          <a:p>
            <a:pPr marL="119062" indent="0">
              <a:buNone/>
            </a:pPr>
            <a:r>
              <a:rPr lang="cs-CZ" altLang="cs-CZ" sz="2400" b="1" dirty="0" smtClean="0"/>
              <a:t>z</a:t>
            </a:r>
            <a:r>
              <a:rPr lang="cs-CZ" altLang="cs-CZ" sz="2400" dirty="0" smtClean="0"/>
              <a:t> - zisky firem</a:t>
            </a:r>
          </a:p>
          <a:p>
            <a:pPr marL="119062" indent="0">
              <a:buNone/>
            </a:pPr>
            <a:r>
              <a:rPr lang="cs-CZ" altLang="cs-CZ" sz="2400" b="1" dirty="0" smtClean="0"/>
              <a:t>a</a:t>
            </a:r>
            <a:r>
              <a:rPr lang="cs-CZ" altLang="cs-CZ" sz="2400" dirty="0" smtClean="0"/>
              <a:t> – odpisy (amortizace)</a:t>
            </a:r>
          </a:p>
          <a:p>
            <a:pPr marL="119062" indent="0">
              <a:buNone/>
            </a:pPr>
            <a:r>
              <a:rPr lang="cs-CZ" altLang="cs-CZ" sz="2400" b="1" dirty="0" smtClean="0"/>
              <a:t>T</a:t>
            </a:r>
            <a:r>
              <a:rPr lang="cs-CZ" altLang="cs-CZ" sz="2400" b="1" baseline="-25000" dirty="0" smtClean="0"/>
              <a:t>N</a:t>
            </a:r>
            <a:r>
              <a:rPr lang="cs-CZ" altLang="cs-CZ" sz="2400" dirty="0" smtClean="0"/>
              <a:t> - nepřímé daně </a:t>
            </a:r>
            <a:endParaRPr lang="cs-CZ" altLang="cs-CZ" sz="2400" dirty="0"/>
          </a:p>
          <a:p>
            <a:pPr marL="119062" indent="0">
              <a:buNone/>
            </a:pPr>
            <a:r>
              <a:rPr lang="cs-CZ" altLang="cs-CZ" sz="2400" b="1" dirty="0" smtClean="0"/>
              <a:t>s</a:t>
            </a:r>
            <a:r>
              <a:rPr lang="cs-CZ" altLang="cs-CZ" sz="2400" dirty="0" smtClean="0"/>
              <a:t> – příjmy ze </a:t>
            </a:r>
            <a:r>
              <a:rPr lang="cs-CZ" altLang="cs-CZ" sz="2400" dirty="0" err="1" smtClean="0"/>
              <a:t>samozaměstnání</a:t>
            </a:r>
            <a:endParaRPr lang="cs-CZ" altLang="cs-CZ" sz="2400" dirty="0" smtClean="0"/>
          </a:p>
          <a:p>
            <a:pPr>
              <a:buFont typeface="Wingdings" pitchFamily="2" charset="2"/>
              <a:buNone/>
            </a:pPr>
            <a:endParaRPr lang="cs-CZ" altLang="cs-CZ" sz="2800" dirty="0" smtClean="0">
              <a:solidFill>
                <a:srgbClr val="0033CC"/>
              </a:solidFill>
            </a:endParaRPr>
          </a:p>
        </p:txBody>
      </p:sp>
    </p:spTree>
    <p:extLst>
      <p:ext uri="{BB962C8B-B14F-4D97-AF65-F5344CB8AC3E}">
        <p14:creationId xmlns:p14="http://schemas.microsoft.com/office/powerpoint/2010/main" val="20096394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normAutofit fontScale="90000"/>
          </a:bodyPr>
          <a:lstStyle/>
          <a:p>
            <a:pPr algn="ctr"/>
            <a:r>
              <a:rPr lang="cs-CZ" altLang="cs-CZ" smtClean="0"/>
              <a:t>Keynesovská vs. neoklasická ekonomie</a:t>
            </a:r>
          </a:p>
        </p:txBody>
      </p:sp>
      <p:sp>
        <p:nvSpPr>
          <p:cNvPr id="6147" name="Zástupný symbol pro obsah 2"/>
          <p:cNvSpPr>
            <a:spLocks noGrp="1"/>
          </p:cNvSpPr>
          <p:nvPr>
            <p:ph idx="1"/>
          </p:nvPr>
        </p:nvSpPr>
        <p:spPr>
          <a:xfrm>
            <a:off x="179388" y="1981200"/>
            <a:ext cx="8607425" cy="4543425"/>
          </a:xfrm>
        </p:spPr>
        <p:txBody>
          <a:bodyPr/>
          <a:lstStyle/>
          <a:p>
            <a:r>
              <a:rPr lang="cs-CZ" altLang="cs-CZ" sz="2400" b="1" u="sng" smtClean="0"/>
              <a:t>Neoklasická ekonomie </a:t>
            </a:r>
            <a:r>
              <a:rPr lang="cs-CZ" altLang="cs-CZ" sz="2400" smtClean="0"/>
              <a:t>– navazuje na klasickou ekonomii (neviditelná ruka trhu, volný trh bez zásahu státu - liberalismus, pružnost cen jakožto nástroj utváření rovnováhy)</a:t>
            </a:r>
          </a:p>
          <a:p>
            <a:r>
              <a:rPr lang="cs-CZ" altLang="cs-CZ" sz="2400" b="1" u="sng" smtClean="0"/>
              <a:t>Neoklasická ekonomie </a:t>
            </a:r>
            <a:r>
              <a:rPr lang="cs-CZ" altLang="cs-CZ" sz="2400" smtClean="0"/>
              <a:t>– marginalistický přístup a víra v samoregulační schopnosti ekonomiky</a:t>
            </a:r>
          </a:p>
          <a:p>
            <a:r>
              <a:rPr lang="cs-CZ" altLang="cs-CZ" sz="2400" b="1" u="sng" smtClean="0"/>
              <a:t>Keynesovská ekonomie</a:t>
            </a:r>
            <a:r>
              <a:rPr lang="cs-CZ" altLang="cs-CZ" sz="2400" smtClean="0"/>
              <a:t> – vzniká v období hospodářské krize v 30.letech, neviditelná ruka trhu selhala, nutnost státní intervence (popření samoregulační schopnosti v krátkém období), ceny jsou nepružné, zejména směrem dolů</a:t>
            </a:r>
          </a:p>
        </p:txBody>
      </p:sp>
    </p:spTree>
    <p:extLst>
      <p:ext uri="{BB962C8B-B14F-4D97-AF65-F5344CB8AC3E}">
        <p14:creationId xmlns:p14="http://schemas.microsoft.com/office/powerpoint/2010/main" val="39491722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down)">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down)">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down)">
                                      <p:cBhvr>
                                        <p:cTn id="17"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pPr algn="ctr"/>
            <a:r>
              <a:rPr lang="cs-CZ" altLang="cs-CZ" smtClean="0"/>
              <a:t>Výkon ekonomiky</a:t>
            </a:r>
          </a:p>
        </p:txBody>
      </p:sp>
      <p:sp>
        <p:nvSpPr>
          <p:cNvPr id="6147" name="Zástupný symbol pro obsah 2"/>
          <p:cNvSpPr>
            <a:spLocks noGrp="1"/>
          </p:cNvSpPr>
          <p:nvPr>
            <p:ph idx="1"/>
          </p:nvPr>
        </p:nvSpPr>
        <p:spPr>
          <a:xfrm>
            <a:off x="571500" y="1981200"/>
            <a:ext cx="8215313" cy="4114800"/>
          </a:xfrm>
        </p:spPr>
        <p:txBody>
          <a:bodyPr/>
          <a:lstStyle/>
          <a:p>
            <a:r>
              <a:rPr lang="cs-CZ" altLang="cs-CZ" sz="2400" smtClean="0"/>
              <a:t>HDP?</a:t>
            </a:r>
          </a:p>
          <a:p>
            <a:r>
              <a:rPr lang="cs-CZ" altLang="cs-CZ" sz="2400" smtClean="0"/>
              <a:t>Při stejné vybavenosti VF může být výkon ekonomiky rozdílný</a:t>
            </a:r>
          </a:p>
          <a:p>
            <a:r>
              <a:rPr lang="cs-CZ" altLang="cs-CZ" sz="2400" smtClean="0"/>
              <a:t>Hranice produkčních možností?</a:t>
            </a:r>
          </a:p>
          <a:p>
            <a:r>
              <a:rPr lang="cs-CZ" altLang="cs-CZ" sz="2400" smtClean="0"/>
              <a:t>Skutečný produkt může být vyšší nebo i menší, než kolik činí tzv. potenciál</a:t>
            </a:r>
          </a:p>
          <a:p>
            <a:r>
              <a:rPr lang="cs-CZ" altLang="cs-CZ" sz="2400" smtClean="0"/>
              <a:t>Krátké vs. dlouhé období (PPF)</a:t>
            </a:r>
          </a:p>
          <a:p>
            <a:r>
              <a:rPr lang="cs-CZ" altLang="cs-CZ" sz="2400" smtClean="0"/>
              <a:t>Determinanty výkonu v krátkém období</a:t>
            </a:r>
          </a:p>
          <a:p>
            <a:endParaRPr lang="cs-CZ" altLang="cs-CZ" sz="2400" smtClean="0"/>
          </a:p>
        </p:txBody>
      </p:sp>
    </p:spTree>
    <p:extLst>
      <p:ext uri="{BB962C8B-B14F-4D97-AF65-F5344CB8AC3E}">
        <p14:creationId xmlns:p14="http://schemas.microsoft.com/office/powerpoint/2010/main" val="10627975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down)">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down)">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down)">
                                      <p:cBhvr>
                                        <p:cTn id="17" dur="500"/>
                                        <p:tgtEl>
                                          <p:spTgt spid="61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wipe(down)">
                                      <p:cBhvr>
                                        <p:cTn id="22" dur="500"/>
                                        <p:tgtEl>
                                          <p:spTgt spid="61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wipe(down)">
                                      <p:cBhvr>
                                        <p:cTn id="27" dur="500"/>
                                        <p:tgtEl>
                                          <p:spTgt spid="61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6147">
                                            <p:txEl>
                                              <p:pRg st="5" end="5"/>
                                            </p:txEl>
                                          </p:spTgt>
                                        </p:tgtEl>
                                        <p:attrNameLst>
                                          <p:attrName>style.visibility</p:attrName>
                                        </p:attrNameLst>
                                      </p:cBhvr>
                                      <p:to>
                                        <p:strVal val="visible"/>
                                      </p:to>
                                    </p:set>
                                    <p:animEffect transition="in" filter="wipe(down)">
                                      <p:cBhvr>
                                        <p:cTn id="32" dur="500"/>
                                        <p:tgtEl>
                                          <p:spTgt spid="6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899592" y="-171400"/>
            <a:ext cx="7158037" cy="1412876"/>
          </a:xfrm>
        </p:spPr>
        <p:txBody>
          <a:bodyPr/>
          <a:lstStyle/>
          <a:p>
            <a:pPr algn="ctr"/>
            <a:r>
              <a:rPr lang="cs-CZ" altLang="cs-CZ" b="1" dirty="0" smtClean="0">
                <a:latin typeface="Corbel" panose="020B0503020204020204" pitchFamily="34" charset="0"/>
              </a:rPr>
              <a:t>Potenciální produkt</a:t>
            </a:r>
          </a:p>
        </p:txBody>
      </p:sp>
      <p:sp>
        <p:nvSpPr>
          <p:cNvPr id="11267" name="Zástupný symbol pro obsah 2"/>
          <p:cNvSpPr>
            <a:spLocks noGrp="1"/>
          </p:cNvSpPr>
          <p:nvPr>
            <p:ph idx="1"/>
          </p:nvPr>
        </p:nvSpPr>
        <p:spPr>
          <a:xfrm>
            <a:off x="395288" y="2492375"/>
            <a:ext cx="8497887" cy="4114800"/>
          </a:xfrm>
        </p:spPr>
        <p:txBody>
          <a:bodyPr/>
          <a:lstStyle/>
          <a:p>
            <a:pPr>
              <a:lnSpc>
                <a:spcPct val="120000"/>
              </a:lnSpc>
            </a:pPr>
            <a:r>
              <a:rPr lang="cs-CZ" altLang="cs-CZ" sz="2200" dirty="0" smtClean="0"/>
              <a:t>=takový produkt ekonomiky, pro jehož produkci jsou využity všechny disponibilní výrobní faktory, avšak v míře, jež ještě nevyvolává </a:t>
            </a:r>
            <a:r>
              <a:rPr lang="cs-CZ" altLang="cs-CZ" sz="2200" b="1" i="1" dirty="0" smtClean="0"/>
              <a:t>inflační tlaky</a:t>
            </a:r>
            <a:r>
              <a:rPr lang="cs-CZ" altLang="cs-CZ" sz="2200" dirty="0" smtClean="0"/>
              <a:t>, tj. tlaky zejména v podobě růstu cen VF. Ekonomika nefunguje tzv. „nadoraz“, nýbrž jde o dlouhodobě udržitelný stav a nejsou vyvolávány ani inflační, ani deflační procesy. Současně na trhu práce existuje tzv. přirozená míra nezaměstnanosti </a:t>
            </a:r>
          </a:p>
        </p:txBody>
      </p:sp>
    </p:spTree>
    <p:extLst>
      <p:ext uri="{BB962C8B-B14F-4D97-AF65-F5344CB8AC3E}">
        <p14:creationId xmlns:p14="http://schemas.microsoft.com/office/powerpoint/2010/main" val="41034031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a:xfrm>
            <a:off x="107950" y="188640"/>
            <a:ext cx="9144000" cy="1138237"/>
          </a:xfrm>
          <a:noFill/>
        </p:spPr>
        <p:txBody>
          <a:bodyPr>
            <a:normAutofit fontScale="90000"/>
          </a:bodyPr>
          <a:lstStyle/>
          <a:p>
            <a:pPr eaLnBrk="1" hangingPunct="1"/>
            <a:r>
              <a:rPr lang="cs-CZ" altLang="cs-CZ" b="1" dirty="0" smtClean="0">
                <a:latin typeface="Consolas" panose="020B0609020204030204" pitchFamily="49" charset="0"/>
                <a:ea typeface="Consolas" panose="020B0609020204030204" pitchFamily="49" charset="0"/>
                <a:cs typeface="Consolas" panose="020B0609020204030204" pitchFamily="49" charset="0"/>
              </a:rPr>
              <a:t>Hospodářský cyklus a ekonomický růst</a:t>
            </a:r>
          </a:p>
        </p:txBody>
      </p:sp>
      <p:sp>
        <p:nvSpPr>
          <p:cNvPr id="3075" name="Zástupný symbol pro obsah 2"/>
          <p:cNvSpPr>
            <a:spLocks noGrp="1"/>
          </p:cNvSpPr>
          <p:nvPr>
            <p:ph idx="1"/>
          </p:nvPr>
        </p:nvSpPr>
        <p:spPr>
          <a:xfrm>
            <a:off x="107950" y="1628775"/>
            <a:ext cx="8229600" cy="2520950"/>
          </a:xfrm>
        </p:spPr>
        <p:txBody>
          <a:bodyPr/>
          <a:lstStyle/>
          <a:p>
            <a:pPr eaLnBrk="1" hangingPunct="1">
              <a:spcBef>
                <a:spcPct val="0"/>
              </a:spcBef>
              <a:spcAft>
                <a:spcPts val="1200"/>
              </a:spcAft>
              <a:buClr>
                <a:srgbClr val="FFC000"/>
              </a:buClr>
              <a:buSzPct val="80000"/>
              <a:buFont typeface="Wingdings" panose="05000000000000000000" pitchFamily="2" charset="2"/>
              <a:buChar char="§"/>
            </a:pPr>
            <a:r>
              <a:rPr lang="cs-CZ" altLang="cs-CZ" sz="2200" dirty="0" smtClean="0">
                <a:latin typeface="Consolas" panose="020B0609020204030204" pitchFamily="49" charset="0"/>
                <a:ea typeface="Consolas" panose="020B0609020204030204" pitchFamily="49" charset="0"/>
                <a:cs typeface="Consolas" panose="020B0609020204030204" pitchFamily="49" charset="0"/>
              </a:rPr>
              <a:t>Proč jsou některé státy bohatší než ty druhé?</a:t>
            </a:r>
          </a:p>
          <a:p>
            <a:pPr eaLnBrk="1" hangingPunct="1">
              <a:spcBef>
                <a:spcPct val="0"/>
              </a:spcBef>
              <a:spcAft>
                <a:spcPts val="1200"/>
              </a:spcAft>
              <a:buClr>
                <a:srgbClr val="FFC000"/>
              </a:buClr>
              <a:buSzPct val="80000"/>
              <a:buFont typeface="Wingdings" panose="05000000000000000000" pitchFamily="2" charset="2"/>
              <a:buChar char="§"/>
            </a:pPr>
            <a:r>
              <a:rPr lang="cs-CZ" altLang="cs-CZ" sz="2200" dirty="0" smtClean="0">
                <a:latin typeface="Consolas" panose="020B0609020204030204" pitchFamily="49" charset="0"/>
                <a:ea typeface="Consolas" panose="020B0609020204030204" pitchFamily="49" charset="0"/>
                <a:cs typeface="Consolas" panose="020B0609020204030204" pitchFamily="49" charset="0"/>
              </a:rPr>
              <a:t>Proč např. Čína rostla v 90.letech přes 10 % ročně a teď je ekonomický růst pomalejší?</a:t>
            </a:r>
          </a:p>
          <a:p>
            <a:pPr eaLnBrk="1" hangingPunct="1">
              <a:spcBef>
                <a:spcPct val="0"/>
              </a:spcBef>
              <a:spcAft>
                <a:spcPts val="1200"/>
              </a:spcAft>
              <a:buClr>
                <a:srgbClr val="FFC000"/>
              </a:buClr>
              <a:buSzPct val="80000"/>
              <a:buFont typeface="Wingdings" panose="05000000000000000000" pitchFamily="2" charset="2"/>
              <a:buChar char="§"/>
            </a:pPr>
            <a:r>
              <a:rPr lang="cs-CZ" altLang="cs-CZ" sz="2200" dirty="0" smtClean="0">
                <a:latin typeface="Consolas" panose="020B0609020204030204" pitchFamily="49" charset="0"/>
                <a:ea typeface="Consolas" panose="020B0609020204030204" pitchFamily="49" charset="0"/>
                <a:cs typeface="Consolas" panose="020B0609020204030204" pitchFamily="49" charset="0"/>
              </a:rPr>
              <a:t>Jaké byly příčiny a následně i důsledky ekonomické krize v letech 2008-2009</a:t>
            </a:r>
          </a:p>
          <a:p>
            <a:pPr eaLnBrk="1" hangingPunct="1">
              <a:spcBef>
                <a:spcPct val="0"/>
              </a:spcBef>
              <a:spcAft>
                <a:spcPts val="1200"/>
              </a:spcAft>
              <a:buClr>
                <a:srgbClr val="FFC000"/>
              </a:buClr>
              <a:buSzPct val="80000"/>
              <a:buFont typeface="Wingdings" panose="05000000000000000000" pitchFamily="2" charset="2"/>
              <a:buChar char="§"/>
            </a:pPr>
            <a:r>
              <a:rPr lang="cs-CZ" altLang="cs-CZ" sz="2200" dirty="0" smtClean="0">
                <a:latin typeface="Consolas" panose="020B0609020204030204" pitchFamily="49" charset="0"/>
                <a:ea typeface="Consolas" panose="020B0609020204030204" pitchFamily="49" charset="0"/>
                <a:cs typeface="Consolas" panose="020B0609020204030204" pitchFamily="49" charset="0"/>
              </a:rPr>
              <a:t>Krátkodobé výkyvy vs. dlouhodobý trend</a:t>
            </a:r>
          </a:p>
          <a:p>
            <a:pPr eaLnBrk="1" hangingPunct="1">
              <a:spcBef>
                <a:spcPct val="0"/>
              </a:spcBef>
              <a:spcAft>
                <a:spcPts val="1200"/>
              </a:spcAft>
              <a:buClr>
                <a:srgbClr val="FFC000"/>
              </a:buClr>
              <a:buSzPct val="80000"/>
              <a:buFont typeface="Wingdings" panose="05000000000000000000" pitchFamily="2" charset="2"/>
              <a:buChar char="§"/>
            </a:pPr>
            <a:endParaRPr lang="cs-CZ" altLang="cs-CZ" sz="2200" dirty="0" smtClean="0">
              <a:latin typeface="Consolas" panose="020B0609020204030204" pitchFamily="49" charset="0"/>
              <a:ea typeface="Consolas" panose="020B0609020204030204" pitchFamily="49" charset="0"/>
              <a:cs typeface="Consolas" panose="020B0609020204030204" pitchFamily="49" charset="0"/>
            </a:endParaRPr>
          </a:p>
          <a:p>
            <a:pPr eaLnBrk="1" hangingPunct="1">
              <a:spcBef>
                <a:spcPct val="0"/>
              </a:spcBef>
              <a:spcAft>
                <a:spcPts val="1200"/>
              </a:spcAft>
              <a:buClr>
                <a:srgbClr val="FFC000"/>
              </a:buClr>
              <a:buSzPct val="80000"/>
              <a:buFont typeface="Wingdings" panose="05000000000000000000" pitchFamily="2" charset="2"/>
              <a:buChar char="§"/>
            </a:pPr>
            <a:endParaRPr lang="cs-CZ" altLang="cs-CZ" sz="2200" dirty="0" smtClean="0">
              <a:latin typeface="Consolas" panose="020B0609020204030204" pitchFamily="49" charset="0"/>
              <a:ea typeface="Consolas" panose="020B0609020204030204" pitchFamily="49" charset="0"/>
              <a:cs typeface="Consolas" panose="020B0609020204030204" pitchFamily="49" charset="0"/>
            </a:endParaRPr>
          </a:p>
        </p:txBody>
      </p:sp>
      <p:pic>
        <p:nvPicPr>
          <p:cNvPr id="3076" name="Obrázek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4121150"/>
            <a:ext cx="3911600" cy="287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02321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p:nvPr>
        </p:nvSpPr>
        <p:spPr>
          <a:xfrm>
            <a:off x="107504" y="188640"/>
            <a:ext cx="9144000" cy="1296988"/>
          </a:xfrm>
          <a:noFill/>
        </p:spPr>
        <p:txBody>
          <a:bodyPr/>
          <a:lstStyle/>
          <a:p>
            <a:r>
              <a:rPr lang="cs-CZ" altLang="cs-CZ" b="1" smtClean="0"/>
              <a:t>Hospodářský cyklus</a:t>
            </a:r>
          </a:p>
        </p:txBody>
      </p:sp>
      <p:sp>
        <p:nvSpPr>
          <p:cNvPr id="4099" name="Zástupný symbol pro obsah 2"/>
          <p:cNvSpPr>
            <a:spLocks noGrp="1"/>
          </p:cNvSpPr>
          <p:nvPr>
            <p:ph idx="1"/>
          </p:nvPr>
        </p:nvSpPr>
        <p:spPr>
          <a:xfrm>
            <a:off x="250825" y="1600200"/>
            <a:ext cx="8435975" cy="4525963"/>
          </a:xfrm>
        </p:spPr>
        <p:txBody>
          <a:bodyPr/>
          <a:lstStyle/>
          <a:p>
            <a:pPr>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HDP v čase neustále kolísá, střídavě roste a klesá </a:t>
            </a:r>
            <a:r>
              <a:rPr lang="cs-CZ" altLang="cs-CZ" sz="2000" dirty="0" smtClean="0">
                <a:latin typeface="Consolas" panose="020B0609020204030204" pitchFamily="49" charset="0"/>
                <a:ea typeface="Consolas" panose="020B0609020204030204" pitchFamily="49" charset="0"/>
                <a:cs typeface="Consolas" panose="020B0609020204030204" pitchFamily="49" charset="0"/>
                <a:sym typeface="Symbol" panose="05050102010706020507" pitchFamily="18" charset="2"/>
              </a:rPr>
              <a:t></a:t>
            </a:r>
            <a:r>
              <a:rPr lang="cs-CZ" altLang="cs-CZ" sz="2000" dirty="0" smtClean="0">
                <a:latin typeface="Consolas" panose="020B0609020204030204" pitchFamily="49" charset="0"/>
                <a:ea typeface="Consolas" panose="020B0609020204030204" pitchFamily="49" charset="0"/>
                <a:cs typeface="Consolas" panose="020B0609020204030204" pitchFamily="49" charset="0"/>
              </a:rPr>
              <a:t> probíhá </a:t>
            </a:r>
            <a:r>
              <a:rPr lang="cs-CZ" altLang="cs-CZ" sz="2000" u="sng" dirty="0" smtClean="0">
                <a:latin typeface="Consolas" panose="020B0609020204030204" pitchFamily="49" charset="0"/>
                <a:ea typeface="Consolas" panose="020B0609020204030204" pitchFamily="49" charset="0"/>
                <a:cs typeface="Consolas" panose="020B0609020204030204" pitchFamily="49" charset="0"/>
              </a:rPr>
              <a:t>ekonomický cyklus</a:t>
            </a:r>
            <a:r>
              <a:rPr lang="cs-CZ" altLang="cs-CZ" sz="2000" dirty="0" smtClean="0">
                <a:latin typeface="Consolas" panose="020B0609020204030204" pitchFamily="49" charset="0"/>
                <a:ea typeface="Consolas" panose="020B0609020204030204" pitchFamily="49" charset="0"/>
                <a:cs typeface="Consolas" panose="020B0609020204030204" pitchFamily="49" charset="0"/>
              </a:rPr>
              <a:t> (krátkodobé změny agregátního výstupu ekonomiky)</a:t>
            </a:r>
          </a:p>
          <a:p>
            <a:pPr>
              <a:spcAft>
                <a:spcPts val="600"/>
              </a:spcAft>
              <a:buClr>
                <a:srgbClr val="FFC000"/>
              </a:buClr>
              <a:buFont typeface="Wingdings" panose="05000000000000000000" pitchFamily="2" charset="2"/>
              <a:buChar char="§"/>
            </a:pPr>
            <a:r>
              <a:rPr lang="cs-CZ" altLang="cs-CZ" sz="2000" u="sng" dirty="0" smtClean="0">
                <a:latin typeface="Consolas" panose="020B0609020204030204" pitchFamily="49" charset="0"/>
                <a:ea typeface="Consolas" panose="020B0609020204030204" pitchFamily="49" charset="0"/>
                <a:cs typeface="Consolas" panose="020B0609020204030204" pitchFamily="49" charset="0"/>
              </a:rPr>
              <a:t>ekonomický cyklus</a:t>
            </a:r>
            <a:r>
              <a:rPr lang="cs-CZ" altLang="cs-CZ" sz="2000" dirty="0" smtClean="0">
                <a:latin typeface="Consolas" panose="020B0609020204030204" pitchFamily="49" charset="0"/>
                <a:ea typeface="Consolas" panose="020B0609020204030204" pitchFamily="49" charset="0"/>
                <a:cs typeface="Consolas" panose="020B0609020204030204" pitchFamily="49" charset="0"/>
              </a:rPr>
              <a:t> je tedy kolísání celkové ekonomické aktivity v čase </a:t>
            </a:r>
            <a:r>
              <a:rPr lang="cs-CZ" altLang="cs-CZ" sz="2000" dirty="0" smtClean="0">
                <a:latin typeface="Consolas" panose="020B0609020204030204" pitchFamily="49" charset="0"/>
                <a:ea typeface="Consolas" panose="020B0609020204030204" pitchFamily="49" charset="0"/>
                <a:cs typeface="Consolas" panose="020B0609020204030204" pitchFamily="49" charset="0"/>
                <a:sym typeface="Symbol" panose="05050102010706020507" pitchFamily="18" charset="2"/>
              </a:rPr>
              <a:t></a:t>
            </a:r>
            <a:r>
              <a:rPr lang="cs-CZ" altLang="cs-CZ" sz="2000" dirty="0" smtClean="0">
                <a:latin typeface="Consolas" panose="020B0609020204030204" pitchFamily="49" charset="0"/>
                <a:ea typeface="Consolas" panose="020B0609020204030204" pitchFamily="49" charset="0"/>
                <a:cs typeface="Consolas" panose="020B0609020204030204" pitchFamily="49" charset="0"/>
              </a:rPr>
              <a:t> opakující se nesoulad mezi potenciálním a skutečným produktem</a:t>
            </a:r>
          </a:p>
          <a:p>
            <a:pPr>
              <a:spcAft>
                <a:spcPts val="600"/>
              </a:spcAft>
              <a:buClr>
                <a:srgbClr val="FFC000"/>
              </a:buClr>
              <a:buFont typeface="Wingdings" panose="05000000000000000000" pitchFamily="2" charset="2"/>
              <a:buChar char="§"/>
            </a:pPr>
            <a:r>
              <a:rPr lang="cs-CZ" altLang="cs-CZ" sz="2000" u="sng" dirty="0" smtClean="0">
                <a:latin typeface="Consolas" panose="020B0609020204030204" pitchFamily="49" charset="0"/>
                <a:ea typeface="Consolas" panose="020B0609020204030204" pitchFamily="49" charset="0"/>
                <a:cs typeface="Consolas" panose="020B0609020204030204" pitchFamily="49" charset="0"/>
              </a:rPr>
              <a:t>ekonomický cyklus</a:t>
            </a:r>
            <a:r>
              <a:rPr lang="cs-CZ" altLang="cs-CZ" sz="2000" dirty="0" smtClean="0">
                <a:latin typeface="Consolas" panose="020B0609020204030204" pitchFamily="49" charset="0"/>
                <a:ea typeface="Consolas" panose="020B0609020204030204" pitchFamily="49" charset="0"/>
                <a:cs typeface="Consolas" panose="020B0609020204030204" pitchFamily="49" charset="0"/>
              </a:rPr>
              <a:t> je posloupností pravidelně se opakujících fází vzestupu, poklesu nebo stagnace makroekonomické aktivity (reálného HDP, zaměstnanosti, spotřeby, investic, exportu atd.)</a:t>
            </a:r>
          </a:p>
          <a:p>
            <a:pPr>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expanze</a:t>
            </a:r>
            <a:r>
              <a:rPr lang="cs-CZ" altLang="cs-CZ" sz="2000" dirty="0" smtClean="0">
                <a:latin typeface="Consolas" panose="020B0609020204030204" pitchFamily="49" charset="0"/>
                <a:ea typeface="Consolas" panose="020B0609020204030204" pitchFamily="49" charset="0"/>
                <a:cs typeface="Consolas" panose="020B0609020204030204" pitchFamily="49" charset="0"/>
                <a:sym typeface="Symbol" panose="05050102010706020507" pitchFamily="18" charset="2"/>
              </a:rPr>
              <a:t> vrchol</a:t>
            </a:r>
            <a:r>
              <a:rPr lang="cs-CZ" altLang="cs-CZ" sz="2000" dirty="0" smtClean="0">
                <a:latin typeface="Consolas" panose="020B0609020204030204" pitchFamily="49" charset="0"/>
                <a:ea typeface="Consolas" panose="020B0609020204030204" pitchFamily="49" charset="0"/>
                <a:cs typeface="Consolas" panose="020B0609020204030204" pitchFamily="49" charset="0"/>
              </a:rPr>
              <a:t> </a:t>
            </a:r>
            <a:r>
              <a:rPr lang="cs-CZ" altLang="cs-CZ" sz="2000" dirty="0" smtClean="0">
                <a:latin typeface="Consolas" panose="020B0609020204030204" pitchFamily="49" charset="0"/>
                <a:ea typeface="Consolas" panose="020B0609020204030204" pitchFamily="49" charset="0"/>
                <a:cs typeface="Consolas" panose="020B0609020204030204" pitchFamily="49" charset="0"/>
                <a:sym typeface="Symbol" panose="05050102010706020507" pitchFamily="18" charset="2"/>
              </a:rPr>
              <a:t>kontrakce</a:t>
            </a:r>
            <a:r>
              <a:rPr lang="cs-CZ" altLang="cs-CZ" sz="2000" dirty="0" smtClean="0">
                <a:latin typeface="Consolas" panose="020B0609020204030204" pitchFamily="49" charset="0"/>
                <a:ea typeface="Consolas" panose="020B0609020204030204" pitchFamily="49" charset="0"/>
                <a:cs typeface="Consolas" panose="020B0609020204030204" pitchFamily="49" charset="0"/>
              </a:rPr>
              <a:t> </a:t>
            </a:r>
            <a:r>
              <a:rPr lang="cs-CZ" altLang="cs-CZ" sz="2000" dirty="0" smtClean="0">
                <a:latin typeface="Consolas" panose="020B0609020204030204" pitchFamily="49" charset="0"/>
                <a:ea typeface="Consolas" panose="020B0609020204030204" pitchFamily="49" charset="0"/>
                <a:cs typeface="Consolas" panose="020B0609020204030204" pitchFamily="49" charset="0"/>
                <a:sym typeface="Symbol" panose="05050102010706020507" pitchFamily="18" charset="2"/>
              </a:rPr>
              <a:t>dno</a:t>
            </a:r>
            <a:r>
              <a:rPr lang="cs-CZ" altLang="cs-CZ" sz="2000" dirty="0" smtClean="0">
                <a:latin typeface="Consolas" panose="020B0609020204030204" pitchFamily="49" charset="0"/>
                <a:ea typeface="Consolas" panose="020B0609020204030204" pitchFamily="49" charset="0"/>
                <a:cs typeface="Consolas" panose="020B0609020204030204" pitchFamily="49" charset="0"/>
              </a:rPr>
              <a:t> </a:t>
            </a:r>
            <a:r>
              <a:rPr lang="cs-CZ" altLang="cs-CZ" sz="2000" dirty="0" smtClean="0">
                <a:latin typeface="Consolas" panose="020B0609020204030204" pitchFamily="49" charset="0"/>
                <a:ea typeface="Consolas" panose="020B0609020204030204" pitchFamily="49" charset="0"/>
                <a:cs typeface="Consolas" panose="020B0609020204030204" pitchFamily="49" charset="0"/>
                <a:sym typeface="Symbol" panose="05050102010706020507" pitchFamily="18" charset="2"/>
              </a:rPr>
              <a:t>expanze</a:t>
            </a:r>
          </a:p>
          <a:p>
            <a:pPr>
              <a:spcAft>
                <a:spcPts val="600"/>
              </a:spcAft>
              <a:buClr>
                <a:srgbClr val="FFC000"/>
              </a:buClr>
              <a:buFont typeface="Wingdings" panose="05000000000000000000" pitchFamily="2" charset="2"/>
              <a:buChar char="§"/>
            </a:pPr>
            <a:r>
              <a:rPr lang="cs-CZ" altLang="cs-CZ" sz="2000" u="sng" dirty="0" smtClean="0">
                <a:latin typeface="Consolas" panose="020B0609020204030204" pitchFamily="49" charset="0"/>
                <a:ea typeface="Consolas" panose="020B0609020204030204" pitchFamily="49" charset="0"/>
                <a:cs typeface="Consolas" panose="020B0609020204030204" pitchFamily="49" charset="0"/>
                <a:sym typeface="Symbol" panose="05050102010706020507" pitchFamily="18" charset="2"/>
              </a:rPr>
              <a:t>Ekonomický růst</a:t>
            </a:r>
            <a:r>
              <a:rPr lang="cs-CZ" altLang="cs-CZ" sz="2000" dirty="0" smtClean="0">
                <a:latin typeface="Consolas" panose="020B0609020204030204" pitchFamily="49" charset="0"/>
                <a:ea typeface="Consolas" panose="020B0609020204030204" pitchFamily="49" charset="0"/>
                <a:cs typeface="Consolas" panose="020B0609020204030204" pitchFamily="49" charset="0"/>
                <a:sym typeface="Symbol" panose="05050102010706020507" pitchFamily="18" charset="2"/>
              </a:rPr>
              <a:t>= širší pojetí, výsledek změn dostupných VF a změn v intenzitě využívání VF (produktivitě)</a:t>
            </a:r>
            <a:r>
              <a:rPr lang="cs-CZ" altLang="cs-CZ" sz="2000" dirty="0" smtClean="0">
                <a:latin typeface="Consolas" panose="020B0609020204030204" pitchFamily="49" charset="0"/>
                <a:ea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1055641377"/>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357188" y="1714500"/>
            <a:ext cx="8129587" cy="4786313"/>
          </a:xfrm>
        </p:spPr>
        <p:txBody>
          <a:bodyPr/>
          <a:lstStyle/>
          <a:p>
            <a:r>
              <a:rPr lang="cs-CZ" sz="2000" b="1" dirty="0" smtClean="0">
                <a:solidFill>
                  <a:srgbClr val="FF0000"/>
                </a:solidFill>
              </a:rPr>
              <a:t>TVRDOŇ</a:t>
            </a:r>
            <a:r>
              <a:rPr lang="cs-CZ" sz="2000" b="1" dirty="0" smtClean="0">
                <a:solidFill>
                  <a:srgbClr val="FF0000"/>
                </a:solidFill>
              </a:rPr>
              <a:t>, M., </a:t>
            </a:r>
            <a:r>
              <a:rPr lang="cs-CZ" sz="2000" b="1" dirty="0" smtClean="0">
                <a:solidFill>
                  <a:srgbClr val="FF0000"/>
                </a:solidFill>
              </a:rPr>
              <a:t>2019. </a:t>
            </a:r>
            <a:r>
              <a:rPr lang="cs-CZ" sz="2000" b="1" dirty="0" smtClean="0">
                <a:solidFill>
                  <a:srgbClr val="FF0000"/>
                </a:solidFill>
              </a:rPr>
              <a:t>Obecná ekonomie II</a:t>
            </a:r>
            <a:r>
              <a:rPr lang="cs-CZ" sz="2000" b="1" dirty="0" smtClean="0">
                <a:solidFill>
                  <a:srgbClr val="FF0000"/>
                </a:solidFill>
              </a:rPr>
              <a:t>. </a:t>
            </a:r>
            <a:r>
              <a:rPr lang="cs-CZ" sz="2000" b="1" dirty="0" smtClean="0">
                <a:solidFill>
                  <a:srgbClr val="FF0000"/>
                </a:solidFill>
              </a:rPr>
              <a:t>Karviná: SU OPF.</a:t>
            </a:r>
          </a:p>
          <a:p>
            <a:r>
              <a:rPr lang="cs-CZ" sz="2000" dirty="0" smtClean="0"/>
              <a:t>HOLMAN</a:t>
            </a:r>
            <a:r>
              <a:rPr lang="cs-CZ" sz="2000" dirty="0"/>
              <a:t>, R. </a:t>
            </a:r>
            <a:r>
              <a:rPr lang="cs-CZ" sz="2000" i="1" dirty="0"/>
              <a:t>Ekonomie</a:t>
            </a:r>
            <a:r>
              <a:rPr lang="cs-CZ" sz="2000" dirty="0"/>
              <a:t>. Praha, 2002. ISBN 80-7179-681-6. </a:t>
            </a:r>
            <a:endParaRPr lang="cs-CZ" sz="2000" dirty="0" smtClean="0"/>
          </a:p>
          <a:p>
            <a:r>
              <a:rPr lang="cs-CZ" sz="2000" dirty="0" smtClean="0"/>
              <a:t>POŠTA</a:t>
            </a:r>
            <a:r>
              <a:rPr lang="cs-CZ" sz="2000" dirty="0"/>
              <a:t>, V., SIRŮČEK, P. </a:t>
            </a:r>
            <a:r>
              <a:rPr lang="cs-CZ" sz="2000" i="1" dirty="0"/>
              <a:t>Makroekonomie - základní kurs. Cvičebnice</a:t>
            </a:r>
            <a:r>
              <a:rPr lang="cs-CZ" sz="2000" dirty="0"/>
              <a:t>. Slaný, 2006. ISBN 80-86175-42-1. </a:t>
            </a:r>
            <a:endParaRPr lang="cs-CZ" sz="2000" dirty="0" smtClean="0"/>
          </a:p>
          <a:p>
            <a:r>
              <a:rPr lang="cs-CZ" sz="2000" dirty="0" smtClean="0"/>
              <a:t>PAULÍK</a:t>
            </a:r>
            <a:r>
              <a:rPr lang="cs-CZ" sz="2000" dirty="0"/>
              <a:t>, T., PELLEŠOVÁ, P. </a:t>
            </a:r>
            <a:r>
              <a:rPr lang="cs-CZ" sz="2000" i="1" dirty="0"/>
              <a:t>Makroekonomie A. Opora pro distanční studium</a:t>
            </a:r>
            <a:r>
              <a:rPr lang="cs-CZ" sz="2000" dirty="0"/>
              <a:t>. Karviná, 2005. ISBN 80-7248-234-3. </a:t>
            </a:r>
            <a:endParaRPr lang="cs-CZ" sz="2000" dirty="0" smtClean="0"/>
          </a:p>
          <a:p>
            <a:r>
              <a:rPr lang="cs-CZ" sz="2000" dirty="0" smtClean="0"/>
              <a:t>RUSMICHOVÁ</a:t>
            </a:r>
            <a:r>
              <a:rPr lang="cs-CZ" sz="2000" dirty="0"/>
              <a:t>, L., SOUKUP, J. A KOL. </a:t>
            </a:r>
            <a:r>
              <a:rPr lang="cs-CZ" sz="2000" i="1" dirty="0"/>
              <a:t>Makroekonomie. Základní kurz</a:t>
            </a:r>
            <a:r>
              <a:rPr lang="cs-CZ" sz="2000" dirty="0"/>
              <a:t>. Slaný, 2002. ISBN 80-86175-24-3. </a:t>
            </a:r>
            <a:endParaRPr lang="cs-CZ" sz="2000" dirty="0" smtClean="0"/>
          </a:p>
          <a:p>
            <a:r>
              <a:rPr lang="cs-CZ" sz="2000" dirty="0" smtClean="0"/>
              <a:t>MANKIW</a:t>
            </a:r>
            <a:r>
              <a:rPr lang="cs-CZ" sz="2000" dirty="0"/>
              <a:t>, N. G. </a:t>
            </a:r>
            <a:r>
              <a:rPr lang="cs-CZ" sz="2000" i="1" dirty="0" err="1"/>
              <a:t>Principles</a:t>
            </a:r>
            <a:r>
              <a:rPr lang="cs-CZ" sz="2000" i="1" dirty="0"/>
              <a:t> </a:t>
            </a:r>
            <a:r>
              <a:rPr lang="cs-CZ" sz="2000" i="1" dirty="0" err="1"/>
              <a:t>of</a:t>
            </a:r>
            <a:r>
              <a:rPr lang="cs-CZ" sz="2000" i="1" dirty="0"/>
              <a:t> </a:t>
            </a:r>
            <a:r>
              <a:rPr lang="cs-CZ" sz="2000" i="1" dirty="0" err="1"/>
              <a:t>Macroeconomics</a:t>
            </a:r>
            <a:r>
              <a:rPr lang="cs-CZ" sz="2000" dirty="0"/>
              <a:t>. </a:t>
            </a:r>
            <a:r>
              <a:rPr lang="cs-CZ" sz="2000" dirty="0" err="1"/>
              <a:t>Mason</a:t>
            </a:r>
            <a:r>
              <a:rPr lang="cs-CZ" sz="2000" dirty="0"/>
              <a:t>: </a:t>
            </a:r>
            <a:r>
              <a:rPr lang="cs-CZ" sz="2000" dirty="0" err="1"/>
              <a:t>Cengage</a:t>
            </a:r>
            <a:r>
              <a:rPr lang="cs-CZ" sz="2000" dirty="0"/>
              <a:t> </a:t>
            </a:r>
            <a:r>
              <a:rPr lang="cs-CZ" sz="2000" dirty="0" err="1"/>
              <a:t>Learning</a:t>
            </a:r>
            <a:r>
              <a:rPr lang="cs-CZ" sz="2000" dirty="0"/>
              <a:t>, 2011. ISBN 978-0538453042. </a:t>
            </a:r>
            <a:endParaRPr lang="cs-CZ" sz="2000" dirty="0" smtClean="0"/>
          </a:p>
          <a:p>
            <a:r>
              <a:rPr lang="cs-CZ" sz="2000" dirty="0" smtClean="0"/>
              <a:t>FUCHS</a:t>
            </a:r>
            <a:r>
              <a:rPr lang="cs-CZ" sz="2000" dirty="0"/>
              <a:t>, K., TULEJA, P. </a:t>
            </a:r>
            <a:r>
              <a:rPr lang="cs-CZ" sz="2000" i="1" dirty="0"/>
              <a:t>Základy ekonomie</a:t>
            </a:r>
            <a:r>
              <a:rPr lang="cs-CZ" sz="2000" dirty="0"/>
              <a:t>. Praha, 2003. ISBN 80-86119-74-2. </a:t>
            </a:r>
            <a:endParaRPr lang="cs-CZ" sz="2000" dirty="0" smtClean="0"/>
          </a:p>
          <a:p>
            <a:r>
              <a:rPr lang="cs-CZ" sz="2000" dirty="0" smtClean="0"/>
              <a:t>TULEJA</a:t>
            </a:r>
            <a:r>
              <a:rPr lang="cs-CZ" sz="2000" dirty="0"/>
              <a:t>, P., MAJEROVÁ, I., NEZVAL, P. </a:t>
            </a:r>
            <a:r>
              <a:rPr lang="cs-CZ" sz="2000" i="1" dirty="0"/>
              <a:t>Základy makroekonomie</a:t>
            </a:r>
            <a:r>
              <a:rPr lang="cs-CZ" sz="2000" dirty="0"/>
              <a:t>. Praha, 2006. ISBN 80-251-0952-6. </a:t>
            </a:r>
          </a:p>
          <a:p>
            <a:pPr algn="just"/>
            <a:endParaRPr lang="cs-CZ" altLang="cs-CZ" sz="2000" b="1" dirty="0" smtClean="0"/>
          </a:p>
          <a:p>
            <a:endParaRPr lang="cs-CZ" altLang="cs-CZ" sz="2000" dirty="0" smtClean="0"/>
          </a:p>
        </p:txBody>
      </p:sp>
      <p:sp>
        <p:nvSpPr>
          <p:cNvPr id="7" name="Nadpis 6"/>
          <p:cNvSpPr>
            <a:spLocks noGrp="1"/>
          </p:cNvSpPr>
          <p:nvPr>
            <p:ph type="title"/>
          </p:nvPr>
        </p:nvSpPr>
        <p:spPr>
          <a:xfrm>
            <a:off x="428596" y="285728"/>
            <a:ext cx="5643570" cy="1252728"/>
          </a:xfrm>
        </p:spPr>
        <p:txBody>
          <a:bodyPr/>
          <a:lstStyle/>
          <a:p>
            <a:pPr fontAlgn="auto">
              <a:spcAft>
                <a:spcPts val="0"/>
              </a:spcAft>
              <a:defRPr/>
            </a:pPr>
            <a:r>
              <a:rPr lang="cs-CZ" dirty="0" smtClean="0">
                <a:solidFill>
                  <a:schemeClr val="accent1">
                    <a:satMod val="150000"/>
                  </a:schemeClr>
                </a:solidFill>
              </a:rPr>
              <a:t>Literatura ke studiu</a:t>
            </a:r>
            <a:endParaRPr lang="cs-CZ" dirty="0">
              <a:solidFill>
                <a:schemeClr val="accent1">
                  <a:satMod val="150000"/>
                </a:schemeClr>
              </a:solidFill>
            </a:endParaRPr>
          </a:p>
        </p:txBody>
      </p:sp>
      <p:pic>
        <p:nvPicPr>
          <p:cNvPr id="14340" name="Picture 6" descr="C:\Documents and Settings\Zam\Local Settings\Temporary Internet Files\Content.IE5\RG5WVU0Q\MCj0440424000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43625" y="357188"/>
            <a:ext cx="1214438"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50193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a:xfrm>
            <a:off x="251520" y="260648"/>
            <a:ext cx="9144000" cy="1296988"/>
          </a:xfrm>
          <a:noFill/>
        </p:spPr>
        <p:txBody>
          <a:bodyPr/>
          <a:lstStyle/>
          <a:p>
            <a:r>
              <a:rPr lang="cs-CZ" altLang="cs-CZ" b="1" dirty="0" smtClean="0"/>
              <a:t>Hospodářský cyklus</a:t>
            </a:r>
          </a:p>
        </p:txBody>
      </p:sp>
      <p:graphicFrame>
        <p:nvGraphicFramePr>
          <p:cNvPr id="6147" name="Objekt 2"/>
          <p:cNvGraphicFramePr>
            <a:graphicFrameLocks noChangeAspect="1"/>
          </p:cNvGraphicFramePr>
          <p:nvPr/>
        </p:nvGraphicFramePr>
        <p:xfrm>
          <a:off x="395288" y="1773238"/>
          <a:ext cx="8135937" cy="4722812"/>
        </p:xfrm>
        <a:graphic>
          <a:graphicData uri="http://schemas.openxmlformats.org/presentationml/2006/ole">
            <mc:AlternateContent xmlns:mc="http://schemas.openxmlformats.org/markup-compatibility/2006">
              <mc:Choice xmlns:v="urn:schemas-microsoft-com:vml" Requires="v">
                <p:oleObj spid="_x0000_s3077" name="Visio" r:id="rId4" imgW="6454875" imgH="3809594" progId="Visio.Drawing.11">
                  <p:embed/>
                </p:oleObj>
              </mc:Choice>
              <mc:Fallback>
                <p:oleObj name="Visio" r:id="rId4" imgW="6454875" imgH="3809594" progId="Visio.Drawing.11">
                  <p:embed/>
                  <p:pic>
                    <p:nvPicPr>
                      <p:cNvPr id="6147" name="Objek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773238"/>
                        <a:ext cx="8135937" cy="4722812"/>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738326200"/>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a:xfrm>
            <a:off x="107504" y="116632"/>
            <a:ext cx="9144000" cy="1360487"/>
          </a:xfrm>
          <a:noFill/>
        </p:spPr>
        <p:txBody>
          <a:bodyPr>
            <a:normAutofit/>
          </a:bodyPr>
          <a:lstStyle/>
          <a:p>
            <a:r>
              <a:rPr lang="cs-CZ" altLang="cs-CZ" sz="3600" b="1" dirty="0" smtClean="0"/>
              <a:t>Fáze ekonomického cyklu- </a:t>
            </a:r>
            <a:r>
              <a:rPr lang="cs-CZ" altLang="cs-CZ" sz="3600" dirty="0" smtClean="0"/>
              <a:t>expanze</a:t>
            </a:r>
          </a:p>
        </p:txBody>
      </p:sp>
      <p:sp>
        <p:nvSpPr>
          <p:cNvPr id="8195" name="Zástupný symbol pro obsah 2"/>
          <p:cNvSpPr>
            <a:spLocks noGrp="1"/>
          </p:cNvSpPr>
          <p:nvPr>
            <p:ph idx="1"/>
          </p:nvPr>
        </p:nvSpPr>
        <p:spPr>
          <a:xfrm>
            <a:off x="179388" y="1600200"/>
            <a:ext cx="8507412" cy="5141913"/>
          </a:xfrm>
        </p:spPr>
        <p:txBody>
          <a:bodyPr/>
          <a:lstStyle/>
          <a:p>
            <a:pPr marL="0" indent="0">
              <a:buClr>
                <a:srgbClr val="FFC000"/>
              </a:buClr>
              <a:buNone/>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=konjunktura, zotavení, rozmach</a:t>
            </a:r>
          </a:p>
          <a:p>
            <a:pPr marL="0" indent="0">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domácnosti více poptávají spotřební statky </a:t>
            </a:r>
            <a:r>
              <a:rPr lang="cs-CZ" altLang="cs-CZ" sz="2000" dirty="0" smtClean="0">
                <a:latin typeface="Consolas" panose="020B0609020204030204" pitchFamily="49" charset="0"/>
                <a:ea typeface="Consolas" panose="020B0609020204030204" pitchFamily="49" charset="0"/>
                <a:cs typeface="Consolas" panose="020B0609020204030204" pitchFamily="49" charset="0"/>
                <a:sym typeface="Symbol" panose="05050102010706020507" pitchFamily="18" charset="2"/>
              </a:rPr>
              <a:t></a:t>
            </a:r>
            <a:r>
              <a:rPr lang="cs-CZ" altLang="cs-CZ" sz="2000" dirty="0" smtClean="0">
                <a:latin typeface="Consolas" panose="020B0609020204030204" pitchFamily="49" charset="0"/>
                <a:ea typeface="Consolas" panose="020B0609020204030204" pitchFamily="49" charset="0"/>
                <a:cs typeface="Consolas" panose="020B0609020204030204" pitchFamily="49" charset="0"/>
              </a:rPr>
              <a:t> růst objemu výroby (firmy také najímají více L a K), mzdy zatím nerostou, je pouze více odpracovaných hodin</a:t>
            </a:r>
          </a:p>
          <a:p>
            <a:pPr marL="0" indent="0">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v této fázi dochází k růstu reálného HDP, což má za následek růst zaměstnanosti (pokles nezaměstnanosti), růst agregátní poptávky, větší využívání výrobních kapacit</a:t>
            </a:r>
          </a:p>
          <a:p>
            <a:pPr marL="0" indent="0">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rostou investice do výroby (skrze bankovní úvěry) a zpravidla dochází i k růstu cenové hladiny</a:t>
            </a:r>
          </a:p>
          <a:p>
            <a:pPr marL="0" indent="0">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zakládají se i nové firmy, roste cenová bublina na realitním trhu</a:t>
            </a:r>
          </a:p>
          <a:p>
            <a:pPr marL="0" indent="0">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expanze následuje po dosažení dna a končí dosažením vrcholu, kdy se vyčerpávají VF (nutnost např. přeplácet pracovníky), prudce rostou konzumní aktivity domácností</a:t>
            </a:r>
          </a:p>
          <a:p>
            <a:pPr marL="0" indent="0"/>
            <a:endParaRPr lang="cs-CZ" altLang="cs-CZ" dirty="0" smtClean="0"/>
          </a:p>
        </p:txBody>
      </p:sp>
    </p:spTree>
    <p:extLst>
      <p:ext uri="{BB962C8B-B14F-4D97-AF65-F5344CB8AC3E}">
        <p14:creationId xmlns:p14="http://schemas.microsoft.com/office/powerpoint/2010/main" val="2146447043"/>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ástupný symbol pro obsah 2"/>
          <p:cNvSpPr>
            <a:spLocks noGrp="1"/>
          </p:cNvSpPr>
          <p:nvPr>
            <p:ph idx="1"/>
          </p:nvPr>
        </p:nvSpPr>
        <p:spPr>
          <a:xfrm>
            <a:off x="179388" y="1600200"/>
            <a:ext cx="8507412" cy="4525963"/>
          </a:xfrm>
        </p:spPr>
        <p:txBody>
          <a:bodyPr/>
          <a:lstStyle/>
          <a:p>
            <a:pPr marL="0" indent="0">
              <a:buClr>
                <a:srgbClr val="FFC000"/>
              </a:buClr>
              <a:buNone/>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HDP dosáhne vrcholu a dále již neroste</a:t>
            </a:r>
          </a:p>
          <a:p>
            <a:pPr marL="0" indent="0">
              <a:spcAft>
                <a:spcPts val="600"/>
              </a:spcAft>
              <a:buClr>
                <a:srgbClr val="FFC000"/>
              </a:buCl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skutečný produkt dosahuje v rámci jednoho cyklu svého maxima</a:t>
            </a:r>
          </a:p>
          <a:p>
            <a:pPr marL="0" indent="0">
              <a:spcAft>
                <a:spcPts val="600"/>
              </a:spcAft>
              <a:buClr>
                <a:srgbClr val="FFC000"/>
              </a:buCl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maximálně jsou využívány výrobní kapacity (jejich cena roste), vysoká míra investic vyčerpává zdroje ekonomiky (úspory), roste poptávka po kvalifikovaných pracovnících, kterých je nedostatek</a:t>
            </a:r>
          </a:p>
          <a:p>
            <a:pPr marL="0" indent="0">
              <a:spcAft>
                <a:spcPts val="600"/>
              </a:spcAft>
              <a:buClr>
                <a:srgbClr val="FFC000"/>
              </a:buCl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ekonomika pracuje nad své možnosti, což vede k prudkému nárůstu cenové hladiny</a:t>
            </a:r>
          </a:p>
          <a:p>
            <a:pPr marL="0" indent="0">
              <a:spcAft>
                <a:spcPts val="600"/>
              </a:spcAft>
              <a:buClr>
                <a:srgbClr val="FFC000"/>
              </a:buCl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Optimistická nálada= enormně roste C, masivní poptávka po hypotékách (bublina na realitním trhu) a dalších spotřebních úvěrech</a:t>
            </a:r>
          </a:p>
          <a:p>
            <a:pPr marL="0" indent="0">
              <a:spcAft>
                <a:spcPts val="600"/>
              </a:spcAft>
              <a:buClr>
                <a:srgbClr val="FFC000"/>
              </a:buCl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konec vrcholu </a:t>
            </a:r>
            <a:r>
              <a:rPr lang="cs-CZ" altLang="cs-CZ" sz="2000" dirty="0" smtClean="0">
                <a:latin typeface="Consolas" panose="020B0609020204030204" pitchFamily="49" charset="0"/>
                <a:ea typeface="Consolas" panose="020B0609020204030204" pitchFamily="49" charset="0"/>
                <a:cs typeface="Consolas" panose="020B0609020204030204" pitchFamily="49" charset="0"/>
                <a:sym typeface="Symbol" panose="05050102010706020507" pitchFamily="18" charset="2"/>
              </a:rPr>
              <a:t></a:t>
            </a:r>
            <a:r>
              <a:rPr lang="cs-CZ" altLang="cs-CZ" sz="2000" dirty="0" smtClean="0">
                <a:latin typeface="Consolas" panose="020B0609020204030204" pitchFamily="49" charset="0"/>
                <a:ea typeface="Consolas" panose="020B0609020204030204" pitchFamily="49" charset="0"/>
                <a:cs typeface="Consolas" panose="020B0609020204030204" pitchFamily="49" charset="0"/>
              </a:rPr>
              <a:t> ekonomika přechází do fáze poklesu (kontrakce)</a:t>
            </a:r>
          </a:p>
          <a:p>
            <a:pPr marL="0" indent="0">
              <a:buFont typeface="Arial" panose="020B0604020202020204" pitchFamily="34" charset="0"/>
              <a:buNone/>
            </a:pPr>
            <a:endParaRPr lang="cs-CZ" altLang="cs-CZ" dirty="0" smtClean="0"/>
          </a:p>
        </p:txBody>
      </p:sp>
      <p:sp>
        <p:nvSpPr>
          <p:cNvPr id="10244" name="Nadpis 1"/>
          <p:cNvSpPr txBox="1">
            <a:spLocks/>
          </p:cNvSpPr>
          <p:nvPr/>
        </p:nvSpPr>
        <p:spPr bwMode="auto">
          <a:xfrm>
            <a:off x="-540568" y="116632"/>
            <a:ext cx="9144000" cy="1360487"/>
          </a:xfrm>
          <a:prstGeom prst="rect">
            <a:avLst/>
          </a:prstGeom>
          <a:noFill/>
          <a:ln>
            <a:noFill/>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cs-CZ" altLang="cs-CZ" sz="4400" b="1" dirty="0">
                <a:solidFill>
                  <a:srgbClr val="FFC000"/>
                </a:solidFill>
              </a:rPr>
              <a:t>Fáze ekonomického </a:t>
            </a:r>
            <a:r>
              <a:rPr lang="cs-CZ" altLang="cs-CZ" sz="4400" b="1" dirty="0" smtClean="0">
                <a:solidFill>
                  <a:srgbClr val="FFC000"/>
                </a:solidFill>
              </a:rPr>
              <a:t>cyklu - vrchol</a:t>
            </a:r>
            <a:endParaRPr lang="cs-CZ" altLang="cs-CZ" sz="4400" b="1" dirty="0">
              <a:solidFill>
                <a:srgbClr val="FFC000"/>
              </a:solidFill>
            </a:endParaRPr>
          </a:p>
        </p:txBody>
      </p:sp>
    </p:spTree>
    <p:extLst>
      <p:ext uri="{BB962C8B-B14F-4D97-AF65-F5344CB8AC3E}">
        <p14:creationId xmlns:p14="http://schemas.microsoft.com/office/powerpoint/2010/main" val="1943545265"/>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Nadpis 1"/>
          <p:cNvSpPr txBox="1">
            <a:spLocks/>
          </p:cNvSpPr>
          <p:nvPr/>
        </p:nvSpPr>
        <p:spPr bwMode="auto">
          <a:xfrm>
            <a:off x="35719" y="0"/>
            <a:ext cx="9144000" cy="1360487"/>
          </a:xfrm>
          <a:prstGeom prst="rect">
            <a:avLst/>
          </a:prstGeom>
          <a:noFill/>
          <a:ln>
            <a:noFill/>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cs-CZ" altLang="cs-CZ" sz="4400" b="1" dirty="0">
                <a:solidFill>
                  <a:srgbClr val="FFC000"/>
                </a:solidFill>
              </a:rPr>
              <a:t>Fáze ekonomického cyklu – souvislost s vývojem realitního trhu</a:t>
            </a:r>
          </a:p>
        </p:txBody>
      </p:sp>
      <p:pic>
        <p:nvPicPr>
          <p:cNvPr id="12292" name="Obrázek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87450" y="1700213"/>
            <a:ext cx="6840538" cy="492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340319"/>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Nadpis 1"/>
          <p:cNvSpPr txBox="1">
            <a:spLocks/>
          </p:cNvSpPr>
          <p:nvPr/>
        </p:nvSpPr>
        <p:spPr bwMode="auto">
          <a:xfrm>
            <a:off x="251520" y="0"/>
            <a:ext cx="9144000" cy="1360487"/>
          </a:xfrm>
          <a:prstGeom prst="rect">
            <a:avLst/>
          </a:prstGeom>
          <a:noFill/>
          <a:ln>
            <a:noFill/>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cs-CZ" altLang="cs-CZ" sz="4400" b="1" dirty="0">
                <a:solidFill>
                  <a:srgbClr val="FFC000"/>
                </a:solidFill>
              </a:rPr>
              <a:t>Fáze ekonomického cyklu – souvislost s vývojem realitního trhu</a:t>
            </a:r>
          </a:p>
        </p:txBody>
      </p:sp>
      <p:graphicFrame>
        <p:nvGraphicFramePr>
          <p:cNvPr id="5" name="Chart 1"/>
          <p:cNvGraphicFramePr>
            <a:graphicFrameLocks/>
          </p:cNvGraphicFramePr>
          <p:nvPr>
            <p:extLst>
              <p:ext uri="{D42A27DB-BD31-4B8C-83A1-F6EECF244321}">
                <p14:modId xmlns:p14="http://schemas.microsoft.com/office/powerpoint/2010/main" val="3173347817"/>
              </p:ext>
            </p:extLst>
          </p:nvPr>
        </p:nvGraphicFramePr>
        <p:xfrm>
          <a:off x="1331640" y="1988840"/>
          <a:ext cx="6391275" cy="44386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18806872"/>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Nadpis 1"/>
          <p:cNvSpPr txBox="1">
            <a:spLocks/>
          </p:cNvSpPr>
          <p:nvPr/>
        </p:nvSpPr>
        <p:spPr bwMode="auto">
          <a:xfrm>
            <a:off x="107504" y="44624"/>
            <a:ext cx="9144000" cy="1360487"/>
          </a:xfrm>
          <a:prstGeom prst="rect">
            <a:avLst/>
          </a:prstGeom>
          <a:noFill/>
          <a:ln>
            <a:noFill/>
          </a:ln>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cs-CZ" altLang="cs-CZ" sz="4400" b="1" dirty="0">
                <a:solidFill>
                  <a:srgbClr val="FFC000"/>
                </a:solidFill>
              </a:rPr>
              <a:t>Fáze ekonomického cyklu – souvislost s vývojem trhu práce</a:t>
            </a:r>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2060848"/>
            <a:ext cx="7620000" cy="4286250"/>
          </a:xfrm>
          <a:prstGeom prst="rect">
            <a:avLst/>
          </a:prstGeom>
        </p:spPr>
      </p:pic>
    </p:spTree>
    <p:extLst>
      <p:ext uri="{BB962C8B-B14F-4D97-AF65-F5344CB8AC3E}">
        <p14:creationId xmlns:p14="http://schemas.microsoft.com/office/powerpoint/2010/main" val="2464465427"/>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endParaRPr lang="cs-CZ" altLang="cs-CZ" smtClean="0"/>
          </a:p>
        </p:txBody>
      </p:sp>
      <p:sp>
        <p:nvSpPr>
          <p:cNvPr id="20483" name="Nadpis 1"/>
          <p:cNvSpPr txBox="1">
            <a:spLocks/>
          </p:cNvSpPr>
          <p:nvPr/>
        </p:nvSpPr>
        <p:spPr bwMode="auto">
          <a:xfrm>
            <a:off x="0" y="0"/>
            <a:ext cx="9144000" cy="147637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cs-CZ" altLang="cs-CZ" sz="4400" b="1"/>
              <a:t>Fáze ekonomického cyklu – souvislost s vývojem míry nezaměstnanosti</a:t>
            </a:r>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2420888"/>
            <a:ext cx="8076254" cy="3565517"/>
          </a:xfrm>
          <a:prstGeom prst="rect">
            <a:avLst/>
          </a:prstGeom>
        </p:spPr>
      </p:pic>
    </p:spTree>
    <p:extLst>
      <p:ext uri="{BB962C8B-B14F-4D97-AF65-F5344CB8AC3E}">
        <p14:creationId xmlns:p14="http://schemas.microsoft.com/office/powerpoint/2010/main" val="2039058953"/>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Zástupný symbol pro obsah 2"/>
          <p:cNvSpPr>
            <a:spLocks noGrp="1"/>
          </p:cNvSpPr>
          <p:nvPr>
            <p:ph idx="1"/>
          </p:nvPr>
        </p:nvSpPr>
        <p:spPr>
          <a:xfrm>
            <a:off x="457200" y="1600200"/>
            <a:ext cx="8229600" cy="4997450"/>
          </a:xfrm>
        </p:spPr>
        <p:txBody>
          <a:bodyPr/>
          <a:lstStyle/>
          <a:p>
            <a:pPr marL="0" indent="0">
              <a:spcBef>
                <a:spcPts val="1200"/>
              </a:spcBef>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Pokles (někdy vnímáno jako jakási „ozdravná kůra“) -po vrcholu začíná reálný HDP klesat</a:t>
            </a:r>
          </a:p>
          <a:p>
            <a:pPr marL="0" indent="0">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Optimistická nálada se mění v pesimistickou</a:t>
            </a:r>
          </a:p>
          <a:p>
            <a:pPr marL="0" indent="0">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pokles produkce komodit, snižování důchodů ekonomických subjektů, růst nezaměstnanosti, nižší zisky firem, pokles investic, nepřiměřené snižování agregátní poptávky,</a:t>
            </a:r>
          </a:p>
          <a:p>
            <a:pPr marL="0" indent="0">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Do potíží se dostává automobilový průmysl</a:t>
            </a:r>
          </a:p>
          <a:p>
            <a:pPr marL="0" indent="0">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firmy reagují výprodejem své produkce a hledáním úspor (problém jsou mzdy)</a:t>
            </a:r>
          </a:p>
          <a:p>
            <a:pPr marL="0" indent="0">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nedobytné úvěry, propadá se realitní trh </a:t>
            </a:r>
          </a:p>
          <a:p>
            <a:pPr marL="0" indent="0">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v některé literatuře se tato fáze nazývá recese</a:t>
            </a:r>
          </a:p>
          <a:p>
            <a:pPr marL="0" indent="0"/>
            <a:endParaRPr lang="cs-CZ" altLang="cs-CZ" dirty="0" smtClean="0">
              <a:latin typeface="Consolas" panose="020B0609020204030204" pitchFamily="49" charset="0"/>
              <a:ea typeface="Consolas" panose="020B0609020204030204" pitchFamily="49" charset="0"/>
              <a:cs typeface="Consolas" panose="020B0609020204030204" pitchFamily="49" charset="0"/>
            </a:endParaRPr>
          </a:p>
        </p:txBody>
      </p:sp>
      <p:sp>
        <p:nvSpPr>
          <p:cNvPr id="22531" name="Nadpis 1"/>
          <p:cNvSpPr>
            <a:spLocks noGrp="1"/>
          </p:cNvSpPr>
          <p:nvPr>
            <p:ph type="title"/>
          </p:nvPr>
        </p:nvSpPr>
        <p:spPr/>
        <p:txBody>
          <a:bodyPr/>
          <a:lstStyle/>
          <a:p>
            <a:endParaRPr lang="cs-CZ" altLang="cs-CZ" smtClean="0"/>
          </a:p>
        </p:txBody>
      </p:sp>
      <p:sp>
        <p:nvSpPr>
          <p:cNvPr id="22532" name="Nadpis 1"/>
          <p:cNvSpPr txBox="1">
            <a:spLocks/>
          </p:cNvSpPr>
          <p:nvPr/>
        </p:nvSpPr>
        <p:spPr bwMode="auto">
          <a:xfrm>
            <a:off x="0" y="0"/>
            <a:ext cx="9144000" cy="147637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cs-CZ" altLang="cs-CZ" sz="4400" b="1" dirty="0"/>
              <a:t>Fáze ekonomického </a:t>
            </a:r>
            <a:r>
              <a:rPr lang="cs-CZ" altLang="cs-CZ" sz="4400" b="1" dirty="0" smtClean="0"/>
              <a:t>cyklu - kontrakce</a:t>
            </a:r>
            <a:endParaRPr lang="cs-CZ" altLang="cs-CZ" sz="4400" b="1" dirty="0"/>
          </a:p>
        </p:txBody>
      </p:sp>
    </p:spTree>
    <p:extLst>
      <p:ext uri="{BB962C8B-B14F-4D97-AF65-F5344CB8AC3E}">
        <p14:creationId xmlns:p14="http://schemas.microsoft.com/office/powerpoint/2010/main" val="1369967490"/>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Zástupný symbol pro obsah 2"/>
          <p:cNvSpPr>
            <a:spLocks noGrp="1"/>
          </p:cNvSpPr>
          <p:nvPr>
            <p:ph idx="1"/>
          </p:nvPr>
        </p:nvSpPr>
        <p:spPr>
          <a:xfrm>
            <a:off x="319088" y="1700213"/>
            <a:ext cx="8505825" cy="4525962"/>
          </a:xfrm>
        </p:spPr>
        <p:txBody>
          <a:bodyPr/>
          <a:lstStyle/>
          <a:p>
            <a:pPr marL="0" indent="0">
              <a:buFont typeface="Arial" panose="020B0604020202020204" pitchFamily="34" charset="0"/>
              <a:buNone/>
            </a:pPr>
            <a:r>
              <a:rPr lang="cs-CZ" altLang="cs-CZ" b="1" u="sng" smtClean="0">
                <a:latin typeface="Consolas" panose="020B0609020204030204" pitchFamily="49" charset="0"/>
                <a:ea typeface="Consolas" panose="020B0609020204030204" pitchFamily="49" charset="0"/>
                <a:cs typeface="Consolas" panose="020B0609020204030204" pitchFamily="49" charset="0"/>
              </a:rPr>
              <a:t>Kontrakce podle délky trvání</a:t>
            </a:r>
          </a:p>
          <a:p>
            <a:pPr marL="0" indent="0">
              <a:spcBef>
                <a:spcPts val="1800"/>
              </a:spcBef>
            </a:pPr>
            <a:r>
              <a:rPr lang="cs-CZ" altLang="cs-CZ" sz="2400" b="1" u="sng" smtClean="0">
                <a:latin typeface="Consolas" panose="020B0609020204030204" pitchFamily="49" charset="0"/>
                <a:ea typeface="Consolas" panose="020B0609020204030204" pitchFamily="49" charset="0"/>
                <a:cs typeface="Consolas" panose="020B0609020204030204" pitchFamily="49" charset="0"/>
              </a:rPr>
              <a:t>recese</a:t>
            </a:r>
            <a:r>
              <a:rPr lang="cs-CZ" altLang="cs-CZ" sz="2400" smtClean="0">
                <a:latin typeface="Consolas" panose="020B0609020204030204" pitchFamily="49" charset="0"/>
                <a:ea typeface="Consolas" panose="020B0609020204030204" pitchFamily="49" charset="0"/>
                <a:cs typeface="Consolas" panose="020B0609020204030204" pitchFamily="49" charset="0"/>
              </a:rPr>
              <a:t> </a:t>
            </a:r>
            <a:r>
              <a:rPr lang="cs-CZ" altLang="cs-CZ" sz="2400" smtClean="0">
                <a:latin typeface="Consolas" panose="020B0609020204030204" pitchFamily="49" charset="0"/>
                <a:ea typeface="Consolas" panose="020B0609020204030204" pitchFamily="49" charset="0"/>
                <a:cs typeface="Consolas" panose="020B0609020204030204" pitchFamily="49" charset="0"/>
                <a:sym typeface="Symbol" panose="05050102010706020507" pitchFamily="18" charset="2"/>
              </a:rPr>
              <a:t></a:t>
            </a:r>
            <a:r>
              <a:rPr lang="cs-CZ" altLang="cs-CZ" sz="2400" smtClean="0">
                <a:latin typeface="Consolas" panose="020B0609020204030204" pitchFamily="49" charset="0"/>
                <a:ea typeface="Consolas" panose="020B0609020204030204" pitchFamily="49" charset="0"/>
                <a:cs typeface="Consolas" panose="020B0609020204030204" pitchFamily="49" charset="0"/>
              </a:rPr>
              <a:t> pokud klesne reálný HDP alespoň dvě čtvrtletí po sobě</a:t>
            </a:r>
          </a:p>
          <a:p>
            <a:pPr marL="0" indent="0">
              <a:spcBef>
                <a:spcPts val="1800"/>
              </a:spcBef>
            </a:pPr>
            <a:r>
              <a:rPr lang="cs-CZ" altLang="cs-CZ" sz="2400" b="1" u="sng" smtClean="0">
                <a:latin typeface="Consolas" panose="020B0609020204030204" pitchFamily="49" charset="0"/>
                <a:ea typeface="Consolas" panose="020B0609020204030204" pitchFamily="49" charset="0"/>
                <a:cs typeface="Consolas" panose="020B0609020204030204" pitchFamily="49" charset="0"/>
              </a:rPr>
              <a:t>krize</a:t>
            </a:r>
            <a:r>
              <a:rPr lang="cs-CZ" altLang="cs-CZ" sz="2400" b="1" smtClean="0">
                <a:latin typeface="Consolas" panose="020B0609020204030204" pitchFamily="49" charset="0"/>
                <a:ea typeface="Consolas" panose="020B0609020204030204" pitchFamily="49" charset="0"/>
                <a:cs typeface="Consolas" panose="020B0609020204030204" pitchFamily="49" charset="0"/>
              </a:rPr>
              <a:t> </a:t>
            </a:r>
            <a:r>
              <a:rPr lang="cs-CZ" altLang="cs-CZ" sz="2400" smtClean="0">
                <a:latin typeface="Consolas" panose="020B0609020204030204" pitchFamily="49" charset="0"/>
                <a:ea typeface="Consolas" panose="020B0609020204030204" pitchFamily="49" charset="0"/>
                <a:cs typeface="Consolas" panose="020B0609020204030204" pitchFamily="49" charset="0"/>
                <a:sym typeface="Symbol" panose="05050102010706020507" pitchFamily="18" charset="2"/>
              </a:rPr>
              <a:t></a:t>
            </a:r>
            <a:r>
              <a:rPr lang="cs-CZ" altLang="cs-CZ" sz="2400" b="1" smtClean="0">
                <a:latin typeface="Consolas" panose="020B0609020204030204" pitchFamily="49" charset="0"/>
                <a:ea typeface="Consolas" panose="020B0609020204030204" pitchFamily="49" charset="0"/>
                <a:cs typeface="Consolas" panose="020B0609020204030204" pitchFamily="49" charset="0"/>
              </a:rPr>
              <a:t> </a:t>
            </a:r>
            <a:r>
              <a:rPr lang="cs-CZ" altLang="cs-CZ" sz="2400" smtClean="0">
                <a:latin typeface="Consolas" panose="020B0609020204030204" pitchFamily="49" charset="0"/>
                <a:ea typeface="Consolas" panose="020B0609020204030204" pitchFamily="49" charset="0"/>
                <a:cs typeface="Consolas" panose="020B0609020204030204" pitchFamily="49" charset="0"/>
              </a:rPr>
              <a:t>prudká kontrakce (výrazný pokles HDP, např. krize v 30.letech nebo 2008-2009)</a:t>
            </a:r>
          </a:p>
          <a:p>
            <a:pPr marL="0" indent="0">
              <a:spcBef>
                <a:spcPts val="1800"/>
              </a:spcBef>
            </a:pPr>
            <a:r>
              <a:rPr lang="cs-CZ" altLang="cs-CZ" sz="2400" b="1" u="sng" smtClean="0">
                <a:latin typeface="Consolas" panose="020B0609020204030204" pitchFamily="49" charset="0"/>
                <a:ea typeface="Consolas" panose="020B0609020204030204" pitchFamily="49" charset="0"/>
                <a:cs typeface="Consolas" panose="020B0609020204030204" pitchFamily="49" charset="0"/>
              </a:rPr>
              <a:t>deprese</a:t>
            </a:r>
            <a:r>
              <a:rPr lang="cs-CZ" altLang="cs-CZ" sz="2400" b="1" smtClean="0">
                <a:latin typeface="Consolas" panose="020B0609020204030204" pitchFamily="49" charset="0"/>
                <a:ea typeface="Consolas" panose="020B0609020204030204" pitchFamily="49" charset="0"/>
                <a:cs typeface="Consolas" panose="020B0609020204030204" pitchFamily="49" charset="0"/>
              </a:rPr>
              <a:t> </a:t>
            </a:r>
            <a:r>
              <a:rPr lang="cs-CZ" altLang="cs-CZ" sz="2400" smtClean="0">
                <a:latin typeface="Consolas" panose="020B0609020204030204" pitchFamily="49" charset="0"/>
                <a:ea typeface="Consolas" panose="020B0609020204030204" pitchFamily="49" charset="0"/>
                <a:cs typeface="Consolas" panose="020B0609020204030204" pitchFamily="49" charset="0"/>
                <a:sym typeface="Symbol" panose="05050102010706020507" pitchFamily="18" charset="2"/>
              </a:rPr>
              <a:t></a:t>
            </a:r>
            <a:r>
              <a:rPr lang="cs-CZ" altLang="cs-CZ" sz="2400" smtClean="0">
                <a:latin typeface="Consolas" panose="020B0609020204030204" pitchFamily="49" charset="0"/>
                <a:ea typeface="Consolas" panose="020B0609020204030204" pitchFamily="49" charset="0"/>
                <a:cs typeface="Consolas" panose="020B0609020204030204" pitchFamily="49" charset="0"/>
              </a:rPr>
              <a:t> dlouhodobá recese</a:t>
            </a:r>
          </a:p>
          <a:p>
            <a:pPr marL="0" indent="0">
              <a:spcBef>
                <a:spcPts val="1800"/>
              </a:spcBef>
            </a:pPr>
            <a:r>
              <a:rPr lang="cs-CZ" altLang="cs-CZ" sz="2400" b="1" u="sng" smtClean="0">
                <a:latin typeface="Consolas" panose="020B0609020204030204" pitchFamily="49" charset="0"/>
                <a:ea typeface="Consolas" panose="020B0609020204030204" pitchFamily="49" charset="0"/>
                <a:cs typeface="Consolas" panose="020B0609020204030204" pitchFamily="49" charset="0"/>
              </a:rPr>
              <a:t>stagnace</a:t>
            </a:r>
            <a:r>
              <a:rPr lang="cs-CZ" altLang="cs-CZ" sz="2400" b="1" smtClean="0">
                <a:latin typeface="Consolas" panose="020B0609020204030204" pitchFamily="49" charset="0"/>
                <a:ea typeface="Consolas" panose="020B0609020204030204" pitchFamily="49" charset="0"/>
                <a:cs typeface="Consolas" panose="020B0609020204030204" pitchFamily="49" charset="0"/>
              </a:rPr>
              <a:t> </a:t>
            </a:r>
            <a:r>
              <a:rPr lang="cs-CZ" altLang="cs-CZ" sz="2400" smtClean="0">
                <a:latin typeface="Consolas" panose="020B0609020204030204" pitchFamily="49" charset="0"/>
                <a:ea typeface="Consolas" panose="020B0609020204030204" pitchFamily="49" charset="0"/>
                <a:cs typeface="Consolas" panose="020B0609020204030204" pitchFamily="49" charset="0"/>
                <a:sym typeface="Symbol" panose="05050102010706020507" pitchFamily="18" charset="2"/>
              </a:rPr>
              <a:t></a:t>
            </a:r>
            <a:r>
              <a:rPr lang="cs-CZ" altLang="cs-CZ" sz="2400" smtClean="0">
                <a:latin typeface="Consolas" panose="020B0609020204030204" pitchFamily="49" charset="0"/>
                <a:ea typeface="Consolas" panose="020B0609020204030204" pitchFamily="49" charset="0"/>
                <a:cs typeface="Consolas" panose="020B0609020204030204" pitchFamily="49" charset="0"/>
              </a:rPr>
              <a:t> období, kdy produkt vykazuje</a:t>
            </a:r>
            <a:r>
              <a:rPr lang="cs-CZ" altLang="cs-CZ" sz="2400" b="1" smtClean="0">
                <a:latin typeface="Consolas" panose="020B0609020204030204" pitchFamily="49" charset="0"/>
                <a:ea typeface="Consolas" panose="020B0609020204030204" pitchFamily="49" charset="0"/>
                <a:cs typeface="Consolas" panose="020B0609020204030204" pitchFamily="49" charset="0"/>
              </a:rPr>
              <a:t> </a:t>
            </a:r>
            <a:r>
              <a:rPr lang="cs-CZ" altLang="cs-CZ" sz="2400" smtClean="0">
                <a:latin typeface="Consolas" panose="020B0609020204030204" pitchFamily="49" charset="0"/>
                <a:ea typeface="Consolas" panose="020B0609020204030204" pitchFamily="49" charset="0"/>
                <a:cs typeface="Consolas" panose="020B0609020204030204" pitchFamily="49" charset="0"/>
              </a:rPr>
              <a:t>nulové nebo nepatrné změny</a:t>
            </a:r>
          </a:p>
          <a:p>
            <a:pPr marL="0" indent="0"/>
            <a:endParaRPr lang="cs-CZ" altLang="cs-CZ" smtClean="0">
              <a:latin typeface="Consolas" panose="020B0609020204030204" pitchFamily="49" charset="0"/>
              <a:ea typeface="Consolas" panose="020B0609020204030204" pitchFamily="49" charset="0"/>
              <a:cs typeface="Consolas" panose="020B0609020204030204" pitchFamily="49" charset="0"/>
            </a:endParaRPr>
          </a:p>
        </p:txBody>
      </p:sp>
      <p:sp>
        <p:nvSpPr>
          <p:cNvPr id="24579" name="Nadpis 1"/>
          <p:cNvSpPr>
            <a:spLocks noGrp="1"/>
          </p:cNvSpPr>
          <p:nvPr>
            <p:ph type="title"/>
          </p:nvPr>
        </p:nvSpPr>
        <p:spPr/>
        <p:txBody>
          <a:bodyPr/>
          <a:lstStyle/>
          <a:p>
            <a:endParaRPr lang="cs-CZ" altLang="cs-CZ" smtClean="0"/>
          </a:p>
        </p:txBody>
      </p:sp>
      <p:sp>
        <p:nvSpPr>
          <p:cNvPr id="24580" name="Nadpis 1"/>
          <p:cNvSpPr txBox="1">
            <a:spLocks/>
          </p:cNvSpPr>
          <p:nvPr/>
        </p:nvSpPr>
        <p:spPr bwMode="auto">
          <a:xfrm>
            <a:off x="0" y="44624"/>
            <a:ext cx="9144000" cy="1431751"/>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cs-CZ" altLang="cs-CZ" sz="4400" b="1"/>
              <a:t>Fáze ekonomického cyklu</a:t>
            </a:r>
          </a:p>
        </p:txBody>
      </p:sp>
    </p:spTree>
    <p:extLst>
      <p:ext uri="{BB962C8B-B14F-4D97-AF65-F5344CB8AC3E}">
        <p14:creationId xmlns:p14="http://schemas.microsoft.com/office/powerpoint/2010/main" val="2241058604"/>
      </p:ext>
    </p:extLst>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pro obsah 2"/>
          <p:cNvSpPr>
            <a:spLocks noGrp="1"/>
          </p:cNvSpPr>
          <p:nvPr>
            <p:ph idx="1"/>
          </p:nvPr>
        </p:nvSpPr>
        <p:spPr>
          <a:xfrm>
            <a:off x="179388" y="1600200"/>
            <a:ext cx="8507412" cy="4525963"/>
          </a:xfrm>
        </p:spPr>
        <p:txBody>
          <a:bodyPr/>
          <a:lstStyle/>
          <a:p>
            <a:pPr marL="0" indent="0">
              <a:spcAft>
                <a:spcPts val="600"/>
              </a:spcAft>
              <a:buClr>
                <a:srgbClr val="FFC000"/>
              </a:buClr>
              <a:buNone/>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dno je bod, ve kterém je skutečný produkt nejnižší ve vztahu k produktu potenciálnímu</a:t>
            </a:r>
          </a:p>
          <a:p>
            <a:pPr marL="0" indent="0">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nejnižší úroveň hospodářské aktivity, malé nebo nulové zisky firem, nízká úroveň spotřebitelské poptávky</a:t>
            </a:r>
          </a:p>
          <a:p>
            <a:pPr marL="0" indent="0">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Vysoká nezaměstnanost, nízká spotřeba (jen to nejnutnější, odložení spotřeby), realitní trh stagnuje, banky nepůjčují</a:t>
            </a:r>
          </a:p>
          <a:p>
            <a:pPr marL="0" indent="0">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krach neefektivních výrob</a:t>
            </a:r>
          </a:p>
          <a:p>
            <a:pPr marL="0" indent="0">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relativně nízká cenová hladina, ale riziko deflace </a:t>
            </a:r>
          </a:p>
          <a:p>
            <a:pPr marL="0" indent="0">
              <a:spcBef>
                <a:spcPts val="1200"/>
              </a:spcBef>
              <a:spcAft>
                <a:spcPts val="600"/>
              </a:spcAft>
              <a:buClr>
                <a:srgbClr val="FFC000"/>
              </a:buClr>
              <a:buFont typeface="Wingdings" panose="05000000000000000000" pitchFamily="2" charset="2"/>
              <a:buChar char="§"/>
            </a:pPr>
            <a:r>
              <a:rPr lang="cs-CZ" altLang="cs-CZ" sz="2000" dirty="0" smtClean="0">
                <a:latin typeface="Consolas" panose="020B0609020204030204" pitchFamily="49" charset="0"/>
                <a:ea typeface="Consolas" panose="020B0609020204030204" pitchFamily="49" charset="0"/>
                <a:cs typeface="Consolas" panose="020B0609020204030204" pitchFamily="49" charset="0"/>
              </a:rPr>
              <a:t> po jisté době již produkce neklesá, začne stagnovat a posléze opět dochází k expanzi</a:t>
            </a:r>
            <a:r>
              <a:rPr lang="cs-CZ" altLang="cs-CZ" sz="2000" dirty="0" smtClean="0"/>
              <a:t>	</a:t>
            </a:r>
            <a:r>
              <a:rPr lang="cs-CZ" altLang="cs-CZ" dirty="0" smtClean="0"/>
              <a:t>			</a:t>
            </a:r>
          </a:p>
          <a:p>
            <a:pPr marL="0" indent="0">
              <a:spcAft>
                <a:spcPts val="600"/>
              </a:spcAft>
            </a:pPr>
            <a:endParaRPr lang="cs-CZ" altLang="cs-CZ" dirty="0" smtClean="0"/>
          </a:p>
        </p:txBody>
      </p:sp>
      <p:sp>
        <p:nvSpPr>
          <p:cNvPr id="26627" name="Nadpis 1"/>
          <p:cNvSpPr>
            <a:spLocks noGrp="1"/>
          </p:cNvSpPr>
          <p:nvPr>
            <p:ph type="title"/>
          </p:nvPr>
        </p:nvSpPr>
        <p:spPr/>
        <p:txBody>
          <a:bodyPr/>
          <a:lstStyle/>
          <a:p>
            <a:endParaRPr lang="cs-CZ" altLang="cs-CZ" smtClean="0"/>
          </a:p>
        </p:txBody>
      </p:sp>
      <p:sp>
        <p:nvSpPr>
          <p:cNvPr id="26628" name="Nadpis 1"/>
          <p:cNvSpPr txBox="1">
            <a:spLocks/>
          </p:cNvSpPr>
          <p:nvPr/>
        </p:nvSpPr>
        <p:spPr bwMode="auto">
          <a:xfrm>
            <a:off x="0" y="0"/>
            <a:ext cx="9144000" cy="147637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cs-CZ" altLang="cs-CZ" sz="4400" b="1" dirty="0"/>
              <a:t>Fáze ekonomického </a:t>
            </a:r>
            <a:r>
              <a:rPr lang="cs-CZ" altLang="cs-CZ" sz="4400" b="1" dirty="0" smtClean="0"/>
              <a:t>cyklu - dno</a:t>
            </a:r>
            <a:endParaRPr lang="cs-CZ" altLang="cs-CZ" sz="4400" b="1" dirty="0"/>
          </a:p>
        </p:txBody>
      </p:sp>
    </p:spTree>
    <p:extLst>
      <p:ext uri="{BB962C8B-B14F-4D97-AF65-F5344CB8AC3E}">
        <p14:creationId xmlns:p14="http://schemas.microsoft.com/office/powerpoint/2010/main" val="778256276"/>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179512" y="1500188"/>
            <a:ext cx="8507288" cy="5072062"/>
          </a:xfrm>
        </p:spPr>
        <p:txBody>
          <a:bodyPr rtlCol="0">
            <a:normAutofit/>
          </a:bodyPr>
          <a:lstStyle/>
          <a:p>
            <a:pPr marL="633222" indent="-514350" fontAlgn="auto">
              <a:spcBef>
                <a:spcPts val="600"/>
              </a:spcBef>
              <a:spcAft>
                <a:spcPts val="0"/>
              </a:spcAft>
              <a:buFont typeface="+mj-lt"/>
              <a:buAutoNum type="arabicPeriod"/>
              <a:defRPr/>
            </a:pPr>
            <a:r>
              <a:rPr lang="cs-CZ" sz="3300" b="1" dirty="0" smtClean="0">
                <a:effectLst>
                  <a:outerShdw blurRad="38100" dist="38100" dir="2700000" algn="tl">
                    <a:srgbClr val="FFFFFF"/>
                  </a:outerShdw>
                </a:effectLst>
              </a:rPr>
              <a:t>Průběžný test</a:t>
            </a:r>
          </a:p>
          <a:p>
            <a:pPr marL="633222" indent="-514350" fontAlgn="auto">
              <a:spcBef>
                <a:spcPts val="600"/>
              </a:spcBef>
              <a:spcAft>
                <a:spcPts val="0"/>
              </a:spcAft>
              <a:buFont typeface="+mj-lt"/>
              <a:buAutoNum type="arabicPeriod"/>
              <a:defRPr/>
            </a:pPr>
            <a:r>
              <a:rPr lang="cs-CZ" sz="3300" b="1" dirty="0" smtClean="0">
                <a:effectLst>
                  <a:outerShdw blurRad="38100" dist="38100" dir="2700000" algn="tl">
                    <a:srgbClr val="FFFFFF"/>
                  </a:outerShdw>
                </a:effectLst>
              </a:rPr>
              <a:t>Zkouška</a:t>
            </a:r>
          </a:p>
          <a:p>
            <a:pPr marL="633222" indent="-514350" fontAlgn="auto">
              <a:spcBef>
                <a:spcPts val="600"/>
              </a:spcBef>
              <a:spcAft>
                <a:spcPts val="0"/>
              </a:spcAft>
              <a:buFont typeface="+mj-lt"/>
              <a:buAutoNum type="arabicPeriod"/>
              <a:defRPr/>
            </a:pPr>
            <a:endParaRPr lang="cs-CZ" sz="3300" b="1" dirty="0">
              <a:effectLst>
                <a:outerShdw blurRad="38100" dist="38100" dir="2700000" algn="tl">
                  <a:srgbClr val="FFFFFF"/>
                </a:outerShdw>
              </a:effectLst>
            </a:endParaRPr>
          </a:p>
          <a:p>
            <a:pPr marL="768096" lvl="2" indent="0" fontAlgn="auto">
              <a:spcBef>
                <a:spcPts val="600"/>
              </a:spcBef>
              <a:spcAft>
                <a:spcPts val="0"/>
              </a:spcAft>
              <a:buClr>
                <a:schemeClr val="accent3"/>
              </a:buClr>
              <a:buNone/>
              <a:defRPr/>
            </a:pPr>
            <a:r>
              <a:rPr lang="cs-CZ" b="1" u="sng" dirty="0" smtClean="0"/>
              <a:t>Celkem 100 bodů</a:t>
            </a:r>
            <a:r>
              <a:rPr lang="cs-CZ" b="1" dirty="0" smtClean="0"/>
              <a:t> v tomto rozložení:</a:t>
            </a:r>
          </a:p>
          <a:p>
            <a:pPr marL="1110996" lvl="2" indent="-342900" fontAlgn="auto">
              <a:spcBef>
                <a:spcPts val="600"/>
              </a:spcBef>
              <a:spcAft>
                <a:spcPts val="0"/>
              </a:spcAft>
              <a:buClr>
                <a:schemeClr val="accent3"/>
              </a:buClr>
              <a:buFontTx/>
              <a:buChar char="-"/>
              <a:defRPr/>
            </a:pPr>
            <a:r>
              <a:rPr lang="cs-CZ" b="1" dirty="0"/>
              <a:t>a</a:t>
            </a:r>
            <a:r>
              <a:rPr lang="cs-CZ" b="1" dirty="0" smtClean="0"/>
              <a:t>ž </a:t>
            </a:r>
            <a:r>
              <a:rPr lang="cs-CZ" b="1" dirty="0"/>
              <a:t>3</a:t>
            </a:r>
            <a:r>
              <a:rPr lang="cs-CZ" b="1" dirty="0" smtClean="0"/>
              <a:t>0 bodů průběžný </a:t>
            </a:r>
            <a:r>
              <a:rPr lang="cs-CZ" b="1" dirty="0"/>
              <a:t>test </a:t>
            </a:r>
            <a:r>
              <a:rPr lang="cs-CZ" sz="2000" dirty="0" smtClean="0"/>
              <a:t>(online - </a:t>
            </a:r>
            <a:r>
              <a:rPr lang="cs-CZ" sz="2000" b="1" dirty="0" smtClean="0">
                <a:solidFill>
                  <a:srgbClr val="FF0000"/>
                </a:solidFill>
              </a:rPr>
              <a:t>bude </a:t>
            </a:r>
            <a:r>
              <a:rPr lang="cs-CZ" sz="2000" b="1" dirty="0">
                <a:solidFill>
                  <a:srgbClr val="FF0000"/>
                </a:solidFill>
              </a:rPr>
              <a:t>spuštěn ve </a:t>
            </a:r>
            <a:r>
              <a:rPr lang="cs-CZ" sz="2000" b="1">
                <a:solidFill>
                  <a:srgbClr val="FF0000"/>
                </a:solidFill>
              </a:rPr>
              <a:t>čtvrtek</a:t>
            </a:r>
            <a:r>
              <a:rPr lang="cs-CZ" sz="2000"/>
              <a:t> </a:t>
            </a:r>
            <a:r>
              <a:rPr lang="cs-CZ" sz="2000"/>
              <a:t/>
            </a:r>
            <a:br>
              <a:rPr lang="cs-CZ" sz="2000"/>
            </a:br>
            <a:r>
              <a:rPr lang="cs-CZ" sz="2000" b="1" smtClean="0">
                <a:solidFill>
                  <a:srgbClr val="FF0000"/>
                </a:solidFill>
              </a:rPr>
              <a:t>23</a:t>
            </a:r>
            <a:r>
              <a:rPr lang="cs-CZ" sz="2000" b="1" dirty="0" smtClean="0">
                <a:solidFill>
                  <a:srgbClr val="FF0000"/>
                </a:solidFill>
              </a:rPr>
              <a:t>. </a:t>
            </a:r>
            <a:r>
              <a:rPr lang="cs-CZ" sz="2000" b="1" dirty="0">
                <a:solidFill>
                  <a:srgbClr val="FF0000"/>
                </a:solidFill>
              </a:rPr>
              <a:t>4</a:t>
            </a:r>
            <a:r>
              <a:rPr lang="cs-CZ" sz="2000" b="1" dirty="0" smtClean="0">
                <a:solidFill>
                  <a:srgbClr val="FF0000"/>
                </a:solidFill>
              </a:rPr>
              <a:t>. </a:t>
            </a:r>
            <a:r>
              <a:rPr lang="cs-CZ" sz="2000" b="1" dirty="0">
                <a:solidFill>
                  <a:srgbClr val="FF0000"/>
                </a:solidFill>
              </a:rPr>
              <a:t>a uzavřen bude o půlnoci v neděli </a:t>
            </a:r>
            <a:r>
              <a:rPr lang="cs-CZ" sz="2000" b="1" dirty="0" smtClean="0">
                <a:solidFill>
                  <a:srgbClr val="FF0000"/>
                </a:solidFill>
              </a:rPr>
              <a:t>26</a:t>
            </a:r>
            <a:r>
              <a:rPr lang="cs-CZ" sz="2000" b="1" dirty="0" smtClean="0">
                <a:solidFill>
                  <a:srgbClr val="FF0000"/>
                </a:solidFill>
              </a:rPr>
              <a:t>. </a:t>
            </a:r>
            <a:r>
              <a:rPr lang="cs-CZ" sz="2000" b="1" dirty="0">
                <a:solidFill>
                  <a:srgbClr val="FF0000"/>
                </a:solidFill>
              </a:rPr>
              <a:t>4</a:t>
            </a:r>
            <a:r>
              <a:rPr lang="cs-CZ" sz="2000" b="1" dirty="0" smtClean="0">
                <a:solidFill>
                  <a:srgbClr val="FF0000"/>
                </a:solidFill>
              </a:rPr>
              <a:t>. 2020.</a:t>
            </a:r>
            <a:endParaRPr lang="cs-CZ" sz="2000" b="1" dirty="0" smtClean="0">
              <a:solidFill>
                <a:srgbClr val="FF0000"/>
              </a:solidFill>
            </a:endParaRPr>
          </a:p>
          <a:p>
            <a:pPr marL="1110996" lvl="2" indent="-342900" fontAlgn="auto">
              <a:spcBef>
                <a:spcPts val="600"/>
              </a:spcBef>
              <a:spcAft>
                <a:spcPts val="0"/>
              </a:spcAft>
              <a:buClr>
                <a:schemeClr val="accent3"/>
              </a:buClr>
              <a:buFontTx/>
              <a:buChar char="-"/>
              <a:defRPr/>
            </a:pPr>
            <a:r>
              <a:rPr lang="cs-CZ" b="1" dirty="0"/>
              <a:t>a</a:t>
            </a:r>
            <a:r>
              <a:rPr lang="cs-CZ" b="1" dirty="0" smtClean="0"/>
              <a:t>ž </a:t>
            </a:r>
            <a:r>
              <a:rPr lang="cs-CZ" b="1" dirty="0"/>
              <a:t>7</a:t>
            </a:r>
            <a:r>
              <a:rPr lang="cs-CZ" b="1" dirty="0" smtClean="0"/>
              <a:t>0 bodů zkouškový test </a:t>
            </a:r>
            <a:r>
              <a:rPr lang="cs-CZ" sz="2000" dirty="0" smtClean="0"/>
              <a:t>(test + grafy)</a:t>
            </a:r>
            <a:endParaRPr lang="cs-CZ" b="1" dirty="0" smtClean="0"/>
          </a:p>
          <a:p>
            <a:pPr marL="768096" lvl="2" indent="0" fontAlgn="auto">
              <a:spcBef>
                <a:spcPts val="600"/>
              </a:spcBef>
              <a:spcAft>
                <a:spcPts val="0"/>
              </a:spcAft>
              <a:buClr>
                <a:schemeClr val="accent3"/>
              </a:buClr>
              <a:buNone/>
              <a:defRPr/>
            </a:pPr>
            <a:endParaRPr lang="cs-CZ" b="1" dirty="0" smtClean="0"/>
          </a:p>
          <a:p>
            <a:pPr marL="0" lvl="2" indent="0" fontAlgn="auto">
              <a:spcBef>
                <a:spcPts val="600"/>
              </a:spcBef>
              <a:spcAft>
                <a:spcPts val="0"/>
              </a:spcAft>
              <a:buClr>
                <a:schemeClr val="accent3"/>
              </a:buClr>
              <a:buNone/>
              <a:defRPr/>
            </a:pPr>
            <a:r>
              <a:rPr lang="cs-CZ" dirty="0" smtClean="0"/>
              <a:t>Minimální </a:t>
            </a:r>
            <a:r>
              <a:rPr lang="cs-CZ" dirty="0"/>
              <a:t>hranice pro úspěšné absolvování předmětu je </a:t>
            </a:r>
            <a:r>
              <a:rPr lang="cs-CZ" b="1" dirty="0"/>
              <a:t>60 bodů.</a:t>
            </a:r>
          </a:p>
        </p:txBody>
      </p:sp>
      <p:sp>
        <p:nvSpPr>
          <p:cNvPr id="6" name="Nadpis 5"/>
          <p:cNvSpPr>
            <a:spLocks noGrp="1"/>
          </p:cNvSpPr>
          <p:nvPr>
            <p:ph type="title"/>
          </p:nvPr>
        </p:nvSpPr>
        <p:spPr>
          <a:xfrm>
            <a:off x="457200" y="155448"/>
            <a:ext cx="6043626" cy="1252728"/>
          </a:xfrm>
        </p:spPr>
        <p:txBody>
          <a:bodyPr/>
          <a:lstStyle/>
          <a:p>
            <a:pPr fontAlgn="auto">
              <a:spcAft>
                <a:spcPts val="0"/>
              </a:spcAft>
              <a:defRPr/>
            </a:pPr>
            <a:r>
              <a:rPr lang="cs-CZ" sz="3600" dirty="0" smtClean="0">
                <a:solidFill>
                  <a:schemeClr val="accent1">
                    <a:satMod val="150000"/>
                  </a:schemeClr>
                </a:solidFill>
              </a:rPr>
              <a:t>Podmínky absolvování kurzu</a:t>
            </a:r>
            <a:endParaRPr lang="cs-CZ" sz="3600" dirty="0">
              <a:solidFill>
                <a:schemeClr val="accent1">
                  <a:satMod val="150000"/>
                </a:schemeClr>
              </a:solidFill>
            </a:endParaRPr>
          </a:p>
        </p:txBody>
      </p:sp>
      <p:pic>
        <p:nvPicPr>
          <p:cNvPr id="12292" name="Picture 4" descr="C:\Documents and Settings\Zam\Local Settings\Temporary Internet Files\Content.IE5\RG5WVU0Q\MPj040179400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3688" y="214313"/>
            <a:ext cx="1200150"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05654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467544" y="0"/>
            <a:ext cx="9144000" cy="1417638"/>
          </a:xfrm>
          <a:noFill/>
        </p:spPr>
        <p:txBody>
          <a:bodyPr/>
          <a:lstStyle/>
          <a:p>
            <a:r>
              <a:rPr lang="cs-CZ" altLang="cs-CZ" b="1" dirty="0" smtClean="0"/>
              <a:t>Příčiny hospodářského cyklu</a:t>
            </a:r>
          </a:p>
        </p:txBody>
      </p:sp>
      <p:sp>
        <p:nvSpPr>
          <p:cNvPr id="28675" name="Zástupný symbol pro obsah 2"/>
          <p:cNvSpPr>
            <a:spLocks noGrp="1"/>
          </p:cNvSpPr>
          <p:nvPr>
            <p:ph idx="1"/>
          </p:nvPr>
        </p:nvSpPr>
        <p:spPr>
          <a:xfrm>
            <a:off x="179388" y="1600200"/>
            <a:ext cx="8507412" cy="4525963"/>
          </a:xfrm>
        </p:spPr>
        <p:txBody>
          <a:bodyPr/>
          <a:lstStyle/>
          <a:p>
            <a:pPr>
              <a:buClr>
                <a:srgbClr val="FFC000"/>
              </a:buClr>
              <a:buFont typeface="Wingdings" panose="05000000000000000000" pitchFamily="2" charset="2"/>
              <a:buChar char="§"/>
            </a:pPr>
            <a:r>
              <a:rPr lang="cs-CZ" altLang="cs-CZ" sz="2400" smtClean="0">
                <a:latin typeface="Consolas" panose="020B0609020204030204" pitchFamily="49" charset="0"/>
                <a:ea typeface="Consolas" panose="020B0609020204030204" pitchFamily="49" charset="0"/>
                <a:cs typeface="Consolas" panose="020B0609020204030204" pitchFamily="49" charset="0"/>
              </a:rPr>
              <a:t>rozbor příčin ekonomického cyklu je velmi složitý a nejednoznačný </a:t>
            </a:r>
          </a:p>
          <a:p>
            <a:pPr>
              <a:buClr>
                <a:srgbClr val="FFC000"/>
              </a:buClr>
              <a:buFont typeface="Wingdings" panose="05000000000000000000" pitchFamily="2" charset="2"/>
              <a:buChar char="§"/>
            </a:pPr>
            <a:r>
              <a:rPr lang="cs-CZ" altLang="cs-CZ" sz="2400" smtClean="0">
                <a:latin typeface="Consolas" panose="020B0609020204030204" pitchFamily="49" charset="0"/>
                <a:ea typeface="Consolas" panose="020B0609020204030204" pitchFamily="49" charset="0"/>
                <a:cs typeface="Consolas" panose="020B0609020204030204" pitchFamily="49" charset="0"/>
              </a:rPr>
              <a:t>některé teorie vidí příčinu ekonomického cyklu v kolísání množství peněz v ekonomice, další v zásazích státu do tržního mechanismu, nabídkové teorie pak v oblasti výrobních faktorů</a:t>
            </a:r>
          </a:p>
          <a:p>
            <a:pPr>
              <a:buClr>
                <a:srgbClr val="FFC000"/>
              </a:buClr>
              <a:buFont typeface="Wingdings" panose="05000000000000000000" pitchFamily="2" charset="2"/>
              <a:buChar char="§"/>
            </a:pPr>
            <a:r>
              <a:rPr lang="cs-CZ" altLang="cs-CZ" sz="2400" smtClean="0">
                <a:latin typeface="Consolas" panose="020B0609020204030204" pitchFamily="49" charset="0"/>
                <a:ea typeface="Consolas" panose="020B0609020204030204" pitchFamily="49" charset="0"/>
                <a:cs typeface="Consolas" panose="020B0609020204030204" pitchFamily="49" charset="0"/>
              </a:rPr>
              <a:t>prvotní příčinou vzniku cyklu jsou faktory externí, ale jakmile ekonomika dostane prvotní impuls, začnou procyklicky působit i faktory interní</a:t>
            </a:r>
          </a:p>
          <a:p>
            <a:pPr>
              <a:buClr>
                <a:srgbClr val="FFC000"/>
              </a:buClr>
              <a:buFont typeface="Wingdings" panose="05000000000000000000" pitchFamily="2" charset="2"/>
              <a:buChar char="§"/>
            </a:pPr>
            <a:endParaRPr lang="cs-CZ" altLang="cs-CZ" sz="2400" smtClean="0">
              <a:latin typeface="Consolas" panose="020B0609020204030204" pitchFamily="49" charset="0"/>
              <a:ea typeface="Consolas" panose="020B0609020204030204" pitchFamily="49" charset="0"/>
              <a:cs typeface="Consolas" panose="020B0609020204030204" pitchFamily="49" charset="0"/>
            </a:endParaRPr>
          </a:p>
          <a:p>
            <a:endParaRPr lang="cs-CZ" altLang="cs-CZ" sz="2400" smtClean="0">
              <a:latin typeface="Consolas" panose="020B0609020204030204" pitchFamily="49" charset="0"/>
              <a:ea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365579872"/>
      </p:ext>
    </p:extLst>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a:xfrm>
            <a:off x="0" y="0"/>
            <a:ext cx="9144000" cy="1417638"/>
          </a:xfrm>
          <a:noFill/>
        </p:spPr>
        <p:txBody>
          <a:bodyPr/>
          <a:lstStyle/>
          <a:p>
            <a:pPr algn="ctr"/>
            <a:r>
              <a:rPr lang="cs-CZ" altLang="cs-CZ" b="1" smtClean="0"/>
              <a:t>Externí příčiny</a:t>
            </a:r>
          </a:p>
        </p:txBody>
      </p:sp>
      <p:sp>
        <p:nvSpPr>
          <p:cNvPr id="30723" name="Zástupný symbol pro obsah 2"/>
          <p:cNvSpPr>
            <a:spLocks noGrp="1"/>
          </p:cNvSpPr>
          <p:nvPr>
            <p:ph idx="1"/>
          </p:nvPr>
        </p:nvSpPr>
        <p:spPr>
          <a:xfrm>
            <a:off x="323850" y="1628775"/>
            <a:ext cx="8229600" cy="5589588"/>
          </a:xfrm>
        </p:spPr>
        <p:txBody>
          <a:bodyPr/>
          <a:lstStyle/>
          <a:p>
            <a:pPr>
              <a:spcBef>
                <a:spcPts val="600"/>
              </a:spcBef>
              <a:buClr>
                <a:srgbClr val="FFC000"/>
              </a:buClr>
              <a:buFont typeface="Wingdings" panose="05000000000000000000" pitchFamily="2" charset="2"/>
              <a:buChar char="§"/>
            </a:pPr>
            <a:r>
              <a:rPr lang="cs-CZ" altLang="cs-CZ" sz="2400" smtClean="0">
                <a:latin typeface="Consolas" panose="020B0609020204030204" pitchFamily="49" charset="0"/>
                <a:ea typeface="Consolas" panose="020B0609020204030204" pitchFamily="49" charset="0"/>
                <a:cs typeface="Consolas" panose="020B0609020204030204" pitchFamily="49" charset="0"/>
              </a:rPr>
              <a:t>nedostatečné informace ekonomických subjektů,</a:t>
            </a:r>
          </a:p>
          <a:p>
            <a:pPr>
              <a:spcBef>
                <a:spcPts val="600"/>
              </a:spcBef>
              <a:buClr>
                <a:srgbClr val="FFC000"/>
              </a:buClr>
              <a:buFont typeface="Wingdings" panose="05000000000000000000" pitchFamily="2" charset="2"/>
              <a:buChar char="§"/>
            </a:pPr>
            <a:r>
              <a:rPr lang="cs-CZ" altLang="cs-CZ" sz="2400" smtClean="0">
                <a:latin typeface="Consolas" panose="020B0609020204030204" pitchFamily="49" charset="0"/>
                <a:ea typeface="Consolas" panose="020B0609020204030204" pitchFamily="49" charset="0"/>
                <a:cs typeface="Consolas" panose="020B0609020204030204" pitchFamily="49" charset="0"/>
              </a:rPr>
              <a:t>nerovnoměrné tempo využívání nových vynálezů a objevů,</a:t>
            </a:r>
          </a:p>
          <a:p>
            <a:pPr>
              <a:spcBef>
                <a:spcPts val="600"/>
              </a:spcBef>
              <a:buClr>
                <a:srgbClr val="FFC000"/>
              </a:buClr>
              <a:buFont typeface="Wingdings" panose="05000000000000000000" pitchFamily="2" charset="2"/>
              <a:buChar char="§"/>
            </a:pPr>
            <a:r>
              <a:rPr lang="cs-CZ" altLang="cs-CZ" sz="2400" smtClean="0">
                <a:latin typeface="Consolas" panose="020B0609020204030204" pitchFamily="49" charset="0"/>
                <a:ea typeface="Consolas" panose="020B0609020204030204" pitchFamily="49" charset="0"/>
                <a:cs typeface="Consolas" panose="020B0609020204030204" pitchFamily="49" charset="0"/>
              </a:rPr>
              <a:t>změny cen základních surovin na světových trzích, </a:t>
            </a:r>
          </a:p>
          <a:p>
            <a:pPr>
              <a:spcBef>
                <a:spcPts val="600"/>
              </a:spcBef>
              <a:buClr>
                <a:srgbClr val="FFC000"/>
              </a:buClr>
              <a:buFont typeface="Wingdings" panose="05000000000000000000" pitchFamily="2" charset="2"/>
              <a:buChar char="§"/>
            </a:pPr>
            <a:r>
              <a:rPr lang="cs-CZ" altLang="cs-CZ" sz="2400" smtClean="0">
                <a:latin typeface="Consolas" panose="020B0609020204030204" pitchFamily="49" charset="0"/>
                <a:ea typeface="Consolas" panose="020B0609020204030204" pitchFamily="49" charset="0"/>
                <a:cs typeface="Consolas" panose="020B0609020204030204" pitchFamily="49" charset="0"/>
              </a:rPr>
              <a:t>měnové krize, problémy na mezinárodních kapitálových trzích</a:t>
            </a:r>
          </a:p>
          <a:p>
            <a:pPr>
              <a:spcBef>
                <a:spcPts val="600"/>
              </a:spcBef>
              <a:buClr>
                <a:srgbClr val="FFC000"/>
              </a:buClr>
              <a:buFont typeface="Wingdings" panose="05000000000000000000" pitchFamily="2" charset="2"/>
              <a:buChar char="§"/>
            </a:pPr>
            <a:r>
              <a:rPr lang="cs-CZ" altLang="cs-CZ" sz="2400" smtClean="0">
                <a:latin typeface="Consolas" panose="020B0609020204030204" pitchFamily="49" charset="0"/>
                <a:ea typeface="Consolas" panose="020B0609020204030204" pitchFamily="49" charset="0"/>
                <a:cs typeface="Consolas" panose="020B0609020204030204" pitchFamily="49" charset="0"/>
              </a:rPr>
              <a:t>vládní regulace ekonomiky nástroji fiskální a monetární politiky</a:t>
            </a:r>
          </a:p>
          <a:p>
            <a:pPr>
              <a:spcBef>
                <a:spcPts val="600"/>
              </a:spcBef>
              <a:buClr>
                <a:srgbClr val="FFC000"/>
              </a:buClr>
              <a:buFont typeface="Wingdings" panose="05000000000000000000" pitchFamily="2" charset="2"/>
              <a:buChar char="§"/>
            </a:pPr>
            <a:r>
              <a:rPr lang="cs-CZ" altLang="cs-CZ" sz="2400" smtClean="0">
                <a:latin typeface="Consolas" panose="020B0609020204030204" pitchFamily="49" charset="0"/>
                <a:ea typeface="Consolas" panose="020B0609020204030204" pitchFamily="49" charset="0"/>
                <a:cs typeface="Consolas" panose="020B0609020204030204" pitchFamily="49" charset="0"/>
              </a:rPr>
              <a:t>změny vládní politiky (volební období)</a:t>
            </a:r>
          </a:p>
          <a:p>
            <a:pPr>
              <a:spcBef>
                <a:spcPts val="600"/>
              </a:spcBef>
              <a:buClr>
                <a:srgbClr val="FFC000"/>
              </a:buClr>
              <a:buFont typeface="Wingdings" panose="05000000000000000000" pitchFamily="2" charset="2"/>
              <a:buChar char="§"/>
            </a:pPr>
            <a:r>
              <a:rPr lang="cs-CZ" altLang="cs-CZ" sz="2400" smtClean="0">
                <a:latin typeface="Consolas" panose="020B0609020204030204" pitchFamily="49" charset="0"/>
                <a:ea typeface="Consolas" panose="020B0609020204030204" pitchFamily="49" charset="0"/>
                <a:cs typeface="Consolas" panose="020B0609020204030204" pitchFamily="49" charset="0"/>
              </a:rPr>
              <a:t>politické příčiny (války, revoluce)</a:t>
            </a:r>
          </a:p>
          <a:p>
            <a:pPr>
              <a:spcBef>
                <a:spcPts val="600"/>
              </a:spcBef>
            </a:pPr>
            <a:endParaRPr lang="cs-CZ" altLang="cs-CZ" sz="2400" smtClean="0">
              <a:latin typeface="Consolas" panose="020B0609020204030204" pitchFamily="49" charset="0"/>
              <a:ea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270065049"/>
      </p:ext>
    </p:extLst>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a:xfrm>
            <a:off x="0" y="0"/>
            <a:ext cx="9144000" cy="1417638"/>
          </a:xfrm>
          <a:noFill/>
        </p:spPr>
        <p:txBody>
          <a:bodyPr/>
          <a:lstStyle/>
          <a:p>
            <a:pPr algn="ctr"/>
            <a:r>
              <a:rPr lang="cs-CZ" altLang="cs-CZ" b="1" smtClean="0"/>
              <a:t>Interní příčiny</a:t>
            </a:r>
          </a:p>
        </p:txBody>
      </p:sp>
      <p:sp>
        <p:nvSpPr>
          <p:cNvPr id="32771" name="Zástupný symbol pro obsah 2"/>
          <p:cNvSpPr>
            <a:spLocks noGrp="1"/>
          </p:cNvSpPr>
          <p:nvPr>
            <p:ph idx="1"/>
          </p:nvPr>
        </p:nvSpPr>
        <p:spPr>
          <a:xfrm>
            <a:off x="457200" y="1600200"/>
            <a:ext cx="8229600" cy="5257800"/>
          </a:xfrm>
        </p:spPr>
        <p:txBody>
          <a:bodyPr/>
          <a:lstStyle/>
          <a:p>
            <a:pPr>
              <a:spcBef>
                <a:spcPts val="1800"/>
              </a:spcBef>
              <a:buClr>
                <a:srgbClr val="FFC000"/>
              </a:buClr>
              <a:buFont typeface="Wingdings" panose="05000000000000000000" pitchFamily="2" charset="2"/>
              <a:buChar char="§"/>
            </a:pPr>
            <a:r>
              <a:rPr lang="cs-CZ" altLang="cs-CZ" sz="2600" smtClean="0">
                <a:latin typeface="Consolas" panose="020B0609020204030204" pitchFamily="49" charset="0"/>
                <a:ea typeface="Consolas" panose="020B0609020204030204" pitchFamily="49" charset="0"/>
                <a:cs typeface="Consolas" panose="020B0609020204030204" pitchFamily="49" charset="0"/>
              </a:rPr>
              <a:t>příčiny kolísání agregátní nabídky a poptávky jsou uvnitř ekonomiky</a:t>
            </a:r>
          </a:p>
          <a:p>
            <a:pPr>
              <a:spcBef>
                <a:spcPts val="1800"/>
              </a:spcBef>
              <a:buClr>
                <a:srgbClr val="FFC000"/>
              </a:buClr>
              <a:buFont typeface="Wingdings" panose="05000000000000000000" pitchFamily="2" charset="2"/>
              <a:buChar char="§"/>
            </a:pPr>
            <a:r>
              <a:rPr lang="cs-CZ" altLang="cs-CZ" sz="2600" smtClean="0">
                <a:latin typeface="Consolas" panose="020B0609020204030204" pitchFamily="49" charset="0"/>
                <a:ea typeface="Consolas" panose="020B0609020204030204" pitchFamily="49" charset="0"/>
                <a:cs typeface="Consolas" panose="020B0609020204030204" pitchFamily="49" charset="0"/>
              </a:rPr>
              <a:t>snaha firem maximalizovat zisk úsporami mzdových nákladů </a:t>
            </a:r>
            <a:r>
              <a:rPr lang="cs-CZ" altLang="cs-CZ" sz="2600" smtClean="0">
                <a:latin typeface="Consolas" panose="020B0609020204030204" pitchFamily="49" charset="0"/>
                <a:ea typeface="Consolas" panose="020B0609020204030204" pitchFamily="49" charset="0"/>
                <a:cs typeface="Consolas" panose="020B0609020204030204" pitchFamily="49" charset="0"/>
                <a:sym typeface="Symbol" panose="05050102010706020507" pitchFamily="18" charset="2"/>
              </a:rPr>
              <a:t></a:t>
            </a:r>
            <a:r>
              <a:rPr lang="cs-CZ" altLang="cs-CZ" sz="2600" smtClean="0">
                <a:latin typeface="Consolas" panose="020B0609020204030204" pitchFamily="49" charset="0"/>
                <a:ea typeface="Consolas" panose="020B0609020204030204" pitchFamily="49" charset="0"/>
                <a:cs typeface="Consolas" panose="020B0609020204030204" pitchFamily="49" charset="0"/>
              </a:rPr>
              <a:t> úspory mezd vyvolávají zaostávání poptávky za nabídkou</a:t>
            </a:r>
          </a:p>
          <a:p>
            <a:pPr>
              <a:spcBef>
                <a:spcPts val="1800"/>
              </a:spcBef>
              <a:buClr>
                <a:srgbClr val="FFC000"/>
              </a:buClr>
              <a:buFont typeface="Wingdings" panose="05000000000000000000" pitchFamily="2" charset="2"/>
              <a:buChar char="§"/>
            </a:pPr>
            <a:r>
              <a:rPr lang="cs-CZ" altLang="cs-CZ" sz="2600" smtClean="0">
                <a:latin typeface="Consolas" panose="020B0609020204030204" pitchFamily="49" charset="0"/>
                <a:ea typeface="Consolas" panose="020B0609020204030204" pitchFamily="49" charset="0"/>
                <a:cs typeface="Consolas" panose="020B0609020204030204" pitchFamily="49" charset="0"/>
              </a:rPr>
              <a:t>nestabilita investičních výdajů</a:t>
            </a:r>
          </a:p>
          <a:p>
            <a:pPr>
              <a:spcBef>
                <a:spcPts val="1800"/>
              </a:spcBef>
              <a:buClr>
                <a:srgbClr val="FFC000"/>
              </a:buClr>
              <a:buFont typeface="Wingdings" panose="05000000000000000000" pitchFamily="2" charset="2"/>
              <a:buChar char="§"/>
            </a:pPr>
            <a:r>
              <a:rPr lang="cs-CZ" altLang="cs-CZ" sz="2600" smtClean="0">
                <a:latin typeface="Consolas" panose="020B0609020204030204" pitchFamily="49" charset="0"/>
                <a:ea typeface="Consolas" panose="020B0609020204030204" pitchFamily="49" charset="0"/>
                <a:cs typeface="Consolas" panose="020B0609020204030204" pitchFamily="49" charset="0"/>
              </a:rPr>
              <a:t>bohatí nebo šetrní lidé získávají příliš velké příjmy v relaci k možným investicím ve společnosti apod.</a:t>
            </a:r>
          </a:p>
          <a:p>
            <a:pPr>
              <a:spcBef>
                <a:spcPts val="1800"/>
              </a:spcBef>
              <a:buClr>
                <a:srgbClr val="FFC000"/>
              </a:buClr>
              <a:buFont typeface="Wingdings" panose="05000000000000000000" pitchFamily="2" charset="2"/>
              <a:buChar char="§"/>
            </a:pPr>
            <a:endParaRPr lang="cs-CZ" altLang="cs-CZ" sz="2600" smtClean="0">
              <a:latin typeface="Consolas" panose="020B0609020204030204" pitchFamily="49" charset="0"/>
              <a:ea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564396082"/>
      </p:ext>
    </p:extLst>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idx="4294967295"/>
          </p:nvPr>
        </p:nvSpPr>
        <p:spPr>
          <a:xfrm>
            <a:off x="900113" y="0"/>
            <a:ext cx="7158037" cy="1412875"/>
          </a:xfrm>
        </p:spPr>
        <p:txBody>
          <a:bodyPr/>
          <a:lstStyle/>
          <a:p>
            <a:pPr algn="ctr" eaLnBrk="1" hangingPunct="1"/>
            <a:r>
              <a:rPr lang="cs-CZ" altLang="cs-CZ" smtClean="0"/>
              <a:t>Otázka č.1</a:t>
            </a:r>
          </a:p>
        </p:txBody>
      </p:sp>
      <p:pic>
        <p:nvPicPr>
          <p:cNvPr id="43011" name="Picture 3" descr="71014_MoneyHappiness_vl-vertic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1916113"/>
            <a:ext cx="307340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Text Box 7"/>
          <p:cNvSpPr txBox="1">
            <a:spLocks noChangeArrowheads="1"/>
          </p:cNvSpPr>
          <p:nvPr/>
        </p:nvSpPr>
        <p:spPr bwMode="auto">
          <a:xfrm>
            <a:off x="4551363" y="56086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cs-CZ" sz="1800"/>
          </a:p>
        </p:txBody>
      </p:sp>
      <p:pic>
        <p:nvPicPr>
          <p:cNvPr id="43017" name="Picture 9" descr="bugatt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538" y="1916113"/>
            <a:ext cx="2611437" cy="169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9" name="AutoShape 11"/>
          <p:cNvSpPr>
            <a:spLocks noChangeArrowheads="1"/>
          </p:cNvSpPr>
          <p:nvPr/>
        </p:nvSpPr>
        <p:spPr bwMode="auto">
          <a:xfrm>
            <a:off x="3419475" y="2565400"/>
            <a:ext cx="935038" cy="360363"/>
          </a:xfrm>
          <a:prstGeom prst="rightArrow">
            <a:avLst>
              <a:gd name="adj1" fmla="val 50000"/>
              <a:gd name="adj2" fmla="val 64868"/>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cs-CZ" sz="1800"/>
          </a:p>
        </p:txBody>
      </p:sp>
      <p:pic>
        <p:nvPicPr>
          <p:cNvPr id="43021" name="Picture 13" descr="money-saving-tip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3438" y="4508500"/>
            <a:ext cx="2138362" cy="213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22" name="AutoShape 14"/>
          <p:cNvSpPr>
            <a:spLocks noChangeArrowheads="1"/>
          </p:cNvSpPr>
          <p:nvPr/>
        </p:nvSpPr>
        <p:spPr bwMode="auto">
          <a:xfrm>
            <a:off x="3348038" y="5157788"/>
            <a:ext cx="865187" cy="360362"/>
          </a:xfrm>
          <a:prstGeom prst="rightArrow">
            <a:avLst>
              <a:gd name="adj1" fmla="val 50000"/>
              <a:gd name="adj2" fmla="val 60022"/>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cs-CZ" sz="1800"/>
          </a:p>
        </p:txBody>
      </p:sp>
      <p:sp>
        <p:nvSpPr>
          <p:cNvPr id="43023" name="Text Box 15"/>
          <p:cNvSpPr txBox="1">
            <a:spLocks noChangeArrowheads="1"/>
          </p:cNvSpPr>
          <p:nvPr/>
        </p:nvSpPr>
        <p:spPr bwMode="auto">
          <a:xfrm>
            <a:off x="7667625" y="1557338"/>
            <a:ext cx="360363"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SPOTŘEBA</a:t>
            </a:r>
            <a:endParaRPr lang="en-US" altLang="cs-CZ" sz="1800" b="1"/>
          </a:p>
        </p:txBody>
      </p:sp>
      <p:sp>
        <p:nvSpPr>
          <p:cNvPr id="43024" name="Text Box 16"/>
          <p:cNvSpPr txBox="1">
            <a:spLocks noChangeArrowheads="1"/>
          </p:cNvSpPr>
          <p:nvPr/>
        </p:nvSpPr>
        <p:spPr bwMode="auto">
          <a:xfrm>
            <a:off x="7380288" y="4797425"/>
            <a:ext cx="360362"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ÚSPORY</a:t>
            </a:r>
            <a:endParaRPr lang="en-US" altLang="cs-CZ" sz="1800" b="1"/>
          </a:p>
        </p:txBody>
      </p:sp>
      <p:sp>
        <p:nvSpPr>
          <p:cNvPr id="43025" name="Text Box 17"/>
          <p:cNvSpPr txBox="1">
            <a:spLocks noChangeArrowheads="1"/>
          </p:cNvSpPr>
          <p:nvPr/>
        </p:nvSpPr>
        <p:spPr bwMode="auto">
          <a:xfrm>
            <a:off x="7164388" y="2492375"/>
            <a:ext cx="43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a:t>
            </a:r>
            <a:endParaRPr lang="en-US" altLang="cs-CZ" sz="1800" b="1"/>
          </a:p>
        </p:txBody>
      </p:sp>
      <p:sp>
        <p:nvSpPr>
          <p:cNvPr id="43026" name="Text Box 18"/>
          <p:cNvSpPr txBox="1">
            <a:spLocks noChangeArrowheads="1"/>
          </p:cNvSpPr>
          <p:nvPr/>
        </p:nvSpPr>
        <p:spPr bwMode="auto">
          <a:xfrm>
            <a:off x="6877050" y="5300663"/>
            <a:ext cx="431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a:t>
            </a:r>
            <a:endParaRPr lang="en-US" altLang="cs-CZ" sz="1800" b="1"/>
          </a:p>
        </p:txBody>
      </p:sp>
    </p:spTree>
    <p:extLst>
      <p:ext uri="{BB962C8B-B14F-4D97-AF65-F5344CB8AC3E}">
        <p14:creationId xmlns:p14="http://schemas.microsoft.com/office/powerpoint/2010/main" val="11702917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43011"/>
                                        </p:tgtEl>
                                        <p:attrNameLst>
                                          <p:attrName>style.visibility</p:attrName>
                                        </p:attrNameLst>
                                      </p:cBhvr>
                                      <p:to>
                                        <p:strVal val="visible"/>
                                      </p:to>
                                    </p:set>
                                    <p:animEffect transition="in" filter="diamond(in)">
                                      <p:cBhvr>
                                        <p:cTn id="7" dur="2000"/>
                                        <p:tgtEl>
                                          <p:spTgt spid="430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3019"/>
                                        </p:tgtEl>
                                        <p:attrNameLst>
                                          <p:attrName>style.visibility</p:attrName>
                                        </p:attrNameLst>
                                      </p:cBhvr>
                                      <p:to>
                                        <p:strVal val="visible"/>
                                      </p:to>
                                    </p:set>
                                    <p:animEffect transition="in" filter="wipe(left)">
                                      <p:cBhvr>
                                        <p:cTn id="12" dur="2000"/>
                                        <p:tgtEl>
                                          <p:spTgt spid="430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43017"/>
                                        </p:tgtEl>
                                        <p:attrNameLst>
                                          <p:attrName>style.visibility</p:attrName>
                                        </p:attrNameLst>
                                      </p:cBhvr>
                                      <p:to>
                                        <p:strVal val="visible"/>
                                      </p:to>
                                    </p:set>
                                    <p:animEffect transition="in" filter="diamond(in)">
                                      <p:cBhvr>
                                        <p:cTn id="17" dur="2000"/>
                                        <p:tgtEl>
                                          <p:spTgt spid="4301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3022"/>
                                        </p:tgtEl>
                                        <p:attrNameLst>
                                          <p:attrName>style.visibility</p:attrName>
                                        </p:attrNameLst>
                                      </p:cBhvr>
                                      <p:to>
                                        <p:strVal val="visible"/>
                                      </p:to>
                                    </p:set>
                                    <p:animEffect transition="in" filter="wipe(left)">
                                      <p:cBhvr>
                                        <p:cTn id="22" dur="2000"/>
                                        <p:tgtEl>
                                          <p:spTgt spid="4302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43021"/>
                                        </p:tgtEl>
                                        <p:attrNameLst>
                                          <p:attrName>style.visibility</p:attrName>
                                        </p:attrNameLst>
                                      </p:cBhvr>
                                      <p:to>
                                        <p:strVal val="visible"/>
                                      </p:to>
                                    </p:set>
                                    <p:animEffect transition="in" filter="blinds(horizontal)">
                                      <p:cBhvr>
                                        <p:cTn id="27" dur="500"/>
                                        <p:tgtEl>
                                          <p:spTgt spid="4302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8" presetClass="entr" presetSubtype="0" accel="50000" fill="hold" grpId="0" nodeType="clickEffect">
                                  <p:stCondLst>
                                    <p:cond delay="0"/>
                                  </p:stCondLst>
                                  <p:iterate type="lt">
                                    <p:tmPct val="50000"/>
                                  </p:iterate>
                                  <p:childTnLst>
                                    <p:set>
                                      <p:cBhvr>
                                        <p:cTn id="31" dur="1" fill="hold">
                                          <p:stCondLst>
                                            <p:cond delay="0"/>
                                          </p:stCondLst>
                                        </p:cTn>
                                        <p:tgtEl>
                                          <p:spTgt spid="43025"/>
                                        </p:tgtEl>
                                        <p:attrNameLst>
                                          <p:attrName>style.visibility</p:attrName>
                                        </p:attrNameLst>
                                      </p:cBhvr>
                                      <p:to>
                                        <p:strVal val="visible"/>
                                      </p:to>
                                    </p:set>
                                    <p:set>
                                      <p:cBhvr>
                                        <p:cTn id="32" dur="455" fill="hold">
                                          <p:stCondLst>
                                            <p:cond delay="0"/>
                                          </p:stCondLst>
                                        </p:cTn>
                                        <p:tgtEl>
                                          <p:spTgt spid="43025"/>
                                        </p:tgtEl>
                                        <p:attrNameLst>
                                          <p:attrName>style.rotation</p:attrName>
                                        </p:attrNameLst>
                                      </p:cBhvr>
                                      <p:to>
                                        <p:strVal val="-45.0"/>
                                      </p:to>
                                    </p:set>
                                    <p:anim calcmode="lin" valueType="num">
                                      <p:cBhvr>
                                        <p:cTn id="33" dur="455" fill="hold">
                                          <p:stCondLst>
                                            <p:cond delay="455"/>
                                          </p:stCondLst>
                                        </p:cTn>
                                        <p:tgtEl>
                                          <p:spTgt spid="43025"/>
                                        </p:tgtEl>
                                        <p:attrNameLst>
                                          <p:attrName>style.rotation</p:attrName>
                                        </p:attrNameLst>
                                      </p:cBhvr>
                                      <p:tavLst>
                                        <p:tav tm="0">
                                          <p:val>
                                            <p:fltVal val="-45"/>
                                          </p:val>
                                        </p:tav>
                                        <p:tav tm="69900">
                                          <p:val>
                                            <p:fltVal val="45"/>
                                          </p:val>
                                        </p:tav>
                                        <p:tav tm="100000">
                                          <p:val>
                                            <p:fltVal val="0"/>
                                          </p:val>
                                        </p:tav>
                                      </p:tavLst>
                                    </p:anim>
                                    <p:anim calcmode="lin" valueType="num">
                                      <p:cBhvr>
                                        <p:cTn id="34" dur="455" fill="hold">
                                          <p:stCondLst>
                                            <p:cond delay="0"/>
                                          </p:stCondLst>
                                        </p:cTn>
                                        <p:tgtEl>
                                          <p:spTgt spid="43025"/>
                                        </p:tgtEl>
                                        <p:attrNameLst>
                                          <p:attrName>ppt_y</p:attrName>
                                        </p:attrNameLst>
                                      </p:cBhvr>
                                      <p:tavLst>
                                        <p:tav tm="0">
                                          <p:val>
                                            <p:strVal val="#ppt_y-1"/>
                                          </p:val>
                                        </p:tav>
                                        <p:tav tm="100000">
                                          <p:val>
                                            <p:strVal val="#ppt_y-(0.354*#ppt_w-0.172*#ppt_h)"/>
                                          </p:val>
                                        </p:tav>
                                      </p:tavLst>
                                    </p:anim>
                                    <p:anim calcmode="lin" valueType="num">
                                      <p:cBhvr>
                                        <p:cTn id="35" dur="156" decel="50000" autoRev="1" fill="hold">
                                          <p:stCondLst>
                                            <p:cond delay="455"/>
                                          </p:stCondLst>
                                        </p:cTn>
                                        <p:tgtEl>
                                          <p:spTgt spid="43025"/>
                                        </p:tgtEl>
                                        <p:attrNameLst>
                                          <p:attrName>ppt_y</p:attrName>
                                        </p:attrNameLst>
                                      </p:cBhvr>
                                      <p:tavLst>
                                        <p:tav tm="0">
                                          <p:val>
                                            <p:strVal val="#ppt_y-(0.354*#ppt_w-0.172*#ppt_h)"/>
                                          </p:val>
                                        </p:tav>
                                        <p:tav tm="100000">
                                          <p:val>
                                            <p:strVal val="#ppt_y-(0.354*#ppt_w-0.172*#ppt_h)-#ppt_h/2"/>
                                          </p:val>
                                        </p:tav>
                                      </p:tavLst>
                                    </p:anim>
                                    <p:anim calcmode="lin" valueType="num">
                                      <p:cBhvr>
                                        <p:cTn id="36" dur="136" fill="hold">
                                          <p:stCondLst>
                                            <p:cond delay="864"/>
                                          </p:stCondLst>
                                        </p:cTn>
                                        <p:tgtEl>
                                          <p:spTgt spid="43025"/>
                                        </p:tgtEl>
                                        <p:attrNameLst>
                                          <p:attrName>ppt_y</p:attrName>
                                        </p:attrNameLst>
                                      </p:cBhvr>
                                      <p:tavLst>
                                        <p:tav tm="0">
                                          <p:val>
                                            <p:strVal val="#ppt_y-(0.354*#ppt_w-0.172*#ppt_h)"/>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38" presetClass="entr" presetSubtype="0" accel="50000" fill="hold" grpId="0" nodeType="clickEffect">
                                  <p:stCondLst>
                                    <p:cond delay="0"/>
                                  </p:stCondLst>
                                  <p:iterate type="lt">
                                    <p:tmPct val="50000"/>
                                  </p:iterate>
                                  <p:childTnLst>
                                    <p:set>
                                      <p:cBhvr>
                                        <p:cTn id="40" dur="1" fill="hold">
                                          <p:stCondLst>
                                            <p:cond delay="0"/>
                                          </p:stCondLst>
                                        </p:cTn>
                                        <p:tgtEl>
                                          <p:spTgt spid="43023"/>
                                        </p:tgtEl>
                                        <p:attrNameLst>
                                          <p:attrName>style.visibility</p:attrName>
                                        </p:attrNameLst>
                                      </p:cBhvr>
                                      <p:to>
                                        <p:strVal val="visible"/>
                                      </p:to>
                                    </p:set>
                                    <p:set>
                                      <p:cBhvr>
                                        <p:cTn id="41" dur="228" fill="hold">
                                          <p:stCondLst>
                                            <p:cond delay="0"/>
                                          </p:stCondLst>
                                        </p:cTn>
                                        <p:tgtEl>
                                          <p:spTgt spid="43023"/>
                                        </p:tgtEl>
                                        <p:attrNameLst>
                                          <p:attrName>style.rotation</p:attrName>
                                        </p:attrNameLst>
                                      </p:cBhvr>
                                      <p:to>
                                        <p:strVal val="-45.0"/>
                                      </p:to>
                                    </p:set>
                                    <p:anim calcmode="lin" valueType="num">
                                      <p:cBhvr>
                                        <p:cTn id="42" dur="228" fill="hold">
                                          <p:stCondLst>
                                            <p:cond delay="228"/>
                                          </p:stCondLst>
                                        </p:cTn>
                                        <p:tgtEl>
                                          <p:spTgt spid="43023"/>
                                        </p:tgtEl>
                                        <p:attrNameLst>
                                          <p:attrName>style.rotation</p:attrName>
                                        </p:attrNameLst>
                                      </p:cBhvr>
                                      <p:tavLst>
                                        <p:tav tm="0">
                                          <p:val>
                                            <p:fltVal val="-45"/>
                                          </p:val>
                                        </p:tav>
                                        <p:tav tm="69900">
                                          <p:val>
                                            <p:fltVal val="45"/>
                                          </p:val>
                                        </p:tav>
                                        <p:tav tm="100000">
                                          <p:val>
                                            <p:fltVal val="0"/>
                                          </p:val>
                                        </p:tav>
                                      </p:tavLst>
                                    </p:anim>
                                    <p:anim calcmode="lin" valueType="num">
                                      <p:cBhvr>
                                        <p:cTn id="43" dur="228" fill="hold">
                                          <p:stCondLst>
                                            <p:cond delay="0"/>
                                          </p:stCondLst>
                                        </p:cTn>
                                        <p:tgtEl>
                                          <p:spTgt spid="43023"/>
                                        </p:tgtEl>
                                        <p:attrNameLst>
                                          <p:attrName>ppt_y</p:attrName>
                                        </p:attrNameLst>
                                      </p:cBhvr>
                                      <p:tavLst>
                                        <p:tav tm="0">
                                          <p:val>
                                            <p:strVal val="#ppt_y-1"/>
                                          </p:val>
                                        </p:tav>
                                        <p:tav tm="100000">
                                          <p:val>
                                            <p:strVal val="#ppt_y-(0.354*#ppt_w-0.172*#ppt_h)"/>
                                          </p:val>
                                        </p:tav>
                                      </p:tavLst>
                                    </p:anim>
                                    <p:anim calcmode="lin" valueType="num">
                                      <p:cBhvr>
                                        <p:cTn id="44" dur="78" decel="50000" autoRev="1" fill="hold">
                                          <p:stCondLst>
                                            <p:cond delay="228"/>
                                          </p:stCondLst>
                                        </p:cTn>
                                        <p:tgtEl>
                                          <p:spTgt spid="43023"/>
                                        </p:tgtEl>
                                        <p:attrNameLst>
                                          <p:attrName>ppt_y</p:attrName>
                                        </p:attrNameLst>
                                      </p:cBhvr>
                                      <p:tavLst>
                                        <p:tav tm="0">
                                          <p:val>
                                            <p:strVal val="#ppt_y-(0.354*#ppt_w-0.172*#ppt_h)"/>
                                          </p:val>
                                        </p:tav>
                                        <p:tav tm="100000">
                                          <p:val>
                                            <p:strVal val="#ppt_y-(0.354*#ppt_w-0.172*#ppt_h)-#ppt_h/2"/>
                                          </p:val>
                                        </p:tav>
                                      </p:tavLst>
                                    </p:anim>
                                    <p:anim calcmode="lin" valueType="num">
                                      <p:cBhvr>
                                        <p:cTn id="45" dur="68" fill="hold">
                                          <p:stCondLst>
                                            <p:cond delay="432"/>
                                          </p:stCondLst>
                                        </p:cTn>
                                        <p:tgtEl>
                                          <p:spTgt spid="43023"/>
                                        </p:tgtEl>
                                        <p:attrNameLst>
                                          <p:attrName>ppt_y</p:attrName>
                                        </p:attrNameLst>
                                      </p:cBhvr>
                                      <p:tavLst>
                                        <p:tav tm="0">
                                          <p:val>
                                            <p:strVal val="#ppt_y-(0.354*#ppt_w-0.172*#ppt_h)"/>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38" presetClass="entr" presetSubtype="0" accel="50000" fill="hold" grpId="0" nodeType="clickEffect">
                                  <p:stCondLst>
                                    <p:cond delay="0"/>
                                  </p:stCondLst>
                                  <p:iterate type="lt">
                                    <p:tmPct val="50000"/>
                                  </p:iterate>
                                  <p:childTnLst>
                                    <p:set>
                                      <p:cBhvr>
                                        <p:cTn id="49" dur="1" fill="hold">
                                          <p:stCondLst>
                                            <p:cond delay="0"/>
                                          </p:stCondLst>
                                        </p:cTn>
                                        <p:tgtEl>
                                          <p:spTgt spid="43026"/>
                                        </p:tgtEl>
                                        <p:attrNameLst>
                                          <p:attrName>style.visibility</p:attrName>
                                        </p:attrNameLst>
                                      </p:cBhvr>
                                      <p:to>
                                        <p:strVal val="visible"/>
                                      </p:to>
                                    </p:set>
                                    <p:set>
                                      <p:cBhvr>
                                        <p:cTn id="50" dur="455" fill="hold">
                                          <p:stCondLst>
                                            <p:cond delay="0"/>
                                          </p:stCondLst>
                                        </p:cTn>
                                        <p:tgtEl>
                                          <p:spTgt spid="43026"/>
                                        </p:tgtEl>
                                        <p:attrNameLst>
                                          <p:attrName>style.rotation</p:attrName>
                                        </p:attrNameLst>
                                      </p:cBhvr>
                                      <p:to>
                                        <p:strVal val="-45.0"/>
                                      </p:to>
                                    </p:set>
                                    <p:anim calcmode="lin" valueType="num">
                                      <p:cBhvr>
                                        <p:cTn id="51" dur="455" fill="hold">
                                          <p:stCondLst>
                                            <p:cond delay="455"/>
                                          </p:stCondLst>
                                        </p:cTn>
                                        <p:tgtEl>
                                          <p:spTgt spid="43026"/>
                                        </p:tgtEl>
                                        <p:attrNameLst>
                                          <p:attrName>style.rotation</p:attrName>
                                        </p:attrNameLst>
                                      </p:cBhvr>
                                      <p:tavLst>
                                        <p:tav tm="0">
                                          <p:val>
                                            <p:fltVal val="-45"/>
                                          </p:val>
                                        </p:tav>
                                        <p:tav tm="69900">
                                          <p:val>
                                            <p:fltVal val="45"/>
                                          </p:val>
                                        </p:tav>
                                        <p:tav tm="100000">
                                          <p:val>
                                            <p:fltVal val="0"/>
                                          </p:val>
                                        </p:tav>
                                      </p:tavLst>
                                    </p:anim>
                                    <p:anim calcmode="lin" valueType="num">
                                      <p:cBhvr>
                                        <p:cTn id="52" dur="455" fill="hold">
                                          <p:stCondLst>
                                            <p:cond delay="0"/>
                                          </p:stCondLst>
                                        </p:cTn>
                                        <p:tgtEl>
                                          <p:spTgt spid="43026"/>
                                        </p:tgtEl>
                                        <p:attrNameLst>
                                          <p:attrName>ppt_y</p:attrName>
                                        </p:attrNameLst>
                                      </p:cBhvr>
                                      <p:tavLst>
                                        <p:tav tm="0">
                                          <p:val>
                                            <p:strVal val="#ppt_y-1"/>
                                          </p:val>
                                        </p:tav>
                                        <p:tav tm="100000">
                                          <p:val>
                                            <p:strVal val="#ppt_y-(0.354*#ppt_w-0.172*#ppt_h)"/>
                                          </p:val>
                                        </p:tav>
                                      </p:tavLst>
                                    </p:anim>
                                    <p:anim calcmode="lin" valueType="num">
                                      <p:cBhvr>
                                        <p:cTn id="53" dur="156" decel="50000" autoRev="1" fill="hold">
                                          <p:stCondLst>
                                            <p:cond delay="455"/>
                                          </p:stCondLst>
                                        </p:cTn>
                                        <p:tgtEl>
                                          <p:spTgt spid="43026"/>
                                        </p:tgtEl>
                                        <p:attrNameLst>
                                          <p:attrName>ppt_y</p:attrName>
                                        </p:attrNameLst>
                                      </p:cBhvr>
                                      <p:tavLst>
                                        <p:tav tm="0">
                                          <p:val>
                                            <p:strVal val="#ppt_y-(0.354*#ppt_w-0.172*#ppt_h)"/>
                                          </p:val>
                                        </p:tav>
                                        <p:tav tm="100000">
                                          <p:val>
                                            <p:strVal val="#ppt_y-(0.354*#ppt_w-0.172*#ppt_h)-#ppt_h/2"/>
                                          </p:val>
                                        </p:tav>
                                      </p:tavLst>
                                    </p:anim>
                                    <p:anim calcmode="lin" valueType="num">
                                      <p:cBhvr>
                                        <p:cTn id="54" dur="136" fill="hold">
                                          <p:stCondLst>
                                            <p:cond delay="864"/>
                                          </p:stCondLst>
                                        </p:cTn>
                                        <p:tgtEl>
                                          <p:spTgt spid="43026"/>
                                        </p:tgtEl>
                                        <p:attrNameLst>
                                          <p:attrName>ppt_y</p:attrName>
                                        </p:attrNameLst>
                                      </p:cBhvr>
                                      <p:tavLst>
                                        <p:tav tm="0">
                                          <p:val>
                                            <p:strVal val="#ppt_y-(0.354*#ppt_w-0.172*#ppt_h)"/>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38" presetClass="entr" presetSubtype="0" accel="50000" fill="hold" grpId="0" nodeType="clickEffect">
                                  <p:stCondLst>
                                    <p:cond delay="0"/>
                                  </p:stCondLst>
                                  <p:iterate type="lt">
                                    <p:tmPct val="50000"/>
                                  </p:iterate>
                                  <p:childTnLst>
                                    <p:set>
                                      <p:cBhvr>
                                        <p:cTn id="58" dur="1" fill="hold">
                                          <p:stCondLst>
                                            <p:cond delay="0"/>
                                          </p:stCondLst>
                                        </p:cTn>
                                        <p:tgtEl>
                                          <p:spTgt spid="43024"/>
                                        </p:tgtEl>
                                        <p:attrNameLst>
                                          <p:attrName>style.visibility</p:attrName>
                                        </p:attrNameLst>
                                      </p:cBhvr>
                                      <p:to>
                                        <p:strVal val="visible"/>
                                      </p:to>
                                    </p:set>
                                    <p:set>
                                      <p:cBhvr>
                                        <p:cTn id="59" dur="228" fill="hold">
                                          <p:stCondLst>
                                            <p:cond delay="0"/>
                                          </p:stCondLst>
                                        </p:cTn>
                                        <p:tgtEl>
                                          <p:spTgt spid="43024"/>
                                        </p:tgtEl>
                                        <p:attrNameLst>
                                          <p:attrName>style.rotation</p:attrName>
                                        </p:attrNameLst>
                                      </p:cBhvr>
                                      <p:to>
                                        <p:strVal val="-45.0"/>
                                      </p:to>
                                    </p:set>
                                    <p:anim calcmode="lin" valueType="num">
                                      <p:cBhvr>
                                        <p:cTn id="60" dur="228" fill="hold">
                                          <p:stCondLst>
                                            <p:cond delay="228"/>
                                          </p:stCondLst>
                                        </p:cTn>
                                        <p:tgtEl>
                                          <p:spTgt spid="43024"/>
                                        </p:tgtEl>
                                        <p:attrNameLst>
                                          <p:attrName>style.rotation</p:attrName>
                                        </p:attrNameLst>
                                      </p:cBhvr>
                                      <p:tavLst>
                                        <p:tav tm="0">
                                          <p:val>
                                            <p:fltVal val="-45"/>
                                          </p:val>
                                        </p:tav>
                                        <p:tav tm="69900">
                                          <p:val>
                                            <p:fltVal val="45"/>
                                          </p:val>
                                        </p:tav>
                                        <p:tav tm="100000">
                                          <p:val>
                                            <p:fltVal val="0"/>
                                          </p:val>
                                        </p:tav>
                                      </p:tavLst>
                                    </p:anim>
                                    <p:anim calcmode="lin" valueType="num">
                                      <p:cBhvr>
                                        <p:cTn id="61" dur="228" fill="hold">
                                          <p:stCondLst>
                                            <p:cond delay="0"/>
                                          </p:stCondLst>
                                        </p:cTn>
                                        <p:tgtEl>
                                          <p:spTgt spid="43024"/>
                                        </p:tgtEl>
                                        <p:attrNameLst>
                                          <p:attrName>ppt_y</p:attrName>
                                        </p:attrNameLst>
                                      </p:cBhvr>
                                      <p:tavLst>
                                        <p:tav tm="0">
                                          <p:val>
                                            <p:strVal val="#ppt_y-1"/>
                                          </p:val>
                                        </p:tav>
                                        <p:tav tm="100000">
                                          <p:val>
                                            <p:strVal val="#ppt_y-(0.354*#ppt_w-0.172*#ppt_h)"/>
                                          </p:val>
                                        </p:tav>
                                      </p:tavLst>
                                    </p:anim>
                                    <p:anim calcmode="lin" valueType="num">
                                      <p:cBhvr>
                                        <p:cTn id="62" dur="78" decel="50000" autoRev="1" fill="hold">
                                          <p:stCondLst>
                                            <p:cond delay="228"/>
                                          </p:stCondLst>
                                        </p:cTn>
                                        <p:tgtEl>
                                          <p:spTgt spid="43024"/>
                                        </p:tgtEl>
                                        <p:attrNameLst>
                                          <p:attrName>ppt_y</p:attrName>
                                        </p:attrNameLst>
                                      </p:cBhvr>
                                      <p:tavLst>
                                        <p:tav tm="0">
                                          <p:val>
                                            <p:strVal val="#ppt_y-(0.354*#ppt_w-0.172*#ppt_h)"/>
                                          </p:val>
                                        </p:tav>
                                        <p:tav tm="100000">
                                          <p:val>
                                            <p:strVal val="#ppt_y-(0.354*#ppt_w-0.172*#ppt_h)-#ppt_h/2"/>
                                          </p:val>
                                        </p:tav>
                                      </p:tavLst>
                                    </p:anim>
                                    <p:anim calcmode="lin" valueType="num">
                                      <p:cBhvr>
                                        <p:cTn id="63" dur="68" fill="hold">
                                          <p:stCondLst>
                                            <p:cond delay="432"/>
                                          </p:stCondLst>
                                        </p:cTn>
                                        <p:tgtEl>
                                          <p:spTgt spid="43024"/>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9" grpId="0" animBg="1"/>
      <p:bldP spid="43022" grpId="0" animBg="1"/>
      <p:bldP spid="43023" grpId="0"/>
      <p:bldP spid="43024" grpId="0"/>
      <p:bldP spid="43025" grpId="0"/>
      <p:bldP spid="4302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pPr algn="ctr"/>
            <a:r>
              <a:rPr lang="cs-CZ" altLang="cs-CZ" smtClean="0"/>
              <a:t>Disponibilní důchod</a:t>
            </a:r>
          </a:p>
        </p:txBody>
      </p:sp>
      <p:sp>
        <p:nvSpPr>
          <p:cNvPr id="6147" name="Zástupný symbol pro obsah 2"/>
          <p:cNvSpPr>
            <a:spLocks noGrp="1"/>
          </p:cNvSpPr>
          <p:nvPr>
            <p:ph idx="1"/>
          </p:nvPr>
        </p:nvSpPr>
        <p:spPr>
          <a:xfrm>
            <a:off x="571500" y="1981200"/>
            <a:ext cx="8215313" cy="4114800"/>
          </a:xfrm>
        </p:spPr>
        <p:txBody>
          <a:bodyPr/>
          <a:lstStyle/>
          <a:p>
            <a:r>
              <a:rPr lang="cs-CZ" altLang="cs-CZ" sz="2400" smtClean="0"/>
              <a:t>Z předchozího obrázku tedy vyplývá, že disponibilní důchod lze rozdělit na spotřebu a úspory, neboli:</a:t>
            </a:r>
          </a:p>
          <a:p>
            <a:pPr algn="ctr">
              <a:buFont typeface="Wingdings" panose="05000000000000000000" pitchFamily="2" charset="2"/>
              <a:buNone/>
            </a:pPr>
            <a:r>
              <a:rPr lang="cs-CZ" altLang="cs-CZ" b="1" smtClean="0">
                <a:solidFill>
                  <a:srgbClr val="7030A0"/>
                </a:solidFill>
              </a:rPr>
              <a:t>DI= C + S</a:t>
            </a:r>
          </a:p>
          <a:p>
            <a:r>
              <a:rPr lang="cs-CZ" altLang="cs-CZ" sz="2400" smtClean="0"/>
              <a:t>Co je klíčové pro poměr mezi C a S? </a:t>
            </a:r>
          </a:p>
          <a:p>
            <a:r>
              <a:rPr lang="cs-CZ" altLang="cs-CZ" sz="2400" b="1" smtClean="0">
                <a:solidFill>
                  <a:srgbClr val="A50021"/>
                </a:solidFill>
              </a:rPr>
              <a:t>mpc</a:t>
            </a:r>
            <a:r>
              <a:rPr lang="cs-CZ" altLang="cs-CZ" sz="2400" smtClean="0"/>
              <a:t> (mezní sklon ke spotřebě) vs.</a:t>
            </a:r>
            <a:r>
              <a:rPr lang="cs-CZ" altLang="cs-CZ" sz="2400" b="1" smtClean="0">
                <a:solidFill>
                  <a:srgbClr val="0033CC"/>
                </a:solidFill>
              </a:rPr>
              <a:t> mps</a:t>
            </a:r>
            <a:r>
              <a:rPr lang="cs-CZ" altLang="cs-CZ" sz="2400" smtClean="0"/>
              <a:t> (mezní sklon k úsporám), platí mpc + mps=1</a:t>
            </a:r>
          </a:p>
          <a:p>
            <a:r>
              <a:rPr lang="cs-CZ" altLang="cs-CZ" sz="2400" smtClean="0"/>
              <a:t>Velikost spotřeby je závislá na výši disponibilního důchodu, s rostoucím důchodem roste i spotřeba </a:t>
            </a:r>
            <a:r>
              <a:rPr lang="cs-CZ" altLang="cs-CZ" sz="2400" smtClean="0">
                <a:sym typeface="Symbol" panose="05050102010706020507" pitchFamily="18" charset="2"/>
              </a:rPr>
              <a:t> </a:t>
            </a:r>
            <a:r>
              <a:rPr lang="cs-CZ" altLang="cs-CZ" sz="2400" smtClean="0"/>
              <a:t>spotřeba je funkcí disponibilního důchodu.</a:t>
            </a:r>
          </a:p>
          <a:p>
            <a:r>
              <a:rPr lang="cs-CZ" altLang="cs-CZ" sz="2400" smtClean="0"/>
              <a:t>Úsporová funkce je pak zrcadlovým obrazem spotřební funkce</a:t>
            </a:r>
          </a:p>
          <a:p>
            <a:pPr>
              <a:buFont typeface="Wingdings" panose="05000000000000000000" pitchFamily="2" charset="2"/>
              <a:buNone/>
            </a:pPr>
            <a:endParaRPr lang="cs-CZ" altLang="cs-CZ" b="1" smtClean="0">
              <a:solidFill>
                <a:srgbClr val="7030A0"/>
              </a:solidFill>
            </a:endParaRPr>
          </a:p>
        </p:txBody>
      </p:sp>
    </p:spTree>
    <p:extLst>
      <p:ext uri="{BB962C8B-B14F-4D97-AF65-F5344CB8AC3E}">
        <p14:creationId xmlns:p14="http://schemas.microsoft.com/office/powerpoint/2010/main" val="2624542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down)">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8" presetClass="entr" presetSubtype="0" accel="50000" fill="hold" nodeType="clickEffect">
                                  <p:stCondLst>
                                    <p:cond delay="0"/>
                                  </p:stCondLst>
                                  <p:iterate type="lt">
                                    <p:tmPct val="50000"/>
                                  </p:iterate>
                                  <p:childTnLst>
                                    <p:set>
                                      <p:cBhvr>
                                        <p:cTn id="11" dur="1" fill="hold">
                                          <p:stCondLst>
                                            <p:cond delay="0"/>
                                          </p:stCondLst>
                                        </p:cTn>
                                        <p:tgtEl>
                                          <p:spTgt spid="6147">
                                            <p:txEl>
                                              <p:pRg st="1" end="1"/>
                                            </p:txEl>
                                          </p:spTgt>
                                        </p:tgtEl>
                                        <p:attrNameLst>
                                          <p:attrName>style.visibility</p:attrName>
                                        </p:attrNameLst>
                                      </p:cBhvr>
                                      <p:to>
                                        <p:strVal val="visible"/>
                                      </p:to>
                                    </p:set>
                                    <p:set>
                                      <p:cBhvr>
                                        <p:cTn id="12" dur="455" fill="hold">
                                          <p:stCondLst>
                                            <p:cond delay="0"/>
                                          </p:stCondLst>
                                        </p:cTn>
                                        <p:tgtEl>
                                          <p:spTgt spid="6147">
                                            <p:txEl>
                                              <p:pRg st="1" end="1"/>
                                            </p:txEl>
                                          </p:spTgt>
                                        </p:tgtEl>
                                        <p:attrNameLst>
                                          <p:attrName>style.rotation</p:attrName>
                                        </p:attrNameLst>
                                      </p:cBhvr>
                                      <p:to>
                                        <p:strVal val="-45.0"/>
                                      </p:to>
                                    </p:set>
                                    <p:anim calcmode="lin" valueType="num">
                                      <p:cBhvr>
                                        <p:cTn id="13" dur="455" fill="hold">
                                          <p:stCondLst>
                                            <p:cond delay="455"/>
                                          </p:stCondLst>
                                        </p:cTn>
                                        <p:tgtEl>
                                          <p:spTgt spid="6147">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4" dur="455" fill="hold">
                                          <p:stCondLst>
                                            <p:cond delay="0"/>
                                          </p:stCondLst>
                                        </p:cTn>
                                        <p:tgtEl>
                                          <p:spTgt spid="6147">
                                            <p:txEl>
                                              <p:pRg st="1" end="1"/>
                                            </p:txEl>
                                          </p:spTgt>
                                        </p:tgtEl>
                                        <p:attrNameLst>
                                          <p:attrName>ppt_y</p:attrName>
                                        </p:attrNameLst>
                                      </p:cBhvr>
                                      <p:tavLst>
                                        <p:tav tm="0">
                                          <p:val>
                                            <p:strVal val="#ppt_y-1"/>
                                          </p:val>
                                        </p:tav>
                                        <p:tav tm="100000">
                                          <p:val>
                                            <p:strVal val="#ppt_y-(0.354*#ppt_w-0.172*#ppt_h)"/>
                                          </p:val>
                                        </p:tav>
                                      </p:tavLst>
                                    </p:anim>
                                    <p:anim calcmode="lin" valueType="num">
                                      <p:cBhvr>
                                        <p:cTn id="15" dur="156" decel="50000" autoRev="1" fill="hold">
                                          <p:stCondLst>
                                            <p:cond delay="455"/>
                                          </p:stCondLst>
                                        </p:cTn>
                                        <p:tgtEl>
                                          <p:spTgt spid="6147">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16" dur="136" fill="hold">
                                          <p:stCondLst>
                                            <p:cond delay="864"/>
                                          </p:stCondLst>
                                        </p:cTn>
                                        <p:tgtEl>
                                          <p:spTgt spid="6147">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6147">
                                            <p:txEl>
                                              <p:pRg st="2" end="2"/>
                                            </p:txEl>
                                          </p:spTgt>
                                        </p:tgtEl>
                                        <p:attrNameLst>
                                          <p:attrName>style.visibility</p:attrName>
                                        </p:attrNameLst>
                                      </p:cBhvr>
                                      <p:to>
                                        <p:strVal val="visible"/>
                                      </p:to>
                                    </p:set>
                                    <p:anim calcmode="lin" valueType="num">
                                      <p:cBhvr additive="base">
                                        <p:cTn id="21"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6147">
                                            <p:txEl>
                                              <p:pRg st="3" end="3"/>
                                            </p:txEl>
                                          </p:spTgt>
                                        </p:tgtEl>
                                        <p:attrNameLst>
                                          <p:attrName>style.visibility</p:attrName>
                                        </p:attrNameLst>
                                      </p:cBhvr>
                                      <p:to>
                                        <p:strVal val="visible"/>
                                      </p:to>
                                    </p:set>
                                    <p:animEffect transition="in" filter="wipe(down)">
                                      <p:cBhvr>
                                        <p:cTn id="27" dur="500"/>
                                        <p:tgtEl>
                                          <p:spTgt spid="614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5" presetClass="entr" presetSubtype="0" fill="hold" nodeType="clickEffect">
                                  <p:stCondLst>
                                    <p:cond delay="0"/>
                                  </p:stCondLst>
                                  <p:childTnLst>
                                    <p:set>
                                      <p:cBhvr>
                                        <p:cTn id="31" dur="1" fill="hold">
                                          <p:stCondLst>
                                            <p:cond delay="0"/>
                                          </p:stCondLst>
                                        </p:cTn>
                                        <p:tgtEl>
                                          <p:spTgt spid="6147">
                                            <p:txEl>
                                              <p:pRg st="4" end="4"/>
                                            </p:txEl>
                                          </p:spTgt>
                                        </p:tgtEl>
                                        <p:attrNameLst>
                                          <p:attrName>style.visibility</p:attrName>
                                        </p:attrNameLst>
                                      </p:cBhvr>
                                      <p:to>
                                        <p:strVal val="visible"/>
                                      </p:to>
                                    </p:set>
                                    <p:anim calcmode="lin" valueType="num">
                                      <p:cBhvr>
                                        <p:cTn id="32" dur="500" decel="50000" fill="hold">
                                          <p:stCondLst>
                                            <p:cond delay="0"/>
                                          </p:stCondLst>
                                        </p:cTn>
                                        <p:tgtEl>
                                          <p:spTgt spid="6147">
                                            <p:txEl>
                                              <p:pRg st="4" end="4"/>
                                            </p:txEl>
                                          </p:spTgt>
                                        </p:tgtEl>
                                        <p:attrNameLst>
                                          <p:attrName>style.rotation</p:attrName>
                                        </p:attrNameLst>
                                      </p:cBhvr>
                                      <p:tavLst>
                                        <p:tav tm="0">
                                          <p:val>
                                            <p:fltVal val="-90"/>
                                          </p:val>
                                        </p:tav>
                                        <p:tav tm="100000">
                                          <p:val>
                                            <p:fltVal val="0"/>
                                          </p:val>
                                        </p:tav>
                                      </p:tavLst>
                                    </p:anim>
                                    <p:anim calcmode="lin" valueType="num">
                                      <p:cBhvr>
                                        <p:cTn id="33" dur="500" decel="50000" fill="hold">
                                          <p:stCondLst>
                                            <p:cond delay="0"/>
                                          </p:stCondLst>
                                        </p:cTn>
                                        <p:tgtEl>
                                          <p:spTgt spid="6147">
                                            <p:txEl>
                                              <p:pRg st="4" end="4"/>
                                            </p:txEl>
                                          </p:spTgt>
                                        </p:tgtEl>
                                        <p:attrNameLst>
                                          <p:attrName>ppt_w</p:attrName>
                                        </p:attrNameLst>
                                      </p:cBhvr>
                                      <p:tavLst>
                                        <p:tav tm="0">
                                          <p:val>
                                            <p:strVal val="#ppt_w"/>
                                          </p:val>
                                        </p:tav>
                                        <p:tav tm="100000">
                                          <p:val>
                                            <p:strVal val="#ppt_w*.05"/>
                                          </p:val>
                                        </p:tav>
                                      </p:tavLst>
                                    </p:anim>
                                    <p:anim calcmode="lin" valueType="num">
                                      <p:cBhvr>
                                        <p:cTn id="34" dur="500" accel="50000" fill="hold">
                                          <p:stCondLst>
                                            <p:cond delay="500"/>
                                          </p:stCondLst>
                                        </p:cTn>
                                        <p:tgtEl>
                                          <p:spTgt spid="6147">
                                            <p:txEl>
                                              <p:pRg st="4" end="4"/>
                                            </p:txEl>
                                          </p:spTgt>
                                        </p:tgtEl>
                                        <p:attrNameLst>
                                          <p:attrName>ppt_w</p:attrName>
                                        </p:attrNameLst>
                                      </p:cBhvr>
                                      <p:tavLst>
                                        <p:tav tm="0">
                                          <p:val>
                                            <p:strVal val="#ppt_w*.05"/>
                                          </p:val>
                                        </p:tav>
                                        <p:tav tm="100000">
                                          <p:val>
                                            <p:strVal val="#ppt_w"/>
                                          </p:val>
                                        </p:tav>
                                      </p:tavLst>
                                    </p:anim>
                                    <p:anim calcmode="lin" valueType="num">
                                      <p:cBhvr>
                                        <p:cTn id="35" dur="1000" fill="hold"/>
                                        <p:tgtEl>
                                          <p:spTgt spid="6147">
                                            <p:txEl>
                                              <p:pRg st="4" end="4"/>
                                            </p:txEl>
                                          </p:spTgt>
                                        </p:tgtEl>
                                        <p:attrNameLst>
                                          <p:attrName>ppt_h</p:attrName>
                                        </p:attrNameLst>
                                      </p:cBhvr>
                                      <p:tavLst>
                                        <p:tav tm="0">
                                          <p:val>
                                            <p:strVal val="#ppt_h"/>
                                          </p:val>
                                        </p:tav>
                                        <p:tav tm="100000">
                                          <p:val>
                                            <p:strVal val="#ppt_h"/>
                                          </p:val>
                                        </p:tav>
                                      </p:tavLst>
                                    </p:anim>
                                    <p:anim calcmode="lin" valueType="num">
                                      <p:cBhvr>
                                        <p:cTn id="36" dur="500" decel="50000" fill="hold">
                                          <p:stCondLst>
                                            <p:cond delay="0"/>
                                          </p:stCondLst>
                                        </p:cTn>
                                        <p:tgtEl>
                                          <p:spTgt spid="6147">
                                            <p:txEl>
                                              <p:pRg st="4" end="4"/>
                                            </p:txEl>
                                          </p:spTgt>
                                        </p:tgtEl>
                                        <p:attrNameLst>
                                          <p:attrName>ppt_x</p:attrName>
                                        </p:attrNameLst>
                                      </p:cBhvr>
                                      <p:tavLst>
                                        <p:tav tm="0">
                                          <p:val>
                                            <p:strVal val="#ppt_x+.4"/>
                                          </p:val>
                                        </p:tav>
                                        <p:tav tm="100000">
                                          <p:val>
                                            <p:strVal val="#ppt_x"/>
                                          </p:val>
                                        </p:tav>
                                      </p:tavLst>
                                    </p:anim>
                                    <p:anim calcmode="lin" valueType="num">
                                      <p:cBhvr>
                                        <p:cTn id="37" dur="500" decel="50000" fill="hold">
                                          <p:stCondLst>
                                            <p:cond delay="0"/>
                                          </p:stCondLst>
                                        </p:cTn>
                                        <p:tgtEl>
                                          <p:spTgt spid="6147">
                                            <p:txEl>
                                              <p:pRg st="4" end="4"/>
                                            </p:txEl>
                                          </p:spTgt>
                                        </p:tgtEl>
                                        <p:attrNameLst>
                                          <p:attrName>ppt_y</p:attrName>
                                        </p:attrNameLst>
                                      </p:cBhvr>
                                      <p:tavLst>
                                        <p:tav tm="0">
                                          <p:val>
                                            <p:strVal val="#ppt_y-.2"/>
                                          </p:val>
                                        </p:tav>
                                        <p:tav tm="100000">
                                          <p:val>
                                            <p:strVal val="#ppt_y+.1"/>
                                          </p:val>
                                        </p:tav>
                                      </p:tavLst>
                                    </p:anim>
                                    <p:anim calcmode="lin" valueType="num">
                                      <p:cBhvr>
                                        <p:cTn id="38" dur="500" accel="50000" fill="hold">
                                          <p:stCondLst>
                                            <p:cond delay="500"/>
                                          </p:stCondLst>
                                        </p:cTn>
                                        <p:tgtEl>
                                          <p:spTgt spid="6147">
                                            <p:txEl>
                                              <p:pRg st="4" end="4"/>
                                            </p:txEl>
                                          </p:spTgt>
                                        </p:tgtEl>
                                        <p:attrNameLst>
                                          <p:attrName>ppt_y</p:attrName>
                                        </p:attrNameLst>
                                      </p:cBhvr>
                                      <p:tavLst>
                                        <p:tav tm="0">
                                          <p:val>
                                            <p:strVal val="#ppt_y+.1"/>
                                          </p:val>
                                        </p:tav>
                                        <p:tav tm="100000">
                                          <p:val>
                                            <p:strVal val="#ppt_y"/>
                                          </p:val>
                                        </p:tav>
                                      </p:tavLst>
                                    </p:anim>
                                    <p:animEffect transition="in" filter="fade">
                                      <p:cBhvr>
                                        <p:cTn id="39" dur="1000" decel="50000">
                                          <p:stCondLst>
                                            <p:cond delay="0"/>
                                          </p:stCondLst>
                                        </p:cTn>
                                        <p:tgtEl>
                                          <p:spTgt spid="6147">
                                            <p:txEl>
                                              <p:pRg st="4" end="4"/>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5" presetClass="entr" presetSubtype="0" fill="hold" nodeType="clickEffect">
                                  <p:stCondLst>
                                    <p:cond delay="0"/>
                                  </p:stCondLst>
                                  <p:childTnLst>
                                    <p:set>
                                      <p:cBhvr>
                                        <p:cTn id="43" dur="1" fill="hold">
                                          <p:stCondLst>
                                            <p:cond delay="0"/>
                                          </p:stCondLst>
                                        </p:cTn>
                                        <p:tgtEl>
                                          <p:spTgt spid="6147">
                                            <p:txEl>
                                              <p:pRg st="5" end="5"/>
                                            </p:txEl>
                                          </p:spTgt>
                                        </p:tgtEl>
                                        <p:attrNameLst>
                                          <p:attrName>style.visibility</p:attrName>
                                        </p:attrNameLst>
                                      </p:cBhvr>
                                      <p:to>
                                        <p:strVal val="visible"/>
                                      </p:to>
                                    </p:set>
                                    <p:anim calcmode="lin" valueType="num">
                                      <p:cBhvr>
                                        <p:cTn id="44" dur="500" decel="50000" fill="hold">
                                          <p:stCondLst>
                                            <p:cond delay="0"/>
                                          </p:stCondLst>
                                        </p:cTn>
                                        <p:tgtEl>
                                          <p:spTgt spid="6147">
                                            <p:txEl>
                                              <p:pRg st="5" end="5"/>
                                            </p:txEl>
                                          </p:spTgt>
                                        </p:tgtEl>
                                        <p:attrNameLst>
                                          <p:attrName>style.rotation</p:attrName>
                                        </p:attrNameLst>
                                      </p:cBhvr>
                                      <p:tavLst>
                                        <p:tav tm="0">
                                          <p:val>
                                            <p:fltVal val="-90"/>
                                          </p:val>
                                        </p:tav>
                                        <p:tav tm="100000">
                                          <p:val>
                                            <p:fltVal val="0"/>
                                          </p:val>
                                        </p:tav>
                                      </p:tavLst>
                                    </p:anim>
                                    <p:anim calcmode="lin" valueType="num">
                                      <p:cBhvr>
                                        <p:cTn id="45" dur="500" decel="50000" fill="hold">
                                          <p:stCondLst>
                                            <p:cond delay="0"/>
                                          </p:stCondLst>
                                        </p:cTn>
                                        <p:tgtEl>
                                          <p:spTgt spid="6147">
                                            <p:txEl>
                                              <p:pRg st="5" end="5"/>
                                            </p:txEl>
                                          </p:spTgt>
                                        </p:tgtEl>
                                        <p:attrNameLst>
                                          <p:attrName>ppt_w</p:attrName>
                                        </p:attrNameLst>
                                      </p:cBhvr>
                                      <p:tavLst>
                                        <p:tav tm="0">
                                          <p:val>
                                            <p:strVal val="#ppt_w"/>
                                          </p:val>
                                        </p:tav>
                                        <p:tav tm="100000">
                                          <p:val>
                                            <p:strVal val="#ppt_w*.05"/>
                                          </p:val>
                                        </p:tav>
                                      </p:tavLst>
                                    </p:anim>
                                    <p:anim calcmode="lin" valueType="num">
                                      <p:cBhvr>
                                        <p:cTn id="46" dur="500" accel="50000" fill="hold">
                                          <p:stCondLst>
                                            <p:cond delay="500"/>
                                          </p:stCondLst>
                                        </p:cTn>
                                        <p:tgtEl>
                                          <p:spTgt spid="6147">
                                            <p:txEl>
                                              <p:pRg st="5" end="5"/>
                                            </p:txEl>
                                          </p:spTgt>
                                        </p:tgtEl>
                                        <p:attrNameLst>
                                          <p:attrName>ppt_w</p:attrName>
                                        </p:attrNameLst>
                                      </p:cBhvr>
                                      <p:tavLst>
                                        <p:tav tm="0">
                                          <p:val>
                                            <p:strVal val="#ppt_w*.05"/>
                                          </p:val>
                                        </p:tav>
                                        <p:tav tm="100000">
                                          <p:val>
                                            <p:strVal val="#ppt_w"/>
                                          </p:val>
                                        </p:tav>
                                      </p:tavLst>
                                    </p:anim>
                                    <p:anim calcmode="lin" valueType="num">
                                      <p:cBhvr>
                                        <p:cTn id="47" dur="1000" fill="hold"/>
                                        <p:tgtEl>
                                          <p:spTgt spid="6147">
                                            <p:txEl>
                                              <p:pRg st="5" end="5"/>
                                            </p:txEl>
                                          </p:spTgt>
                                        </p:tgtEl>
                                        <p:attrNameLst>
                                          <p:attrName>ppt_h</p:attrName>
                                        </p:attrNameLst>
                                      </p:cBhvr>
                                      <p:tavLst>
                                        <p:tav tm="0">
                                          <p:val>
                                            <p:strVal val="#ppt_h"/>
                                          </p:val>
                                        </p:tav>
                                        <p:tav tm="100000">
                                          <p:val>
                                            <p:strVal val="#ppt_h"/>
                                          </p:val>
                                        </p:tav>
                                      </p:tavLst>
                                    </p:anim>
                                    <p:anim calcmode="lin" valueType="num">
                                      <p:cBhvr>
                                        <p:cTn id="48" dur="500" decel="50000" fill="hold">
                                          <p:stCondLst>
                                            <p:cond delay="0"/>
                                          </p:stCondLst>
                                        </p:cTn>
                                        <p:tgtEl>
                                          <p:spTgt spid="6147">
                                            <p:txEl>
                                              <p:pRg st="5" end="5"/>
                                            </p:txEl>
                                          </p:spTgt>
                                        </p:tgtEl>
                                        <p:attrNameLst>
                                          <p:attrName>ppt_x</p:attrName>
                                        </p:attrNameLst>
                                      </p:cBhvr>
                                      <p:tavLst>
                                        <p:tav tm="0">
                                          <p:val>
                                            <p:strVal val="#ppt_x+.4"/>
                                          </p:val>
                                        </p:tav>
                                        <p:tav tm="100000">
                                          <p:val>
                                            <p:strVal val="#ppt_x"/>
                                          </p:val>
                                        </p:tav>
                                      </p:tavLst>
                                    </p:anim>
                                    <p:anim calcmode="lin" valueType="num">
                                      <p:cBhvr>
                                        <p:cTn id="49" dur="500" decel="50000" fill="hold">
                                          <p:stCondLst>
                                            <p:cond delay="0"/>
                                          </p:stCondLst>
                                        </p:cTn>
                                        <p:tgtEl>
                                          <p:spTgt spid="6147">
                                            <p:txEl>
                                              <p:pRg st="5" end="5"/>
                                            </p:txEl>
                                          </p:spTgt>
                                        </p:tgtEl>
                                        <p:attrNameLst>
                                          <p:attrName>ppt_y</p:attrName>
                                        </p:attrNameLst>
                                      </p:cBhvr>
                                      <p:tavLst>
                                        <p:tav tm="0">
                                          <p:val>
                                            <p:strVal val="#ppt_y-.2"/>
                                          </p:val>
                                        </p:tav>
                                        <p:tav tm="100000">
                                          <p:val>
                                            <p:strVal val="#ppt_y+.1"/>
                                          </p:val>
                                        </p:tav>
                                      </p:tavLst>
                                    </p:anim>
                                    <p:anim calcmode="lin" valueType="num">
                                      <p:cBhvr>
                                        <p:cTn id="50" dur="500" accel="50000" fill="hold">
                                          <p:stCondLst>
                                            <p:cond delay="500"/>
                                          </p:stCondLst>
                                        </p:cTn>
                                        <p:tgtEl>
                                          <p:spTgt spid="6147">
                                            <p:txEl>
                                              <p:pRg st="5" end="5"/>
                                            </p:txEl>
                                          </p:spTgt>
                                        </p:tgtEl>
                                        <p:attrNameLst>
                                          <p:attrName>ppt_y</p:attrName>
                                        </p:attrNameLst>
                                      </p:cBhvr>
                                      <p:tavLst>
                                        <p:tav tm="0">
                                          <p:val>
                                            <p:strVal val="#ppt_y+.1"/>
                                          </p:val>
                                        </p:tav>
                                        <p:tav tm="100000">
                                          <p:val>
                                            <p:strVal val="#ppt_y"/>
                                          </p:val>
                                        </p:tav>
                                      </p:tavLst>
                                    </p:anim>
                                    <p:animEffect transition="in" filter="fade">
                                      <p:cBhvr>
                                        <p:cTn id="51" dur="1000" decel="50000">
                                          <p:stCondLst>
                                            <p:cond delay="0"/>
                                          </p:stCondLst>
                                        </p:cTn>
                                        <p:tgtEl>
                                          <p:spTgt spid="6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a:r>
              <a:rPr lang="cs-CZ" altLang="cs-CZ" smtClean="0"/>
              <a:t>Spotřební funkce</a:t>
            </a:r>
            <a:endParaRPr lang="en-US" altLang="cs-CZ" smtClean="0"/>
          </a:p>
        </p:txBody>
      </p:sp>
      <p:sp>
        <p:nvSpPr>
          <p:cNvPr id="45060" name="Line 4"/>
          <p:cNvSpPr>
            <a:spLocks noChangeShapeType="1"/>
          </p:cNvSpPr>
          <p:nvPr/>
        </p:nvSpPr>
        <p:spPr bwMode="auto">
          <a:xfrm>
            <a:off x="611188" y="2276475"/>
            <a:ext cx="0" cy="3673475"/>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061" name="Line 5"/>
          <p:cNvSpPr>
            <a:spLocks noChangeShapeType="1"/>
          </p:cNvSpPr>
          <p:nvPr/>
        </p:nvSpPr>
        <p:spPr bwMode="auto">
          <a:xfrm>
            <a:off x="611188" y="5949950"/>
            <a:ext cx="6481762"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062" name="Line 6"/>
          <p:cNvSpPr>
            <a:spLocks noChangeShapeType="1"/>
          </p:cNvSpPr>
          <p:nvPr/>
        </p:nvSpPr>
        <p:spPr bwMode="auto">
          <a:xfrm flipV="1">
            <a:off x="611188" y="2492375"/>
            <a:ext cx="3455987" cy="3457575"/>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45063" name="Text Box 7"/>
          <p:cNvSpPr txBox="1">
            <a:spLocks noChangeArrowheads="1"/>
          </p:cNvSpPr>
          <p:nvPr/>
        </p:nvSpPr>
        <p:spPr bwMode="auto">
          <a:xfrm>
            <a:off x="4067175" y="1989138"/>
            <a:ext cx="1441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45</a:t>
            </a:r>
            <a:r>
              <a:rPr lang="en-US" altLang="cs-CZ" sz="1800">
                <a:cs typeface="Arial" panose="020B0604020202020204" pitchFamily="34" charset="0"/>
              </a:rPr>
              <a:t>°</a:t>
            </a:r>
            <a:r>
              <a:rPr lang="cs-CZ" altLang="cs-CZ" sz="1800">
                <a:cs typeface="Arial" panose="020B0604020202020204" pitchFamily="34" charset="0"/>
              </a:rPr>
              <a:t> (Y=C)</a:t>
            </a:r>
            <a:endParaRPr lang="en-US" altLang="cs-CZ" sz="1800">
              <a:cs typeface="Arial" panose="020B0604020202020204" pitchFamily="34" charset="0"/>
            </a:endParaRPr>
          </a:p>
        </p:txBody>
      </p:sp>
      <p:sp>
        <p:nvSpPr>
          <p:cNvPr id="45064" name="Text Box 8"/>
          <p:cNvSpPr txBox="1">
            <a:spLocks noChangeArrowheads="1"/>
          </p:cNvSpPr>
          <p:nvPr/>
        </p:nvSpPr>
        <p:spPr bwMode="auto">
          <a:xfrm>
            <a:off x="179388" y="1773238"/>
            <a:ext cx="86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2400"/>
              <a:t>C</a:t>
            </a:r>
            <a:endParaRPr lang="en-US" altLang="cs-CZ" sz="2400"/>
          </a:p>
        </p:txBody>
      </p:sp>
      <p:sp>
        <p:nvSpPr>
          <p:cNvPr id="45065" name="Text Box 9"/>
          <p:cNvSpPr txBox="1">
            <a:spLocks noChangeArrowheads="1"/>
          </p:cNvSpPr>
          <p:nvPr/>
        </p:nvSpPr>
        <p:spPr bwMode="auto">
          <a:xfrm>
            <a:off x="7164388" y="6021388"/>
            <a:ext cx="936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2400"/>
              <a:t>Y</a:t>
            </a:r>
            <a:endParaRPr lang="en-US" altLang="cs-CZ" sz="2400"/>
          </a:p>
        </p:txBody>
      </p:sp>
      <p:sp>
        <p:nvSpPr>
          <p:cNvPr id="45066" name="Line 10"/>
          <p:cNvSpPr>
            <a:spLocks noChangeShapeType="1"/>
          </p:cNvSpPr>
          <p:nvPr/>
        </p:nvSpPr>
        <p:spPr bwMode="auto">
          <a:xfrm flipV="1">
            <a:off x="611188" y="3213100"/>
            <a:ext cx="4968875" cy="1439863"/>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068" name="Text Box 12"/>
          <p:cNvSpPr txBox="1">
            <a:spLocks noChangeArrowheads="1"/>
          </p:cNvSpPr>
          <p:nvPr/>
        </p:nvSpPr>
        <p:spPr bwMode="auto">
          <a:xfrm>
            <a:off x="5724525" y="2852738"/>
            <a:ext cx="18002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C=C</a:t>
            </a:r>
            <a:r>
              <a:rPr lang="cs-CZ" altLang="cs-CZ" sz="1800" b="1" baseline="-25000"/>
              <a:t>A</a:t>
            </a:r>
            <a:r>
              <a:rPr lang="cs-CZ" altLang="cs-CZ" sz="1800" b="1"/>
              <a:t>+mpc*Y</a:t>
            </a:r>
            <a:endParaRPr lang="en-US" altLang="cs-CZ" sz="1800" b="1"/>
          </a:p>
        </p:txBody>
      </p:sp>
      <p:sp>
        <p:nvSpPr>
          <p:cNvPr id="45070" name="Line 14"/>
          <p:cNvSpPr>
            <a:spLocks noChangeShapeType="1"/>
          </p:cNvSpPr>
          <p:nvPr/>
        </p:nvSpPr>
        <p:spPr bwMode="auto">
          <a:xfrm>
            <a:off x="395288" y="4652963"/>
            <a:ext cx="0" cy="1296987"/>
          </a:xfrm>
          <a:prstGeom prst="line">
            <a:avLst/>
          </a:prstGeom>
          <a:noFill/>
          <a:ln w="3175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45071" name="Line 15"/>
          <p:cNvSpPr>
            <a:spLocks noChangeShapeType="1"/>
          </p:cNvSpPr>
          <p:nvPr/>
        </p:nvSpPr>
        <p:spPr bwMode="auto">
          <a:xfrm>
            <a:off x="3708400" y="2924175"/>
            <a:ext cx="0" cy="792163"/>
          </a:xfrm>
          <a:prstGeom prst="line">
            <a:avLst/>
          </a:prstGeom>
          <a:noFill/>
          <a:ln w="25400">
            <a:solidFill>
              <a:srgbClr val="00B05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45072" name="Line 16"/>
          <p:cNvSpPr>
            <a:spLocks noChangeShapeType="1"/>
          </p:cNvSpPr>
          <p:nvPr/>
        </p:nvSpPr>
        <p:spPr bwMode="auto">
          <a:xfrm>
            <a:off x="3708400" y="3789363"/>
            <a:ext cx="0" cy="2160587"/>
          </a:xfrm>
          <a:prstGeom prst="line">
            <a:avLst/>
          </a:prstGeom>
          <a:noFill/>
          <a:ln w="254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45073" name="Text Box 17"/>
          <p:cNvSpPr txBox="1">
            <a:spLocks noChangeArrowheads="1"/>
          </p:cNvSpPr>
          <p:nvPr/>
        </p:nvSpPr>
        <p:spPr bwMode="auto">
          <a:xfrm>
            <a:off x="179388" y="4149725"/>
            <a:ext cx="971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C</a:t>
            </a:r>
            <a:r>
              <a:rPr lang="cs-CZ" altLang="cs-CZ" sz="1800" baseline="-25000"/>
              <a:t>A</a:t>
            </a:r>
            <a:endParaRPr lang="en-US" altLang="cs-CZ" sz="1800" baseline="-25000"/>
          </a:p>
        </p:txBody>
      </p:sp>
      <p:sp>
        <p:nvSpPr>
          <p:cNvPr id="17" name="Šipka doprava 16"/>
          <p:cNvSpPr/>
          <p:nvPr/>
        </p:nvSpPr>
        <p:spPr>
          <a:xfrm rot="3428043">
            <a:off x="1413669" y="3374232"/>
            <a:ext cx="1214437"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cs-CZ"/>
          </a:p>
        </p:txBody>
      </p:sp>
      <p:sp>
        <p:nvSpPr>
          <p:cNvPr id="18" name="TextovéPole 17"/>
          <p:cNvSpPr txBox="1">
            <a:spLocks noChangeArrowheads="1"/>
          </p:cNvSpPr>
          <p:nvPr/>
        </p:nvSpPr>
        <p:spPr bwMode="auto">
          <a:xfrm>
            <a:off x="857250" y="1785938"/>
            <a:ext cx="25717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Do tohoto bodu je spotřeba vyšší než disponibilní důchod. Co z toho vyplývá?</a:t>
            </a:r>
          </a:p>
        </p:txBody>
      </p:sp>
      <p:sp>
        <p:nvSpPr>
          <p:cNvPr id="20" name="TextovéPole 19"/>
          <p:cNvSpPr txBox="1">
            <a:spLocks noChangeArrowheads="1"/>
          </p:cNvSpPr>
          <p:nvPr/>
        </p:nvSpPr>
        <p:spPr bwMode="auto">
          <a:xfrm>
            <a:off x="3786188" y="3000375"/>
            <a:ext cx="12858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solidFill>
                  <a:srgbClr val="009900"/>
                </a:solidFill>
              </a:rPr>
              <a:t>ÚSPORY</a:t>
            </a:r>
          </a:p>
        </p:txBody>
      </p:sp>
      <p:sp>
        <p:nvSpPr>
          <p:cNvPr id="21" name="TextovéPole 20"/>
          <p:cNvSpPr txBox="1">
            <a:spLocks noChangeArrowheads="1"/>
          </p:cNvSpPr>
          <p:nvPr/>
        </p:nvSpPr>
        <p:spPr bwMode="auto">
          <a:xfrm>
            <a:off x="2143125" y="4572000"/>
            <a:ext cx="1714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solidFill>
                  <a:srgbClr val="FF0000"/>
                </a:solidFill>
              </a:rPr>
              <a:t>SPOTŘEBA</a:t>
            </a:r>
          </a:p>
        </p:txBody>
      </p:sp>
      <p:sp>
        <p:nvSpPr>
          <p:cNvPr id="7193" name="Text Box 25"/>
          <p:cNvSpPr txBox="1">
            <a:spLocks noChangeArrowheads="1"/>
          </p:cNvSpPr>
          <p:nvPr/>
        </p:nvSpPr>
        <p:spPr bwMode="auto">
          <a:xfrm>
            <a:off x="323850" y="6381750"/>
            <a:ext cx="8496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C</a:t>
            </a:r>
            <a:r>
              <a:rPr lang="cs-CZ" altLang="cs-CZ" sz="1800" b="1" baseline="-25000"/>
              <a:t>A</a:t>
            </a:r>
            <a:r>
              <a:rPr lang="cs-CZ" altLang="cs-CZ" sz="1800" b="1"/>
              <a:t>= autonomní spotřeba, tj. spotřeba, která nezávisí na výši důchodu</a:t>
            </a:r>
            <a:endParaRPr lang="en-US" altLang="cs-CZ" sz="1800" b="1"/>
          </a:p>
        </p:txBody>
      </p:sp>
    </p:spTree>
    <p:extLst>
      <p:ext uri="{BB962C8B-B14F-4D97-AF65-F5344CB8AC3E}">
        <p14:creationId xmlns:p14="http://schemas.microsoft.com/office/powerpoint/2010/main" val="13480872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 calcmode="lin" valueType="num">
                                      <p:cBhvr additive="base">
                                        <p:cTn id="7" dur="500" fill="hold"/>
                                        <p:tgtEl>
                                          <p:spTgt spid="45060"/>
                                        </p:tgtEl>
                                        <p:attrNameLst>
                                          <p:attrName>ppt_x</p:attrName>
                                        </p:attrNameLst>
                                      </p:cBhvr>
                                      <p:tavLst>
                                        <p:tav tm="0">
                                          <p:val>
                                            <p:strVal val="#ppt_x"/>
                                          </p:val>
                                        </p:tav>
                                        <p:tav tm="100000">
                                          <p:val>
                                            <p:strVal val="#ppt_x"/>
                                          </p:val>
                                        </p:tav>
                                      </p:tavLst>
                                    </p:anim>
                                    <p:anim calcmode="lin" valueType="num">
                                      <p:cBhvr additive="base">
                                        <p:cTn id="8" dur="500" fill="hold"/>
                                        <p:tgtEl>
                                          <p:spTgt spid="4506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5061"/>
                                        </p:tgtEl>
                                        <p:attrNameLst>
                                          <p:attrName>style.visibility</p:attrName>
                                        </p:attrNameLst>
                                      </p:cBhvr>
                                      <p:to>
                                        <p:strVal val="visible"/>
                                      </p:to>
                                    </p:set>
                                    <p:anim calcmode="lin" valueType="num">
                                      <p:cBhvr additive="base">
                                        <p:cTn id="11" dur="500" fill="hold"/>
                                        <p:tgtEl>
                                          <p:spTgt spid="45061"/>
                                        </p:tgtEl>
                                        <p:attrNameLst>
                                          <p:attrName>ppt_x</p:attrName>
                                        </p:attrNameLst>
                                      </p:cBhvr>
                                      <p:tavLst>
                                        <p:tav tm="0">
                                          <p:val>
                                            <p:strVal val="#ppt_x"/>
                                          </p:val>
                                        </p:tav>
                                        <p:tav tm="100000">
                                          <p:val>
                                            <p:strVal val="#ppt_x"/>
                                          </p:val>
                                        </p:tav>
                                      </p:tavLst>
                                    </p:anim>
                                    <p:anim calcmode="lin" valueType="num">
                                      <p:cBhvr additive="base">
                                        <p:cTn id="12" dur="500" fill="hold"/>
                                        <p:tgtEl>
                                          <p:spTgt spid="45061"/>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45065"/>
                                        </p:tgtEl>
                                        <p:attrNameLst>
                                          <p:attrName>style.visibility</p:attrName>
                                        </p:attrNameLst>
                                      </p:cBhvr>
                                      <p:to>
                                        <p:strVal val="visible"/>
                                      </p:to>
                                    </p:set>
                                    <p:set>
                                      <p:cBhvr>
                                        <p:cTn id="17" dur="455" fill="hold">
                                          <p:stCondLst>
                                            <p:cond delay="0"/>
                                          </p:stCondLst>
                                        </p:cTn>
                                        <p:tgtEl>
                                          <p:spTgt spid="45065"/>
                                        </p:tgtEl>
                                        <p:attrNameLst>
                                          <p:attrName>style.rotation</p:attrName>
                                        </p:attrNameLst>
                                      </p:cBhvr>
                                      <p:to>
                                        <p:strVal val="-45.0"/>
                                      </p:to>
                                    </p:set>
                                    <p:anim calcmode="lin" valueType="num">
                                      <p:cBhvr>
                                        <p:cTn id="18" dur="455" fill="hold">
                                          <p:stCondLst>
                                            <p:cond delay="455"/>
                                          </p:stCondLst>
                                        </p:cTn>
                                        <p:tgtEl>
                                          <p:spTgt spid="45065"/>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45065"/>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45065"/>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45065"/>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38" presetClass="entr" presetSubtype="0" accel="50000" fill="hold" grpId="0" nodeType="clickEffect">
                                  <p:stCondLst>
                                    <p:cond delay="0"/>
                                  </p:stCondLst>
                                  <p:iterate type="lt">
                                    <p:tmPct val="50000"/>
                                  </p:iterate>
                                  <p:childTnLst>
                                    <p:set>
                                      <p:cBhvr>
                                        <p:cTn id="25" dur="1" fill="hold">
                                          <p:stCondLst>
                                            <p:cond delay="0"/>
                                          </p:stCondLst>
                                        </p:cTn>
                                        <p:tgtEl>
                                          <p:spTgt spid="45064"/>
                                        </p:tgtEl>
                                        <p:attrNameLst>
                                          <p:attrName>style.visibility</p:attrName>
                                        </p:attrNameLst>
                                      </p:cBhvr>
                                      <p:to>
                                        <p:strVal val="visible"/>
                                      </p:to>
                                    </p:set>
                                    <p:set>
                                      <p:cBhvr>
                                        <p:cTn id="26" dur="455" fill="hold">
                                          <p:stCondLst>
                                            <p:cond delay="0"/>
                                          </p:stCondLst>
                                        </p:cTn>
                                        <p:tgtEl>
                                          <p:spTgt spid="45064"/>
                                        </p:tgtEl>
                                        <p:attrNameLst>
                                          <p:attrName>style.rotation</p:attrName>
                                        </p:attrNameLst>
                                      </p:cBhvr>
                                      <p:to>
                                        <p:strVal val="-45.0"/>
                                      </p:to>
                                    </p:set>
                                    <p:anim calcmode="lin" valueType="num">
                                      <p:cBhvr>
                                        <p:cTn id="27" dur="455" fill="hold">
                                          <p:stCondLst>
                                            <p:cond delay="455"/>
                                          </p:stCondLst>
                                        </p:cTn>
                                        <p:tgtEl>
                                          <p:spTgt spid="45064"/>
                                        </p:tgtEl>
                                        <p:attrNameLst>
                                          <p:attrName>style.rotation</p:attrName>
                                        </p:attrNameLst>
                                      </p:cBhvr>
                                      <p:tavLst>
                                        <p:tav tm="0">
                                          <p:val>
                                            <p:fltVal val="-45"/>
                                          </p:val>
                                        </p:tav>
                                        <p:tav tm="69900">
                                          <p:val>
                                            <p:fltVal val="45"/>
                                          </p:val>
                                        </p:tav>
                                        <p:tav tm="100000">
                                          <p:val>
                                            <p:fltVal val="0"/>
                                          </p:val>
                                        </p:tav>
                                      </p:tavLst>
                                    </p:anim>
                                    <p:anim calcmode="lin" valueType="num">
                                      <p:cBhvr>
                                        <p:cTn id="28" dur="455" fill="hold">
                                          <p:stCondLst>
                                            <p:cond delay="0"/>
                                          </p:stCondLst>
                                        </p:cTn>
                                        <p:tgtEl>
                                          <p:spTgt spid="45064"/>
                                        </p:tgtEl>
                                        <p:attrNameLst>
                                          <p:attrName>ppt_y</p:attrName>
                                        </p:attrNameLst>
                                      </p:cBhvr>
                                      <p:tavLst>
                                        <p:tav tm="0">
                                          <p:val>
                                            <p:strVal val="#ppt_y-1"/>
                                          </p:val>
                                        </p:tav>
                                        <p:tav tm="100000">
                                          <p:val>
                                            <p:strVal val="#ppt_y-(0.354*#ppt_w-0.172*#ppt_h)"/>
                                          </p:val>
                                        </p:tav>
                                      </p:tavLst>
                                    </p:anim>
                                    <p:anim calcmode="lin" valueType="num">
                                      <p:cBhvr>
                                        <p:cTn id="29" dur="156" decel="50000" autoRev="1" fill="hold">
                                          <p:stCondLst>
                                            <p:cond delay="455"/>
                                          </p:stCondLst>
                                        </p:cTn>
                                        <p:tgtEl>
                                          <p:spTgt spid="45064"/>
                                        </p:tgtEl>
                                        <p:attrNameLst>
                                          <p:attrName>ppt_y</p:attrName>
                                        </p:attrNameLst>
                                      </p:cBhvr>
                                      <p:tavLst>
                                        <p:tav tm="0">
                                          <p:val>
                                            <p:strVal val="#ppt_y-(0.354*#ppt_w-0.172*#ppt_h)"/>
                                          </p:val>
                                        </p:tav>
                                        <p:tav tm="100000">
                                          <p:val>
                                            <p:strVal val="#ppt_y-(0.354*#ppt_w-0.172*#ppt_h)-#ppt_h/2"/>
                                          </p:val>
                                        </p:tav>
                                      </p:tavLst>
                                    </p:anim>
                                    <p:anim calcmode="lin" valueType="num">
                                      <p:cBhvr>
                                        <p:cTn id="30" dur="136" fill="hold">
                                          <p:stCondLst>
                                            <p:cond delay="864"/>
                                          </p:stCondLst>
                                        </p:cTn>
                                        <p:tgtEl>
                                          <p:spTgt spid="45064"/>
                                        </p:tgtEl>
                                        <p:attrNameLst>
                                          <p:attrName>ppt_y</p:attrName>
                                        </p:attrNameLst>
                                      </p:cBhvr>
                                      <p:tavLst>
                                        <p:tav tm="0">
                                          <p:val>
                                            <p:strVal val="#ppt_y-(0.354*#ppt_w-0.172*#ppt_h)"/>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45062"/>
                                        </p:tgtEl>
                                        <p:attrNameLst>
                                          <p:attrName>style.visibility</p:attrName>
                                        </p:attrNameLst>
                                      </p:cBhvr>
                                      <p:to>
                                        <p:strVal val="visible"/>
                                      </p:to>
                                    </p:set>
                                    <p:animEffect transition="in" filter="wipe(down)">
                                      <p:cBhvr>
                                        <p:cTn id="35" dur="2000"/>
                                        <p:tgtEl>
                                          <p:spTgt spid="45062"/>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45063"/>
                                        </p:tgtEl>
                                        <p:attrNameLst>
                                          <p:attrName>style.visibility</p:attrName>
                                        </p:attrNameLst>
                                      </p:cBhvr>
                                      <p:to>
                                        <p:strVal val="visible"/>
                                      </p:to>
                                    </p:set>
                                    <p:animEffect transition="in" filter="wipe(down)">
                                      <p:cBhvr>
                                        <p:cTn id="38" dur="2000"/>
                                        <p:tgtEl>
                                          <p:spTgt spid="4506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45066"/>
                                        </p:tgtEl>
                                        <p:attrNameLst>
                                          <p:attrName>style.visibility</p:attrName>
                                        </p:attrNameLst>
                                      </p:cBhvr>
                                      <p:to>
                                        <p:strVal val="visible"/>
                                      </p:to>
                                    </p:set>
                                    <p:animEffect transition="in" filter="wipe(down)">
                                      <p:cBhvr>
                                        <p:cTn id="43" dur="2000"/>
                                        <p:tgtEl>
                                          <p:spTgt spid="45066"/>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45068"/>
                                        </p:tgtEl>
                                        <p:attrNameLst>
                                          <p:attrName>style.visibility</p:attrName>
                                        </p:attrNameLst>
                                      </p:cBhvr>
                                      <p:to>
                                        <p:strVal val="visible"/>
                                      </p:to>
                                    </p:set>
                                    <p:animEffect transition="in" filter="wipe(down)">
                                      <p:cBhvr>
                                        <p:cTn id="46" dur="2000"/>
                                        <p:tgtEl>
                                          <p:spTgt spid="45068"/>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45070"/>
                                        </p:tgtEl>
                                        <p:attrNameLst>
                                          <p:attrName>style.visibility</p:attrName>
                                        </p:attrNameLst>
                                      </p:cBhvr>
                                      <p:to>
                                        <p:strVal val="visible"/>
                                      </p:to>
                                    </p:set>
                                    <p:animEffect transition="in" filter="wipe(down)">
                                      <p:cBhvr>
                                        <p:cTn id="51" dur="2000"/>
                                        <p:tgtEl>
                                          <p:spTgt spid="45070"/>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38" presetClass="entr" presetSubtype="0" accel="50000" fill="hold" grpId="0" nodeType="clickEffect">
                                  <p:stCondLst>
                                    <p:cond delay="0"/>
                                  </p:stCondLst>
                                  <p:iterate type="lt">
                                    <p:tmPct val="50000"/>
                                  </p:iterate>
                                  <p:childTnLst>
                                    <p:set>
                                      <p:cBhvr>
                                        <p:cTn id="55" dur="1" fill="hold">
                                          <p:stCondLst>
                                            <p:cond delay="0"/>
                                          </p:stCondLst>
                                        </p:cTn>
                                        <p:tgtEl>
                                          <p:spTgt spid="45073"/>
                                        </p:tgtEl>
                                        <p:attrNameLst>
                                          <p:attrName>style.visibility</p:attrName>
                                        </p:attrNameLst>
                                      </p:cBhvr>
                                      <p:to>
                                        <p:strVal val="visible"/>
                                      </p:to>
                                    </p:set>
                                    <p:set>
                                      <p:cBhvr>
                                        <p:cTn id="56" dur="455" fill="hold">
                                          <p:stCondLst>
                                            <p:cond delay="0"/>
                                          </p:stCondLst>
                                        </p:cTn>
                                        <p:tgtEl>
                                          <p:spTgt spid="45073"/>
                                        </p:tgtEl>
                                        <p:attrNameLst>
                                          <p:attrName>style.rotation</p:attrName>
                                        </p:attrNameLst>
                                      </p:cBhvr>
                                      <p:to>
                                        <p:strVal val="-45.0"/>
                                      </p:to>
                                    </p:set>
                                    <p:anim calcmode="lin" valueType="num">
                                      <p:cBhvr>
                                        <p:cTn id="57" dur="455" fill="hold">
                                          <p:stCondLst>
                                            <p:cond delay="455"/>
                                          </p:stCondLst>
                                        </p:cTn>
                                        <p:tgtEl>
                                          <p:spTgt spid="45073"/>
                                        </p:tgtEl>
                                        <p:attrNameLst>
                                          <p:attrName>style.rotation</p:attrName>
                                        </p:attrNameLst>
                                      </p:cBhvr>
                                      <p:tavLst>
                                        <p:tav tm="0">
                                          <p:val>
                                            <p:fltVal val="-45"/>
                                          </p:val>
                                        </p:tav>
                                        <p:tav tm="69900">
                                          <p:val>
                                            <p:fltVal val="45"/>
                                          </p:val>
                                        </p:tav>
                                        <p:tav tm="100000">
                                          <p:val>
                                            <p:fltVal val="0"/>
                                          </p:val>
                                        </p:tav>
                                      </p:tavLst>
                                    </p:anim>
                                    <p:anim calcmode="lin" valueType="num">
                                      <p:cBhvr>
                                        <p:cTn id="58" dur="455" fill="hold">
                                          <p:stCondLst>
                                            <p:cond delay="0"/>
                                          </p:stCondLst>
                                        </p:cTn>
                                        <p:tgtEl>
                                          <p:spTgt spid="45073"/>
                                        </p:tgtEl>
                                        <p:attrNameLst>
                                          <p:attrName>ppt_y</p:attrName>
                                        </p:attrNameLst>
                                      </p:cBhvr>
                                      <p:tavLst>
                                        <p:tav tm="0">
                                          <p:val>
                                            <p:strVal val="#ppt_y-1"/>
                                          </p:val>
                                        </p:tav>
                                        <p:tav tm="100000">
                                          <p:val>
                                            <p:strVal val="#ppt_y-(0.354*#ppt_w-0.172*#ppt_h)"/>
                                          </p:val>
                                        </p:tav>
                                      </p:tavLst>
                                    </p:anim>
                                    <p:anim calcmode="lin" valueType="num">
                                      <p:cBhvr>
                                        <p:cTn id="59" dur="156" decel="50000" autoRev="1" fill="hold">
                                          <p:stCondLst>
                                            <p:cond delay="455"/>
                                          </p:stCondLst>
                                        </p:cTn>
                                        <p:tgtEl>
                                          <p:spTgt spid="45073"/>
                                        </p:tgtEl>
                                        <p:attrNameLst>
                                          <p:attrName>ppt_y</p:attrName>
                                        </p:attrNameLst>
                                      </p:cBhvr>
                                      <p:tavLst>
                                        <p:tav tm="0">
                                          <p:val>
                                            <p:strVal val="#ppt_y-(0.354*#ppt_w-0.172*#ppt_h)"/>
                                          </p:val>
                                        </p:tav>
                                        <p:tav tm="100000">
                                          <p:val>
                                            <p:strVal val="#ppt_y-(0.354*#ppt_w-0.172*#ppt_h)-#ppt_h/2"/>
                                          </p:val>
                                        </p:tav>
                                      </p:tavLst>
                                    </p:anim>
                                    <p:anim calcmode="lin" valueType="num">
                                      <p:cBhvr>
                                        <p:cTn id="60" dur="136" fill="hold">
                                          <p:stCondLst>
                                            <p:cond delay="864"/>
                                          </p:stCondLst>
                                        </p:cTn>
                                        <p:tgtEl>
                                          <p:spTgt spid="45073"/>
                                        </p:tgtEl>
                                        <p:attrNameLst>
                                          <p:attrName>ppt_y</p:attrName>
                                        </p:attrNameLst>
                                      </p:cBhvr>
                                      <p:tavLst>
                                        <p:tav tm="0">
                                          <p:val>
                                            <p:strVal val="#ppt_y-(0.354*#ppt_w-0.172*#ppt_h)"/>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7193"/>
                                        </p:tgtEl>
                                        <p:attrNameLst>
                                          <p:attrName>style.visibility</p:attrName>
                                        </p:attrNameLst>
                                      </p:cBhvr>
                                      <p:to>
                                        <p:strVal val="visible"/>
                                      </p:to>
                                    </p:set>
                                    <p:anim calcmode="lin" valueType="num">
                                      <p:cBhvr additive="base">
                                        <p:cTn id="65" dur="500" fill="hold"/>
                                        <p:tgtEl>
                                          <p:spTgt spid="7193"/>
                                        </p:tgtEl>
                                        <p:attrNameLst>
                                          <p:attrName>ppt_x</p:attrName>
                                        </p:attrNameLst>
                                      </p:cBhvr>
                                      <p:tavLst>
                                        <p:tav tm="0">
                                          <p:val>
                                            <p:strVal val="#ppt_x"/>
                                          </p:val>
                                        </p:tav>
                                        <p:tav tm="100000">
                                          <p:val>
                                            <p:strVal val="#ppt_x"/>
                                          </p:val>
                                        </p:tav>
                                      </p:tavLst>
                                    </p:anim>
                                    <p:anim calcmode="lin" valueType="num">
                                      <p:cBhvr additive="base">
                                        <p:cTn id="66" dur="500" fill="hold"/>
                                        <p:tgtEl>
                                          <p:spTgt spid="7193"/>
                                        </p:tgtEl>
                                        <p:attrNameLst>
                                          <p:attrName>ppt_y</p:attrName>
                                        </p:attrNameLst>
                                      </p:cBhvr>
                                      <p:tavLst>
                                        <p:tav tm="0">
                                          <p:val>
                                            <p:strVal val="1+#ppt_h/2"/>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17"/>
                                        </p:tgtEl>
                                        <p:attrNameLst>
                                          <p:attrName>style.visibility</p:attrName>
                                        </p:attrNameLst>
                                      </p:cBhvr>
                                      <p:to>
                                        <p:strVal val="visible"/>
                                      </p:to>
                                    </p:set>
                                    <p:animEffect transition="in" filter="blinds(horizontal)">
                                      <p:cBhvr>
                                        <p:cTn id="71" dur="500"/>
                                        <p:tgtEl>
                                          <p:spTgt spid="17"/>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5" presetClass="entr" presetSubtype="10" fill="hold" grpId="0" nodeType="clickEffect">
                                  <p:stCondLst>
                                    <p:cond delay="0"/>
                                  </p:stCondLst>
                                  <p:childTnLst>
                                    <p:set>
                                      <p:cBhvr>
                                        <p:cTn id="75" dur="1" fill="hold">
                                          <p:stCondLst>
                                            <p:cond delay="0"/>
                                          </p:stCondLst>
                                        </p:cTn>
                                        <p:tgtEl>
                                          <p:spTgt spid="18"/>
                                        </p:tgtEl>
                                        <p:attrNameLst>
                                          <p:attrName>style.visibility</p:attrName>
                                        </p:attrNameLst>
                                      </p:cBhvr>
                                      <p:to>
                                        <p:strVal val="visible"/>
                                      </p:to>
                                    </p:set>
                                    <p:animEffect transition="in" filter="checkerboard(across)">
                                      <p:cBhvr>
                                        <p:cTn id="76" dur="500"/>
                                        <p:tgtEl>
                                          <p:spTgt spid="18"/>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4" presetClass="emph" presetSubtype="0" fill="hold" grpId="1" nodeType="clickEffect">
                                  <p:stCondLst>
                                    <p:cond delay="0"/>
                                  </p:stCondLst>
                                  <p:childTnLst>
                                    <p:animClr clrSpc="hsl" dir="cw">
                                      <p:cBhvr override="childStyle">
                                        <p:cTn id="80" dur="500" fill="hold"/>
                                        <p:tgtEl>
                                          <p:spTgt spid="17"/>
                                        </p:tgtEl>
                                        <p:attrNameLst>
                                          <p:attrName>style.color</p:attrName>
                                        </p:attrNameLst>
                                      </p:cBhvr>
                                      <p:by>
                                        <p:hsl h="0" s="-12549" l="-25098"/>
                                      </p:by>
                                    </p:animClr>
                                    <p:animClr clrSpc="hsl" dir="cw">
                                      <p:cBhvr>
                                        <p:cTn id="81" dur="500" fill="hold"/>
                                        <p:tgtEl>
                                          <p:spTgt spid="17"/>
                                        </p:tgtEl>
                                        <p:attrNameLst>
                                          <p:attrName>fillcolor</p:attrName>
                                        </p:attrNameLst>
                                      </p:cBhvr>
                                      <p:by>
                                        <p:hsl h="0" s="-12549" l="-25098"/>
                                      </p:by>
                                    </p:animClr>
                                    <p:animClr clrSpc="hsl" dir="cw">
                                      <p:cBhvr>
                                        <p:cTn id="82" dur="500" fill="hold"/>
                                        <p:tgtEl>
                                          <p:spTgt spid="17"/>
                                        </p:tgtEl>
                                        <p:attrNameLst>
                                          <p:attrName>stroke.color</p:attrName>
                                        </p:attrNameLst>
                                      </p:cBhvr>
                                      <p:by>
                                        <p:hsl h="0" s="-12549" l="-25098"/>
                                      </p:by>
                                    </p:animClr>
                                    <p:set>
                                      <p:cBhvr>
                                        <p:cTn id="83" dur="500" fill="hold"/>
                                        <p:tgtEl>
                                          <p:spTgt spid="17"/>
                                        </p:tgtEl>
                                        <p:attrNameLst>
                                          <p:attrName>fill.type</p:attrName>
                                        </p:attrNameLst>
                                      </p:cBhvr>
                                      <p:to>
                                        <p:strVal val="solid"/>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4" fill="hold" grpId="0" nodeType="clickEffect">
                                  <p:stCondLst>
                                    <p:cond delay="0"/>
                                  </p:stCondLst>
                                  <p:childTnLst>
                                    <p:set>
                                      <p:cBhvr>
                                        <p:cTn id="87" dur="1" fill="hold">
                                          <p:stCondLst>
                                            <p:cond delay="0"/>
                                          </p:stCondLst>
                                        </p:cTn>
                                        <p:tgtEl>
                                          <p:spTgt spid="45071"/>
                                        </p:tgtEl>
                                        <p:attrNameLst>
                                          <p:attrName>style.visibility</p:attrName>
                                        </p:attrNameLst>
                                      </p:cBhvr>
                                      <p:to>
                                        <p:strVal val="visible"/>
                                      </p:to>
                                    </p:set>
                                    <p:animEffect transition="in" filter="wipe(down)">
                                      <p:cBhvr>
                                        <p:cTn id="88" dur="2000"/>
                                        <p:tgtEl>
                                          <p:spTgt spid="45071"/>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38" presetClass="entr" presetSubtype="0" accel="50000" fill="hold" grpId="0" nodeType="clickEffect">
                                  <p:stCondLst>
                                    <p:cond delay="0"/>
                                  </p:stCondLst>
                                  <p:iterate type="lt">
                                    <p:tmPct val="50000"/>
                                  </p:iterate>
                                  <p:childTnLst>
                                    <p:set>
                                      <p:cBhvr>
                                        <p:cTn id="92" dur="1" fill="hold">
                                          <p:stCondLst>
                                            <p:cond delay="0"/>
                                          </p:stCondLst>
                                        </p:cTn>
                                        <p:tgtEl>
                                          <p:spTgt spid="20"/>
                                        </p:tgtEl>
                                        <p:attrNameLst>
                                          <p:attrName>style.visibility</p:attrName>
                                        </p:attrNameLst>
                                      </p:cBhvr>
                                      <p:to>
                                        <p:strVal val="visible"/>
                                      </p:to>
                                    </p:set>
                                    <p:set>
                                      <p:cBhvr>
                                        <p:cTn id="93" dur="455" fill="hold">
                                          <p:stCondLst>
                                            <p:cond delay="0"/>
                                          </p:stCondLst>
                                        </p:cTn>
                                        <p:tgtEl>
                                          <p:spTgt spid="20"/>
                                        </p:tgtEl>
                                        <p:attrNameLst>
                                          <p:attrName>style.rotation</p:attrName>
                                        </p:attrNameLst>
                                      </p:cBhvr>
                                      <p:to>
                                        <p:strVal val="-45.0"/>
                                      </p:to>
                                    </p:set>
                                    <p:anim calcmode="lin" valueType="num">
                                      <p:cBhvr>
                                        <p:cTn id="94" dur="455" fill="hold">
                                          <p:stCondLst>
                                            <p:cond delay="455"/>
                                          </p:stCondLst>
                                        </p:cTn>
                                        <p:tgtEl>
                                          <p:spTgt spid="20"/>
                                        </p:tgtEl>
                                        <p:attrNameLst>
                                          <p:attrName>style.rotation</p:attrName>
                                        </p:attrNameLst>
                                      </p:cBhvr>
                                      <p:tavLst>
                                        <p:tav tm="0">
                                          <p:val>
                                            <p:fltVal val="-45"/>
                                          </p:val>
                                        </p:tav>
                                        <p:tav tm="69900">
                                          <p:val>
                                            <p:fltVal val="45"/>
                                          </p:val>
                                        </p:tav>
                                        <p:tav tm="100000">
                                          <p:val>
                                            <p:fltVal val="0"/>
                                          </p:val>
                                        </p:tav>
                                      </p:tavLst>
                                    </p:anim>
                                    <p:anim calcmode="lin" valueType="num">
                                      <p:cBhvr>
                                        <p:cTn id="95" dur="455" fill="hold">
                                          <p:stCondLst>
                                            <p:cond delay="0"/>
                                          </p:stCondLst>
                                        </p:cTn>
                                        <p:tgtEl>
                                          <p:spTgt spid="20"/>
                                        </p:tgtEl>
                                        <p:attrNameLst>
                                          <p:attrName>ppt_y</p:attrName>
                                        </p:attrNameLst>
                                      </p:cBhvr>
                                      <p:tavLst>
                                        <p:tav tm="0">
                                          <p:val>
                                            <p:strVal val="#ppt_y-1"/>
                                          </p:val>
                                        </p:tav>
                                        <p:tav tm="100000">
                                          <p:val>
                                            <p:strVal val="#ppt_y-(0.354*#ppt_w-0.172*#ppt_h)"/>
                                          </p:val>
                                        </p:tav>
                                      </p:tavLst>
                                    </p:anim>
                                    <p:anim calcmode="lin" valueType="num">
                                      <p:cBhvr>
                                        <p:cTn id="96" dur="156" decel="50000" autoRev="1" fill="hold">
                                          <p:stCondLst>
                                            <p:cond delay="455"/>
                                          </p:stCondLst>
                                        </p:cTn>
                                        <p:tgtEl>
                                          <p:spTgt spid="20"/>
                                        </p:tgtEl>
                                        <p:attrNameLst>
                                          <p:attrName>ppt_y</p:attrName>
                                        </p:attrNameLst>
                                      </p:cBhvr>
                                      <p:tavLst>
                                        <p:tav tm="0">
                                          <p:val>
                                            <p:strVal val="#ppt_y-(0.354*#ppt_w-0.172*#ppt_h)"/>
                                          </p:val>
                                        </p:tav>
                                        <p:tav tm="100000">
                                          <p:val>
                                            <p:strVal val="#ppt_y-(0.354*#ppt_w-0.172*#ppt_h)-#ppt_h/2"/>
                                          </p:val>
                                        </p:tav>
                                      </p:tavLst>
                                    </p:anim>
                                    <p:anim calcmode="lin" valueType="num">
                                      <p:cBhvr>
                                        <p:cTn id="97" dur="136" fill="hold">
                                          <p:stCondLst>
                                            <p:cond delay="864"/>
                                          </p:stCondLst>
                                        </p:cTn>
                                        <p:tgtEl>
                                          <p:spTgt spid="20"/>
                                        </p:tgtEl>
                                        <p:attrNameLst>
                                          <p:attrName>ppt_y</p:attrName>
                                        </p:attrNameLst>
                                      </p:cBhvr>
                                      <p:tavLst>
                                        <p:tav tm="0">
                                          <p:val>
                                            <p:strVal val="#ppt_y-(0.354*#ppt_w-0.172*#ppt_h)"/>
                                          </p:val>
                                        </p:tav>
                                        <p:tav tm="100000">
                                          <p:val>
                                            <p:strVal val="#ppt_y"/>
                                          </p:val>
                                        </p:tav>
                                      </p:tavLst>
                                    </p:anim>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4" fill="hold" grpId="0" nodeType="clickEffect">
                                  <p:stCondLst>
                                    <p:cond delay="0"/>
                                  </p:stCondLst>
                                  <p:childTnLst>
                                    <p:set>
                                      <p:cBhvr>
                                        <p:cTn id="101" dur="1" fill="hold">
                                          <p:stCondLst>
                                            <p:cond delay="0"/>
                                          </p:stCondLst>
                                        </p:cTn>
                                        <p:tgtEl>
                                          <p:spTgt spid="45072"/>
                                        </p:tgtEl>
                                        <p:attrNameLst>
                                          <p:attrName>style.visibility</p:attrName>
                                        </p:attrNameLst>
                                      </p:cBhvr>
                                      <p:to>
                                        <p:strVal val="visible"/>
                                      </p:to>
                                    </p:set>
                                    <p:animEffect transition="in" filter="wipe(down)">
                                      <p:cBhvr>
                                        <p:cTn id="102" dur="2000"/>
                                        <p:tgtEl>
                                          <p:spTgt spid="45072"/>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38" presetClass="entr" presetSubtype="0" accel="50000" fill="hold" grpId="0" nodeType="clickEffect">
                                  <p:stCondLst>
                                    <p:cond delay="0"/>
                                  </p:stCondLst>
                                  <p:iterate type="lt">
                                    <p:tmPct val="50000"/>
                                  </p:iterate>
                                  <p:childTnLst>
                                    <p:set>
                                      <p:cBhvr>
                                        <p:cTn id="106" dur="1" fill="hold">
                                          <p:stCondLst>
                                            <p:cond delay="0"/>
                                          </p:stCondLst>
                                        </p:cTn>
                                        <p:tgtEl>
                                          <p:spTgt spid="21"/>
                                        </p:tgtEl>
                                        <p:attrNameLst>
                                          <p:attrName>style.visibility</p:attrName>
                                        </p:attrNameLst>
                                      </p:cBhvr>
                                      <p:to>
                                        <p:strVal val="visible"/>
                                      </p:to>
                                    </p:set>
                                    <p:set>
                                      <p:cBhvr>
                                        <p:cTn id="107" dur="455" fill="hold">
                                          <p:stCondLst>
                                            <p:cond delay="0"/>
                                          </p:stCondLst>
                                        </p:cTn>
                                        <p:tgtEl>
                                          <p:spTgt spid="21"/>
                                        </p:tgtEl>
                                        <p:attrNameLst>
                                          <p:attrName>style.rotation</p:attrName>
                                        </p:attrNameLst>
                                      </p:cBhvr>
                                      <p:to>
                                        <p:strVal val="-45.0"/>
                                      </p:to>
                                    </p:set>
                                    <p:anim calcmode="lin" valueType="num">
                                      <p:cBhvr>
                                        <p:cTn id="108" dur="455" fill="hold">
                                          <p:stCondLst>
                                            <p:cond delay="455"/>
                                          </p:stCondLst>
                                        </p:cTn>
                                        <p:tgtEl>
                                          <p:spTgt spid="21"/>
                                        </p:tgtEl>
                                        <p:attrNameLst>
                                          <p:attrName>style.rotation</p:attrName>
                                        </p:attrNameLst>
                                      </p:cBhvr>
                                      <p:tavLst>
                                        <p:tav tm="0">
                                          <p:val>
                                            <p:fltVal val="-45"/>
                                          </p:val>
                                        </p:tav>
                                        <p:tav tm="69900">
                                          <p:val>
                                            <p:fltVal val="45"/>
                                          </p:val>
                                        </p:tav>
                                        <p:tav tm="100000">
                                          <p:val>
                                            <p:fltVal val="0"/>
                                          </p:val>
                                        </p:tav>
                                      </p:tavLst>
                                    </p:anim>
                                    <p:anim calcmode="lin" valueType="num">
                                      <p:cBhvr>
                                        <p:cTn id="109" dur="455" fill="hold">
                                          <p:stCondLst>
                                            <p:cond delay="0"/>
                                          </p:stCondLst>
                                        </p:cTn>
                                        <p:tgtEl>
                                          <p:spTgt spid="21"/>
                                        </p:tgtEl>
                                        <p:attrNameLst>
                                          <p:attrName>ppt_y</p:attrName>
                                        </p:attrNameLst>
                                      </p:cBhvr>
                                      <p:tavLst>
                                        <p:tav tm="0">
                                          <p:val>
                                            <p:strVal val="#ppt_y-1"/>
                                          </p:val>
                                        </p:tav>
                                        <p:tav tm="100000">
                                          <p:val>
                                            <p:strVal val="#ppt_y-(0.354*#ppt_w-0.172*#ppt_h)"/>
                                          </p:val>
                                        </p:tav>
                                      </p:tavLst>
                                    </p:anim>
                                    <p:anim calcmode="lin" valueType="num">
                                      <p:cBhvr>
                                        <p:cTn id="110" dur="156" decel="50000" autoRev="1" fill="hold">
                                          <p:stCondLst>
                                            <p:cond delay="455"/>
                                          </p:stCondLst>
                                        </p:cTn>
                                        <p:tgtEl>
                                          <p:spTgt spid="21"/>
                                        </p:tgtEl>
                                        <p:attrNameLst>
                                          <p:attrName>ppt_y</p:attrName>
                                        </p:attrNameLst>
                                      </p:cBhvr>
                                      <p:tavLst>
                                        <p:tav tm="0">
                                          <p:val>
                                            <p:strVal val="#ppt_y-(0.354*#ppt_w-0.172*#ppt_h)"/>
                                          </p:val>
                                        </p:tav>
                                        <p:tav tm="100000">
                                          <p:val>
                                            <p:strVal val="#ppt_y-(0.354*#ppt_w-0.172*#ppt_h)-#ppt_h/2"/>
                                          </p:val>
                                        </p:tav>
                                      </p:tavLst>
                                    </p:anim>
                                    <p:anim calcmode="lin" valueType="num">
                                      <p:cBhvr>
                                        <p:cTn id="111" dur="136" fill="hold">
                                          <p:stCondLst>
                                            <p:cond delay="864"/>
                                          </p:stCondLst>
                                        </p:cTn>
                                        <p:tgtEl>
                                          <p:spTgt spid="21"/>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animBg="1"/>
      <p:bldP spid="45061" grpId="0" animBg="1"/>
      <p:bldP spid="45062" grpId="0" animBg="1"/>
      <p:bldP spid="45063" grpId="0"/>
      <p:bldP spid="45064" grpId="0"/>
      <p:bldP spid="45065" grpId="0"/>
      <p:bldP spid="45066" grpId="0" animBg="1"/>
      <p:bldP spid="45068" grpId="0"/>
      <p:bldP spid="45070" grpId="0" animBg="1"/>
      <p:bldP spid="45071" grpId="0" animBg="1"/>
      <p:bldP spid="45072" grpId="0" animBg="1"/>
      <p:bldP spid="45073" grpId="0"/>
      <p:bldP spid="17" grpId="0" animBg="1"/>
      <p:bldP spid="17" grpId="1" animBg="1"/>
      <p:bldP spid="18" grpId="0"/>
      <p:bldP spid="20" grpId="0"/>
      <p:bldP spid="21" grpId="0"/>
      <p:bldP spid="719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a:xfrm>
            <a:off x="971550" y="-171450"/>
            <a:ext cx="7158038" cy="1412875"/>
          </a:xfrm>
        </p:spPr>
        <p:txBody>
          <a:bodyPr/>
          <a:lstStyle/>
          <a:p>
            <a:pPr algn="ctr"/>
            <a:r>
              <a:rPr lang="cs-CZ" altLang="cs-CZ" b="1" smtClean="0"/>
              <a:t>Spotřební funkce</a:t>
            </a:r>
          </a:p>
        </p:txBody>
      </p:sp>
      <p:sp>
        <p:nvSpPr>
          <p:cNvPr id="6147" name="Zástupný symbol pro obsah 2"/>
          <p:cNvSpPr>
            <a:spLocks noGrp="1"/>
          </p:cNvSpPr>
          <p:nvPr>
            <p:ph idx="1"/>
          </p:nvPr>
        </p:nvSpPr>
        <p:spPr>
          <a:xfrm>
            <a:off x="571500" y="1981200"/>
            <a:ext cx="8215313" cy="4114800"/>
          </a:xfrm>
        </p:spPr>
        <p:txBody>
          <a:bodyPr/>
          <a:lstStyle/>
          <a:p>
            <a:r>
              <a:rPr lang="cs-CZ" altLang="cs-CZ" sz="2400" b="1" smtClean="0"/>
              <a:t>C</a:t>
            </a:r>
            <a:r>
              <a:rPr lang="cs-CZ" altLang="cs-CZ" sz="2400" b="1" baseline="-25000" smtClean="0"/>
              <a:t>A</a:t>
            </a:r>
            <a:r>
              <a:rPr lang="cs-CZ" altLang="cs-CZ" sz="2400" smtClean="0"/>
              <a:t> – </a:t>
            </a:r>
            <a:r>
              <a:rPr lang="cs-CZ" altLang="cs-CZ" sz="2400" b="1" smtClean="0"/>
              <a:t>autonomní</a:t>
            </a:r>
            <a:r>
              <a:rPr lang="cs-CZ" altLang="cs-CZ" sz="2400" smtClean="0"/>
              <a:t> spotřební výdaje, které </a:t>
            </a:r>
            <a:r>
              <a:rPr lang="cs-CZ" altLang="cs-CZ" sz="2400" b="1" u="sng" smtClean="0"/>
              <a:t>nezávisí</a:t>
            </a:r>
            <a:r>
              <a:rPr lang="cs-CZ" altLang="cs-CZ" sz="2400" smtClean="0"/>
              <a:t> na velikosti důchodu, autonomní spotřeba vyjadřuje spotřební výdaje, když je důchod roven nule</a:t>
            </a:r>
          </a:p>
          <a:p>
            <a:r>
              <a:rPr lang="cs-CZ" altLang="cs-CZ" sz="2400" b="1" smtClean="0"/>
              <a:t>C</a:t>
            </a:r>
            <a:r>
              <a:rPr lang="cs-CZ" altLang="cs-CZ" sz="2400" b="1" baseline="-25000" smtClean="0"/>
              <a:t>I</a:t>
            </a:r>
            <a:r>
              <a:rPr lang="cs-CZ" altLang="cs-CZ" sz="2400" smtClean="0"/>
              <a:t> – </a:t>
            </a:r>
            <a:r>
              <a:rPr lang="cs-CZ" altLang="cs-CZ" sz="2400" b="1" smtClean="0"/>
              <a:t>indukovaná</a:t>
            </a:r>
            <a:r>
              <a:rPr lang="cs-CZ" altLang="cs-CZ" sz="2400" smtClean="0"/>
              <a:t> spotřeba (spotřební výdaje), která je funkcí důchodu a je násobkem mezního sklonu ke spotřebě (mpc) a důchodu (Y)  C</a:t>
            </a:r>
            <a:r>
              <a:rPr lang="cs-CZ" altLang="cs-CZ" sz="2400" baseline="-25000" smtClean="0"/>
              <a:t>I</a:t>
            </a:r>
            <a:r>
              <a:rPr lang="cs-CZ" altLang="cs-CZ" sz="2400" smtClean="0"/>
              <a:t>=mpc*Y</a:t>
            </a:r>
          </a:p>
          <a:p>
            <a:r>
              <a:rPr lang="cs-CZ" altLang="cs-CZ" sz="2400" b="1" smtClean="0"/>
              <a:t>mpc</a:t>
            </a:r>
            <a:r>
              <a:rPr lang="cs-CZ" altLang="cs-CZ" sz="2400" smtClean="0"/>
              <a:t> – mezní sklon ke spotřebě, vyjadřuje velikost, o kterou se zvýší spotřební výdaje při zvýšení důchodu o každou dodatečnou jednotku. </a:t>
            </a:r>
          </a:p>
          <a:p>
            <a:endParaRPr lang="cs-CZ" altLang="cs-CZ" sz="2400" smtClean="0"/>
          </a:p>
          <a:p>
            <a:endParaRPr lang="cs-CZ" altLang="cs-CZ" sz="2400" smtClean="0"/>
          </a:p>
          <a:p>
            <a:endParaRPr lang="cs-CZ" altLang="cs-CZ" sz="2400" smtClean="0"/>
          </a:p>
          <a:p>
            <a:pPr>
              <a:buFont typeface="Wingdings" panose="05000000000000000000" pitchFamily="2" charset="2"/>
              <a:buNone/>
            </a:pPr>
            <a:endParaRPr lang="cs-CZ" altLang="cs-CZ" b="1" smtClean="0">
              <a:solidFill>
                <a:srgbClr val="7030A0"/>
              </a:solidFill>
            </a:endParaRPr>
          </a:p>
        </p:txBody>
      </p:sp>
    </p:spTree>
    <p:extLst>
      <p:ext uri="{BB962C8B-B14F-4D97-AF65-F5344CB8AC3E}">
        <p14:creationId xmlns:p14="http://schemas.microsoft.com/office/powerpoint/2010/main" val="16896146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down)">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wipe(down)">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down)">
                                      <p:cBhvr>
                                        <p:cTn id="17"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pPr algn="ctr"/>
            <a:r>
              <a:rPr lang="cs-CZ" altLang="cs-CZ" smtClean="0"/>
              <a:t>Úsporová funkce</a:t>
            </a:r>
          </a:p>
        </p:txBody>
      </p:sp>
      <p:cxnSp>
        <p:nvCxnSpPr>
          <p:cNvPr id="4" name="Přímá spojovací čára 3"/>
          <p:cNvCxnSpPr/>
          <p:nvPr/>
        </p:nvCxnSpPr>
        <p:spPr>
          <a:xfrm rot="5400000">
            <a:off x="-1414462" y="4275138"/>
            <a:ext cx="4573587" cy="1587"/>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Přímá spojovací čára 5"/>
          <p:cNvCxnSpPr/>
          <p:nvPr/>
        </p:nvCxnSpPr>
        <p:spPr>
          <a:xfrm>
            <a:off x="900113" y="4365625"/>
            <a:ext cx="7286625" cy="1588"/>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8197" name="TextovéPole 7"/>
          <p:cNvSpPr txBox="1">
            <a:spLocks noChangeArrowheads="1"/>
          </p:cNvSpPr>
          <p:nvPr/>
        </p:nvSpPr>
        <p:spPr bwMode="auto">
          <a:xfrm>
            <a:off x="8072438" y="4500563"/>
            <a:ext cx="7858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a:t>Y</a:t>
            </a:r>
          </a:p>
        </p:txBody>
      </p:sp>
      <p:sp>
        <p:nvSpPr>
          <p:cNvPr id="8198" name="TextovéPole 8"/>
          <p:cNvSpPr txBox="1">
            <a:spLocks noChangeArrowheads="1"/>
          </p:cNvSpPr>
          <p:nvPr/>
        </p:nvSpPr>
        <p:spPr bwMode="auto">
          <a:xfrm>
            <a:off x="357188" y="1785938"/>
            <a:ext cx="8572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800"/>
              <a:t>S</a:t>
            </a:r>
          </a:p>
        </p:txBody>
      </p:sp>
      <p:cxnSp>
        <p:nvCxnSpPr>
          <p:cNvPr id="11" name="Přímá spojovací čára 10"/>
          <p:cNvCxnSpPr/>
          <p:nvPr/>
        </p:nvCxnSpPr>
        <p:spPr>
          <a:xfrm flipV="1">
            <a:off x="914400" y="3573463"/>
            <a:ext cx="5429250" cy="200025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8200" name="TextovéPole 12"/>
          <p:cNvSpPr txBox="1">
            <a:spLocks noChangeArrowheads="1"/>
          </p:cNvSpPr>
          <p:nvPr/>
        </p:nvSpPr>
        <p:spPr bwMode="auto">
          <a:xfrm>
            <a:off x="6443663" y="3284538"/>
            <a:ext cx="30003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t>S= -C</a:t>
            </a:r>
            <a:r>
              <a:rPr lang="cs-CZ" altLang="cs-CZ" sz="1800" b="1" baseline="-25000"/>
              <a:t>A</a:t>
            </a:r>
            <a:r>
              <a:rPr lang="cs-CZ" altLang="cs-CZ" sz="1800" b="1"/>
              <a:t>+(1-mpc)*Y</a:t>
            </a:r>
          </a:p>
          <a:p>
            <a:pPr eaLnBrk="1" hangingPunct="1">
              <a:spcBef>
                <a:spcPct val="0"/>
              </a:spcBef>
              <a:buClrTx/>
              <a:buSzTx/>
              <a:buFontTx/>
              <a:buNone/>
            </a:pPr>
            <a:endParaRPr lang="cs-CZ" altLang="cs-CZ" sz="1800" b="1"/>
          </a:p>
        </p:txBody>
      </p:sp>
      <p:cxnSp>
        <p:nvCxnSpPr>
          <p:cNvPr id="15" name="Přímá spojovací šipka 14"/>
          <p:cNvCxnSpPr/>
          <p:nvPr/>
        </p:nvCxnSpPr>
        <p:spPr>
          <a:xfrm rot="5400000">
            <a:off x="42069" y="5007769"/>
            <a:ext cx="1285875" cy="1587"/>
          </a:xfrm>
          <a:prstGeom prst="straightConnector1">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202" name="TextovéPole 15"/>
          <p:cNvSpPr txBox="1">
            <a:spLocks noChangeArrowheads="1"/>
          </p:cNvSpPr>
          <p:nvPr/>
        </p:nvSpPr>
        <p:spPr bwMode="auto">
          <a:xfrm>
            <a:off x="214313" y="5572125"/>
            <a:ext cx="6429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-C</a:t>
            </a:r>
            <a:r>
              <a:rPr lang="cs-CZ" altLang="cs-CZ" sz="2000" baseline="-25000"/>
              <a:t>A</a:t>
            </a:r>
          </a:p>
        </p:txBody>
      </p:sp>
      <p:sp>
        <p:nvSpPr>
          <p:cNvPr id="17" name="Šipka doprava 16"/>
          <p:cNvSpPr>
            <a:spLocks noChangeArrowheads="1"/>
          </p:cNvSpPr>
          <p:nvPr/>
        </p:nvSpPr>
        <p:spPr bwMode="auto">
          <a:xfrm rot="3912132">
            <a:off x="3110707" y="3450431"/>
            <a:ext cx="1320800" cy="414337"/>
          </a:xfrm>
          <a:prstGeom prst="rightArrow">
            <a:avLst>
              <a:gd name="adj1" fmla="val 50000"/>
              <a:gd name="adj2" fmla="val 50000"/>
            </a:avLst>
          </a:prstGeom>
          <a:solidFill>
            <a:schemeClr val="accent1"/>
          </a:solidFill>
          <a:ln w="25400" algn="ctr">
            <a:solidFill>
              <a:srgbClr val="956F00"/>
            </a:solidFill>
            <a:miter lim="800000"/>
            <a:headEnd/>
            <a:tailEnd/>
          </a:ln>
        </p:spPr>
        <p:txBody>
          <a:bodyPr rot="10800000" vert="eaVert" anchor="ctr"/>
          <a:lstStyle/>
          <a:p>
            <a:pPr algn="ctr" eaLnBrk="1" hangingPunct="1">
              <a:defRPr/>
            </a:pPr>
            <a:endParaRPr lang="cs-CZ">
              <a:solidFill>
                <a:schemeClr val="lt1"/>
              </a:solidFill>
              <a:latin typeface="+mn-lt"/>
            </a:endParaRPr>
          </a:p>
        </p:txBody>
      </p:sp>
      <p:sp>
        <p:nvSpPr>
          <p:cNvPr id="8204" name="TextovéPole 18"/>
          <p:cNvSpPr txBox="1">
            <a:spLocks noChangeArrowheads="1"/>
          </p:cNvSpPr>
          <p:nvPr/>
        </p:nvSpPr>
        <p:spPr bwMode="auto">
          <a:xfrm>
            <a:off x="1116013" y="2565400"/>
            <a:ext cx="32845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Až do tohoto bodu jsou úspory</a:t>
            </a:r>
          </a:p>
        </p:txBody>
      </p:sp>
      <p:sp>
        <p:nvSpPr>
          <p:cNvPr id="8205" name="TextovéPole 19"/>
          <p:cNvSpPr txBox="1">
            <a:spLocks noChangeArrowheads="1"/>
          </p:cNvSpPr>
          <p:nvPr/>
        </p:nvSpPr>
        <p:spPr bwMode="auto">
          <a:xfrm>
            <a:off x="4214813" y="4429125"/>
            <a:ext cx="642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S=0</a:t>
            </a:r>
          </a:p>
        </p:txBody>
      </p:sp>
      <p:sp>
        <p:nvSpPr>
          <p:cNvPr id="8206" name="TextovéPole 20"/>
          <p:cNvSpPr txBox="1">
            <a:spLocks noChangeArrowheads="1"/>
          </p:cNvSpPr>
          <p:nvPr/>
        </p:nvSpPr>
        <p:spPr bwMode="auto">
          <a:xfrm>
            <a:off x="3500438" y="5143500"/>
            <a:ext cx="485775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Rovnice úsporové křivky se dá zapsat i jako </a:t>
            </a:r>
            <a:r>
              <a:rPr lang="cs-CZ" altLang="cs-CZ" sz="1800" b="1"/>
              <a:t>S= -C</a:t>
            </a:r>
            <a:r>
              <a:rPr lang="cs-CZ" altLang="cs-CZ" sz="1800" b="1" baseline="-25000"/>
              <a:t>A</a:t>
            </a:r>
            <a:r>
              <a:rPr lang="cs-CZ" altLang="cs-CZ" sz="1800" b="1"/>
              <a:t>+mps*Y</a:t>
            </a:r>
            <a:r>
              <a:rPr lang="cs-CZ" altLang="cs-CZ" sz="1800"/>
              <a:t> , neboť plati:</a:t>
            </a:r>
          </a:p>
          <a:p>
            <a:pPr eaLnBrk="1" hangingPunct="1">
              <a:spcBef>
                <a:spcPct val="0"/>
              </a:spcBef>
              <a:buClrTx/>
              <a:buSzTx/>
              <a:buFontTx/>
              <a:buNone/>
            </a:pPr>
            <a:endParaRPr lang="cs-CZ" altLang="cs-CZ" sz="1800"/>
          </a:p>
          <a:p>
            <a:pPr algn="ctr" eaLnBrk="1" hangingPunct="1">
              <a:spcBef>
                <a:spcPct val="0"/>
              </a:spcBef>
              <a:buClrTx/>
              <a:buSzTx/>
              <a:buFontTx/>
              <a:buNone/>
            </a:pPr>
            <a:r>
              <a:rPr lang="cs-CZ" altLang="cs-CZ" sz="2400" b="1">
                <a:solidFill>
                  <a:srgbClr val="7030A0"/>
                </a:solidFill>
              </a:rPr>
              <a:t>mps + mpc = 1</a:t>
            </a:r>
          </a:p>
          <a:p>
            <a:pPr eaLnBrk="1" hangingPunct="1">
              <a:spcBef>
                <a:spcPct val="0"/>
              </a:spcBef>
              <a:buClrTx/>
              <a:buSzTx/>
              <a:buFontTx/>
              <a:buNone/>
            </a:pPr>
            <a:endParaRPr lang="cs-CZ" altLang="cs-CZ" sz="1800"/>
          </a:p>
        </p:txBody>
      </p:sp>
      <p:sp>
        <p:nvSpPr>
          <p:cNvPr id="8208" name="Text Box 16"/>
          <p:cNvSpPr txBox="1">
            <a:spLocks noChangeArrowheads="1"/>
          </p:cNvSpPr>
          <p:nvPr/>
        </p:nvSpPr>
        <p:spPr bwMode="auto">
          <a:xfrm>
            <a:off x="4284663" y="2565400"/>
            <a:ext cx="13668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solidFill>
                  <a:srgbClr val="FF3300"/>
                </a:solidFill>
              </a:rPr>
              <a:t>ZÁPORNÉ</a:t>
            </a:r>
            <a:endParaRPr lang="en-US" altLang="cs-CZ" sz="1800" b="1">
              <a:solidFill>
                <a:srgbClr val="FF3300"/>
              </a:solidFill>
            </a:endParaRPr>
          </a:p>
        </p:txBody>
      </p:sp>
      <p:sp>
        <p:nvSpPr>
          <p:cNvPr id="8209" name="Text Box 17"/>
          <p:cNvSpPr txBox="1">
            <a:spLocks noChangeArrowheads="1"/>
          </p:cNvSpPr>
          <p:nvPr/>
        </p:nvSpPr>
        <p:spPr bwMode="auto">
          <a:xfrm>
            <a:off x="5508625" y="2565400"/>
            <a:ext cx="5762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a:t>
            </a:r>
            <a:r>
              <a:rPr lang="en-US" altLang="cs-CZ" sz="1800"/>
              <a:t>&gt;</a:t>
            </a:r>
          </a:p>
        </p:txBody>
      </p:sp>
      <p:sp>
        <p:nvSpPr>
          <p:cNvPr id="8210" name="Text Box 18"/>
          <p:cNvSpPr txBox="1">
            <a:spLocks noChangeArrowheads="1"/>
          </p:cNvSpPr>
          <p:nvPr/>
        </p:nvSpPr>
        <p:spPr bwMode="auto">
          <a:xfrm>
            <a:off x="5940425" y="2060575"/>
            <a:ext cx="2808288"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AutoNum type="arabicPeriod"/>
            </a:pPr>
            <a:r>
              <a:rPr lang="cs-CZ" altLang="cs-CZ" sz="1800"/>
              <a:t>Čerpám naspořené finance</a:t>
            </a:r>
          </a:p>
          <a:p>
            <a:pPr eaLnBrk="1" hangingPunct="1">
              <a:spcBef>
                <a:spcPct val="0"/>
              </a:spcBef>
              <a:buClrTx/>
              <a:buSzTx/>
              <a:buFontTx/>
              <a:buNone/>
            </a:pPr>
            <a:r>
              <a:rPr lang="cs-CZ" altLang="cs-CZ" sz="1800"/>
              <a:t>nebo</a:t>
            </a:r>
          </a:p>
          <a:p>
            <a:pPr eaLnBrk="1" hangingPunct="1">
              <a:spcBef>
                <a:spcPct val="0"/>
              </a:spcBef>
              <a:buClrTx/>
              <a:buSzTx/>
              <a:buFontTx/>
              <a:buAutoNum type="arabicPeriod" startAt="2"/>
            </a:pPr>
            <a:r>
              <a:rPr lang="cs-CZ" altLang="cs-CZ" sz="1800"/>
              <a:t>Půjčím si</a:t>
            </a:r>
            <a:endParaRPr lang="en-US" altLang="cs-CZ" sz="1800"/>
          </a:p>
        </p:txBody>
      </p:sp>
    </p:spTree>
    <p:extLst>
      <p:ext uri="{BB962C8B-B14F-4D97-AF65-F5344CB8AC3E}">
        <p14:creationId xmlns:p14="http://schemas.microsoft.com/office/powerpoint/2010/main" val="1376109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70" decel="100000"/>
                                        <p:tgtEl>
                                          <p:spTgt spid="4"/>
                                        </p:tgtEl>
                                      </p:cBhvr>
                                    </p:animEffect>
                                    <p:animScale>
                                      <p:cBhvr>
                                        <p:cTn id="8" dur="770" decel="100000"/>
                                        <p:tgtEl>
                                          <p:spTgt spid="4"/>
                                        </p:tgtEl>
                                      </p:cBhvr>
                                      <p:from x="10000" y="10000"/>
                                      <p:to x="200000" y="450000"/>
                                    </p:animScale>
                                    <p:animScale>
                                      <p:cBhvr>
                                        <p:cTn id="9" dur="1230" accel="100000" fill="hold">
                                          <p:stCondLst>
                                            <p:cond delay="770"/>
                                          </p:stCondLst>
                                        </p:cTn>
                                        <p:tgtEl>
                                          <p:spTgt spid="4"/>
                                        </p:tgtEl>
                                      </p:cBhvr>
                                      <p:from x="200000" y="450000"/>
                                      <p:to x="100000" y="100000"/>
                                    </p:animScale>
                                    <p:set>
                                      <p:cBhvr>
                                        <p:cTn id="10" dur="770" fill="hold"/>
                                        <p:tgtEl>
                                          <p:spTgt spid="4"/>
                                        </p:tgtEl>
                                        <p:attrNameLst>
                                          <p:attrName>ppt_x</p:attrName>
                                        </p:attrNameLst>
                                      </p:cBhvr>
                                      <p:to>
                                        <p:strVal val="(0.5)"/>
                                      </p:to>
                                    </p:set>
                                    <p:anim from="(0.5)" to="(#ppt_x)" calcmode="lin" valueType="num">
                                      <p:cBhvr>
                                        <p:cTn id="11" dur="1230" accel="100000" fill="hold">
                                          <p:stCondLst>
                                            <p:cond delay="770"/>
                                          </p:stCondLst>
                                        </p:cTn>
                                        <p:tgtEl>
                                          <p:spTgt spid="4"/>
                                        </p:tgtEl>
                                        <p:attrNameLst>
                                          <p:attrName>ppt_x</p:attrName>
                                        </p:attrNameLst>
                                      </p:cBhvr>
                                    </p:anim>
                                    <p:set>
                                      <p:cBhvr>
                                        <p:cTn id="12" dur="770" fill="hold"/>
                                        <p:tgtEl>
                                          <p:spTgt spid="4"/>
                                        </p:tgtEl>
                                        <p:attrNameLst>
                                          <p:attrName>ppt_y</p:attrName>
                                        </p:attrNameLst>
                                      </p:cBhvr>
                                      <p:to>
                                        <p:strVal val="(#ppt_y+0.4)"/>
                                      </p:to>
                                    </p:set>
                                    <p:anim from="(#ppt_y+0.4)" to="(#ppt_y)" calcmode="lin" valueType="num">
                                      <p:cBhvr>
                                        <p:cTn id="13" dur="1230" accel="100000" fill="hold">
                                          <p:stCondLst>
                                            <p:cond delay="770"/>
                                          </p:stCondLst>
                                        </p:cTn>
                                        <p:tgtEl>
                                          <p:spTgt spid="4"/>
                                        </p:tgtEl>
                                        <p:attrNameLst>
                                          <p:attrName>ppt_y</p:attrName>
                                        </p:attrNameLst>
                                      </p:cBhvr>
                                    </p:anim>
                                  </p:childTnLst>
                                </p:cTn>
                              </p:par>
                              <p:par>
                                <p:cTn id="14" presetID="51"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770" decel="100000"/>
                                        <p:tgtEl>
                                          <p:spTgt spid="6"/>
                                        </p:tgtEl>
                                      </p:cBhvr>
                                    </p:animEffect>
                                    <p:animScale>
                                      <p:cBhvr>
                                        <p:cTn id="17" dur="770" decel="100000"/>
                                        <p:tgtEl>
                                          <p:spTgt spid="6"/>
                                        </p:tgtEl>
                                      </p:cBhvr>
                                      <p:from x="10000" y="10000"/>
                                      <p:to x="200000" y="450000"/>
                                    </p:animScale>
                                    <p:animScale>
                                      <p:cBhvr>
                                        <p:cTn id="18" dur="1230" accel="100000" fill="hold">
                                          <p:stCondLst>
                                            <p:cond delay="770"/>
                                          </p:stCondLst>
                                        </p:cTn>
                                        <p:tgtEl>
                                          <p:spTgt spid="6"/>
                                        </p:tgtEl>
                                      </p:cBhvr>
                                      <p:from x="200000" y="450000"/>
                                      <p:to x="100000" y="100000"/>
                                    </p:animScale>
                                    <p:set>
                                      <p:cBhvr>
                                        <p:cTn id="19" dur="770" fill="hold"/>
                                        <p:tgtEl>
                                          <p:spTgt spid="6"/>
                                        </p:tgtEl>
                                        <p:attrNameLst>
                                          <p:attrName>ppt_x</p:attrName>
                                        </p:attrNameLst>
                                      </p:cBhvr>
                                      <p:to>
                                        <p:strVal val="(0.5)"/>
                                      </p:to>
                                    </p:set>
                                    <p:anim from="(0.5)" to="(#ppt_x)" calcmode="lin" valueType="num">
                                      <p:cBhvr>
                                        <p:cTn id="20" dur="1230" accel="100000" fill="hold">
                                          <p:stCondLst>
                                            <p:cond delay="770"/>
                                          </p:stCondLst>
                                        </p:cTn>
                                        <p:tgtEl>
                                          <p:spTgt spid="6"/>
                                        </p:tgtEl>
                                        <p:attrNameLst>
                                          <p:attrName>ppt_x</p:attrName>
                                        </p:attrNameLst>
                                      </p:cBhvr>
                                    </p:anim>
                                    <p:set>
                                      <p:cBhvr>
                                        <p:cTn id="21" dur="770" fill="hold"/>
                                        <p:tgtEl>
                                          <p:spTgt spid="6"/>
                                        </p:tgtEl>
                                        <p:attrNameLst>
                                          <p:attrName>ppt_y</p:attrName>
                                        </p:attrNameLst>
                                      </p:cBhvr>
                                      <p:to>
                                        <p:strVal val="(#ppt_y+0.4)"/>
                                      </p:to>
                                    </p:set>
                                    <p:anim from="(#ppt_y+0.4)" to="(#ppt_y)" calcmode="lin" valueType="num">
                                      <p:cBhvr>
                                        <p:cTn id="22" dur="1230" accel="100000" fill="hold">
                                          <p:stCondLst>
                                            <p:cond delay="770"/>
                                          </p:stCondLst>
                                        </p:cTn>
                                        <p:tgtEl>
                                          <p:spTgt spid="6"/>
                                        </p:tgtEl>
                                        <p:attrNameLst>
                                          <p:attrName>ppt_y</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8" presetClass="entr" presetSubtype="0" accel="50000" fill="hold" grpId="0" nodeType="clickEffect">
                                  <p:stCondLst>
                                    <p:cond delay="0"/>
                                  </p:stCondLst>
                                  <p:iterate type="lt">
                                    <p:tmPct val="50000"/>
                                  </p:iterate>
                                  <p:childTnLst>
                                    <p:set>
                                      <p:cBhvr>
                                        <p:cTn id="26" dur="1" fill="hold">
                                          <p:stCondLst>
                                            <p:cond delay="0"/>
                                          </p:stCondLst>
                                        </p:cTn>
                                        <p:tgtEl>
                                          <p:spTgt spid="8197"/>
                                        </p:tgtEl>
                                        <p:attrNameLst>
                                          <p:attrName>style.visibility</p:attrName>
                                        </p:attrNameLst>
                                      </p:cBhvr>
                                      <p:to>
                                        <p:strVal val="visible"/>
                                      </p:to>
                                    </p:set>
                                    <p:set>
                                      <p:cBhvr>
                                        <p:cTn id="27" dur="455" fill="hold">
                                          <p:stCondLst>
                                            <p:cond delay="0"/>
                                          </p:stCondLst>
                                        </p:cTn>
                                        <p:tgtEl>
                                          <p:spTgt spid="8197"/>
                                        </p:tgtEl>
                                        <p:attrNameLst>
                                          <p:attrName>style.rotation</p:attrName>
                                        </p:attrNameLst>
                                      </p:cBhvr>
                                      <p:to>
                                        <p:strVal val="-45.0"/>
                                      </p:to>
                                    </p:set>
                                    <p:anim calcmode="lin" valueType="num">
                                      <p:cBhvr>
                                        <p:cTn id="28" dur="455" fill="hold">
                                          <p:stCondLst>
                                            <p:cond delay="455"/>
                                          </p:stCondLst>
                                        </p:cTn>
                                        <p:tgtEl>
                                          <p:spTgt spid="8197"/>
                                        </p:tgtEl>
                                        <p:attrNameLst>
                                          <p:attrName>style.rotation</p:attrName>
                                        </p:attrNameLst>
                                      </p:cBhvr>
                                      <p:tavLst>
                                        <p:tav tm="0">
                                          <p:val>
                                            <p:fltVal val="-45"/>
                                          </p:val>
                                        </p:tav>
                                        <p:tav tm="69900">
                                          <p:val>
                                            <p:fltVal val="45"/>
                                          </p:val>
                                        </p:tav>
                                        <p:tav tm="100000">
                                          <p:val>
                                            <p:fltVal val="0"/>
                                          </p:val>
                                        </p:tav>
                                      </p:tavLst>
                                    </p:anim>
                                    <p:anim calcmode="lin" valueType="num">
                                      <p:cBhvr>
                                        <p:cTn id="29" dur="455" fill="hold">
                                          <p:stCondLst>
                                            <p:cond delay="0"/>
                                          </p:stCondLst>
                                        </p:cTn>
                                        <p:tgtEl>
                                          <p:spTgt spid="8197"/>
                                        </p:tgtEl>
                                        <p:attrNameLst>
                                          <p:attrName>ppt_y</p:attrName>
                                        </p:attrNameLst>
                                      </p:cBhvr>
                                      <p:tavLst>
                                        <p:tav tm="0">
                                          <p:val>
                                            <p:strVal val="#ppt_y-1"/>
                                          </p:val>
                                        </p:tav>
                                        <p:tav tm="100000">
                                          <p:val>
                                            <p:strVal val="#ppt_y-(0.354*#ppt_w-0.172*#ppt_h)"/>
                                          </p:val>
                                        </p:tav>
                                      </p:tavLst>
                                    </p:anim>
                                    <p:anim calcmode="lin" valueType="num">
                                      <p:cBhvr>
                                        <p:cTn id="30" dur="156" decel="50000" autoRev="1" fill="hold">
                                          <p:stCondLst>
                                            <p:cond delay="455"/>
                                          </p:stCondLst>
                                        </p:cTn>
                                        <p:tgtEl>
                                          <p:spTgt spid="8197"/>
                                        </p:tgtEl>
                                        <p:attrNameLst>
                                          <p:attrName>ppt_y</p:attrName>
                                        </p:attrNameLst>
                                      </p:cBhvr>
                                      <p:tavLst>
                                        <p:tav tm="0">
                                          <p:val>
                                            <p:strVal val="#ppt_y-(0.354*#ppt_w-0.172*#ppt_h)"/>
                                          </p:val>
                                        </p:tav>
                                        <p:tav tm="100000">
                                          <p:val>
                                            <p:strVal val="#ppt_y-(0.354*#ppt_w-0.172*#ppt_h)-#ppt_h/2"/>
                                          </p:val>
                                        </p:tav>
                                      </p:tavLst>
                                    </p:anim>
                                    <p:anim calcmode="lin" valueType="num">
                                      <p:cBhvr>
                                        <p:cTn id="31" dur="136" fill="hold">
                                          <p:stCondLst>
                                            <p:cond delay="864"/>
                                          </p:stCondLst>
                                        </p:cTn>
                                        <p:tgtEl>
                                          <p:spTgt spid="8197"/>
                                        </p:tgtEl>
                                        <p:attrNameLst>
                                          <p:attrName>ppt_y</p:attrName>
                                        </p:attrNameLst>
                                      </p:cBhvr>
                                      <p:tavLst>
                                        <p:tav tm="0">
                                          <p:val>
                                            <p:strVal val="#ppt_y-(0.354*#ppt_w-0.172*#ppt_h)"/>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38" presetClass="entr" presetSubtype="0" accel="50000" fill="hold" grpId="0" nodeType="clickEffect">
                                  <p:stCondLst>
                                    <p:cond delay="0"/>
                                  </p:stCondLst>
                                  <p:iterate type="lt">
                                    <p:tmPct val="50000"/>
                                  </p:iterate>
                                  <p:childTnLst>
                                    <p:set>
                                      <p:cBhvr>
                                        <p:cTn id="35" dur="1" fill="hold">
                                          <p:stCondLst>
                                            <p:cond delay="0"/>
                                          </p:stCondLst>
                                        </p:cTn>
                                        <p:tgtEl>
                                          <p:spTgt spid="8198"/>
                                        </p:tgtEl>
                                        <p:attrNameLst>
                                          <p:attrName>style.visibility</p:attrName>
                                        </p:attrNameLst>
                                      </p:cBhvr>
                                      <p:to>
                                        <p:strVal val="visible"/>
                                      </p:to>
                                    </p:set>
                                    <p:set>
                                      <p:cBhvr>
                                        <p:cTn id="36" dur="455" fill="hold">
                                          <p:stCondLst>
                                            <p:cond delay="0"/>
                                          </p:stCondLst>
                                        </p:cTn>
                                        <p:tgtEl>
                                          <p:spTgt spid="8198"/>
                                        </p:tgtEl>
                                        <p:attrNameLst>
                                          <p:attrName>style.rotation</p:attrName>
                                        </p:attrNameLst>
                                      </p:cBhvr>
                                      <p:to>
                                        <p:strVal val="-45.0"/>
                                      </p:to>
                                    </p:set>
                                    <p:anim calcmode="lin" valueType="num">
                                      <p:cBhvr>
                                        <p:cTn id="37" dur="455" fill="hold">
                                          <p:stCondLst>
                                            <p:cond delay="455"/>
                                          </p:stCondLst>
                                        </p:cTn>
                                        <p:tgtEl>
                                          <p:spTgt spid="8198"/>
                                        </p:tgtEl>
                                        <p:attrNameLst>
                                          <p:attrName>style.rotation</p:attrName>
                                        </p:attrNameLst>
                                      </p:cBhvr>
                                      <p:tavLst>
                                        <p:tav tm="0">
                                          <p:val>
                                            <p:fltVal val="-45"/>
                                          </p:val>
                                        </p:tav>
                                        <p:tav tm="69900">
                                          <p:val>
                                            <p:fltVal val="45"/>
                                          </p:val>
                                        </p:tav>
                                        <p:tav tm="100000">
                                          <p:val>
                                            <p:fltVal val="0"/>
                                          </p:val>
                                        </p:tav>
                                      </p:tavLst>
                                    </p:anim>
                                    <p:anim calcmode="lin" valueType="num">
                                      <p:cBhvr>
                                        <p:cTn id="38" dur="455" fill="hold">
                                          <p:stCondLst>
                                            <p:cond delay="0"/>
                                          </p:stCondLst>
                                        </p:cTn>
                                        <p:tgtEl>
                                          <p:spTgt spid="8198"/>
                                        </p:tgtEl>
                                        <p:attrNameLst>
                                          <p:attrName>ppt_y</p:attrName>
                                        </p:attrNameLst>
                                      </p:cBhvr>
                                      <p:tavLst>
                                        <p:tav tm="0">
                                          <p:val>
                                            <p:strVal val="#ppt_y-1"/>
                                          </p:val>
                                        </p:tav>
                                        <p:tav tm="100000">
                                          <p:val>
                                            <p:strVal val="#ppt_y-(0.354*#ppt_w-0.172*#ppt_h)"/>
                                          </p:val>
                                        </p:tav>
                                      </p:tavLst>
                                    </p:anim>
                                    <p:anim calcmode="lin" valueType="num">
                                      <p:cBhvr>
                                        <p:cTn id="39" dur="156" decel="50000" autoRev="1" fill="hold">
                                          <p:stCondLst>
                                            <p:cond delay="455"/>
                                          </p:stCondLst>
                                        </p:cTn>
                                        <p:tgtEl>
                                          <p:spTgt spid="8198"/>
                                        </p:tgtEl>
                                        <p:attrNameLst>
                                          <p:attrName>ppt_y</p:attrName>
                                        </p:attrNameLst>
                                      </p:cBhvr>
                                      <p:tavLst>
                                        <p:tav tm="0">
                                          <p:val>
                                            <p:strVal val="#ppt_y-(0.354*#ppt_w-0.172*#ppt_h)"/>
                                          </p:val>
                                        </p:tav>
                                        <p:tav tm="100000">
                                          <p:val>
                                            <p:strVal val="#ppt_y-(0.354*#ppt_w-0.172*#ppt_h)-#ppt_h/2"/>
                                          </p:val>
                                        </p:tav>
                                      </p:tavLst>
                                    </p:anim>
                                    <p:anim calcmode="lin" valueType="num">
                                      <p:cBhvr>
                                        <p:cTn id="40" dur="136" fill="hold">
                                          <p:stCondLst>
                                            <p:cond delay="864"/>
                                          </p:stCondLst>
                                        </p:cTn>
                                        <p:tgtEl>
                                          <p:spTgt spid="8198"/>
                                        </p:tgtEl>
                                        <p:attrNameLst>
                                          <p:attrName>ppt_y</p:attrName>
                                        </p:attrNameLst>
                                      </p:cBhvr>
                                      <p:tavLst>
                                        <p:tav tm="0">
                                          <p:val>
                                            <p:strVal val="#ppt_y-(0.354*#ppt_w-0.172*#ppt_h)"/>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left)">
                                      <p:cBhvr>
                                        <p:cTn id="45" dur="1000"/>
                                        <p:tgtEl>
                                          <p:spTgt spid="11"/>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8200"/>
                                        </p:tgtEl>
                                        <p:attrNameLst>
                                          <p:attrName>style.visibility</p:attrName>
                                        </p:attrNameLst>
                                      </p:cBhvr>
                                      <p:to>
                                        <p:strVal val="visible"/>
                                      </p:to>
                                    </p:set>
                                    <p:animEffect transition="in" filter="wipe(left)">
                                      <p:cBhvr>
                                        <p:cTn id="48" dur="1000"/>
                                        <p:tgtEl>
                                          <p:spTgt spid="8200"/>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1" fill="hold" nodeType="click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wipe(up)">
                                      <p:cBhvr>
                                        <p:cTn id="53" dur="2000"/>
                                        <p:tgtEl>
                                          <p:spTgt spid="15"/>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8" presetClass="entr" presetSubtype="0" accel="50000" fill="hold" grpId="0" nodeType="clickEffect">
                                  <p:stCondLst>
                                    <p:cond delay="0"/>
                                  </p:stCondLst>
                                  <p:iterate type="lt">
                                    <p:tmPct val="50000"/>
                                  </p:iterate>
                                  <p:childTnLst>
                                    <p:set>
                                      <p:cBhvr>
                                        <p:cTn id="57" dur="1" fill="hold">
                                          <p:stCondLst>
                                            <p:cond delay="0"/>
                                          </p:stCondLst>
                                        </p:cTn>
                                        <p:tgtEl>
                                          <p:spTgt spid="8202"/>
                                        </p:tgtEl>
                                        <p:attrNameLst>
                                          <p:attrName>style.visibility</p:attrName>
                                        </p:attrNameLst>
                                      </p:cBhvr>
                                      <p:to>
                                        <p:strVal val="visible"/>
                                      </p:to>
                                    </p:set>
                                    <p:set>
                                      <p:cBhvr>
                                        <p:cTn id="58" dur="455" fill="hold">
                                          <p:stCondLst>
                                            <p:cond delay="0"/>
                                          </p:stCondLst>
                                        </p:cTn>
                                        <p:tgtEl>
                                          <p:spTgt spid="8202"/>
                                        </p:tgtEl>
                                        <p:attrNameLst>
                                          <p:attrName>style.rotation</p:attrName>
                                        </p:attrNameLst>
                                      </p:cBhvr>
                                      <p:to>
                                        <p:strVal val="-45.0"/>
                                      </p:to>
                                    </p:set>
                                    <p:anim calcmode="lin" valueType="num">
                                      <p:cBhvr>
                                        <p:cTn id="59" dur="455" fill="hold">
                                          <p:stCondLst>
                                            <p:cond delay="455"/>
                                          </p:stCondLst>
                                        </p:cTn>
                                        <p:tgtEl>
                                          <p:spTgt spid="8202"/>
                                        </p:tgtEl>
                                        <p:attrNameLst>
                                          <p:attrName>style.rotation</p:attrName>
                                        </p:attrNameLst>
                                      </p:cBhvr>
                                      <p:tavLst>
                                        <p:tav tm="0">
                                          <p:val>
                                            <p:fltVal val="-45"/>
                                          </p:val>
                                        </p:tav>
                                        <p:tav tm="69900">
                                          <p:val>
                                            <p:fltVal val="45"/>
                                          </p:val>
                                        </p:tav>
                                        <p:tav tm="100000">
                                          <p:val>
                                            <p:fltVal val="0"/>
                                          </p:val>
                                        </p:tav>
                                      </p:tavLst>
                                    </p:anim>
                                    <p:anim calcmode="lin" valueType="num">
                                      <p:cBhvr>
                                        <p:cTn id="60" dur="455" fill="hold">
                                          <p:stCondLst>
                                            <p:cond delay="0"/>
                                          </p:stCondLst>
                                        </p:cTn>
                                        <p:tgtEl>
                                          <p:spTgt spid="8202"/>
                                        </p:tgtEl>
                                        <p:attrNameLst>
                                          <p:attrName>ppt_y</p:attrName>
                                        </p:attrNameLst>
                                      </p:cBhvr>
                                      <p:tavLst>
                                        <p:tav tm="0">
                                          <p:val>
                                            <p:strVal val="#ppt_y-1"/>
                                          </p:val>
                                        </p:tav>
                                        <p:tav tm="100000">
                                          <p:val>
                                            <p:strVal val="#ppt_y-(0.354*#ppt_w-0.172*#ppt_h)"/>
                                          </p:val>
                                        </p:tav>
                                      </p:tavLst>
                                    </p:anim>
                                    <p:anim calcmode="lin" valueType="num">
                                      <p:cBhvr>
                                        <p:cTn id="61" dur="156" decel="50000" autoRev="1" fill="hold">
                                          <p:stCondLst>
                                            <p:cond delay="455"/>
                                          </p:stCondLst>
                                        </p:cTn>
                                        <p:tgtEl>
                                          <p:spTgt spid="8202"/>
                                        </p:tgtEl>
                                        <p:attrNameLst>
                                          <p:attrName>ppt_y</p:attrName>
                                        </p:attrNameLst>
                                      </p:cBhvr>
                                      <p:tavLst>
                                        <p:tav tm="0">
                                          <p:val>
                                            <p:strVal val="#ppt_y-(0.354*#ppt_w-0.172*#ppt_h)"/>
                                          </p:val>
                                        </p:tav>
                                        <p:tav tm="100000">
                                          <p:val>
                                            <p:strVal val="#ppt_y-(0.354*#ppt_w-0.172*#ppt_h)-#ppt_h/2"/>
                                          </p:val>
                                        </p:tav>
                                      </p:tavLst>
                                    </p:anim>
                                    <p:anim calcmode="lin" valueType="num">
                                      <p:cBhvr>
                                        <p:cTn id="62" dur="136" fill="hold">
                                          <p:stCondLst>
                                            <p:cond delay="864"/>
                                          </p:stCondLst>
                                        </p:cTn>
                                        <p:tgtEl>
                                          <p:spTgt spid="8202"/>
                                        </p:tgtEl>
                                        <p:attrNameLst>
                                          <p:attrName>ppt_y</p:attrName>
                                        </p:attrNameLst>
                                      </p:cBhvr>
                                      <p:tavLst>
                                        <p:tav tm="0">
                                          <p:val>
                                            <p:strVal val="#ppt_y-(0.354*#ppt_w-0.172*#ppt_h)"/>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38" presetClass="entr" presetSubtype="0" accel="50000" fill="hold" grpId="0" nodeType="clickEffect">
                                  <p:stCondLst>
                                    <p:cond delay="0"/>
                                  </p:stCondLst>
                                  <p:iterate type="lt">
                                    <p:tmPct val="50000"/>
                                  </p:iterate>
                                  <p:childTnLst>
                                    <p:set>
                                      <p:cBhvr>
                                        <p:cTn id="66" dur="1" fill="hold">
                                          <p:stCondLst>
                                            <p:cond delay="0"/>
                                          </p:stCondLst>
                                        </p:cTn>
                                        <p:tgtEl>
                                          <p:spTgt spid="8205"/>
                                        </p:tgtEl>
                                        <p:attrNameLst>
                                          <p:attrName>style.visibility</p:attrName>
                                        </p:attrNameLst>
                                      </p:cBhvr>
                                      <p:to>
                                        <p:strVal val="visible"/>
                                      </p:to>
                                    </p:set>
                                    <p:set>
                                      <p:cBhvr>
                                        <p:cTn id="67" dur="455" fill="hold">
                                          <p:stCondLst>
                                            <p:cond delay="0"/>
                                          </p:stCondLst>
                                        </p:cTn>
                                        <p:tgtEl>
                                          <p:spTgt spid="8205"/>
                                        </p:tgtEl>
                                        <p:attrNameLst>
                                          <p:attrName>style.rotation</p:attrName>
                                        </p:attrNameLst>
                                      </p:cBhvr>
                                      <p:to>
                                        <p:strVal val="-45.0"/>
                                      </p:to>
                                    </p:set>
                                    <p:anim calcmode="lin" valueType="num">
                                      <p:cBhvr>
                                        <p:cTn id="68" dur="455" fill="hold">
                                          <p:stCondLst>
                                            <p:cond delay="455"/>
                                          </p:stCondLst>
                                        </p:cTn>
                                        <p:tgtEl>
                                          <p:spTgt spid="8205"/>
                                        </p:tgtEl>
                                        <p:attrNameLst>
                                          <p:attrName>style.rotation</p:attrName>
                                        </p:attrNameLst>
                                      </p:cBhvr>
                                      <p:tavLst>
                                        <p:tav tm="0">
                                          <p:val>
                                            <p:fltVal val="-45"/>
                                          </p:val>
                                        </p:tav>
                                        <p:tav tm="69900">
                                          <p:val>
                                            <p:fltVal val="45"/>
                                          </p:val>
                                        </p:tav>
                                        <p:tav tm="100000">
                                          <p:val>
                                            <p:fltVal val="0"/>
                                          </p:val>
                                        </p:tav>
                                      </p:tavLst>
                                    </p:anim>
                                    <p:anim calcmode="lin" valueType="num">
                                      <p:cBhvr>
                                        <p:cTn id="69" dur="455" fill="hold">
                                          <p:stCondLst>
                                            <p:cond delay="0"/>
                                          </p:stCondLst>
                                        </p:cTn>
                                        <p:tgtEl>
                                          <p:spTgt spid="8205"/>
                                        </p:tgtEl>
                                        <p:attrNameLst>
                                          <p:attrName>ppt_y</p:attrName>
                                        </p:attrNameLst>
                                      </p:cBhvr>
                                      <p:tavLst>
                                        <p:tav tm="0">
                                          <p:val>
                                            <p:strVal val="#ppt_y-1"/>
                                          </p:val>
                                        </p:tav>
                                        <p:tav tm="100000">
                                          <p:val>
                                            <p:strVal val="#ppt_y-(0.354*#ppt_w-0.172*#ppt_h)"/>
                                          </p:val>
                                        </p:tav>
                                      </p:tavLst>
                                    </p:anim>
                                    <p:anim calcmode="lin" valueType="num">
                                      <p:cBhvr>
                                        <p:cTn id="70" dur="156" decel="50000" autoRev="1" fill="hold">
                                          <p:stCondLst>
                                            <p:cond delay="455"/>
                                          </p:stCondLst>
                                        </p:cTn>
                                        <p:tgtEl>
                                          <p:spTgt spid="8205"/>
                                        </p:tgtEl>
                                        <p:attrNameLst>
                                          <p:attrName>ppt_y</p:attrName>
                                        </p:attrNameLst>
                                      </p:cBhvr>
                                      <p:tavLst>
                                        <p:tav tm="0">
                                          <p:val>
                                            <p:strVal val="#ppt_y-(0.354*#ppt_w-0.172*#ppt_h)"/>
                                          </p:val>
                                        </p:tav>
                                        <p:tav tm="100000">
                                          <p:val>
                                            <p:strVal val="#ppt_y-(0.354*#ppt_w-0.172*#ppt_h)-#ppt_h/2"/>
                                          </p:val>
                                        </p:tav>
                                      </p:tavLst>
                                    </p:anim>
                                    <p:anim calcmode="lin" valueType="num">
                                      <p:cBhvr>
                                        <p:cTn id="71" dur="136" fill="hold">
                                          <p:stCondLst>
                                            <p:cond delay="864"/>
                                          </p:stCondLst>
                                        </p:cTn>
                                        <p:tgtEl>
                                          <p:spTgt spid="8205"/>
                                        </p:tgtEl>
                                        <p:attrNameLst>
                                          <p:attrName>ppt_y</p:attrName>
                                        </p:attrNameLst>
                                      </p:cBhvr>
                                      <p:tavLst>
                                        <p:tav tm="0">
                                          <p:val>
                                            <p:strVal val="#ppt_y-(0.354*#ppt_w-0.172*#ppt_h)"/>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17"/>
                                        </p:tgtEl>
                                        <p:attrNameLst>
                                          <p:attrName>style.visibility</p:attrName>
                                        </p:attrNameLst>
                                      </p:cBhvr>
                                      <p:to>
                                        <p:strVal val="visible"/>
                                      </p:to>
                                    </p:set>
                                    <p:animEffect transition="in" filter="blinds(horizontal)">
                                      <p:cBhvr>
                                        <p:cTn id="76" dur="500"/>
                                        <p:tgtEl>
                                          <p:spTgt spid="17"/>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8204"/>
                                        </p:tgtEl>
                                        <p:attrNameLst>
                                          <p:attrName>style.visibility</p:attrName>
                                        </p:attrNameLst>
                                      </p:cBhvr>
                                      <p:to>
                                        <p:strVal val="visible"/>
                                      </p:to>
                                    </p:set>
                                    <p:anim calcmode="lin" valueType="num">
                                      <p:cBhvr additive="base">
                                        <p:cTn id="81" dur="500" fill="hold"/>
                                        <p:tgtEl>
                                          <p:spTgt spid="8204"/>
                                        </p:tgtEl>
                                        <p:attrNameLst>
                                          <p:attrName>ppt_x</p:attrName>
                                        </p:attrNameLst>
                                      </p:cBhvr>
                                      <p:tavLst>
                                        <p:tav tm="0">
                                          <p:val>
                                            <p:strVal val="#ppt_x"/>
                                          </p:val>
                                        </p:tav>
                                        <p:tav tm="100000">
                                          <p:val>
                                            <p:strVal val="#ppt_x"/>
                                          </p:val>
                                        </p:tav>
                                      </p:tavLst>
                                    </p:anim>
                                    <p:anim calcmode="lin" valueType="num">
                                      <p:cBhvr additive="base">
                                        <p:cTn id="82" dur="500" fill="hold"/>
                                        <p:tgtEl>
                                          <p:spTgt spid="8204"/>
                                        </p:tgtEl>
                                        <p:attrNameLst>
                                          <p:attrName>ppt_y</p:attrName>
                                        </p:attrNameLst>
                                      </p:cBhvr>
                                      <p:tavLst>
                                        <p:tav tm="0">
                                          <p:val>
                                            <p:strVal val="1+#ppt_h/2"/>
                                          </p:val>
                                        </p:tav>
                                        <p:tav tm="100000">
                                          <p:val>
                                            <p:strVal val="#ppt_y"/>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38" presetClass="entr" presetSubtype="0" accel="50000" fill="hold" grpId="0" nodeType="clickEffect">
                                  <p:stCondLst>
                                    <p:cond delay="0"/>
                                  </p:stCondLst>
                                  <p:iterate type="lt">
                                    <p:tmPct val="50000"/>
                                  </p:iterate>
                                  <p:childTnLst>
                                    <p:set>
                                      <p:cBhvr>
                                        <p:cTn id="86" dur="1" fill="hold">
                                          <p:stCondLst>
                                            <p:cond delay="0"/>
                                          </p:stCondLst>
                                        </p:cTn>
                                        <p:tgtEl>
                                          <p:spTgt spid="8208"/>
                                        </p:tgtEl>
                                        <p:attrNameLst>
                                          <p:attrName>style.visibility</p:attrName>
                                        </p:attrNameLst>
                                      </p:cBhvr>
                                      <p:to>
                                        <p:strVal val="visible"/>
                                      </p:to>
                                    </p:set>
                                    <p:set>
                                      <p:cBhvr>
                                        <p:cTn id="87" dur="455" fill="hold">
                                          <p:stCondLst>
                                            <p:cond delay="0"/>
                                          </p:stCondLst>
                                        </p:cTn>
                                        <p:tgtEl>
                                          <p:spTgt spid="8208"/>
                                        </p:tgtEl>
                                        <p:attrNameLst>
                                          <p:attrName>style.rotation</p:attrName>
                                        </p:attrNameLst>
                                      </p:cBhvr>
                                      <p:to>
                                        <p:strVal val="-45.0"/>
                                      </p:to>
                                    </p:set>
                                    <p:anim calcmode="lin" valueType="num">
                                      <p:cBhvr>
                                        <p:cTn id="88" dur="455" fill="hold">
                                          <p:stCondLst>
                                            <p:cond delay="455"/>
                                          </p:stCondLst>
                                        </p:cTn>
                                        <p:tgtEl>
                                          <p:spTgt spid="8208"/>
                                        </p:tgtEl>
                                        <p:attrNameLst>
                                          <p:attrName>style.rotation</p:attrName>
                                        </p:attrNameLst>
                                      </p:cBhvr>
                                      <p:tavLst>
                                        <p:tav tm="0">
                                          <p:val>
                                            <p:fltVal val="-45"/>
                                          </p:val>
                                        </p:tav>
                                        <p:tav tm="69900">
                                          <p:val>
                                            <p:fltVal val="45"/>
                                          </p:val>
                                        </p:tav>
                                        <p:tav tm="100000">
                                          <p:val>
                                            <p:fltVal val="0"/>
                                          </p:val>
                                        </p:tav>
                                      </p:tavLst>
                                    </p:anim>
                                    <p:anim calcmode="lin" valueType="num">
                                      <p:cBhvr>
                                        <p:cTn id="89" dur="455" fill="hold">
                                          <p:stCondLst>
                                            <p:cond delay="0"/>
                                          </p:stCondLst>
                                        </p:cTn>
                                        <p:tgtEl>
                                          <p:spTgt spid="8208"/>
                                        </p:tgtEl>
                                        <p:attrNameLst>
                                          <p:attrName>ppt_y</p:attrName>
                                        </p:attrNameLst>
                                      </p:cBhvr>
                                      <p:tavLst>
                                        <p:tav tm="0">
                                          <p:val>
                                            <p:strVal val="#ppt_y-1"/>
                                          </p:val>
                                        </p:tav>
                                        <p:tav tm="100000">
                                          <p:val>
                                            <p:strVal val="#ppt_y-(0.354*#ppt_w-0.172*#ppt_h)"/>
                                          </p:val>
                                        </p:tav>
                                      </p:tavLst>
                                    </p:anim>
                                    <p:anim calcmode="lin" valueType="num">
                                      <p:cBhvr>
                                        <p:cTn id="90" dur="156" decel="50000" autoRev="1" fill="hold">
                                          <p:stCondLst>
                                            <p:cond delay="455"/>
                                          </p:stCondLst>
                                        </p:cTn>
                                        <p:tgtEl>
                                          <p:spTgt spid="8208"/>
                                        </p:tgtEl>
                                        <p:attrNameLst>
                                          <p:attrName>ppt_y</p:attrName>
                                        </p:attrNameLst>
                                      </p:cBhvr>
                                      <p:tavLst>
                                        <p:tav tm="0">
                                          <p:val>
                                            <p:strVal val="#ppt_y-(0.354*#ppt_w-0.172*#ppt_h)"/>
                                          </p:val>
                                        </p:tav>
                                        <p:tav tm="100000">
                                          <p:val>
                                            <p:strVal val="#ppt_y-(0.354*#ppt_w-0.172*#ppt_h)-#ppt_h/2"/>
                                          </p:val>
                                        </p:tav>
                                      </p:tavLst>
                                    </p:anim>
                                    <p:anim calcmode="lin" valueType="num">
                                      <p:cBhvr>
                                        <p:cTn id="91" dur="136" fill="hold">
                                          <p:stCondLst>
                                            <p:cond delay="864"/>
                                          </p:stCondLst>
                                        </p:cTn>
                                        <p:tgtEl>
                                          <p:spTgt spid="8208"/>
                                        </p:tgtEl>
                                        <p:attrNameLst>
                                          <p:attrName>ppt_y</p:attrName>
                                        </p:attrNameLst>
                                      </p:cBhvr>
                                      <p:tavLst>
                                        <p:tav tm="0">
                                          <p:val>
                                            <p:strVal val="#ppt_y-(0.354*#ppt_w-0.172*#ppt_h)"/>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38" presetClass="entr" presetSubtype="0" accel="50000" fill="hold" grpId="0" nodeType="clickEffect">
                                  <p:stCondLst>
                                    <p:cond delay="0"/>
                                  </p:stCondLst>
                                  <p:iterate type="lt">
                                    <p:tmPct val="50000"/>
                                  </p:iterate>
                                  <p:childTnLst>
                                    <p:set>
                                      <p:cBhvr>
                                        <p:cTn id="95" dur="1" fill="hold">
                                          <p:stCondLst>
                                            <p:cond delay="0"/>
                                          </p:stCondLst>
                                        </p:cTn>
                                        <p:tgtEl>
                                          <p:spTgt spid="8209"/>
                                        </p:tgtEl>
                                        <p:attrNameLst>
                                          <p:attrName>style.visibility</p:attrName>
                                        </p:attrNameLst>
                                      </p:cBhvr>
                                      <p:to>
                                        <p:strVal val="visible"/>
                                      </p:to>
                                    </p:set>
                                    <p:set>
                                      <p:cBhvr>
                                        <p:cTn id="96" dur="455" fill="hold">
                                          <p:stCondLst>
                                            <p:cond delay="0"/>
                                          </p:stCondLst>
                                        </p:cTn>
                                        <p:tgtEl>
                                          <p:spTgt spid="8209"/>
                                        </p:tgtEl>
                                        <p:attrNameLst>
                                          <p:attrName>style.rotation</p:attrName>
                                        </p:attrNameLst>
                                      </p:cBhvr>
                                      <p:to>
                                        <p:strVal val="-45.0"/>
                                      </p:to>
                                    </p:set>
                                    <p:anim calcmode="lin" valueType="num">
                                      <p:cBhvr>
                                        <p:cTn id="97" dur="455" fill="hold">
                                          <p:stCondLst>
                                            <p:cond delay="455"/>
                                          </p:stCondLst>
                                        </p:cTn>
                                        <p:tgtEl>
                                          <p:spTgt spid="8209"/>
                                        </p:tgtEl>
                                        <p:attrNameLst>
                                          <p:attrName>style.rotation</p:attrName>
                                        </p:attrNameLst>
                                      </p:cBhvr>
                                      <p:tavLst>
                                        <p:tav tm="0">
                                          <p:val>
                                            <p:fltVal val="-45"/>
                                          </p:val>
                                        </p:tav>
                                        <p:tav tm="69900">
                                          <p:val>
                                            <p:fltVal val="45"/>
                                          </p:val>
                                        </p:tav>
                                        <p:tav tm="100000">
                                          <p:val>
                                            <p:fltVal val="0"/>
                                          </p:val>
                                        </p:tav>
                                      </p:tavLst>
                                    </p:anim>
                                    <p:anim calcmode="lin" valueType="num">
                                      <p:cBhvr>
                                        <p:cTn id="98" dur="455" fill="hold">
                                          <p:stCondLst>
                                            <p:cond delay="0"/>
                                          </p:stCondLst>
                                        </p:cTn>
                                        <p:tgtEl>
                                          <p:spTgt spid="8209"/>
                                        </p:tgtEl>
                                        <p:attrNameLst>
                                          <p:attrName>ppt_y</p:attrName>
                                        </p:attrNameLst>
                                      </p:cBhvr>
                                      <p:tavLst>
                                        <p:tav tm="0">
                                          <p:val>
                                            <p:strVal val="#ppt_y-1"/>
                                          </p:val>
                                        </p:tav>
                                        <p:tav tm="100000">
                                          <p:val>
                                            <p:strVal val="#ppt_y-(0.354*#ppt_w-0.172*#ppt_h)"/>
                                          </p:val>
                                        </p:tav>
                                      </p:tavLst>
                                    </p:anim>
                                    <p:anim calcmode="lin" valueType="num">
                                      <p:cBhvr>
                                        <p:cTn id="99" dur="156" decel="50000" autoRev="1" fill="hold">
                                          <p:stCondLst>
                                            <p:cond delay="455"/>
                                          </p:stCondLst>
                                        </p:cTn>
                                        <p:tgtEl>
                                          <p:spTgt spid="8209"/>
                                        </p:tgtEl>
                                        <p:attrNameLst>
                                          <p:attrName>ppt_y</p:attrName>
                                        </p:attrNameLst>
                                      </p:cBhvr>
                                      <p:tavLst>
                                        <p:tav tm="0">
                                          <p:val>
                                            <p:strVal val="#ppt_y-(0.354*#ppt_w-0.172*#ppt_h)"/>
                                          </p:val>
                                        </p:tav>
                                        <p:tav tm="100000">
                                          <p:val>
                                            <p:strVal val="#ppt_y-(0.354*#ppt_w-0.172*#ppt_h)-#ppt_h/2"/>
                                          </p:val>
                                        </p:tav>
                                      </p:tavLst>
                                    </p:anim>
                                    <p:anim calcmode="lin" valueType="num">
                                      <p:cBhvr>
                                        <p:cTn id="100" dur="136" fill="hold">
                                          <p:stCondLst>
                                            <p:cond delay="864"/>
                                          </p:stCondLst>
                                        </p:cTn>
                                        <p:tgtEl>
                                          <p:spTgt spid="8209"/>
                                        </p:tgtEl>
                                        <p:attrNameLst>
                                          <p:attrName>ppt_y</p:attrName>
                                        </p:attrNameLst>
                                      </p:cBhvr>
                                      <p:tavLst>
                                        <p:tav tm="0">
                                          <p:val>
                                            <p:strVal val="#ppt_y-(0.354*#ppt_w-0.172*#ppt_h)"/>
                                          </p:val>
                                        </p:tav>
                                        <p:tav tm="100000">
                                          <p:val>
                                            <p:strVal val="#ppt_y"/>
                                          </p:val>
                                        </p:tav>
                                      </p:tavLst>
                                    </p:anim>
                                  </p:childTnLst>
                                </p:cTn>
                              </p:par>
                            </p:childTnLst>
                          </p:cTn>
                        </p:par>
                      </p:childTnLst>
                    </p:cTn>
                  </p:par>
                  <p:par>
                    <p:cTn id="101" fill="hold" nodeType="clickPar">
                      <p:stCondLst>
                        <p:cond delay="indefinite"/>
                      </p:stCondLst>
                      <p:childTnLst>
                        <p:par>
                          <p:cTn id="102" fill="hold" nodeType="withGroup">
                            <p:stCondLst>
                              <p:cond delay="0"/>
                            </p:stCondLst>
                            <p:childTnLst>
                              <p:par>
                                <p:cTn id="103" presetID="38" presetClass="entr" presetSubtype="0" accel="50000" fill="hold" nodeType="clickEffect">
                                  <p:stCondLst>
                                    <p:cond delay="0"/>
                                  </p:stCondLst>
                                  <p:iterate type="lt">
                                    <p:tmPct val="50000"/>
                                  </p:iterate>
                                  <p:childTnLst>
                                    <p:set>
                                      <p:cBhvr>
                                        <p:cTn id="104" dur="1" fill="hold">
                                          <p:stCondLst>
                                            <p:cond delay="0"/>
                                          </p:stCondLst>
                                        </p:cTn>
                                        <p:tgtEl>
                                          <p:spTgt spid="8210">
                                            <p:txEl>
                                              <p:pRg st="0" end="0"/>
                                            </p:txEl>
                                          </p:spTgt>
                                        </p:tgtEl>
                                        <p:attrNameLst>
                                          <p:attrName>style.visibility</p:attrName>
                                        </p:attrNameLst>
                                      </p:cBhvr>
                                      <p:to>
                                        <p:strVal val="visible"/>
                                      </p:to>
                                    </p:set>
                                    <p:set>
                                      <p:cBhvr>
                                        <p:cTn id="105" dur="455" fill="hold">
                                          <p:stCondLst>
                                            <p:cond delay="0"/>
                                          </p:stCondLst>
                                        </p:cTn>
                                        <p:tgtEl>
                                          <p:spTgt spid="8210">
                                            <p:txEl>
                                              <p:pRg st="0" end="0"/>
                                            </p:txEl>
                                          </p:spTgt>
                                        </p:tgtEl>
                                        <p:attrNameLst>
                                          <p:attrName>style.rotation</p:attrName>
                                        </p:attrNameLst>
                                      </p:cBhvr>
                                      <p:to>
                                        <p:strVal val="-45.0"/>
                                      </p:to>
                                    </p:set>
                                    <p:anim calcmode="lin" valueType="num">
                                      <p:cBhvr>
                                        <p:cTn id="106" dur="455" fill="hold">
                                          <p:stCondLst>
                                            <p:cond delay="455"/>
                                          </p:stCondLst>
                                        </p:cTn>
                                        <p:tgtEl>
                                          <p:spTgt spid="8210">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07" dur="455" fill="hold">
                                          <p:stCondLst>
                                            <p:cond delay="0"/>
                                          </p:stCondLst>
                                        </p:cTn>
                                        <p:tgtEl>
                                          <p:spTgt spid="8210">
                                            <p:txEl>
                                              <p:pRg st="0" end="0"/>
                                            </p:txEl>
                                          </p:spTgt>
                                        </p:tgtEl>
                                        <p:attrNameLst>
                                          <p:attrName>ppt_y</p:attrName>
                                        </p:attrNameLst>
                                      </p:cBhvr>
                                      <p:tavLst>
                                        <p:tav tm="0">
                                          <p:val>
                                            <p:strVal val="#ppt_y-1"/>
                                          </p:val>
                                        </p:tav>
                                        <p:tav tm="100000">
                                          <p:val>
                                            <p:strVal val="#ppt_y-(0.354*#ppt_w-0.172*#ppt_h)"/>
                                          </p:val>
                                        </p:tav>
                                      </p:tavLst>
                                    </p:anim>
                                    <p:anim calcmode="lin" valueType="num">
                                      <p:cBhvr>
                                        <p:cTn id="108" dur="156" decel="50000" autoRev="1" fill="hold">
                                          <p:stCondLst>
                                            <p:cond delay="455"/>
                                          </p:stCondLst>
                                        </p:cTn>
                                        <p:tgtEl>
                                          <p:spTgt spid="8210">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09" dur="136" fill="hold">
                                          <p:stCondLst>
                                            <p:cond delay="864"/>
                                          </p:stCondLst>
                                        </p:cTn>
                                        <p:tgtEl>
                                          <p:spTgt spid="8210">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10" fill="hold" nodeType="clickPar">
                      <p:stCondLst>
                        <p:cond delay="indefinite"/>
                      </p:stCondLst>
                      <p:childTnLst>
                        <p:par>
                          <p:cTn id="111" fill="hold" nodeType="withGroup">
                            <p:stCondLst>
                              <p:cond delay="0"/>
                            </p:stCondLst>
                            <p:childTnLst>
                              <p:par>
                                <p:cTn id="112" presetID="38" presetClass="entr" presetSubtype="0" accel="50000" fill="hold" nodeType="clickEffect">
                                  <p:stCondLst>
                                    <p:cond delay="0"/>
                                  </p:stCondLst>
                                  <p:iterate type="lt">
                                    <p:tmPct val="50000"/>
                                  </p:iterate>
                                  <p:childTnLst>
                                    <p:set>
                                      <p:cBhvr>
                                        <p:cTn id="113" dur="1" fill="hold">
                                          <p:stCondLst>
                                            <p:cond delay="0"/>
                                          </p:stCondLst>
                                        </p:cTn>
                                        <p:tgtEl>
                                          <p:spTgt spid="8210">
                                            <p:txEl>
                                              <p:pRg st="1" end="1"/>
                                            </p:txEl>
                                          </p:spTgt>
                                        </p:tgtEl>
                                        <p:attrNameLst>
                                          <p:attrName>style.visibility</p:attrName>
                                        </p:attrNameLst>
                                      </p:cBhvr>
                                      <p:to>
                                        <p:strVal val="visible"/>
                                      </p:to>
                                    </p:set>
                                    <p:set>
                                      <p:cBhvr>
                                        <p:cTn id="114" dur="455" fill="hold">
                                          <p:stCondLst>
                                            <p:cond delay="0"/>
                                          </p:stCondLst>
                                        </p:cTn>
                                        <p:tgtEl>
                                          <p:spTgt spid="8210">
                                            <p:txEl>
                                              <p:pRg st="1" end="1"/>
                                            </p:txEl>
                                          </p:spTgt>
                                        </p:tgtEl>
                                        <p:attrNameLst>
                                          <p:attrName>style.rotation</p:attrName>
                                        </p:attrNameLst>
                                      </p:cBhvr>
                                      <p:to>
                                        <p:strVal val="-45.0"/>
                                      </p:to>
                                    </p:set>
                                    <p:anim calcmode="lin" valueType="num">
                                      <p:cBhvr>
                                        <p:cTn id="115" dur="455" fill="hold">
                                          <p:stCondLst>
                                            <p:cond delay="455"/>
                                          </p:stCondLst>
                                        </p:cTn>
                                        <p:tgtEl>
                                          <p:spTgt spid="8210">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16" dur="455" fill="hold">
                                          <p:stCondLst>
                                            <p:cond delay="0"/>
                                          </p:stCondLst>
                                        </p:cTn>
                                        <p:tgtEl>
                                          <p:spTgt spid="8210">
                                            <p:txEl>
                                              <p:pRg st="1" end="1"/>
                                            </p:txEl>
                                          </p:spTgt>
                                        </p:tgtEl>
                                        <p:attrNameLst>
                                          <p:attrName>ppt_y</p:attrName>
                                        </p:attrNameLst>
                                      </p:cBhvr>
                                      <p:tavLst>
                                        <p:tav tm="0">
                                          <p:val>
                                            <p:strVal val="#ppt_y-1"/>
                                          </p:val>
                                        </p:tav>
                                        <p:tav tm="100000">
                                          <p:val>
                                            <p:strVal val="#ppt_y-(0.354*#ppt_w-0.172*#ppt_h)"/>
                                          </p:val>
                                        </p:tav>
                                      </p:tavLst>
                                    </p:anim>
                                    <p:anim calcmode="lin" valueType="num">
                                      <p:cBhvr>
                                        <p:cTn id="117" dur="156" decel="50000" autoRev="1" fill="hold">
                                          <p:stCondLst>
                                            <p:cond delay="455"/>
                                          </p:stCondLst>
                                        </p:cTn>
                                        <p:tgtEl>
                                          <p:spTgt spid="8210">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118" dur="136" fill="hold">
                                          <p:stCondLst>
                                            <p:cond delay="864"/>
                                          </p:stCondLst>
                                        </p:cTn>
                                        <p:tgtEl>
                                          <p:spTgt spid="8210">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19" fill="hold" nodeType="clickPar">
                      <p:stCondLst>
                        <p:cond delay="indefinite"/>
                      </p:stCondLst>
                      <p:childTnLst>
                        <p:par>
                          <p:cTn id="120" fill="hold" nodeType="withGroup">
                            <p:stCondLst>
                              <p:cond delay="0"/>
                            </p:stCondLst>
                            <p:childTnLst>
                              <p:par>
                                <p:cTn id="121" presetID="38" presetClass="entr" presetSubtype="0" accel="50000" fill="hold" nodeType="clickEffect">
                                  <p:stCondLst>
                                    <p:cond delay="0"/>
                                  </p:stCondLst>
                                  <p:iterate type="lt">
                                    <p:tmPct val="50000"/>
                                  </p:iterate>
                                  <p:childTnLst>
                                    <p:set>
                                      <p:cBhvr>
                                        <p:cTn id="122" dur="1" fill="hold">
                                          <p:stCondLst>
                                            <p:cond delay="0"/>
                                          </p:stCondLst>
                                        </p:cTn>
                                        <p:tgtEl>
                                          <p:spTgt spid="8210">
                                            <p:txEl>
                                              <p:pRg st="2" end="2"/>
                                            </p:txEl>
                                          </p:spTgt>
                                        </p:tgtEl>
                                        <p:attrNameLst>
                                          <p:attrName>style.visibility</p:attrName>
                                        </p:attrNameLst>
                                      </p:cBhvr>
                                      <p:to>
                                        <p:strVal val="visible"/>
                                      </p:to>
                                    </p:set>
                                    <p:set>
                                      <p:cBhvr>
                                        <p:cTn id="123" dur="455" fill="hold">
                                          <p:stCondLst>
                                            <p:cond delay="0"/>
                                          </p:stCondLst>
                                        </p:cTn>
                                        <p:tgtEl>
                                          <p:spTgt spid="8210">
                                            <p:txEl>
                                              <p:pRg st="2" end="2"/>
                                            </p:txEl>
                                          </p:spTgt>
                                        </p:tgtEl>
                                        <p:attrNameLst>
                                          <p:attrName>style.rotation</p:attrName>
                                        </p:attrNameLst>
                                      </p:cBhvr>
                                      <p:to>
                                        <p:strVal val="-45.0"/>
                                      </p:to>
                                    </p:set>
                                    <p:anim calcmode="lin" valueType="num">
                                      <p:cBhvr>
                                        <p:cTn id="124" dur="455" fill="hold">
                                          <p:stCondLst>
                                            <p:cond delay="455"/>
                                          </p:stCondLst>
                                        </p:cTn>
                                        <p:tgtEl>
                                          <p:spTgt spid="8210">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125" dur="455" fill="hold">
                                          <p:stCondLst>
                                            <p:cond delay="0"/>
                                          </p:stCondLst>
                                        </p:cTn>
                                        <p:tgtEl>
                                          <p:spTgt spid="8210">
                                            <p:txEl>
                                              <p:pRg st="2" end="2"/>
                                            </p:txEl>
                                          </p:spTgt>
                                        </p:tgtEl>
                                        <p:attrNameLst>
                                          <p:attrName>ppt_y</p:attrName>
                                        </p:attrNameLst>
                                      </p:cBhvr>
                                      <p:tavLst>
                                        <p:tav tm="0">
                                          <p:val>
                                            <p:strVal val="#ppt_y-1"/>
                                          </p:val>
                                        </p:tav>
                                        <p:tav tm="100000">
                                          <p:val>
                                            <p:strVal val="#ppt_y-(0.354*#ppt_w-0.172*#ppt_h)"/>
                                          </p:val>
                                        </p:tav>
                                      </p:tavLst>
                                    </p:anim>
                                    <p:anim calcmode="lin" valueType="num">
                                      <p:cBhvr>
                                        <p:cTn id="126" dur="156" decel="50000" autoRev="1" fill="hold">
                                          <p:stCondLst>
                                            <p:cond delay="455"/>
                                          </p:stCondLst>
                                        </p:cTn>
                                        <p:tgtEl>
                                          <p:spTgt spid="8210">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127" dur="136" fill="hold">
                                          <p:stCondLst>
                                            <p:cond delay="864"/>
                                          </p:stCondLst>
                                        </p:cTn>
                                        <p:tgtEl>
                                          <p:spTgt spid="8210">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8" fill="hold" nodeType="clickPar">
                      <p:stCondLst>
                        <p:cond delay="indefinite"/>
                      </p:stCondLst>
                      <p:childTnLst>
                        <p:par>
                          <p:cTn id="129" fill="hold" nodeType="withGroup">
                            <p:stCondLst>
                              <p:cond delay="0"/>
                            </p:stCondLst>
                            <p:childTnLst>
                              <p:par>
                                <p:cTn id="130" presetID="2" presetClass="entr" presetSubtype="4" fill="hold" nodeType="clickEffect">
                                  <p:stCondLst>
                                    <p:cond delay="0"/>
                                  </p:stCondLst>
                                  <p:iterate type="lt">
                                    <p:tmPct val="0"/>
                                  </p:iterate>
                                  <p:childTnLst>
                                    <p:set>
                                      <p:cBhvr>
                                        <p:cTn id="131" dur="1" fill="hold">
                                          <p:stCondLst>
                                            <p:cond delay="0"/>
                                          </p:stCondLst>
                                        </p:cTn>
                                        <p:tgtEl>
                                          <p:spTgt spid="8206">
                                            <p:txEl>
                                              <p:pRg st="0" end="0"/>
                                            </p:txEl>
                                          </p:spTgt>
                                        </p:tgtEl>
                                        <p:attrNameLst>
                                          <p:attrName>style.visibility</p:attrName>
                                        </p:attrNameLst>
                                      </p:cBhvr>
                                      <p:to>
                                        <p:strVal val="visible"/>
                                      </p:to>
                                    </p:set>
                                    <p:anim calcmode="lin" valueType="num">
                                      <p:cBhvr additive="base">
                                        <p:cTn id="132" dur="500" fill="hold"/>
                                        <p:tgtEl>
                                          <p:spTgt spid="8206">
                                            <p:txEl>
                                              <p:pRg st="0" end="0"/>
                                            </p:txEl>
                                          </p:spTgt>
                                        </p:tgtEl>
                                        <p:attrNameLst>
                                          <p:attrName>ppt_x</p:attrName>
                                        </p:attrNameLst>
                                      </p:cBhvr>
                                      <p:tavLst>
                                        <p:tav tm="0">
                                          <p:val>
                                            <p:strVal val="#ppt_x"/>
                                          </p:val>
                                        </p:tav>
                                        <p:tav tm="100000">
                                          <p:val>
                                            <p:strVal val="#ppt_x"/>
                                          </p:val>
                                        </p:tav>
                                      </p:tavLst>
                                    </p:anim>
                                    <p:anim calcmode="lin" valueType="num">
                                      <p:cBhvr additive="base">
                                        <p:cTn id="133" dur="500" fill="hold"/>
                                        <p:tgtEl>
                                          <p:spTgt spid="82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4" fill="hold" nodeType="clickPar">
                      <p:stCondLst>
                        <p:cond delay="indefinite"/>
                      </p:stCondLst>
                      <p:childTnLst>
                        <p:par>
                          <p:cTn id="135" fill="hold" nodeType="withGroup">
                            <p:stCondLst>
                              <p:cond delay="0"/>
                            </p:stCondLst>
                            <p:childTnLst>
                              <p:par>
                                <p:cTn id="136" presetID="3" presetClass="entr" presetSubtype="10" fill="hold" nodeType="clickEffect">
                                  <p:stCondLst>
                                    <p:cond delay="0"/>
                                  </p:stCondLst>
                                  <p:childTnLst>
                                    <p:set>
                                      <p:cBhvr>
                                        <p:cTn id="137" dur="1" fill="hold">
                                          <p:stCondLst>
                                            <p:cond delay="0"/>
                                          </p:stCondLst>
                                        </p:cTn>
                                        <p:tgtEl>
                                          <p:spTgt spid="8206">
                                            <p:txEl>
                                              <p:pRg st="2" end="2"/>
                                            </p:txEl>
                                          </p:spTgt>
                                        </p:tgtEl>
                                        <p:attrNameLst>
                                          <p:attrName>style.visibility</p:attrName>
                                        </p:attrNameLst>
                                      </p:cBhvr>
                                      <p:to>
                                        <p:strVal val="visible"/>
                                      </p:to>
                                    </p:set>
                                    <p:animEffect transition="in" filter="blinds(horizontal)">
                                      <p:cBhvr>
                                        <p:cTn id="138" dur="500"/>
                                        <p:tgtEl>
                                          <p:spTgt spid="820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p:bldP spid="8198" grpId="0"/>
      <p:bldP spid="8200" grpId="0"/>
      <p:bldP spid="8202" grpId="0"/>
      <p:bldP spid="17" grpId="0" animBg="1"/>
      <p:bldP spid="8204" grpId="0"/>
      <p:bldP spid="8205" grpId="0"/>
      <p:bldP spid="8208" grpId="0"/>
      <p:bldP spid="8209"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a:xfrm>
            <a:off x="971550" y="-171450"/>
            <a:ext cx="7158038" cy="1412875"/>
          </a:xfrm>
        </p:spPr>
        <p:txBody>
          <a:bodyPr/>
          <a:lstStyle/>
          <a:p>
            <a:pPr algn="ctr"/>
            <a:r>
              <a:rPr lang="cs-CZ" altLang="cs-CZ" b="1" smtClean="0"/>
              <a:t>Úsporová funkce</a:t>
            </a:r>
          </a:p>
        </p:txBody>
      </p:sp>
      <p:sp>
        <p:nvSpPr>
          <p:cNvPr id="6147" name="Zástupný symbol pro obsah 2"/>
          <p:cNvSpPr>
            <a:spLocks noGrp="1"/>
          </p:cNvSpPr>
          <p:nvPr>
            <p:ph idx="1"/>
          </p:nvPr>
        </p:nvSpPr>
        <p:spPr>
          <a:xfrm>
            <a:off x="571500" y="1981200"/>
            <a:ext cx="8393113" cy="4114800"/>
          </a:xfrm>
        </p:spPr>
        <p:txBody>
          <a:bodyPr/>
          <a:lstStyle/>
          <a:p>
            <a:r>
              <a:rPr lang="cs-CZ" altLang="cs-CZ" sz="2400" smtClean="0"/>
              <a:t>Úsporová funkce= rostoucí funkce důchodu</a:t>
            </a:r>
          </a:p>
          <a:p>
            <a:r>
              <a:rPr lang="cs-CZ" altLang="cs-CZ" sz="2400" b="1" smtClean="0"/>
              <a:t>S</a:t>
            </a:r>
            <a:r>
              <a:rPr lang="cs-CZ" altLang="cs-CZ" sz="2400" b="1" baseline="-25000" smtClean="0"/>
              <a:t>A</a:t>
            </a:r>
            <a:r>
              <a:rPr lang="cs-CZ" altLang="cs-CZ" sz="2400" smtClean="0"/>
              <a:t> – </a:t>
            </a:r>
            <a:r>
              <a:rPr lang="cs-CZ" altLang="cs-CZ" sz="2400" b="1" smtClean="0"/>
              <a:t>autonomní</a:t>
            </a:r>
            <a:r>
              <a:rPr lang="cs-CZ" altLang="cs-CZ" sz="2400" smtClean="0"/>
              <a:t> úspory, které </a:t>
            </a:r>
            <a:r>
              <a:rPr lang="cs-CZ" altLang="cs-CZ" sz="2400" b="1" u="sng" smtClean="0"/>
              <a:t>nezávisí</a:t>
            </a:r>
            <a:r>
              <a:rPr lang="cs-CZ" altLang="cs-CZ" sz="2400" smtClean="0"/>
              <a:t> na velikosti důchodu, autonomní úspory vyjadřují velikost úspor, když je důchod roven nule, platí S</a:t>
            </a:r>
            <a:r>
              <a:rPr lang="cs-CZ" altLang="cs-CZ" sz="2400" baseline="-25000" smtClean="0"/>
              <a:t>A</a:t>
            </a:r>
            <a:r>
              <a:rPr lang="cs-CZ" altLang="cs-CZ" sz="2400" smtClean="0"/>
              <a:t>=-C</a:t>
            </a:r>
            <a:r>
              <a:rPr lang="cs-CZ" altLang="cs-CZ" sz="2400" baseline="-25000" smtClean="0"/>
              <a:t>A</a:t>
            </a:r>
          </a:p>
          <a:p>
            <a:r>
              <a:rPr lang="cs-CZ" altLang="cs-CZ" sz="2400" b="1" smtClean="0"/>
              <a:t>S</a:t>
            </a:r>
            <a:r>
              <a:rPr lang="cs-CZ" altLang="cs-CZ" sz="2400" b="1" baseline="-25000" smtClean="0"/>
              <a:t>I</a:t>
            </a:r>
            <a:r>
              <a:rPr lang="cs-CZ" altLang="cs-CZ" sz="2400" smtClean="0"/>
              <a:t> – </a:t>
            </a:r>
            <a:r>
              <a:rPr lang="cs-CZ" altLang="cs-CZ" sz="2400" b="1" smtClean="0"/>
              <a:t>indukované</a:t>
            </a:r>
            <a:r>
              <a:rPr lang="cs-CZ" altLang="cs-CZ" sz="2400" smtClean="0"/>
              <a:t> úspory, které jsou funkcí důchodu a jsou násobkem mezního sklonu k úsporám (mps) a důchodu (Y)  S</a:t>
            </a:r>
            <a:r>
              <a:rPr lang="cs-CZ" altLang="cs-CZ" sz="2400" baseline="-25000" smtClean="0"/>
              <a:t>I</a:t>
            </a:r>
            <a:r>
              <a:rPr lang="cs-CZ" altLang="cs-CZ" sz="2400" smtClean="0"/>
              <a:t>=mps*Y nebo také S</a:t>
            </a:r>
            <a:r>
              <a:rPr lang="cs-CZ" altLang="cs-CZ" sz="2400" baseline="-25000" smtClean="0"/>
              <a:t>I</a:t>
            </a:r>
            <a:r>
              <a:rPr lang="cs-CZ" altLang="cs-CZ" sz="2400" smtClean="0"/>
              <a:t>= (1-mpc)*Y</a:t>
            </a:r>
          </a:p>
          <a:p>
            <a:r>
              <a:rPr lang="cs-CZ" altLang="cs-CZ" sz="2400" b="1" smtClean="0"/>
              <a:t>mps</a:t>
            </a:r>
            <a:r>
              <a:rPr lang="cs-CZ" altLang="cs-CZ" sz="2400" smtClean="0"/>
              <a:t> – mezní sklon k úsporám, vyjadřuje poměr přírůstku úspor k přírůstku důchodu. </a:t>
            </a:r>
          </a:p>
          <a:p>
            <a:endParaRPr lang="cs-CZ" altLang="cs-CZ" sz="2400" smtClean="0"/>
          </a:p>
          <a:p>
            <a:endParaRPr lang="cs-CZ" altLang="cs-CZ" sz="2400" smtClean="0"/>
          </a:p>
          <a:p>
            <a:endParaRPr lang="cs-CZ" altLang="cs-CZ" sz="2400" smtClean="0"/>
          </a:p>
          <a:p>
            <a:pPr>
              <a:buFont typeface="Wingdings" panose="05000000000000000000" pitchFamily="2" charset="2"/>
              <a:buNone/>
            </a:pPr>
            <a:endParaRPr lang="cs-CZ" altLang="cs-CZ" b="1" smtClean="0">
              <a:solidFill>
                <a:srgbClr val="7030A0"/>
              </a:solidFill>
            </a:endParaRPr>
          </a:p>
        </p:txBody>
      </p:sp>
    </p:spTree>
    <p:extLst>
      <p:ext uri="{BB962C8B-B14F-4D97-AF65-F5344CB8AC3E}">
        <p14:creationId xmlns:p14="http://schemas.microsoft.com/office/powerpoint/2010/main" val="41326869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Effect transition="in" filter="wipe(down)">
                                      <p:cBhvr>
                                        <p:cTn id="7" dur="500"/>
                                        <p:tgtEl>
                                          <p:spTgt spid="614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Effect transition="in" filter="wipe(down)">
                                      <p:cBhvr>
                                        <p:cTn id="12" dur="500"/>
                                        <p:tgtEl>
                                          <p:spTgt spid="614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down)">
                                      <p:cBhvr>
                                        <p:cTn id="17" dur="500"/>
                                        <p:tgtEl>
                                          <p:spTgt spid="61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wipe(down)">
                                      <p:cBhvr>
                                        <p:cTn id="22" dur="500"/>
                                        <p:tgtEl>
                                          <p:spTgt spid="61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normAutofit fontScale="90000"/>
          </a:bodyPr>
          <a:lstStyle/>
          <a:p>
            <a:pPr algn="ctr"/>
            <a:r>
              <a:rPr lang="cs-CZ" altLang="cs-CZ" b="1" smtClean="0">
                <a:latin typeface="Corbel" panose="020B0503020204020204" pitchFamily="34" charset="0"/>
              </a:rPr>
              <a:t>Model s linií 45</a:t>
            </a:r>
            <a:r>
              <a:rPr lang="cs-CZ" altLang="cs-CZ" b="1" smtClean="0">
                <a:latin typeface="Corbel" panose="020B0503020204020204" pitchFamily="34" charset="0"/>
                <a:cs typeface="Times New Roman" panose="02020603050405020304" pitchFamily="18" charset="0"/>
              </a:rPr>
              <a:t>º čili jednoduchý keynesiánský model</a:t>
            </a:r>
            <a:endParaRPr lang="cs-CZ" altLang="cs-CZ" b="1" smtClean="0">
              <a:latin typeface="Corbel" panose="020B0503020204020204" pitchFamily="34" charset="0"/>
            </a:endParaRPr>
          </a:p>
        </p:txBody>
      </p:sp>
      <p:sp>
        <p:nvSpPr>
          <p:cNvPr id="24579" name="Zástupný symbol pro obsah 2"/>
          <p:cNvSpPr>
            <a:spLocks noGrp="1"/>
          </p:cNvSpPr>
          <p:nvPr>
            <p:ph idx="1"/>
          </p:nvPr>
        </p:nvSpPr>
        <p:spPr>
          <a:xfrm>
            <a:off x="395288" y="2492375"/>
            <a:ext cx="8497887" cy="4114800"/>
          </a:xfrm>
        </p:spPr>
        <p:txBody>
          <a:bodyPr/>
          <a:lstStyle/>
          <a:p>
            <a:r>
              <a:rPr lang="cs-CZ" altLang="cs-CZ" sz="2400" smtClean="0"/>
              <a:t>Určení rovnovážného produktu</a:t>
            </a:r>
          </a:p>
          <a:p>
            <a:r>
              <a:rPr lang="cs-CZ" altLang="cs-CZ" sz="2400" smtClean="0"/>
              <a:t>Tento výdajový model je tzv. poptávkově orientovaný, tj. popisuje mechanismus, kterým agregátní výdaje ovlivňují reálný produkt</a:t>
            </a:r>
          </a:p>
          <a:p>
            <a:r>
              <a:rPr lang="cs-CZ" altLang="cs-CZ" sz="2400" smtClean="0"/>
              <a:t>Agregátní výdaje (AE) jsou stimulem růstu produktu</a:t>
            </a:r>
          </a:p>
          <a:p>
            <a:r>
              <a:rPr lang="cs-CZ" altLang="cs-CZ" sz="2400" smtClean="0"/>
              <a:t>Dvou, tří a čtyřsektorová verze</a:t>
            </a:r>
          </a:p>
          <a:p>
            <a:r>
              <a:rPr lang="cs-CZ" altLang="cs-CZ" sz="2400" smtClean="0"/>
              <a:t>Agregátní výdaje AE=hodnota plánovaných výdajů na nákup výrobků a služeb, jež jsou ekonomické subjekty ochotny vydat při určité úrovní reálného produktu</a:t>
            </a:r>
          </a:p>
          <a:p>
            <a:endParaRPr lang="cs-CZ" altLang="cs-CZ" sz="2400" smtClean="0"/>
          </a:p>
        </p:txBody>
      </p:sp>
      <p:sp>
        <p:nvSpPr>
          <p:cNvPr id="5" name="TextovéPole 4"/>
          <p:cNvSpPr txBox="1"/>
          <p:nvPr/>
        </p:nvSpPr>
        <p:spPr>
          <a:xfrm>
            <a:off x="0" y="1792288"/>
            <a:ext cx="9144000" cy="585787"/>
          </a:xfrm>
          <a:prstGeom prst="rect">
            <a:avLst/>
          </a:prstGeom>
          <a:solidFill>
            <a:schemeClr val="accent1">
              <a:lumMod val="60000"/>
              <a:lumOff val="40000"/>
            </a:schemeClr>
          </a:solidFill>
        </p:spPr>
        <p:txBody>
          <a:bodyPr>
            <a:spAutoFit/>
          </a:bodyPr>
          <a:lstStyle/>
          <a:p>
            <a:pPr algn="ctr" eaLnBrk="1" hangingPunct="1">
              <a:defRPr/>
            </a:pPr>
            <a:r>
              <a:rPr lang="cs-CZ" sz="3200" b="1" cap="all" dirty="0">
                <a:latin typeface="Arial" charset="0"/>
              </a:rPr>
              <a:t>K čemu?</a:t>
            </a:r>
          </a:p>
        </p:txBody>
      </p:sp>
    </p:spTree>
    <p:extLst>
      <p:ext uri="{BB962C8B-B14F-4D97-AF65-F5344CB8AC3E}">
        <p14:creationId xmlns:p14="http://schemas.microsoft.com/office/powerpoint/2010/main" val="41953412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313" y="274638"/>
            <a:ext cx="8472487" cy="1143000"/>
          </a:xfrm>
        </p:spPr>
        <p:txBody>
          <a:bodyPr/>
          <a:lstStyle/>
          <a:p>
            <a:pPr algn="ctr">
              <a:defRPr/>
            </a:pPr>
            <a:r>
              <a:rPr lang="cs-CZ" dirty="0" smtClean="0">
                <a:solidFill>
                  <a:srgbClr val="FFC000"/>
                </a:solidFill>
              </a:rPr>
              <a:t>Ekonomie jako věda</a:t>
            </a:r>
            <a:endParaRPr lang="cs-CZ" dirty="0">
              <a:solidFill>
                <a:srgbClr val="FFC000"/>
              </a:solidFill>
            </a:endParaRPr>
          </a:p>
        </p:txBody>
      </p:sp>
      <p:sp>
        <p:nvSpPr>
          <p:cNvPr id="20483" name="Zástupný symbol pro obsah 2"/>
          <p:cNvSpPr>
            <a:spLocks noGrp="1"/>
          </p:cNvSpPr>
          <p:nvPr>
            <p:ph idx="1"/>
          </p:nvPr>
        </p:nvSpPr>
        <p:spPr/>
        <p:txBody>
          <a:bodyPr/>
          <a:lstStyle/>
          <a:p>
            <a:pPr marL="119062" indent="0">
              <a:spcBef>
                <a:spcPts val="600"/>
              </a:spcBef>
              <a:buNone/>
            </a:pPr>
            <a:r>
              <a:rPr lang="cs-CZ" sz="2800" b="1" dirty="0" smtClean="0">
                <a:solidFill>
                  <a:srgbClr val="FF0000"/>
                </a:solidFill>
                <a:latin typeface="Corbel" pitchFamily="34" charset="0"/>
              </a:rPr>
              <a:t>MIKROEKONOMIE</a:t>
            </a:r>
          </a:p>
          <a:p>
            <a:pPr>
              <a:spcBef>
                <a:spcPts val="600"/>
              </a:spcBef>
            </a:pPr>
            <a:r>
              <a:rPr lang="cs-CZ" sz="2800" dirty="0" smtClean="0">
                <a:latin typeface="Corbel" pitchFamily="34" charset="0"/>
              </a:rPr>
              <a:t>zabývá </a:t>
            </a:r>
            <a:r>
              <a:rPr lang="cs-CZ" sz="2800" dirty="0">
                <a:latin typeface="Corbel" pitchFamily="34" charset="0"/>
              </a:rPr>
              <a:t>se chováním dílčích ekonomických subjektů na dílčím trhu, tedy trhu určitého statku nebo trhu určitého výrobního </a:t>
            </a:r>
            <a:r>
              <a:rPr lang="cs-CZ" sz="2800" dirty="0" smtClean="0">
                <a:latin typeface="Corbel" pitchFamily="34" charset="0"/>
              </a:rPr>
              <a:t>faktoru</a:t>
            </a:r>
          </a:p>
          <a:p>
            <a:pPr marL="119062" indent="0">
              <a:spcBef>
                <a:spcPts val="600"/>
              </a:spcBef>
              <a:buNone/>
            </a:pPr>
            <a:r>
              <a:rPr lang="cs-CZ" sz="2800" b="1" dirty="0" smtClean="0">
                <a:solidFill>
                  <a:srgbClr val="FF0000"/>
                </a:solidFill>
                <a:latin typeface="Corbel" pitchFamily="34" charset="0"/>
              </a:rPr>
              <a:t>MAKROEKONOMIE</a:t>
            </a:r>
            <a:endParaRPr lang="cs-CZ" sz="2800" b="1" dirty="0">
              <a:solidFill>
                <a:srgbClr val="FF0000"/>
              </a:solidFill>
              <a:latin typeface="Corbel" pitchFamily="34" charset="0"/>
            </a:endParaRPr>
          </a:p>
          <a:p>
            <a:pPr>
              <a:spcBef>
                <a:spcPts val="600"/>
              </a:spcBef>
            </a:pPr>
            <a:r>
              <a:rPr lang="cs-CZ" sz="2800" dirty="0">
                <a:latin typeface="Corbel" pitchFamily="34" charset="0"/>
              </a:rPr>
              <a:t>zabývá chováním ekonomiky jako celku, zkoumá souhrnné, agregátní ekonomické jevy a vzájemné vztahy mezi nimi, souhrnné ekonomické veličiny jako jsou nezaměstnanost, inflaci, národní produkt, vztah k zahraničí</a:t>
            </a:r>
          </a:p>
          <a:p>
            <a:pPr>
              <a:spcBef>
                <a:spcPts val="600"/>
              </a:spcBef>
            </a:pPr>
            <a:endParaRPr lang="cs-CZ" sz="2800" dirty="0" smtClean="0">
              <a:effectLst/>
              <a:latin typeface="Corbel" pitchFamily="34" charset="0"/>
            </a:endParaRPr>
          </a:p>
        </p:txBody>
      </p:sp>
    </p:spTree>
    <p:extLst>
      <p:ext uri="{BB962C8B-B14F-4D97-AF65-F5344CB8AC3E}">
        <p14:creationId xmlns:p14="http://schemas.microsoft.com/office/powerpoint/2010/main" val="1249967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anim calcmode="lin" valueType="num">
                                      <p:cBhvr>
                                        <p:cTn id="7" dur="1000" fill="hold"/>
                                        <p:tgtEl>
                                          <p:spTgt spid="2048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2048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2048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0483">
                                            <p:txEl>
                                              <p:pRg st="2" end="2"/>
                                            </p:txEl>
                                          </p:spTgt>
                                        </p:tgtEl>
                                        <p:attrNameLst>
                                          <p:attrName>style.visibility</p:attrName>
                                        </p:attrNameLst>
                                      </p:cBhvr>
                                      <p:to>
                                        <p:strVal val="visible"/>
                                      </p:to>
                                    </p:set>
                                    <p:anim calcmode="lin" valueType="num">
                                      <p:cBhvr>
                                        <p:cTn id="14" dur="1000" fill="hold"/>
                                        <p:tgtEl>
                                          <p:spTgt spid="2048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2048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2048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0483">
                                            <p:txEl>
                                              <p:pRg st="0" end="0"/>
                                            </p:txEl>
                                          </p:spTgt>
                                        </p:tgtEl>
                                        <p:attrNameLst>
                                          <p:attrName>style.visibility</p:attrName>
                                        </p:attrNameLst>
                                      </p:cBhvr>
                                      <p:to>
                                        <p:strVal val="visible"/>
                                      </p:to>
                                    </p:set>
                                    <p:anim calcmode="lin" valueType="num">
                                      <p:cBhvr>
                                        <p:cTn id="21" dur="1000" fill="hold"/>
                                        <p:tgtEl>
                                          <p:spTgt spid="20483">
                                            <p:txEl>
                                              <p:pRg st="0" end="0"/>
                                            </p:txEl>
                                          </p:spTgt>
                                        </p:tgtEl>
                                        <p:attrNameLst>
                                          <p:attrName>ppt_w</p:attrName>
                                        </p:attrNameLst>
                                      </p:cBhvr>
                                      <p:tavLst>
                                        <p:tav tm="0">
                                          <p:val>
                                            <p:strVal val="#ppt_w*0.70"/>
                                          </p:val>
                                        </p:tav>
                                        <p:tav tm="100000">
                                          <p:val>
                                            <p:strVal val="#ppt_w"/>
                                          </p:val>
                                        </p:tav>
                                      </p:tavLst>
                                    </p:anim>
                                    <p:anim calcmode="lin" valueType="num">
                                      <p:cBhvr>
                                        <p:cTn id="22" dur="1000" fill="hold"/>
                                        <p:tgtEl>
                                          <p:spTgt spid="20483">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2048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0483">
                                            <p:txEl>
                                              <p:pRg st="3" end="3"/>
                                            </p:txEl>
                                          </p:spTgt>
                                        </p:tgtEl>
                                        <p:attrNameLst>
                                          <p:attrName>style.visibility</p:attrName>
                                        </p:attrNameLst>
                                      </p:cBhvr>
                                      <p:to>
                                        <p:strVal val="visible"/>
                                      </p:to>
                                    </p:set>
                                    <p:anim calcmode="lin" valueType="num">
                                      <p:cBhvr>
                                        <p:cTn id="28" dur="1000" fill="hold"/>
                                        <p:tgtEl>
                                          <p:spTgt spid="2048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2048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p:txBody>
          <a:bodyPr>
            <a:normAutofit fontScale="90000"/>
          </a:bodyPr>
          <a:lstStyle/>
          <a:p>
            <a:pPr algn="ctr"/>
            <a:r>
              <a:rPr lang="cs-CZ" altLang="cs-CZ" b="1" smtClean="0">
                <a:latin typeface="Corbel" panose="020B0503020204020204" pitchFamily="34" charset="0"/>
              </a:rPr>
              <a:t>Model s linií 45</a:t>
            </a:r>
            <a:r>
              <a:rPr lang="cs-CZ" altLang="cs-CZ" b="1" smtClean="0">
                <a:latin typeface="Corbel" panose="020B0503020204020204" pitchFamily="34" charset="0"/>
                <a:cs typeface="Times New Roman" panose="02020603050405020304" pitchFamily="18" charset="0"/>
              </a:rPr>
              <a:t>º čili jednoduchý keynesiánský model</a:t>
            </a:r>
            <a:endParaRPr lang="cs-CZ" altLang="cs-CZ" b="1" smtClean="0">
              <a:latin typeface="Corbel" panose="020B0503020204020204" pitchFamily="34" charset="0"/>
            </a:endParaRPr>
          </a:p>
        </p:txBody>
      </p:sp>
      <p:sp>
        <p:nvSpPr>
          <p:cNvPr id="25603" name="Zástupný symbol pro obsah 2"/>
          <p:cNvSpPr>
            <a:spLocks noGrp="1"/>
          </p:cNvSpPr>
          <p:nvPr>
            <p:ph idx="1"/>
          </p:nvPr>
        </p:nvSpPr>
        <p:spPr>
          <a:xfrm>
            <a:off x="395288" y="2492375"/>
            <a:ext cx="8497887" cy="4114800"/>
          </a:xfrm>
        </p:spPr>
        <p:txBody>
          <a:bodyPr/>
          <a:lstStyle/>
          <a:p>
            <a:r>
              <a:rPr lang="cs-CZ" altLang="cs-CZ" sz="2400" smtClean="0"/>
              <a:t>cenová hladina je stálá,</a:t>
            </a:r>
          </a:p>
          <a:p>
            <a:r>
              <a:rPr lang="cs-CZ" altLang="cs-CZ" sz="2400" smtClean="0"/>
              <a:t>zásoba kapitálu je dostatečná, může být vyrobena produkce, která je poptávaná, </a:t>
            </a:r>
          </a:p>
          <a:p>
            <a:r>
              <a:rPr lang="cs-CZ" altLang="cs-CZ" sz="2400" smtClean="0"/>
              <a:t>existuje produkční mezera,</a:t>
            </a:r>
          </a:p>
          <a:p>
            <a:r>
              <a:rPr lang="cs-CZ" altLang="cs-CZ" sz="2400" smtClean="0"/>
              <a:t>nabídka práce je dostatečná, může být vyrobena produkce, která je poptávaná při dané stálé nominální mzdě,</a:t>
            </a:r>
          </a:p>
          <a:p>
            <a:r>
              <a:rPr lang="cs-CZ" altLang="cs-CZ" sz="2400" smtClean="0"/>
              <a:t>všechny nominální veličiny jsou reálnými veličinami,</a:t>
            </a:r>
          </a:p>
          <a:p>
            <a:r>
              <a:rPr lang="cs-CZ" altLang="cs-CZ" sz="2400" smtClean="0"/>
              <a:t>ekonomika je uzavřená</a:t>
            </a:r>
          </a:p>
        </p:txBody>
      </p:sp>
      <p:sp>
        <p:nvSpPr>
          <p:cNvPr id="5" name="TextovéPole 4"/>
          <p:cNvSpPr txBox="1"/>
          <p:nvPr/>
        </p:nvSpPr>
        <p:spPr>
          <a:xfrm>
            <a:off x="0" y="1792288"/>
            <a:ext cx="9144000" cy="585787"/>
          </a:xfrm>
          <a:prstGeom prst="rect">
            <a:avLst/>
          </a:prstGeom>
          <a:solidFill>
            <a:schemeClr val="accent1">
              <a:lumMod val="60000"/>
              <a:lumOff val="40000"/>
            </a:schemeClr>
          </a:solidFill>
        </p:spPr>
        <p:txBody>
          <a:bodyPr>
            <a:spAutoFit/>
          </a:bodyPr>
          <a:lstStyle/>
          <a:p>
            <a:pPr algn="ctr" eaLnBrk="1" hangingPunct="1">
              <a:defRPr/>
            </a:pPr>
            <a:r>
              <a:rPr lang="cs-CZ" sz="3200" b="1" cap="all" dirty="0">
                <a:latin typeface="Arial" charset="0"/>
              </a:rPr>
              <a:t>Předpoklady modelu se 2 sektory</a:t>
            </a:r>
          </a:p>
        </p:txBody>
      </p:sp>
    </p:spTree>
    <p:extLst>
      <p:ext uri="{BB962C8B-B14F-4D97-AF65-F5344CB8AC3E}">
        <p14:creationId xmlns:p14="http://schemas.microsoft.com/office/powerpoint/2010/main" val="417818883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p:txBody>
          <a:bodyPr>
            <a:normAutofit fontScale="90000"/>
          </a:bodyPr>
          <a:lstStyle/>
          <a:p>
            <a:pPr algn="ctr"/>
            <a:r>
              <a:rPr lang="cs-CZ" altLang="cs-CZ" b="1" smtClean="0">
                <a:latin typeface="Corbel" panose="020B0503020204020204" pitchFamily="34" charset="0"/>
              </a:rPr>
              <a:t>Model s linií 45</a:t>
            </a:r>
            <a:r>
              <a:rPr lang="cs-CZ" altLang="cs-CZ" b="1" smtClean="0">
                <a:latin typeface="Corbel" panose="020B0503020204020204" pitchFamily="34" charset="0"/>
                <a:cs typeface="Times New Roman" panose="02020603050405020304" pitchFamily="18" charset="0"/>
              </a:rPr>
              <a:t>º čili jednoduchý keynesiánský model</a:t>
            </a:r>
            <a:endParaRPr lang="cs-CZ" altLang="cs-CZ" b="1" smtClean="0">
              <a:latin typeface="Corbel" panose="020B0503020204020204" pitchFamily="34" charset="0"/>
            </a:endParaRPr>
          </a:p>
        </p:txBody>
      </p:sp>
      <p:sp>
        <p:nvSpPr>
          <p:cNvPr id="26627" name="Zástupný symbol pro obsah 2"/>
          <p:cNvSpPr>
            <a:spLocks noGrp="1"/>
          </p:cNvSpPr>
          <p:nvPr>
            <p:ph idx="1"/>
          </p:nvPr>
        </p:nvSpPr>
        <p:spPr>
          <a:xfrm>
            <a:off x="395288" y="2492375"/>
            <a:ext cx="8497887" cy="4114800"/>
          </a:xfrm>
        </p:spPr>
        <p:txBody>
          <a:bodyPr/>
          <a:lstStyle/>
          <a:p>
            <a:r>
              <a:rPr lang="cs-CZ" altLang="cs-CZ" sz="2200" smtClean="0"/>
              <a:t>Poměrně proměnlivé</a:t>
            </a:r>
          </a:p>
          <a:p>
            <a:r>
              <a:rPr lang="cs-CZ" altLang="cs-CZ" sz="2200" smtClean="0"/>
              <a:t>Závisí např. na poptávce po produkci firem, očekáváních podnikatelů ohledně dalšího vývoje ekonomiky, na inflaci, nastavení podnikatelského prostředí, pohybu měnových kurzů, a v neposlední řadě také na politickém vývoji</a:t>
            </a:r>
          </a:p>
          <a:p>
            <a:r>
              <a:rPr lang="cs-CZ" altLang="cs-CZ" sz="2200" smtClean="0"/>
              <a:t>Investice ovlivňuje i vláda prostřednictvím např. investičních pobídek, změnou sazby daně ze zisku, existencí minimální mzdy atd. </a:t>
            </a:r>
          </a:p>
          <a:p>
            <a:r>
              <a:rPr lang="cs-CZ" altLang="cs-CZ" sz="2200" smtClean="0"/>
              <a:t>Investice se nemění se změnou reálného důchodu</a:t>
            </a:r>
          </a:p>
          <a:p>
            <a:r>
              <a:rPr lang="cs-CZ" altLang="cs-CZ" sz="2200" smtClean="0"/>
              <a:t>Investice mají multiplikační efekt na produkt (produkt roste rychleji než investice, které jej vyvolaly)</a:t>
            </a:r>
          </a:p>
        </p:txBody>
      </p:sp>
      <p:sp>
        <p:nvSpPr>
          <p:cNvPr id="5" name="TextovéPole 4"/>
          <p:cNvSpPr txBox="1"/>
          <p:nvPr/>
        </p:nvSpPr>
        <p:spPr>
          <a:xfrm>
            <a:off x="0" y="1792288"/>
            <a:ext cx="9144000" cy="585787"/>
          </a:xfrm>
          <a:prstGeom prst="rect">
            <a:avLst/>
          </a:prstGeom>
          <a:solidFill>
            <a:schemeClr val="accent1">
              <a:lumMod val="60000"/>
              <a:lumOff val="40000"/>
            </a:schemeClr>
          </a:solidFill>
        </p:spPr>
        <p:txBody>
          <a:bodyPr>
            <a:spAutoFit/>
          </a:bodyPr>
          <a:lstStyle/>
          <a:p>
            <a:pPr algn="ctr" eaLnBrk="1" hangingPunct="1">
              <a:defRPr/>
            </a:pPr>
            <a:r>
              <a:rPr lang="cs-CZ" sz="3200" b="1" cap="all" dirty="0">
                <a:latin typeface="Arial" charset="0"/>
              </a:rPr>
              <a:t>Investice firem</a:t>
            </a:r>
          </a:p>
        </p:txBody>
      </p:sp>
    </p:spTree>
    <p:extLst>
      <p:ext uri="{BB962C8B-B14F-4D97-AF65-F5344CB8AC3E}">
        <p14:creationId xmlns:p14="http://schemas.microsoft.com/office/powerpoint/2010/main" val="420805345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idx="4294967295"/>
          </p:nvPr>
        </p:nvSpPr>
        <p:spPr>
          <a:xfrm>
            <a:off x="957263" y="-100013"/>
            <a:ext cx="7158037" cy="1412876"/>
          </a:xfrm>
        </p:spPr>
        <p:txBody>
          <a:bodyPr/>
          <a:lstStyle/>
          <a:p>
            <a:pPr algn="ctr"/>
            <a:r>
              <a:rPr lang="cs-CZ" altLang="cs-CZ" sz="2800" b="1" smtClean="0"/>
              <a:t>Investiční funkce</a:t>
            </a:r>
          </a:p>
        </p:txBody>
      </p:sp>
      <p:cxnSp>
        <p:nvCxnSpPr>
          <p:cNvPr id="4" name="Přímá spojovací čára 3"/>
          <p:cNvCxnSpPr/>
          <p:nvPr/>
        </p:nvCxnSpPr>
        <p:spPr>
          <a:xfrm rot="5400000">
            <a:off x="-1414462" y="4275138"/>
            <a:ext cx="4573587" cy="1587"/>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Přímá spojovací čára 5"/>
          <p:cNvCxnSpPr/>
          <p:nvPr/>
        </p:nvCxnSpPr>
        <p:spPr>
          <a:xfrm>
            <a:off x="900113" y="4365625"/>
            <a:ext cx="7286625" cy="1588"/>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2773" name="TextovéPole 7"/>
          <p:cNvSpPr txBox="1">
            <a:spLocks noChangeArrowheads="1"/>
          </p:cNvSpPr>
          <p:nvPr/>
        </p:nvSpPr>
        <p:spPr bwMode="auto">
          <a:xfrm>
            <a:off x="8072438" y="4500563"/>
            <a:ext cx="7858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a:t>Y</a:t>
            </a:r>
          </a:p>
        </p:txBody>
      </p:sp>
      <p:sp>
        <p:nvSpPr>
          <p:cNvPr id="32774" name="TextovéPole 8"/>
          <p:cNvSpPr txBox="1">
            <a:spLocks noChangeArrowheads="1"/>
          </p:cNvSpPr>
          <p:nvPr/>
        </p:nvSpPr>
        <p:spPr bwMode="auto">
          <a:xfrm>
            <a:off x="357188" y="1785938"/>
            <a:ext cx="8572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800"/>
              <a:t>I</a:t>
            </a:r>
          </a:p>
        </p:txBody>
      </p:sp>
      <p:sp>
        <p:nvSpPr>
          <p:cNvPr id="32782" name="TextovéPole 20"/>
          <p:cNvSpPr txBox="1">
            <a:spLocks noChangeArrowheads="1"/>
          </p:cNvSpPr>
          <p:nvPr/>
        </p:nvSpPr>
        <p:spPr bwMode="auto">
          <a:xfrm>
            <a:off x="1200150" y="5732463"/>
            <a:ext cx="7315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t>Investiční výdaje jsou autonomní, tj. nezávislé na úrovni důchodu</a:t>
            </a:r>
          </a:p>
        </p:txBody>
      </p:sp>
      <p:cxnSp>
        <p:nvCxnSpPr>
          <p:cNvPr id="24" name="Přímá spojovací čára 23"/>
          <p:cNvCxnSpPr/>
          <p:nvPr/>
        </p:nvCxnSpPr>
        <p:spPr>
          <a:xfrm>
            <a:off x="900113" y="3860800"/>
            <a:ext cx="6357937" cy="1588"/>
          </a:xfrm>
          <a:prstGeom prst="line">
            <a:avLst/>
          </a:prstGeom>
          <a:ln w="34925">
            <a:solidFill>
              <a:srgbClr val="003399"/>
            </a:solidFill>
          </a:ln>
        </p:spPr>
        <p:style>
          <a:lnRef idx="1">
            <a:schemeClr val="accent1"/>
          </a:lnRef>
          <a:fillRef idx="0">
            <a:schemeClr val="accent1"/>
          </a:fillRef>
          <a:effectRef idx="0">
            <a:schemeClr val="accent1"/>
          </a:effectRef>
          <a:fontRef idx="minor">
            <a:schemeClr val="tx1"/>
          </a:fontRef>
        </p:style>
      </p:cxnSp>
      <p:sp>
        <p:nvSpPr>
          <p:cNvPr id="32787" name="TextovéPole 19"/>
          <p:cNvSpPr txBox="1">
            <a:spLocks noChangeArrowheads="1"/>
          </p:cNvSpPr>
          <p:nvPr/>
        </p:nvSpPr>
        <p:spPr bwMode="auto">
          <a:xfrm>
            <a:off x="7308850" y="3789363"/>
            <a:ext cx="6429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t>I</a:t>
            </a:r>
            <a:r>
              <a:rPr lang="cs-CZ" altLang="cs-CZ" sz="1800" b="1" baseline="-25000"/>
              <a:t>1</a:t>
            </a:r>
          </a:p>
        </p:txBody>
      </p:sp>
      <p:cxnSp>
        <p:nvCxnSpPr>
          <p:cNvPr id="21" name="Přímá spojovací čára 23"/>
          <p:cNvCxnSpPr/>
          <p:nvPr/>
        </p:nvCxnSpPr>
        <p:spPr>
          <a:xfrm>
            <a:off x="900113" y="3213100"/>
            <a:ext cx="6357937" cy="1588"/>
          </a:xfrm>
          <a:prstGeom prst="line">
            <a:avLst/>
          </a:prstGeom>
          <a:ln w="34925">
            <a:solidFill>
              <a:srgbClr val="003399"/>
            </a:solidFill>
          </a:ln>
        </p:spPr>
        <p:style>
          <a:lnRef idx="1">
            <a:schemeClr val="accent1"/>
          </a:lnRef>
          <a:fillRef idx="0">
            <a:schemeClr val="accent1"/>
          </a:fillRef>
          <a:effectRef idx="0">
            <a:schemeClr val="accent1"/>
          </a:effectRef>
          <a:fontRef idx="minor">
            <a:schemeClr val="tx1"/>
          </a:fontRef>
        </p:style>
      </p:cxnSp>
      <p:sp>
        <p:nvSpPr>
          <p:cNvPr id="22" name="TextovéPole 19"/>
          <p:cNvSpPr txBox="1">
            <a:spLocks noChangeArrowheads="1"/>
          </p:cNvSpPr>
          <p:nvPr/>
        </p:nvSpPr>
        <p:spPr bwMode="auto">
          <a:xfrm>
            <a:off x="7373938" y="3028950"/>
            <a:ext cx="139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t>I</a:t>
            </a:r>
            <a:r>
              <a:rPr lang="cs-CZ" altLang="cs-CZ" sz="1800" b="1" baseline="-25000"/>
              <a:t>2</a:t>
            </a:r>
            <a:r>
              <a:rPr lang="cs-CZ" altLang="cs-CZ" sz="1800" b="1"/>
              <a:t>= I</a:t>
            </a:r>
            <a:r>
              <a:rPr lang="cs-CZ" altLang="cs-CZ" sz="1800" b="1" baseline="-25000"/>
              <a:t>1</a:t>
            </a:r>
            <a:r>
              <a:rPr lang="cs-CZ" altLang="cs-CZ" sz="1800" b="1"/>
              <a:t> +</a:t>
            </a:r>
            <a:r>
              <a:rPr lang="el-GR" altLang="cs-CZ" sz="1800" b="1">
                <a:cs typeface="Arial" panose="020B0604020202020204" pitchFamily="34" charset="0"/>
              </a:rPr>
              <a:t>Δ</a:t>
            </a:r>
            <a:r>
              <a:rPr lang="cs-CZ" altLang="cs-CZ" sz="1800" b="1">
                <a:cs typeface="Arial" panose="020B0604020202020204" pitchFamily="34" charset="0"/>
              </a:rPr>
              <a:t> I</a:t>
            </a:r>
            <a:r>
              <a:rPr lang="cs-CZ" altLang="cs-CZ" sz="1800" b="1"/>
              <a:t> </a:t>
            </a:r>
            <a:endParaRPr lang="cs-CZ" altLang="cs-CZ" sz="1800" b="1" baseline="-25000"/>
          </a:p>
        </p:txBody>
      </p:sp>
    </p:spTree>
    <p:extLst>
      <p:ext uri="{BB962C8B-B14F-4D97-AF65-F5344CB8AC3E}">
        <p14:creationId xmlns:p14="http://schemas.microsoft.com/office/powerpoint/2010/main" val="29799700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70" decel="100000"/>
                                        <p:tgtEl>
                                          <p:spTgt spid="4"/>
                                        </p:tgtEl>
                                      </p:cBhvr>
                                    </p:animEffect>
                                    <p:animScale>
                                      <p:cBhvr>
                                        <p:cTn id="8" dur="770" decel="100000"/>
                                        <p:tgtEl>
                                          <p:spTgt spid="4"/>
                                        </p:tgtEl>
                                      </p:cBhvr>
                                      <p:from x="10000" y="10000"/>
                                      <p:to x="200000" y="450000"/>
                                    </p:animScale>
                                    <p:animScale>
                                      <p:cBhvr>
                                        <p:cTn id="9" dur="1230" accel="100000" fill="hold">
                                          <p:stCondLst>
                                            <p:cond delay="770"/>
                                          </p:stCondLst>
                                        </p:cTn>
                                        <p:tgtEl>
                                          <p:spTgt spid="4"/>
                                        </p:tgtEl>
                                      </p:cBhvr>
                                      <p:from x="200000" y="450000"/>
                                      <p:to x="100000" y="100000"/>
                                    </p:animScale>
                                    <p:set>
                                      <p:cBhvr>
                                        <p:cTn id="10" dur="770" fill="hold"/>
                                        <p:tgtEl>
                                          <p:spTgt spid="4"/>
                                        </p:tgtEl>
                                        <p:attrNameLst>
                                          <p:attrName>ppt_x</p:attrName>
                                        </p:attrNameLst>
                                      </p:cBhvr>
                                      <p:to>
                                        <p:strVal val="(0.5)"/>
                                      </p:to>
                                    </p:set>
                                    <p:anim from="(0.5)" to="(#ppt_x)" calcmode="lin" valueType="num">
                                      <p:cBhvr>
                                        <p:cTn id="11" dur="1230" accel="100000" fill="hold">
                                          <p:stCondLst>
                                            <p:cond delay="770"/>
                                          </p:stCondLst>
                                        </p:cTn>
                                        <p:tgtEl>
                                          <p:spTgt spid="4"/>
                                        </p:tgtEl>
                                        <p:attrNameLst>
                                          <p:attrName>ppt_x</p:attrName>
                                        </p:attrNameLst>
                                      </p:cBhvr>
                                    </p:anim>
                                    <p:set>
                                      <p:cBhvr>
                                        <p:cTn id="12" dur="770" fill="hold"/>
                                        <p:tgtEl>
                                          <p:spTgt spid="4"/>
                                        </p:tgtEl>
                                        <p:attrNameLst>
                                          <p:attrName>ppt_y</p:attrName>
                                        </p:attrNameLst>
                                      </p:cBhvr>
                                      <p:to>
                                        <p:strVal val="(#ppt_y+0.4)"/>
                                      </p:to>
                                    </p:set>
                                    <p:anim from="(#ppt_y+0.4)" to="(#ppt_y)" calcmode="lin" valueType="num">
                                      <p:cBhvr>
                                        <p:cTn id="13" dur="1230" accel="100000" fill="hold">
                                          <p:stCondLst>
                                            <p:cond delay="770"/>
                                          </p:stCondLst>
                                        </p:cTn>
                                        <p:tgtEl>
                                          <p:spTgt spid="4"/>
                                        </p:tgtEl>
                                        <p:attrNameLst>
                                          <p:attrName>ppt_y</p:attrName>
                                        </p:attrNameLst>
                                      </p:cBhvr>
                                    </p:anim>
                                  </p:childTnLst>
                                </p:cTn>
                              </p:par>
                              <p:par>
                                <p:cTn id="14" presetID="51"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770" decel="100000"/>
                                        <p:tgtEl>
                                          <p:spTgt spid="6"/>
                                        </p:tgtEl>
                                      </p:cBhvr>
                                    </p:animEffect>
                                    <p:animScale>
                                      <p:cBhvr>
                                        <p:cTn id="17" dur="770" decel="100000"/>
                                        <p:tgtEl>
                                          <p:spTgt spid="6"/>
                                        </p:tgtEl>
                                      </p:cBhvr>
                                      <p:from x="10000" y="10000"/>
                                      <p:to x="200000" y="450000"/>
                                    </p:animScale>
                                    <p:animScale>
                                      <p:cBhvr>
                                        <p:cTn id="18" dur="1230" accel="100000" fill="hold">
                                          <p:stCondLst>
                                            <p:cond delay="770"/>
                                          </p:stCondLst>
                                        </p:cTn>
                                        <p:tgtEl>
                                          <p:spTgt spid="6"/>
                                        </p:tgtEl>
                                      </p:cBhvr>
                                      <p:from x="200000" y="450000"/>
                                      <p:to x="100000" y="100000"/>
                                    </p:animScale>
                                    <p:set>
                                      <p:cBhvr>
                                        <p:cTn id="19" dur="770" fill="hold"/>
                                        <p:tgtEl>
                                          <p:spTgt spid="6"/>
                                        </p:tgtEl>
                                        <p:attrNameLst>
                                          <p:attrName>ppt_x</p:attrName>
                                        </p:attrNameLst>
                                      </p:cBhvr>
                                      <p:to>
                                        <p:strVal val="(0.5)"/>
                                      </p:to>
                                    </p:set>
                                    <p:anim from="(0.5)" to="(#ppt_x)" calcmode="lin" valueType="num">
                                      <p:cBhvr>
                                        <p:cTn id="20" dur="1230" accel="100000" fill="hold">
                                          <p:stCondLst>
                                            <p:cond delay="770"/>
                                          </p:stCondLst>
                                        </p:cTn>
                                        <p:tgtEl>
                                          <p:spTgt spid="6"/>
                                        </p:tgtEl>
                                        <p:attrNameLst>
                                          <p:attrName>ppt_x</p:attrName>
                                        </p:attrNameLst>
                                      </p:cBhvr>
                                    </p:anim>
                                    <p:set>
                                      <p:cBhvr>
                                        <p:cTn id="21" dur="770" fill="hold"/>
                                        <p:tgtEl>
                                          <p:spTgt spid="6"/>
                                        </p:tgtEl>
                                        <p:attrNameLst>
                                          <p:attrName>ppt_y</p:attrName>
                                        </p:attrNameLst>
                                      </p:cBhvr>
                                      <p:to>
                                        <p:strVal val="(#ppt_y+0.4)"/>
                                      </p:to>
                                    </p:set>
                                    <p:anim from="(#ppt_y+0.4)" to="(#ppt_y)" calcmode="lin" valueType="num">
                                      <p:cBhvr>
                                        <p:cTn id="22" dur="1230" accel="100000" fill="hold">
                                          <p:stCondLst>
                                            <p:cond delay="770"/>
                                          </p:stCondLst>
                                        </p:cTn>
                                        <p:tgtEl>
                                          <p:spTgt spid="6"/>
                                        </p:tgtEl>
                                        <p:attrNameLst>
                                          <p:attrName>ppt_y</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8" presetClass="entr" presetSubtype="0" accel="50000" fill="hold" grpId="0" nodeType="clickEffect">
                                  <p:stCondLst>
                                    <p:cond delay="0"/>
                                  </p:stCondLst>
                                  <p:iterate type="lt">
                                    <p:tmPct val="50000"/>
                                  </p:iterate>
                                  <p:childTnLst>
                                    <p:set>
                                      <p:cBhvr>
                                        <p:cTn id="26" dur="1" fill="hold">
                                          <p:stCondLst>
                                            <p:cond delay="0"/>
                                          </p:stCondLst>
                                        </p:cTn>
                                        <p:tgtEl>
                                          <p:spTgt spid="32773"/>
                                        </p:tgtEl>
                                        <p:attrNameLst>
                                          <p:attrName>style.visibility</p:attrName>
                                        </p:attrNameLst>
                                      </p:cBhvr>
                                      <p:to>
                                        <p:strVal val="visible"/>
                                      </p:to>
                                    </p:set>
                                    <p:set>
                                      <p:cBhvr>
                                        <p:cTn id="27" dur="455" fill="hold">
                                          <p:stCondLst>
                                            <p:cond delay="0"/>
                                          </p:stCondLst>
                                        </p:cTn>
                                        <p:tgtEl>
                                          <p:spTgt spid="32773"/>
                                        </p:tgtEl>
                                        <p:attrNameLst>
                                          <p:attrName>style.rotation</p:attrName>
                                        </p:attrNameLst>
                                      </p:cBhvr>
                                      <p:to>
                                        <p:strVal val="-45.0"/>
                                      </p:to>
                                    </p:set>
                                    <p:anim calcmode="lin" valueType="num">
                                      <p:cBhvr>
                                        <p:cTn id="28" dur="455" fill="hold">
                                          <p:stCondLst>
                                            <p:cond delay="455"/>
                                          </p:stCondLst>
                                        </p:cTn>
                                        <p:tgtEl>
                                          <p:spTgt spid="32773"/>
                                        </p:tgtEl>
                                        <p:attrNameLst>
                                          <p:attrName>style.rotation</p:attrName>
                                        </p:attrNameLst>
                                      </p:cBhvr>
                                      <p:tavLst>
                                        <p:tav tm="0">
                                          <p:val>
                                            <p:fltVal val="-45"/>
                                          </p:val>
                                        </p:tav>
                                        <p:tav tm="69900">
                                          <p:val>
                                            <p:fltVal val="45"/>
                                          </p:val>
                                        </p:tav>
                                        <p:tav tm="100000">
                                          <p:val>
                                            <p:fltVal val="0"/>
                                          </p:val>
                                        </p:tav>
                                      </p:tavLst>
                                    </p:anim>
                                    <p:anim calcmode="lin" valueType="num">
                                      <p:cBhvr>
                                        <p:cTn id="29" dur="455" fill="hold">
                                          <p:stCondLst>
                                            <p:cond delay="0"/>
                                          </p:stCondLst>
                                        </p:cTn>
                                        <p:tgtEl>
                                          <p:spTgt spid="32773"/>
                                        </p:tgtEl>
                                        <p:attrNameLst>
                                          <p:attrName>ppt_y</p:attrName>
                                        </p:attrNameLst>
                                      </p:cBhvr>
                                      <p:tavLst>
                                        <p:tav tm="0">
                                          <p:val>
                                            <p:strVal val="#ppt_y-1"/>
                                          </p:val>
                                        </p:tav>
                                        <p:tav tm="100000">
                                          <p:val>
                                            <p:strVal val="#ppt_y-(0.354*#ppt_w-0.172*#ppt_h)"/>
                                          </p:val>
                                        </p:tav>
                                      </p:tavLst>
                                    </p:anim>
                                    <p:anim calcmode="lin" valueType="num">
                                      <p:cBhvr>
                                        <p:cTn id="30" dur="156" decel="50000" autoRev="1" fill="hold">
                                          <p:stCondLst>
                                            <p:cond delay="455"/>
                                          </p:stCondLst>
                                        </p:cTn>
                                        <p:tgtEl>
                                          <p:spTgt spid="32773"/>
                                        </p:tgtEl>
                                        <p:attrNameLst>
                                          <p:attrName>ppt_y</p:attrName>
                                        </p:attrNameLst>
                                      </p:cBhvr>
                                      <p:tavLst>
                                        <p:tav tm="0">
                                          <p:val>
                                            <p:strVal val="#ppt_y-(0.354*#ppt_w-0.172*#ppt_h)"/>
                                          </p:val>
                                        </p:tav>
                                        <p:tav tm="100000">
                                          <p:val>
                                            <p:strVal val="#ppt_y-(0.354*#ppt_w-0.172*#ppt_h)-#ppt_h/2"/>
                                          </p:val>
                                        </p:tav>
                                      </p:tavLst>
                                    </p:anim>
                                    <p:anim calcmode="lin" valueType="num">
                                      <p:cBhvr>
                                        <p:cTn id="31" dur="136" fill="hold">
                                          <p:stCondLst>
                                            <p:cond delay="864"/>
                                          </p:stCondLst>
                                        </p:cTn>
                                        <p:tgtEl>
                                          <p:spTgt spid="32773"/>
                                        </p:tgtEl>
                                        <p:attrNameLst>
                                          <p:attrName>ppt_y</p:attrName>
                                        </p:attrNameLst>
                                      </p:cBhvr>
                                      <p:tavLst>
                                        <p:tav tm="0">
                                          <p:val>
                                            <p:strVal val="#ppt_y-(0.354*#ppt_w-0.172*#ppt_h)"/>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38" presetClass="entr" presetSubtype="0" accel="50000" fill="hold" grpId="0" nodeType="clickEffect">
                                  <p:stCondLst>
                                    <p:cond delay="0"/>
                                  </p:stCondLst>
                                  <p:iterate type="lt">
                                    <p:tmPct val="50000"/>
                                  </p:iterate>
                                  <p:childTnLst>
                                    <p:set>
                                      <p:cBhvr>
                                        <p:cTn id="35" dur="1" fill="hold">
                                          <p:stCondLst>
                                            <p:cond delay="0"/>
                                          </p:stCondLst>
                                        </p:cTn>
                                        <p:tgtEl>
                                          <p:spTgt spid="32774"/>
                                        </p:tgtEl>
                                        <p:attrNameLst>
                                          <p:attrName>style.visibility</p:attrName>
                                        </p:attrNameLst>
                                      </p:cBhvr>
                                      <p:to>
                                        <p:strVal val="visible"/>
                                      </p:to>
                                    </p:set>
                                    <p:set>
                                      <p:cBhvr>
                                        <p:cTn id="36" dur="455" fill="hold">
                                          <p:stCondLst>
                                            <p:cond delay="0"/>
                                          </p:stCondLst>
                                        </p:cTn>
                                        <p:tgtEl>
                                          <p:spTgt spid="32774"/>
                                        </p:tgtEl>
                                        <p:attrNameLst>
                                          <p:attrName>style.rotation</p:attrName>
                                        </p:attrNameLst>
                                      </p:cBhvr>
                                      <p:to>
                                        <p:strVal val="-45.0"/>
                                      </p:to>
                                    </p:set>
                                    <p:anim calcmode="lin" valueType="num">
                                      <p:cBhvr>
                                        <p:cTn id="37" dur="455" fill="hold">
                                          <p:stCondLst>
                                            <p:cond delay="455"/>
                                          </p:stCondLst>
                                        </p:cTn>
                                        <p:tgtEl>
                                          <p:spTgt spid="32774"/>
                                        </p:tgtEl>
                                        <p:attrNameLst>
                                          <p:attrName>style.rotation</p:attrName>
                                        </p:attrNameLst>
                                      </p:cBhvr>
                                      <p:tavLst>
                                        <p:tav tm="0">
                                          <p:val>
                                            <p:fltVal val="-45"/>
                                          </p:val>
                                        </p:tav>
                                        <p:tav tm="69900">
                                          <p:val>
                                            <p:fltVal val="45"/>
                                          </p:val>
                                        </p:tav>
                                        <p:tav tm="100000">
                                          <p:val>
                                            <p:fltVal val="0"/>
                                          </p:val>
                                        </p:tav>
                                      </p:tavLst>
                                    </p:anim>
                                    <p:anim calcmode="lin" valueType="num">
                                      <p:cBhvr>
                                        <p:cTn id="38" dur="455" fill="hold">
                                          <p:stCondLst>
                                            <p:cond delay="0"/>
                                          </p:stCondLst>
                                        </p:cTn>
                                        <p:tgtEl>
                                          <p:spTgt spid="32774"/>
                                        </p:tgtEl>
                                        <p:attrNameLst>
                                          <p:attrName>ppt_y</p:attrName>
                                        </p:attrNameLst>
                                      </p:cBhvr>
                                      <p:tavLst>
                                        <p:tav tm="0">
                                          <p:val>
                                            <p:strVal val="#ppt_y-1"/>
                                          </p:val>
                                        </p:tav>
                                        <p:tav tm="100000">
                                          <p:val>
                                            <p:strVal val="#ppt_y-(0.354*#ppt_w-0.172*#ppt_h)"/>
                                          </p:val>
                                        </p:tav>
                                      </p:tavLst>
                                    </p:anim>
                                    <p:anim calcmode="lin" valueType="num">
                                      <p:cBhvr>
                                        <p:cTn id="39" dur="156" decel="50000" autoRev="1" fill="hold">
                                          <p:stCondLst>
                                            <p:cond delay="455"/>
                                          </p:stCondLst>
                                        </p:cTn>
                                        <p:tgtEl>
                                          <p:spTgt spid="32774"/>
                                        </p:tgtEl>
                                        <p:attrNameLst>
                                          <p:attrName>ppt_y</p:attrName>
                                        </p:attrNameLst>
                                      </p:cBhvr>
                                      <p:tavLst>
                                        <p:tav tm="0">
                                          <p:val>
                                            <p:strVal val="#ppt_y-(0.354*#ppt_w-0.172*#ppt_h)"/>
                                          </p:val>
                                        </p:tav>
                                        <p:tav tm="100000">
                                          <p:val>
                                            <p:strVal val="#ppt_y-(0.354*#ppt_w-0.172*#ppt_h)-#ppt_h/2"/>
                                          </p:val>
                                        </p:tav>
                                      </p:tavLst>
                                    </p:anim>
                                    <p:anim calcmode="lin" valueType="num">
                                      <p:cBhvr>
                                        <p:cTn id="40" dur="136" fill="hold">
                                          <p:stCondLst>
                                            <p:cond delay="864"/>
                                          </p:stCondLst>
                                        </p:cTn>
                                        <p:tgtEl>
                                          <p:spTgt spid="32774"/>
                                        </p:tgtEl>
                                        <p:attrNameLst>
                                          <p:attrName>ppt_y</p:attrName>
                                        </p:attrNameLst>
                                      </p:cBhvr>
                                      <p:tavLst>
                                        <p:tav tm="0">
                                          <p:val>
                                            <p:strVal val="#ppt_y-(0.354*#ppt_w-0.172*#ppt_h)"/>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nodeType="click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left)">
                                      <p:cBhvr>
                                        <p:cTn id="45" dur="2000"/>
                                        <p:tgtEl>
                                          <p:spTgt spid="24"/>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32787"/>
                                        </p:tgtEl>
                                        <p:attrNameLst>
                                          <p:attrName>style.visibility</p:attrName>
                                        </p:attrNameLst>
                                      </p:cBhvr>
                                      <p:to>
                                        <p:strVal val="visible"/>
                                      </p:to>
                                    </p:set>
                                    <p:animEffect transition="in" filter="wipe(left)">
                                      <p:cBhvr>
                                        <p:cTn id="48" dur="2000"/>
                                        <p:tgtEl>
                                          <p:spTgt spid="32787"/>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nodeType="clickEffect">
                                  <p:stCondLst>
                                    <p:cond delay="0"/>
                                  </p:stCondLst>
                                  <p:iterate type="lt">
                                    <p:tmPct val="0"/>
                                  </p:iterate>
                                  <p:childTnLst>
                                    <p:set>
                                      <p:cBhvr>
                                        <p:cTn id="52" dur="1" fill="hold">
                                          <p:stCondLst>
                                            <p:cond delay="0"/>
                                          </p:stCondLst>
                                        </p:cTn>
                                        <p:tgtEl>
                                          <p:spTgt spid="32782">
                                            <p:txEl>
                                              <p:pRg st="0" end="0"/>
                                            </p:txEl>
                                          </p:spTgt>
                                        </p:tgtEl>
                                        <p:attrNameLst>
                                          <p:attrName>style.visibility</p:attrName>
                                        </p:attrNameLst>
                                      </p:cBhvr>
                                      <p:to>
                                        <p:strVal val="visible"/>
                                      </p:to>
                                    </p:set>
                                    <p:anim calcmode="lin" valueType="num">
                                      <p:cBhvr additive="base">
                                        <p:cTn id="53" dur="500" fill="hold"/>
                                        <p:tgtEl>
                                          <p:spTgt spid="32782">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27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wipe(left)">
                                      <p:cBhvr>
                                        <p:cTn id="59" dur="2000"/>
                                        <p:tgtEl>
                                          <p:spTgt spid="21"/>
                                        </p:tgtEl>
                                      </p:cBhvr>
                                    </p:animEffect>
                                  </p:childTnLst>
                                </p:cTn>
                              </p:par>
                              <p:par>
                                <p:cTn id="60" presetID="22" presetClass="entr" presetSubtype="8" fill="hold" grpId="0" nodeType="with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wipe(left)">
                                      <p:cBhvr>
                                        <p:cTn id="62"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p:bldP spid="32774" grpId="0"/>
      <p:bldP spid="32787" grpId="0"/>
      <p:bldP spid="2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normAutofit fontScale="90000"/>
          </a:bodyPr>
          <a:lstStyle/>
          <a:p>
            <a:pPr algn="ctr"/>
            <a:r>
              <a:rPr lang="cs-CZ" altLang="cs-CZ" b="1" smtClean="0">
                <a:latin typeface="Corbel" panose="020B0503020204020204" pitchFamily="34" charset="0"/>
              </a:rPr>
              <a:t>Model s linií 45</a:t>
            </a:r>
            <a:r>
              <a:rPr lang="cs-CZ" altLang="cs-CZ" b="1" smtClean="0">
                <a:latin typeface="Corbel" panose="020B0503020204020204" pitchFamily="34" charset="0"/>
                <a:cs typeface="Times New Roman" panose="02020603050405020304" pitchFamily="18" charset="0"/>
              </a:rPr>
              <a:t>º čili jednoduchý keynesiánský model</a:t>
            </a:r>
            <a:endParaRPr lang="cs-CZ" altLang="cs-CZ" b="1" smtClean="0">
              <a:latin typeface="Corbel" panose="020B0503020204020204" pitchFamily="34" charset="0"/>
            </a:endParaRPr>
          </a:p>
        </p:txBody>
      </p:sp>
      <p:sp>
        <p:nvSpPr>
          <p:cNvPr id="29699" name="Zástupný symbol pro obsah 2"/>
          <p:cNvSpPr>
            <a:spLocks noGrp="1"/>
          </p:cNvSpPr>
          <p:nvPr>
            <p:ph idx="1"/>
          </p:nvPr>
        </p:nvSpPr>
        <p:spPr>
          <a:xfrm>
            <a:off x="395288" y="2492375"/>
            <a:ext cx="8497887" cy="4114800"/>
          </a:xfrm>
        </p:spPr>
        <p:txBody>
          <a:bodyPr/>
          <a:lstStyle/>
          <a:p>
            <a:r>
              <a:rPr lang="cs-CZ" altLang="cs-CZ" sz="2200" smtClean="0"/>
              <a:t>skutečné spotřební výdaje = plánovaným spotřebním výdajům, </a:t>
            </a:r>
          </a:p>
          <a:p>
            <a:r>
              <a:rPr lang="cs-CZ" altLang="cs-CZ" sz="2200" smtClean="0"/>
              <a:t>liší se plánované a skutečné investiční výdaje,</a:t>
            </a:r>
          </a:p>
          <a:p>
            <a:r>
              <a:rPr lang="cs-CZ" altLang="cs-CZ" sz="2200" smtClean="0"/>
              <a:t>skutečné celkové investiční výdaje: investiční výdaje plánované I</a:t>
            </a:r>
            <a:r>
              <a:rPr lang="cs-CZ" altLang="cs-CZ" sz="2200" baseline="-25000" smtClean="0"/>
              <a:t>P</a:t>
            </a:r>
            <a:r>
              <a:rPr lang="cs-CZ" altLang="cs-CZ" sz="2200" smtClean="0"/>
              <a:t> a investiční výdaje neplánované I</a:t>
            </a:r>
            <a:r>
              <a:rPr lang="cs-CZ" altLang="cs-CZ" sz="2200" baseline="-25000" smtClean="0"/>
              <a:t>N</a:t>
            </a:r>
            <a:r>
              <a:rPr lang="cs-CZ" altLang="cs-CZ" sz="2200" smtClean="0"/>
              <a:t> (mají charakter zásob). </a:t>
            </a:r>
          </a:p>
          <a:p>
            <a:r>
              <a:rPr lang="cs-CZ" altLang="cs-CZ" sz="2200" smtClean="0"/>
              <a:t>vyrobí-li firmy více produktu, hromadí se vyrobená produkce v zásobách, dochází k neplánovanému hromadění zásob a I</a:t>
            </a:r>
            <a:r>
              <a:rPr lang="cs-CZ" altLang="cs-CZ" sz="2200" baseline="-25000" smtClean="0"/>
              <a:t>N</a:t>
            </a:r>
            <a:r>
              <a:rPr lang="cs-CZ" altLang="cs-CZ" sz="2200" smtClean="0"/>
              <a:t> &gt; 0. Pokud vyrobí firmy méně produkce, dochází k neplánovanému čerpání zásob, I</a:t>
            </a:r>
            <a:r>
              <a:rPr lang="cs-CZ" altLang="cs-CZ" sz="2200" baseline="-25000" smtClean="0"/>
              <a:t>N</a:t>
            </a:r>
            <a:r>
              <a:rPr lang="cs-CZ" altLang="cs-CZ" sz="2200" smtClean="0"/>
              <a:t> &lt; 0. </a:t>
            </a:r>
          </a:p>
          <a:p>
            <a:r>
              <a:rPr lang="cs-CZ" altLang="cs-CZ" sz="2200" smtClean="0"/>
              <a:t>celkový objem plánovaných výdajů zahrnuje výdaje tvořící </a:t>
            </a:r>
            <a:r>
              <a:rPr lang="cs-CZ" altLang="cs-CZ" sz="2200" b="1" smtClean="0"/>
              <a:t>agregátní výdaje AE = C + I</a:t>
            </a:r>
          </a:p>
          <a:p>
            <a:endParaRPr lang="cs-CZ" altLang="cs-CZ" sz="2200" smtClean="0"/>
          </a:p>
        </p:txBody>
      </p:sp>
      <p:sp>
        <p:nvSpPr>
          <p:cNvPr id="5" name="TextovéPole 4"/>
          <p:cNvSpPr txBox="1"/>
          <p:nvPr/>
        </p:nvSpPr>
        <p:spPr>
          <a:xfrm>
            <a:off x="0" y="1792288"/>
            <a:ext cx="9144000" cy="585787"/>
          </a:xfrm>
          <a:prstGeom prst="rect">
            <a:avLst/>
          </a:prstGeom>
          <a:solidFill>
            <a:schemeClr val="accent1">
              <a:lumMod val="60000"/>
              <a:lumOff val="40000"/>
            </a:schemeClr>
          </a:solidFill>
        </p:spPr>
        <p:txBody>
          <a:bodyPr>
            <a:spAutoFit/>
          </a:bodyPr>
          <a:lstStyle/>
          <a:p>
            <a:pPr algn="ctr" eaLnBrk="1" hangingPunct="1">
              <a:defRPr/>
            </a:pPr>
            <a:r>
              <a:rPr lang="cs-CZ" sz="3200" b="1" cap="all" dirty="0">
                <a:latin typeface="Arial" charset="0"/>
              </a:rPr>
              <a:t>Skutečné agregátní výdaje</a:t>
            </a:r>
          </a:p>
        </p:txBody>
      </p:sp>
    </p:spTree>
    <p:extLst>
      <p:ext uri="{BB962C8B-B14F-4D97-AF65-F5344CB8AC3E}">
        <p14:creationId xmlns:p14="http://schemas.microsoft.com/office/powerpoint/2010/main" val="67560092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ctr"/>
            <a:r>
              <a:rPr lang="cs-CZ" altLang="cs-CZ" sz="3600" smtClean="0"/>
              <a:t>Určení rovnovážného produktu pomocí křivky spotřeby a investic</a:t>
            </a:r>
            <a:endParaRPr lang="en-US" altLang="cs-CZ" sz="3600" smtClean="0"/>
          </a:p>
        </p:txBody>
      </p:sp>
      <p:sp>
        <p:nvSpPr>
          <p:cNvPr id="45060" name="Line 4"/>
          <p:cNvSpPr>
            <a:spLocks noChangeShapeType="1"/>
          </p:cNvSpPr>
          <p:nvPr/>
        </p:nvSpPr>
        <p:spPr bwMode="auto">
          <a:xfrm>
            <a:off x="611188" y="2276475"/>
            <a:ext cx="0" cy="3673475"/>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061" name="Line 5"/>
          <p:cNvSpPr>
            <a:spLocks noChangeShapeType="1"/>
          </p:cNvSpPr>
          <p:nvPr/>
        </p:nvSpPr>
        <p:spPr bwMode="auto">
          <a:xfrm>
            <a:off x="611188" y="5949950"/>
            <a:ext cx="6481762"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062" name="Line 6"/>
          <p:cNvSpPr>
            <a:spLocks noChangeShapeType="1"/>
          </p:cNvSpPr>
          <p:nvPr/>
        </p:nvSpPr>
        <p:spPr bwMode="auto">
          <a:xfrm flipV="1">
            <a:off x="611188" y="2492375"/>
            <a:ext cx="3455987" cy="3457575"/>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45063" name="Text Box 7"/>
          <p:cNvSpPr txBox="1">
            <a:spLocks noChangeArrowheads="1"/>
          </p:cNvSpPr>
          <p:nvPr/>
        </p:nvSpPr>
        <p:spPr bwMode="auto">
          <a:xfrm>
            <a:off x="4067175" y="1989138"/>
            <a:ext cx="1441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45</a:t>
            </a:r>
            <a:r>
              <a:rPr lang="en-US" altLang="cs-CZ" sz="1800">
                <a:cs typeface="Arial" panose="020B0604020202020204" pitchFamily="34" charset="0"/>
              </a:rPr>
              <a:t>°</a:t>
            </a:r>
            <a:r>
              <a:rPr lang="cs-CZ" altLang="cs-CZ" sz="1800">
                <a:cs typeface="Arial" panose="020B0604020202020204" pitchFamily="34" charset="0"/>
              </a:rPr>
              <a:t> (Y=AE)</a:t>
            </a:r>
            <a:endParaRPr lang="en-US" altLang="cs-CZ" sz="1800">
              <a:cs typeface="Arial" panose="020B0604020202020204" pitchFamily="34" charset="0"/>
            </a:endParaRPr>
          </a:p>
        </p:txBody>
      </p:sp>
      <p:sp>
        <p:nvSpPr>
          <p:cNvPr id="45064" name="Text Box 8"/>
          <p:cNvSpPr txBox="1">
            <a:spLocks noChangeArrowheads="1"/>
          </p:cNvSpPr>
          <p:nvPr/>
        </p:nvSpPr>
        <p:spPr bwMode="auto">
          <a:xfrm>
            <a:off x="0" y="1844675"/>
            <a:ext cx="86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2400"/>
              <a:t>AE</a:t>
            </a:r>
            <a:endParaRPr lang="en-US" altLang="cs-CZ" sz="2400"/>
          </a:p>
        </p:txBody>
      </p:sp>
      <p:sp>
        <p:nvSpPr>
          <p:cNvPr id="45065" name="Text Box 9"/>
          <p:cNvSpPr txBox="1">
            <a:spLocks noChangeArrowheads="1"/>
          </p:cNvSpPr>
          <p:nvPr/>
        </p:nvSpPr>
        <p:spPr bwMode="auto">
          <a:xfrm>
            <a:off x="7164388" y="6021388"/>
            <a:ext cx="936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2400"/>
              <a:t>Y</a:t>
            </a:r>
            <a:endParaRPr lang="en-US" altLang="cs-CZ" sz="2400"/>
          </a:p>
        </p:txBody>
      </p:sp>
      <p:sp>
        <p:nvSpPr>
          <p:cNvPr id="45066" name="Line 10"/>
          <p:cNvSpPr>
            <a:spLocks noChangeShapeType="1"/>
          </p:cNvSpPr>
          <p:nvPr/>
        </p:nvSpPr>
        <p:spPr bwMode="auto">
          <a:xfrm flipV="1">
            <a:off x="611188" y="3213100"/>
            <a:ext cx="4968875" cy="1439863"/>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067" name="Line 11"/>
          <p:cNvSpPr>
            <a:spLocks noChangeShapeType="1"/>
          </p:cNvSpPr>
          <p:nvPr/>
        </p:nvSpPr>
        <p:spPr bwMode="auto">
          <a:xfrm flipV="1">
            <a:off x="611188" y="3716338"/>
            <a:ext cx="5256212" cy="136842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068" name="Text Box 12"/>
          <p:cNvSpPr txBox="1">
            <a:spLocks noChangeArrowheads="1"/>
          </p:cNvSpPr>
          <p:nvPr/>
        </p:nvSpPr>
        <p:spPr bwMode="auto">
          <a:xfrm>
            <a:off x="5724525" y="2852738"/>
            <a:ext cx="18002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AE=C+I</a:t>
            </a:r>
            <a:endParaRPr lang="en-US" altLang="cs-CZ" sz="1800" b="1"/>
          </a:p>
        </p:txBody>
      </p:sp>
      <p:sp>
        <p:nvSpPr>
          <p:cNvPr id="45069" name="Text Box 13"/>
          <p:cNvSpPr txBox="1">
            <a:spLocks noChangeArrowheads="1"/>
          </p:cNvSpPr>
          <p:nvPr/>
        </p:nvSpPr>
        <p:spPr bwMode="auto">
          <a:xfrm>
            <a:off x="5867400" y="3500438"/>
            <a:ext cx="14398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C</a:t>
            </a:r>
            <a:endParaRPr lang="en-US" altLang="cs-CZ" sz="1800" b="1"/>
          </a:p>
        </p:txBody>
      </p:sp>
      <p:sp>
        <p:nvSpPr>
          <p:cNvPr id="45070" name="Line 14"/>
          <p:cNvSpPr>
            <a:spLocks noChangeShapeType="1"/>
          </p:cNvSpPr>
          <p:nvPr/>
        </p:nvSpPr>
        <p:spPr bwMode="auto">
          <a:xfrm>
            <a:off x="179388" y="4652963"/>
            <a:ext cx="0" cy="1296987"/>
          </a:xfrm>
          <a:prstGeom prst="line">
            <a:avLst/>
          </a:prstGeom>
          <a:noFill/>
          <a:ln w="31750">
            <a:solidFill>
              <a:srgbClr val="8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45073" name="Text Box 17"/>
          <p:cNvSpPr txBox="1">
            <a:spLocks noChangeArrowheads="1"/>
          </p:cNvSpPr>
          <p:nvPr/>
        </p:nvSpPr>
        <p:spPr bwMode="auto">
          <a:xfrm>
            <a:off x="0" y="4221163"/>
            <a:ext cx="971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A</a:t>
            </a:r>
            <a:r>
              <a:rPr lang="cs-CZ" altLang="cs-CZ" sz="1800" baseline="-25000"/>
              <a:t>A</a:t>
            </a:r>
            <a:endParaRPr lang="en-US" altLang="cs-CZ" sz="1800" baseline="-25000"/>
          </a:p>
        </p:txBody>
      </p:sp>
      <p:sp>
        <p:nvSpPr>
          <p:cNvPr id="17" name="Šipka doprava 16"/>
          <p:cNvSpPr>
            <a:spLocks noChangeArrowheads="1"/>
          </p:cNvSpPr>
          <p:nvPr/>
        </p:nvSpPr>
        <p:spPr bwMode="auto">
          <a:xfrm rot="3428043">
            <a:off x="1724819" y="3659982"/>
            <a:ext cx="654050" cy="233362"/>
          </a:xfrm>
          <a:prstGeom prst="rightArrow">
            <a:avLst>
              <a:gd name="adj1" fmla="val 50000"/>
              <a:gd name="adj2" fmla="val 50021"/>
            </a:avLst>
          </a:prstGeom>
          <a:solidFill>
            <a:schemeClr val="accent1"/>
          </a:solidFill>
          <a:ln w="25400" algn="ctr">
            <a:solidFill>
              <a:srgbClr val="956F00"/>
            </a:solidFill>
            <a:miter lim="800000"/>
            <a:headEnd/>
            <a:tailEnd/>
          </a:ln>
        </p:spPr>
        <p:txBody>
          <a:bodyPr rot="10800000" vert="eaVert" anchor="ctr"/>
          <a:lstStyle/>
          <a:p>
            <a:pPr algn="ctr" eaLnBrk="1" hangingPunct="1">
              <a:defRPr/>
            </a:pPr>
            <a:endParaRPr lang="cs-CZ">
              <a:solidFill>
                <a:schemeClr val="lt1"/>
              </a:solidFill>
              <a:latin typeface="+mn-lt"/>
            </a:endParaRPr>
          </a:p>
        </p:txBody>
      </p:sp>
      <p:sp>
        <p:nvSpPr>
          <p:cNvPr id="18" name="TextovéPole 17"/>
          <p:cNvSpPr txBox="1">
            <a:spLocks noChangeArrowheads="1"/>
          </p:cNvSpPr>
          <p:nvPr/>
        </p:nvSpPr>
        <p:spPr bwMode="auto">
          <a:xfrm>
            <a:off x="755650" y="1773238"/>
            <a:ext cx="28575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Do tohoto bodu jsou úspory nižší než investice. Bod E je rovnovážným, kdy se zamýšlené agregátní výdaje rovnají důchodu</a:t>
            </a:r>
          </a:p>
        </p:txBody>
      </p:sp>
      <p:cxnSp>
        <p:nvCxnSpPr>
          <p:cNvPr id="23" name="Přímá spojovací šipka 22"/>
          <p:cNvCxnSpPr>
            <a:cxnSpLocks noChangeShapeType="1"/>
          </p:cNvCxnSpPr>
          <p:nvPr/>
        </p:nvCxnSpPr>
        <p:spPr bwMode="auto">
          <a:xfrm rot="5400000" flipH="1" flipV="1">
            <a:off x="38894" y="5585619"/>
            <a:ext cx="714375" cy="1587"/>
          </a:xfrm>
          <a:prstGeom prst="straightConnector1">
            <a:avLst/>
          </a:prstGeom>
          <a:noFill/>
          <a:ln w="25400" algn="ctr">
            <a:solidFill>
              <a:srgbClr val="FF0000"/>
            </a:solidFill>
            <a:round/>
            <a:headEnd type="arrow" w="med" len="med"/>
            <a:tailEnd type="arrow" w="med" len="med"/>
          </a:ln>
          <a:extLst>
            <a:ext uri="{909E8E84-426E-40DD-AFC4-6F175D3DCCD1}">
              <a14:hiddenFill xmlns:a14="http://schemas.microsoft.com/office/drawing/2010/main">
                <a:noFill/>
              </a14:hiddenFill>
            </a:ext>
          </a:extLst>
        </p:spPr>
      </p:cxnSp>
      <p:sp>
        <p:nvSpPr>
          <p:cNvPr id="24" name="Text Box 17"/>
          <p:cNvSpPr txBox="1">
            <a:spLocks noChangeArrowheads="1"/>
          </p:cNvSpPr>
          <p:nvPr/>
        </p:nvSpPr>
        <p:spPr bwMode="auto">
          <a:xfrm>
            <a:off x="179388" y="4868863"/>
            <a:ext cx="971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C</a:t>
            </a:r>
            <a:r>
              <a:rPr lang="cs-CZ" altLang="cs-CZ" sz="1800" baseline="-25000"/>
              <a:t>A</a:t>
            </a:r>
            <a:endParaRPr lang="en-US" altLang="cs-CZ" sz="1800" baseline="-25000"/>
          </a:p>
        </p:txBody>
      </p:sp>
      <p:cxnSp>
        <p:nvCxnSpPr>
          <p:cNvPr id="20" name="Přímá spojovací čára 19"/>
          <p:cNvCxnSpPr/>
          <p:nvPr/>
        </p:nvCxnSpPr>
        <p:spPr>
          <a:xfrm rot="5400000">
            <a:off x="1519238" y="5041900"/>
            <a:ext cx="1784350" cy="0"/>
          </a:xfrm>
          <a:prstGeom prst="line">
            <a:avLst/>
          </a:prstGeom>
          <a:ln w="31750">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9236" name="TextovéPole 21"/>
          <p:cNvSpPr txBox="1">
            <a:spLocks noChangeArrowheads="1"/>
          </p:cNvSpPr>
          <p:nvPr/>
        </p:nvSpPr>
        <p:spPr bwMode="auto">
          <a:xfrm>
            <a:off x="2286000" y="5929313"/>
            <a:ext cx="3786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Y</a:t>
            </a:r>
            <a:r>
              <a:rPr lang="cs-CZ" altLang="cs-CZ" sz="2000" baseline="-25000"/>
              <a:t>E </a:t>
            </a:r>
            <a:r>
              <a:rPr lang="cs-CZ" altLang="cs-CZ" sz="2000"/>
              <a:t>=rovnovážný produkt</a:t>
            </a:r>
            <a:endParaRPr lang="cs-CZ" altLang="cs-CZ" sz="2000" baseline="-25000"/>
          </a:p>
        </p:txBody>
      </p:sp>
      <p:cxnSp>
        <p:nvCxnSpPr>
          <p:cNvPr id="2" name="Přímá spojovací čára 23"/>
          <p:cNvCxnSpPr/>
          <p:nvPr/>
        </p:nvCxnSpPr>
        <p:spPr>
          <a:xfrm>
            <a:off x="611188" y="5516563"/>
            <a:ext cx="6357937" cy="1587"/>
          </a:xfrm>
          <a:prstGeom prst="line">
            <a:avLst/>
          </a:prstGeom>
          <a:ln w="34925">
            <a:solidFill>
              <a:srgbClr val="003399"/>
            </a:solidFill>
          </a:ln>
        </p:spPr>
        <p:style>
          <a:lnRef idx="1">
            <a:schemeClr val="accent1"/>
          </a:lnRef>
          <a:fillRef idx="0">
            <a:schemeClr val="accent1"/>
          </a:fillRef>
          <a:effectRef idx="0">
            <a:schemeClr val="accent1"/>
          </a:effectRef>
          <a:fontRef idx="minor">
            <a:schemeClr val="tx1"/>
          </a:fontRef>
        </p:style>
      </p:cxnSp>
      <p:sp>
        <p:nvSpPr>
          <p:cNvPr id="3" name="Text Box 13"/>
          <p:cNvSpPr txBox="1">
            <a:spLocks noChangeArrowheads="1"/>
          </p:cNvSpPr>
          <p:nvPr/>
        </p:nvSpPr>
        <p:spPr bwMode="auto">
          <a:xfrm>
            <a:off x="7019925" y="5373688"/>
            <a:ext cx="14398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I</a:t>
            </a:r>
            <a:endParaRPr lang="en-US" altLang="cs-CZ" sz="1800" b="1"/>
          </a:p>
        </p:txBody>
      </p:sp>
      <p:sp>
        <p:nvSpPr>
          <p:cNvPr id="9240" name="Text Box 24"/>
          <p:cNvSpPr txBox="1">
            <a:spLocks noChangeArrowheads="1"/>
          </p:cNvSpPr>
          <p:nvPr/>
        </p:nvSpPr>
        <p:spPr bwMode="auto">
          <a:xfrm>
            <a:off x="323850" y="6381750"/>
            <a:ext cx="8496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A</a:t>
            </a:r>
            <a:r>
              <a:rPr lang="cs-CZ" altLang="cs-CZ" sz="1800" b="1" baseline="-25000"/>
              <a:t>A</a:t>
            </a:r>
            <a:r>
              <a:rPr lang="cs-CZ" altLang="cs-CZ" sz="1800" b="1"/>
              <a:t>= autonomní výdaje, tj. součet autonomní spotřeby a investičních výdajů</a:t>
            </a:r>
            <a:endParaRPr lang="en-US" altLang="cs-CZ" sz="1800" b="1"/>
          </a:p>
        </p:txBody>
      </p:sp>
      <p:sp>
        <p:nvSpPr>
          <p:cNvPr id="25" name="TextovéPole 21"/>
          <p:cNvSpPr txBox="1">
            <a:spLocks noChangeArrowheads="1"/>
          </p:cNvSpPr>
          <p:nvPr/>
        </p:nvSpPr>
        <p:spPr bwMode="auto">
          <a:xfrm>
            <a:off x="2238375" y="3748088"/>
            <a:ext cx="3968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E</a:t>
            </a:r>
            <a:endParaRPr lang="cs-CZ" altLang="cs-CZ" sz="2000" baseline="-25000"/>
          </a:p>
        </p:txBody>
      </p:sp>
    </p:spTree>
    <p:extLst>
      <p:ext uri="{BB962C8B-B14F-4D97-AF65-F5344CB8AC3E}">
        <p14:creationId xmlns:p14="http://schemas.microsoft.com/office/powerpoint/2010/main" val="32066914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 calcmode="lin" valueType="num">
                                      <p:cBhvr additive="base">
                                        <p:cTn id="7" dur="500" fill="hold"/>
                                        <p:tgtEl>
                                          <p:spTgt spid="45060"/>
                                        </p:tgtEl>
                                        <p:attrNameLst>
                                          <p:attrName>ppt_x</p:attrName>
                                        </p:attrNameLst>
                                      </p:cBhvr>
                                      <p:tavLst>
                                        <p:tav tm="0">
                                          <p:val>
                                            <p:strVal val="#ppt_x"/>
                                          </p:val>
                                        </p:tav>
                                        <p:tav tm="100000">
                                          <p:val>
                                            <p:strVal val="#ppt_x"/>
                                          </p:val>
                                        </p:tav>
                                      </p:tavLst>
                                    </p:anim>
                                    <p:anim calcmode="lin" valueType="num">
                                      <p:cBhvr additive="base">
                                        <p:cTn id="8" dur="500" fill="hold"/>
                                        <p:tgtEl>
                                          <p:spTgt spid="4506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5061"/>
                                        </p:tgtEl>
                                        <p:attrNameLst>
                                          <p:attrName>style.visibility</p:attrName>
                                        </p:attrNameLst>
                                      </p:cBhvr>
                                      <p:to>
                                        <p:strVal val="visible"/>
                                      </p:to>
                                    </p:set>
                                    <p:anim calcmode="lin" valueType="num">
                                      <p:cBhvr additive="base">
                                        <p:cTn id="11" dur="500" fill="hold"/>
                                        <p:tgtEl>
                                          <p:spTgt spid="45061"/>
                                        </p:tgtEl>
                                        <p:attrNameLst>
                                          <p:attrName>ppt_x</p:attrName>
                                        </p:attrNameLst>
                                      </p:cBhvr>
                                      <p:tavLst>
                                        <p:tav tm="0">
                                          <p:val>
                                            <p:strVal val="#ppt_x"/>
                                          </p:val>
                                        </p:tav>
                                        <p:tav tm="100000">
                                          <p:val>
                                            <p:strVal val="#ppt_x"/>
                                          </p:val>
                                        </p:tav>
                                      </p:tavLst>
                                    </p:anim>
                                    <p:anim calcmode="lin" valueType="num">
                                      <p:cBhvr additive="base">
                                        <p:cTn id="12" dur="500" fill="hold"/>
                                        <p:tgtEl>
                                          <p:spTgt spid="45061"/>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45065"/>
                                        </p:tgtEl>
                                        <p:attrNameLst>
                                          <p:attrName>style.visibility</p:attrName>
                                        </p:attrNameLst>
                                      </p:cBhvr>
                                      <p:to>
                                        <p:strVal val="visible"/>
                                      </p:to>
                                    </p:set>
                                    <p:set>
                                      <p:cBhvr>
                                        <p:cTn id="17" dur="455" fill="hold">
                                          <p:stCondLst>
                                            <p:cond delay="0"/>
                                          </p:stCondLst>
                                        </p:cTn>
                                        <p:tgtEl>
                                          <p:spTgt spid="45065"/>
                                        </p:tgtEl>
                                        <p:attrNameLst>
                                          <p:attrName>style.rotation</p:attrName>
                                        </p:attrNameLst>
                                      </p:cBhvr>
                                      <p:to>
                                        <p:strVal val="-45.0"/>
                                      </p:to>
                                    </p:set>
                                    <p:anim calcmode="lin" valueType="num">
                                      <p:cBhvr>
                                        <p:cTn id="18" dur="455" fill="hold">
                                          <p:stCondLst>
                                            <p:cond delay="455"/>
                                          </p:stCondLst>
                                        </p:cTn>
                                        <p:tgtEl>
                                          <p:spTgt spid="45065"/>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45065"/>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45065"/>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45065"/>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38" presetClass="entr" presetSubtype="0" accel="50000" fill="hold" grpId="0" nodeType="clickEffect">
                                  <p:stCondLst>
                                    <p:cond delay="0"/>
                                  </p:stCondLst>
                                  <p:iterate type="lt">
                                    <p:tmPct val="50000"/>
                                  </p:iterate>
                                  <p:childTnLst>
                                    <p:set>
                                      <p:cBhvr>
                                        <p:cTn id="25" dur="1" fill="hold">
                                          <p:stCondLst>
                                            <p:cond delay="0"/>
                                          </p:stCondLst>
                                        </p:cTn>
                                        <p:tgtEl>
                                          <p:spTgt spid="45064"/>
                                        </p:tgtEl>
                                        <p:attrNameLst>
                                          <p:attrName>style.visibility</p:attrName>
                                        </p:attrNameLst>
                                      </p:cBhvr>
                                      <p:to>
                                        <p:strVal val="visible"/>
                                      </p:to>
                                    </p:set>
                                    <p:set>
                                      <p:cBhvr>
                                        <p:cTn id="26" dur="455" fill="hold">
                                          <p:stCondLst>
                                            <p:cond delay="0"/>
                                          </p:stCondLst>
                                        </p:cTn>
                                        <p:tgtEl>
                                          <p:spTgt spid="45064"/>
                                        </p:tgtEl>
                                        <p:attrNameLst>
                                          <p:attrName>style.rotation</p:attrName>
                                        </p:attrNameLst>
                                      </p:cBhvr>
                                      <p:to>
                                        <p:strVal val="-45.0"/>
                                      </p:to>
                                    </p:set>
                                    <p:anim calcmode="lin" valueType="num">
                                      <p:cBhvr>
                                        <p:cTn id="27" dur="455" fill="hold">
                                          <p:stCondLst>
                                            <p:cond delay="455"/>
                                          </p:stCondLst>
                                        </p:cTn>
                                        <p:tgtEl>
                                          <p:spTgt spid="45064"/>
                                        </p:tgtEl>
                                        <p:attrNameLst>
                                          <p:attrName>style.rotation</p:attrName>
                                        </p:attrNameLst>
                                      </p:cBhvr>
                                      <p:tavLst>
                                        <p:tav tm="0">
                                          <p:val>
                                            <p:fltVal val="-45"/>
                                          </p:val>
                                        </p:tav>
                                        <p:tav tm="69900">
                                          <p:val>
                                            <p:fltVal val="45"/>
                                          </p:val>
                                        </p:tav>
                                        <p:tav tm="100000">
                                          <p:val>
                                            <p:fltVal val="0"/>
                                          </p:val>
                                        </p:tav>
                                      </p:tavLst>
                                    </p:anim>
                                    <p:anim calcmode="lin" valueType="num">
                                      <p:cBhvr>
                                        <p:cTn id="28" dur="455" fill="hold">
                                          <p:stCondLst>
                                            <p:cond delay="0"/>
                                          </p:stCondLst>
                                        </p:cTn>
                                        <p:tgtEl>
                                          <p:spTgt spid="45064"/>
                                        </p:tgtEl>
                                        <p:attrNameLst>
                                          <p:attrName>ppt_y</p:attrName>
                                        </p:attrNameLst>
                                      </p:cBhvr>
                                      <p:tavLst>
                                        <p:tav tm="0">
                                          <p:val>
                                            <p:strVal val="#ppt_y-1"/>
                                          </p:val>
                                        </p:tav>
                                        <p:tav tm="100000">
                                          <p:val>
                                            <p:strVal val="#ppt_y-(0.354*#ppt_w-0.172*#ppt_h)"/>
                                          </p:val>
                                        </p:tav>
                                      </p:tavLst>
                                    </p:anim>
                                    <p:anim calcmode="lin" valueType="num">
                                      <p:cBhvr>
                                        <p:cTn id="29" dur="156" decel="50000" autoRev="1" fill="hold">
                                          <p:stCondLst>
                                            <p:cond delay="455"/>
                                          </p:stCondLst>
                                        </p:cTn>
                                        <p:tgtEl>
                                          <p:spTgt spid="45064"/>
                                        </p:tgtEl>
                                        <p:attrNameLst>
                                          <p:attrName>ppt_y</p:attrName>
                                        </p:attrNameLst>
                                      </p:cBhvr>
                                      <p:tavLst>
                                        <p:tav tm="0">
                                          <p:val>
                                            <p:strVal val="#ppt_y-(0.354*#ppt_w-0.172*#ppt_h)"/>
                                          </p:val>
                                        </p:tav>
                                        <p:tav tm="100000">
                                          <p:val>
                                            <p:strVal val="#ppt_y-(0.354*#ppt_w-0.172*#ppt_h)-#ppt_h/2"/>
                                          </p:val>
                                        </p:tav>
                                      </p:tavLst>
                                    </p:anim>
                                    <p:anim calcmode="lin" valueType="num">
                                      <p:cBhvr>
                                        <p:cTn id="30" dur="136" fill="hold">
                                          <p:stCondLst>
                                            <p:cond delay="864"/>
                                          </p:stCondLst>
                                        </p:cTn>
                                        <p:tgtEl>
                                          <p:spTgt spid="45064"/>
                                        </p:tgtEl>
                                        <p:attrNameLst>
                                          <p:attrName>ppt_y</p:attrName>
                                        </p:attrNameLst>
                                      </p:cBhvr>
                                      <p:tavLst>
                                        <p:tav tm="0">
                                          <p:val>
                                            <p:strVal val="#ppt_y-(0.354*#ppt_w-0.172*#ppt_h)"/>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45062"/>
                                        </p:tgtEl>
                                        <p:attrNameLst>
                                          <p:attrName>style.visibility</p:attrName>
                                        </p:attrNameLst>
                                      </p:cBhvr>
                                      <p:to>
                                        <p:strVal val="visible"/>
                                      </p:to>
                                    </p:set>
                                    <p:animEffect transition="in" filter="wipe(down)">
                                      <p:cBhvr>
                                        <p:cTn id="35" dur="1000"/>
                                        <p:tgtEl>
                                          <p:spTgt spid="45062"/>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45063"/>
                                        </p:tgtEl>
                                        <p:attrNameLst>
                                          <p:attrName>style.visibility</p:attrName>
                                        </p:attrNameLst>
                                      </p:cBhvr>
                                      <p:to>
                                        <p:strVal val="visible"/>
                                      </p:to>
                                    </p:set>
                                    <p:animEffect transition="in" filter="wipe(down)">
                                      <p:cBhvr>
                                        <p:cTn id="38" dur="1000"/>
                                        <p:tgtEl>
                                          <p:spTgt spid="4506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45067"/>
                                        </p:tgtEl>
                                        <p:attrNameLst>
                                          <p:attrName>style.visibility</p:attrName>
                                        </p:attrNameLst>
                                      </p:cBhvr>
                                      <p:to>
                                        <p:strVal val="visible"/>
                                      </p:to>
                                    </p:set>
                                    <p:animEffect transition="in" filter="wipe(down)">
                                      <p:cBhvr>
                                        <p:cTn id="43" dur="1000"/>
                                        <p:tgtEl>
                                          <p:spTgt spid="45067"/>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45069"/>
                                        </p:tgtEl>
                                        <p:attrNameLst>
                                          <p:attrName>style.visibility</p:attrName>
                                        </p:attrNameLst>
                                      </p:cBhvr>
                                      <p:to>
                                        <p:strVal val="visible"/>
                                      </p:to>
                                    </p:set>
                                    <p:animEffect transition="in" filter="wipe(down)">
                                      <p:cBhvr>
                                        <p:cTn id="46" dur="1000"/>
                                        <p:tgtEl>
                                          <p:spTgt spid="45069"/>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4" fill="hold" nodeType="click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wipe(down)">
                                      <p:cBhvr>
                                        <p:cTn id="51" dur="2000"/>
                                        <p:tgtEl>
                                          <p:spTgt spid="23"/>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wipe(down)">
                                      <p:cBhvr>
                                        <p:cTn id="54" dur="2000"/>
                                        <p:tgtEl>
                                          <p:spTgt spid="24"/>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2"/>
                                        </p:tgtEl>
                                        <p:attrNameLst>
                                          <p:attrName>style.visibility</p:attrName>
                                        </p:attrNameLst>
                                      </p:cBhvr>
                                      <p:to>
                                        <p:strVal val="visible"/>
                                      </p:to>
                                    </p:set>
                                    <p:animEffect transition="in" filter="wipe(left)">
                                      <p:cBhvr>
                                        <p:cTn id="59" dur="1000"/>
                                        <p:tgtEl>
                                          <p:spTgt spid="2"/>
                                        </p:tgtEl>
                                      </p:cBhvr>
                                    </p:animEffect>
                                  </p:childTnLst>
                                </p:cTn>
                              </p:par>
                              <p:par>
                                <p:cTn id="60" presetID="22" presetClass="entr" presetSubtype="8" fill="hold" grpId="0" nodeType="with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wipe(left)">
                                      <p:cBhvr>
                                        <p:cTn id="62" dur="1000"/>
                                        <p:tgtEl>
                                          <p:spTgt spid="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45066"/>
                                        </p:tgtEl>
                                        <p:attrNameLst>
                                          <p:attrName>style.visibility</p:attrName>
                                        </p:attrNameLst>
                                      </p:cBhvr>
                                      <p:to>
                                        <p:strVal val="visible"/>
                                      </p:to>
                                    </p:set>
                                    <p:animEffect transition="in" filter="wipe(left)">
                                      <p:cBhvr>
                                        <p:cTn id="67" dur="2000"/>
                                        <p:tgtEl>
                                          <p:spTgt spid="45066"/>
                                        </p:tgtEl>
                                      </p:cBhvr>
                                    </p:animEffect>
                                  </p:childTnLst>
                                </p:cTn>
                              </p:par>
                              <p:par>
                                <p:cTn id="68" presetID="22" presetClass="entr" presetSubtype="8" fill="hold" grpId="0" nodeType="withEffect">
                                  <p:stCondLst>
                                    <p:cond delay="0"/>
                                  </p:stCondLst>
                                  <p:childTnLst>
                                    <p:set>
                                      <p:cBhvr>
                                        <p:cTn id="69" dur="1" fill="hold">
                                          <p:stCondLst>
                                            <p:cond delay="0"/>
                                          </p:stCondLst>
                                        </p:cTn>
                                        <p:tgtEl>
                                          <p:spTgt spid="45068"/>
                                        </p:tgtEl>
                                        <p:attrNameLst>
                                          <p:attrName>style.visibility</p:attrName>
                                        </p:attrNameLst>
                                      </p:cBhvr>
                                      <p:to>
                                        <p:strVal val="visible"/>
                                      </p:to>
                                    </p:set>
                                    <p:animEffect transition="in" filter="wipe(left)">
                                      <p:cBhvr>
                                        <p:cTn id="70" dur="2000"/>
                                        <p:tgtEl>
                                          <p:spTgt spid="45068"/>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45070"/>
                                        </p:tgtEl>
                                        <p:attrNameLst>
                                          <p:attrName>style.visibility</p:attrName>
                                        </p:attrNameLst>
                                      </p:cBhvr>
                                      <p:to>
                                        <p:strVal val="visible"/>
                                      </p:to>
                                    </p:set>
                                    <p:animEffect transition="in" filter="wipe(down)">
                                      <p:cBhvr>
                                        <p:cTn id="75" dur="2000"/>
                                        <p:tgtEl>
                                          <p:spTgt spid="45070"/>
                                        </p:tgtEl>
                                      </p:cBhvr>
                                    </p:animEffect>
                                  </p:childTnLst>
                                </p:cTn>
                              </p:par>
                              <p:par>
                                <p:cTn id="76" presetID="22" presetClass="entr" presetSubtype="4" fill="hold" grpId="0" nodeType="withEffect">
                                  <p:stCondLst>
                                    <p:cond delay="0"/>
                                  </p:stCondLst>
                                  <p:childTnLst>
                                    <p:set>
                                      <p:cBhvr>
                                        <p:cTn id="77" dur="1" fill="hold">
                                          <p:stCondLst>
                                            <p:cond delay="0"/>
                                          </p:stCondLst>
                                        </p:cTn>
                                        <p:tgtEl>
                                          <p:spTgt spid="45073"/>
                                        </p:tgtEl>
                                        <p:attrNameLst>
                                          <p:attrName>style.visibility</p:attrName>
                                        </p:attrNameLst>
                                      </p:cBhvr>
                                      <p:to>
                                        <p:strVal val="visible"/>
                                      </p:to>
                                    </p:set>
                                    <p:animEffect transition="in" filter="wipe(down)">
                                      <p:cBhvr>
                                        <p:cTn id="78" dur="2000"/>
                                        <p:tgtEl>
                                          <p:spTgt spid="45073"/>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9240"/>
                                        </p:tgtEl>
                                        <p:attrNameLst>
                                          <p:attrName>style.visibility</p:attrName>
                                        </p:attrNameLst>
                                      </p:cBhvr>
                                      <p:to>
                                        <p:strVal val="visible"/>
                                      </p:to>
                                    </p:set>
                                    <p:anim calcmode="lin" valueType="num">
                                      <p:cBhvr additive="base">
                                        <p:cTn id="83" dur="500" fill="hold"/>
                                        <p:tgtEl>
                                          <p:spTgt spid="9240"/>
                                        </p:tgtEl>
                                        <p:attrNameLst>
                                          <p:attrName>ppt_x</p:attrName>
                                        </p:attrNameLst>
                                      </p:cBhvr>
                                      <p:tavLst>
                                        <p:tav tm="0">
                                          <p:val>
                                            <p:strVal val="#ppt_x"/>
                                          </p:val>
                                        </p:tav>
                                        <p:tav tm="100000">
                                          <p:val>
                                            <p:strVal val="#ppt_x"/>
                                          </p:val>
                                        </p:tav>
                                      </p:tavLst>
                                    </p:anim>
                                    <p:anim calcmode="lin" valueType="num">
                                      <p:cBhvr additive="base">
                                        <p:cTn id="84" dur="500" fill="hold"/>
                                        <p:tgtEl>
                                          <p:spTgt spid="9240"/>
                                        </p:tgtEl>
                                        <p:attrNameLst>
                                          <p:attrName>ppt_y</p:attrName>
                                        </p:attrNameLst>
                                      </p:cBhvr>
                                      <p:tavLst>
                                        <p:tav tm="0">
                                          <p:val>
                                            <p:strVal val="1+#ppt_h/2"/>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2" presetClass="exit" presetSubtype="4" fill="hold" grpId="1" nodeType="clickEffect">
                                  <p:stCondLst>
                                    <p:cond delay="0"/>
                                  </p:stCondLst>
                                  <p:childTnLst>
                                    <p:anim calcmode="lin" valueType="num">
                                      <p:cBhvr additive="base">
                                        <p:cTn id="88" dur="500"/>
                                        <p:tgtEl>
                                          <p:spTgt spid="9240"/>
                                        </p:tgtEl>
                                        <p:attrNameLst>
                                          <p:attrName>ppt_x</p:attrName>
                                        </p:attrNameLst>
                                      </p:cBhvr>
                                      <p:tavLst>
                                        <p:tav tm="0">
                                          <p:val>
                                            <p:strVal val="ppt_x"/>
                                          </p:val>
                                        </p:tav>
                                        <p:tav tm="100000">
                                          <p:val>
                                            <p:strVal val="ppt_x"/>
                                          </p:val>
                                        </p:tav>
                                      </p:tavLst>
                                    </p:anim>
                                    <p:anim calcmode="lin" valueType="num">
                                      <p:cBhvr additive="base">
                                        <p:cTn id="89" dur="500"/>
                                        <p:tgtEl>
                                          <p:spTgt spid="9240"/>
                                        </p:tgtEl>
                                        <p:attrNameLst>
                                          <p:attrName>ppt_y</p:attrName>
                                        </p:attrNameLst>
                                      </p:cBhvr>
                                      <p:tavLst>
                                        <p:tav tm="0">
                                          <p:val>
                                            <p:strVal val="ppt_y"/>
                                          </p:val>
                                        </p:tav>
                                        <p:tav tm="100000">
                                          <p:val>
                                            <p:strVal val="1+ppt_h/2"/>
                                          </p:val>
                                        </p:tav>
                                      </p:tavLst>
                                    </p:anim>
                                    <p:set>
                                      <p:cBhvr>
                                        <p:cTn id="90" dur="1" fill="hold">
                                          <p:stCondLst>
                                            <p:cond delay="499"/>
                                          </p:stCondLst>
                                        </p:cTn>
                                        <p:tgtEl>
                                          <p:spTgt spid="9240"/>
                                        </p:tgtEl>
                                        <p:attrNameLst>
                                          <p:attrName>style.visibility</p:attrName>
                                        </p:attrNameLst>
                                      </p:cBhvr>
                                      <p:to>
                                        <p:strVal val="hidden"/>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35" presetClass="entr" presetSubtype="0" fill="hold" grpId="0" nodeType="clickEffect">
                                  <p:stCondLst>
                                    <p:cond delay="0"/>
                                  </p:stCondLst>
                                  <p:childTnLst>
                                    <p:set>
                                      <p:cBhvr>
                                        <p:cTn id="94" dur="1" fill="hold">
                                          <p:stCondLst>
                                            <p:cond delay="0"/>
                                          </p:stCondLst>
                                        </p:cTn>
                                        <p:tgtEl>
                                          <p:spTgt spid="17"/>
                                        </p:tgtEl>
                                        <p:attrNameLst>
                                          <p:attrName>style.visibility</p:attrName>
                                        </p:attrNameLst>
                                      </p:cBhvr>
                                      <p:to>
                                        <p:strVal val="visible"/>
                                      </p:to>
                                    </p:set>
                                    <p:animEffect transition="in" filter="fade">
                                      <p:cBhvr>
                                        <p:cTn id="95" dur="2000"/>
                                        <p:tgtEl>
                                          <p:spTgt spid="17"/>
                                        </p:tgtEl>
                                      </p:cBhvr>
                                    </p:animEffect>
                                    <p:anim calcmode="lin" valueType="num">
                                      <p:cBhvr>
                                        <p:cTn id="96" dur="2000" fill="hold"/>
                                        <p:tgtEl>
                                          <p:spTgt spid="17"/>
                                        </p:tgtEl>
                                        <p:attrNameLst>
                                          <p:attrName>style.rotation</p:attrName>
                                        </p:attrNameLst>
                                      </p:cBhvr>
                                      <p:tavLst>
                                        <p:tav tm="0">
                                          <p:val>
                                            <p:fltVal val="720"/>
                                          </p:val>
                                        </p:tav>
                                        <p:tav tm="100000">
                                          <p:val>
                                            <p:fltVal val="0"/>
                                          </p:val>
                                        </p:tav>
                                      </p:tavLst>
                                    </p:anim>
                                    <p:anim calcmode="lin" valueType="num">
                                      <p:cBhvr>
                                        <p:cTn id="97" dur="2000" fill="hold"/>
                                        <p:tgtEl>
                                          <p:spTgt spid="17"/>
                                        </p:tgtEl>
                                        <p:attrNameLst>
                                          <p:attrName>ppt_h</p:attrName>
                                        </p:attrNameLst>
                                      </p:cBhvr>
                                      <p:tavLst>
                                        <p:tav tm="0">
                                          <p:val>
                                            <p:fltVal val="0"/>
                                          </p:val>
                                        </p:tav>
                                        <p:tav tm="100000">
                                          <p:val>
                                            <p:strVal val="#ppt_h"/>
                                          </p:val>
                                        </p:tav>
                                      </p:tavLst>
                                    </p:anim>
                                    <p:anim calcmode="lin" valueType="num">
                                      <p:cBhvr>
                                        <p:cTn id="98" dur="2000" fill="hold"/>
                                        <p:tgtEl>
                                          <p:spTgt spid="17"/>
                                        </p:tgtEl>
                                        <p:attrNameLst>
                                          <p:attrName>ppt_w</p:attrName>
                                        </p:attrNameLst>
                                      </p:cBhvr>
                                      <p:tavLst>
                                        <p:tav tm="0">
                                          <p:val>
                                            <p:fltVal val="0"/>
                                          </p:val>
                                        </p:tav>
                                        <p:tav tm="100000">
                                          <p:val>
                                            <p:strVal val="#ppt_w"/>
                                          </p:val>
                                        </p:tav>
                                      </p:tavLst>
                                    </p:anim>
                                  </p:childTnLst>
                                </p:cTn>
                              </p:par>
                              <p:par>
                                <p:cTn id="99" presetID="35" presetClass="entr" presetSubtype="0" fill="hold" grpId="0" nodeType="withEffect">
                                  <p:stCondLst>
                                    <p:cond delay="0"/>
                                  </p:stCondLst>
                                  <p:childTnLst>
                                    <p:set>
                                      <p:cBhvr>
                                        <p:cTn id="100" dur="1" fill="hold">
                                          <p:stCondLst>
                                            <p:cond delay="0"/>
                                          </p:stCondLst>
                                        </p:cTn>
                                        <p:tgtEl>
                                          <p:spTgt spid="18"/>
                                        </p:tgtEl>
                                        <p:attrNameLst>
                                          <p:attrName>style.visibility</p:attrName>
                                        </p:attrNameLst>
                                      </p:cBhvr>
                                      <p:to>
                                        <p:strVal val="visible"/>
                                      </p:to>
                                    </p:set>
                                    <p:animEffect transition="in" filter="fade">
                                      <p:cBhvr>
                                        <p:cTn id="101" dur="2000"/>
                                        <p:tgtEl>
                                          <p:spTgt spid="18"/>
                                        </p:tgtEl>
                                      </p:cBhvr>
                                    </p:animEffect>
                                    <p:anim calcmode="lin" valueType="num">
                                      <p:cBhvr>
                                        <p:cTn id="102" dur="2000" fill="hold"/>
                                        <p:tgtEl>
                                          <p:spTgt spid="18"/>
                                        </p:tgtEl>
                                        <p:attrNameLst>
                                          <p:attrName>style.rotation</p:attrName>
                                        </p:attrNameLst>
                                      </p:cBhvr>
                                      <p:tavLst>
                                        <p:tav tm="0">
                                          <p:val>
                                            <p:fltVal val="720"/>
                                          </p:val>
                                        </p:tav>
                                        <p:tav tm="100000">
                                          <p:val>
                                            <p:fltVal val="0"/>
                                          </p:val>
                                        </p:tav>
                                      </p:tavLst>
                                    </p:anim>
                                    <p:anim calcmode="lin" valueType="num">
                                      <p:cBhvr>
                                        <p:cTn id="103" dur="2000" fill="hold"/>
                                        <p:tgtEl>
                                          <p:spTgt spid="18"/>
                                        </p:tgtEl>
                                        <p:attrNameLst>
                                          <p:attrName>ppt_h</p:attrName>
                                        </p:attrNameLst>
                                      </p:cBhvr>
                                      <p:tavLst>
                                        <p:tav tm="0">
                                          <p:val>
                                            <p:fltVal val="0"/>
                                          </p:val>
                                        </p:tav>
                                        <p:tav tm="100000">
                                          <p:val>
                                            <p:strVal val="#ppt_h"/>
                                          </p:val>
                                        </p:tav>
                                      </p:tavLst>
                                    </p:anim>
                                    <p:anim calcmode="lin" valueType="num">
                                      <p:cBhvr>
                                        <p:cTn id="104" dur="2000" fill="hold"/>
                                        <p:tgtEl>
                                          <p:spTgt spid="18"/>
                                        </p:tgtEl>
                                        <p:attrNameLst>
                                          <p:attrName>ppt_w</p:attrName>
                                        </p:attrNameLst>
                                      </p:cBhvr>
                                      <p:tavLst>
                                        <p:tav tm="0">
                                          <p:val>
                                            <p:fltVal val="0"/>
                                          </p:val>
                                        </p:tav>
                                        <p:tav tm="100000">
                                          <p:val>
                                            <p:strVal val="#ppt_w"/>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1" fill="hold" nodeType="clickEffect">
                                  <p:stCondLst>
                                    <p:cond delay="0"/>
                                  </p:stCondLst>
                                  <p:childTnLst>
                                    <p:set>
                                      <p:cBhvr>
                                        <p:cTn id="108" dur="1" fill="hold">
                                          <p:stCondLst>
                                            <p:cond delay="0"/>
                                          </p:stCondLst>
                                        </p:cTn>
                                        <p:tgtEl>
                                          <p:spTgt spid="20"/>
                                        </p:tgtEl>
                                        <p:attrNameLst>
                                          <p:attrName>style.visibility</p:attrName>
                                        </p:attrNameLst>
                                      </p:cBhvr>
                                      <p:to>
                                        <p:strVal val="visible"/>
                                      </p:to>
                                    </p:set>
                                    <p:animEffect transition="in" filter="wipe(up)">
                                      <p:cBhvr>
                                        <p:cTn id="109" dur="2000"/>
                                        <p:tgtEl>
                                          <p:spTgt spid="20"/>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38" presetClass="entr" presetSubtype="0" accel="50000" fill="hold" grpId="0" nodeType="clickEffect">
                                  <p:stCondLst>
                                    <p:cond delay="0"/>
                                  </p:stCondLst>
                                  <p:iterate type="lt">
                                    <p:tmPct val="50000"/>
                                  </p:iterate>
                                  <p:childTnLst>
                                    <p:set>
                                      <p:cBhvr>
                                        <p:cTn id="113" dur="1" fill="hold">
                                          <p:stCondLst>
                                            <p:cond delay="0"/>
                                          </p:stCondLst>
                                        </p:cTn>
                                        <p:tgtEl>
                                          <p:spTgt spid="25"/>
                                        </p:tgtEl>
                                        <p:attrNameLst>
                                          <p:attrName>style.visibility</p:attrName>
                                        </p:attrNameLst>
                                      </p:cBhvr>
                                      <p:to>
                                        <p:strVal val="visible"/>
                                      </p:to>
                                    </p:set>
                                    <p:set>
                                      <p:cBhvr>
                                        <p:cTn id="114" dur="455" fill="hold">
                                          <p:stCondLst>
                                            <p:cond delay="0"/>
                                          </p:stCondLst>
                                        </p:cTn>
                                        <p:tgtEl>
                                          <p:spTgt spid="25"/>
                                        </p:tgtEl>
                                        <p:attrNameLst>
                                          <p:attrName>style.rotation</p:attrName>
                                        </p:attrNameLst>
                                      </p:cBhvr>
                                      <p:to>
                                        <p:strVal val="-45.0"/>
                                      </p:to>
                                    </p:set>
                                    <p:anim calcmode="lin" valueType="num">
                                      <p:cBhvr>
                                        <p:cTn id="115" dur="455" fill="hold">
                                          <p:stCondLst>
                                            <p:cond delay="455"/>
                                          </p:stCondLst>
                                        </p:cTn>
                                        <p:tgtEl>
                                          <p:spTgt spid="25"/>
                                        </p:tgtEl>
                                        <p:attrNameLst>
                                          <p:attrName>style.rotation</p:attrName>
                                        </p:attrNameLst>
                                      </p:cBhvr>
                                      <p:tavLst>
                                        <p:tav tm="0">
                                          <p:val>
                                            <p:fltVal val="-45"/>
                                          </p:val>
                                        </p:tav>
                                        <p:tav tm="69900">
                                          <p:val>
                                            <p:fltVal val="45"/>
                                          </p:val>
                                        </p:tav>
                                        <p:tav tm="100000">
                                          <p:val>
                                            <p:fltVal val="0"/>
                                          </p:val>
                                        </p:tav>
                                      </p:tavLst>
                                    </p:anim>
                                    <p:anim calcmode="lin" valueType="num">
                                      <p:cBhvr>
                                        <p:cTn id="116" dur="455" fill="hold">
                                          <p:stCondLst>
                                            <p:cond delay="0"/>
                                          </p:stCondLst>
                                        </p:cTn>
                                        <p:tgtEl>
                                          <p:spTgt spid="25"/>
                                        </p:tgtEl>
                                        <p:attrNameLst>
                                          <p:attrName>ppt_y</p:attrName>
                                        </p:attrNameLst>
                                      </p:cBhvr>
                                      <p:tavLst>
                                        <p:tav tm="0">
                                          <p:val>
                                            <p:strVal val="#ppt_y-1"/>
                                          </p:val>
                                        </p:tav>
                                        <p:tav tm="100000">
                                          <p:val>
                                            <p:strVal val="#ppt_y-(0.354*#ppt_w-0.172*#ppt_h)"/>
                                          </p:val>
                                        </p:tav>
                                      </p:tavLst>
                                    </p:anim>
                                    <p:anim calcmode="lin" valueType="num">
                                      <p:cBhvr>
                                        <p:cTn id="117" dur="156" decel="50000" autoRev="1" fill="hold">
                                          <p:stCondLst>
                                            <p:cond delay="455"/>
                                          </p:stCondLst>
                                        </p:cTn>
                                        <p:tgtEl>
                                          <p:spTgt spid="25"/>
                                        </p:tgtEl>
                                        <p:attrNameLst>
                                          <p:attrName>ppt_y</p:attrName>
                                        </p:attrNameLst>
                                      </p:cBhvr>
                                      <p:tavLst>
                                        <p:tav tm="0">
                                          <p:val>
                                            <p:strVal val="#ppt_y-(0.354*#ppt_w-0.172*#ppt_h)"/>
                                          </p:val>
                                        </p:tav>
                                        <p:tav tm="100000">
                                          <p:val>
                                            <p:strVal val="#ppt_y-(0.354*#ppt_w-0.172*#ppt_h)-#ppt_h/2"/>
                                          </p:val>
                                        </p:tav>
                                      </p:tavLst>
                                    </p:anim>
                                    <p:anim calcmode="lin" valueType="num">
                                      <p:cBhvr>
                                        <p:cTn id="118" dur="136" fill="hold">
                                          <p:stCondLst>
                                            <p:cond delay="864"/>
                                          </p:stCondLst>
                                        </p:cTn>
                                        <p:tgtEl>
                                          <p:spTgt spid="25"/>
                                        </p:tgtEl>
                                        <p:attrNameLst>
                                          <p:attrName>ppt_y</p:attrName>
                                        </p:attrNameLst>
                                      </p:cBhvr>
                                      <p:tavLst>
                                        <p:tav tm="0">
                                          <p:val>
                                            <p:strVal val="#ppt_y-(0.354*#ppt_w-0.172*#ppt_h)"/>
                                          </p:val>
                                        </p:tav>
                                        <p:tav tm="100000">
                                          <p:val>
                                            <p:strVal val="#ppt_y"/>
                                          </p:val>
                                        </p:tav>
                                      </p:tavLst>
                                    </p:anim>
                                  </p:childTnLst>
                                </p:cTn>
                              </p:par>
                            </p:childTnLst>
                          </p:cTn>
                        </p:par>
                      </p:childTnLst>
                    </p:cTn>
                  </p:par>
                  <p:par>
                    <p:cTn id="119" fill="hold" nodeType="clickPar">
                      <p:stCondLst>
                        <p:cond delay="indefinite"/>
                      </p:stCondLst>
                      <p:childTnLst>
                        <p:par>
                          <p:cTn id="120" fill="hold" nodeType="withGroup">
                            <p:stCondLst>
                              <p:cond delay="0"/>
                            </p:stCondLst>
                            <p:childTnLst>
                              <p:par>
                                <p:cTn id="121" presetID="38" presetClass="entr" presetSubtype="0" accel="50000" fill="hold" grpId="0" nodeType="clickEffect">
                                  <p:stCondLst>
                                    <p:cond delay="0"/>
                                  </p:stCondLst>
                                  <p:iterate type="lt">
                                    <p:tmPct val="50000"/>
                                  </p:iterate>
                                  <p:childTnLst>
                                    <p:set>
                                      <p:cBhvr>
                                        <p:cTn id="122" dur="1" fill="hold">
                                          <p:stCondLst>
                                            <p:cond delay="0"/>
                                          </p:stCondLst>
                                        </p:cTn>
                                        <p:tgtEl>
                                          <p:spTgt spid="9236"/>
                                        </p:tgtEl>
                                        <p:attrNameLst>
                                          <p:attrName>style.visibility</p:attrName>
                                        </p:attrNameLst>
                                      </p:cBhvr>
                                      <p:to>
                                        <p:strVal val="visible"/>
                                      </p:to>
                                    </p:set>
                                    <p:set>
                                      <p:cBhvr>
                                        <p:cTn id="123" dur="455" fill="hold">
                                          <p:stCondLst>
                                            <p:cond delay="0"/>
                                          </p:stCondLst>
                                        </p:cTn>
                                        <p:tgtEl>
                                          <p:spTgt spid="9236"/>
                                        </p:tgtEl>
                                        <p:attrNameLst>
                                          <p:attrName>style.rotation</p:attrName>
                                        </p:attrNameLst>
                                      </p:cBhvr>
                                      <p:to>
                                        <p:strVal val="-45.0"/>
                                      </p:to>
                                    </p:set>
                                    <p:anim calcmode="lin" valueType="num">
                                      <p:cBhvr>
                                        <p:cTn id="124" dur="455" fill="hold">
                                          <p:stCondLst>
                                            <p:cond delay="455"/>
                                          </p:stCondLst>
                                        </p:cTn>
                                        <p:tgtEl>
                                          <p:spTgt spid="9236"/>
                                        </p:tgtEl>
                                        <p:attrNameLst>
                                          <p:attrName>style.rotation</p:attrName>
                                        </p:attrNameLst>
                                      </p:cBhvr>
                                      <p:tavLst>
                                        <p:tav tm="0">
                                          <p:val>
                                            <p:fltVal val="-45"/>
                                          </p:val>
                                        </p:tav>
                                        <p:tav tm="69900">
                                          <p:val>
                                            <p:fltVal val="45"/>
                                          </p:val>
                                        </p:tav>
                                        <p:tav tm="100000">
                                          <p:val>
                                            <p:fltVal val="0"/>
                                          </p:val>
                                        </p:tav>
                                      </p:tavLst>
                                    </p:anim>
                                    <p:anim calcmode="lin" valueType="num">
                                      <p:cBhvr>
                                        <p:cTn id="125" dur="455" fill="hold">
                                          <p:stCondLst>
                                            <p:cond delay="0"/>
                                          </p:stCondLst>
                                        </p:cTn>
                                        <p:tgtEl>
                                          <p:spTgt spid="9236"/>
                                        </p:tgtEl>
                                        <p:attrNameLst>
                                          <p:attrName>ppt_y</p:attrName>
                                        </p:attrNameLst>
                                      </p:cBhvr>
                                      <p:tavLst>
                                        <p:tav tm="0">
                                          <p:val>
                                            <p:strVal val="#ppt_y-1"/>
                                          </p:val>
                                        </p:tav>
                                        <p:tav tm="100000">
                                          <p:val>
                                            <p:strVal val="#ppt_y-(0.354*#ppt_w-0.172*#ppt_h)"/>
                                          </p:val>
                                        </p:tav>
                                      </p:tavLst>
                                    </p:anim>
                                    <p:anim calcmode="lin" valueType="num">
                                      <p:cBhvr>
                                        <p:cTn id="126" dur="156" decel="50000" autoRev="1" fill="hold">
                                          <p:stCondLst>
                                            <p:cond delay="455"/>
                                          </p:stCondLst>
                                        </p:cTn>
                                        <p:tgtEl>
                                          <p:spTgt spid="9236"/>
                                        </p:tgtEl>
                                        <p:attrNameLst>
                                          <p:attrName>ppt_y</p:attrName>
                                        </p:attrNameLst>
                                      </p:cBhvr>
                                      <p:tavLst>
                                        <p:tav tm="0">
                                          <p:val>
                                            <p:strVal val="#ppt_y-(0.354*#ppt_w-0.172*#ppt_h)"/>
                                          </p:val>
                                        </p:tav>
                                        <p:tav tm="100000">
                                          <p:val>
                                            <p:strVal val="#ppt_y-(0.354*#ppt_w-0.172*#ppt_h)-#ppt_h/2"/>
                                          </p:val>
                                        </p:tav>
                                      </p:tavLst>
                                    </p:anim>
                                    <p:anim calcmode="lin" valueType="num">
                                      <p:cBhvr>
                                        <p:cTn id="127" dur="136" fill="hold">
                                          <p:stCondLst>
                                            <p:cond delay="864"/>
                                          </p:stCondLst>
                                        </p:cTn>
                                        <p:tgtEl>
                                          <p:spTgt spid="9236"/>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animBg="1"/>
      <p:bldP spid="45061" grpId="0" animBg="1"/>
      <p:bldP spid="45062" grpId="0" animBg="1"/>
      <p:bldP spid="45063" grpId="0"/>
      <p:bldP spid="45064" grpId="0"/>
      <p:bldP spid="45065" grpId="0"/>
      <p:bldP spid="45066" grpId="0" animBg="1"/>
      <p:bldP spid="45067" grpId="0" animBg="1"/>
      <p:bldP spid="45068" grpId="0"/>
      <p:bldP spid="45069" grpId="0"/>
      <p:bldP spid="45070" grpId="0" animBg="1"/>
      <p:bldP spid="45073" grpId="0"/>
      <p:bldP spid="17" grpId="0" animBg="1"/>
      <p:bldP spid="18" grpId="0"/>
      <p:bldP spid="24" grpId="0"/>
      <p:bldP spid="9236" grpId="0"/>
      <p:bldP spid="3" grpId="0"/>
      <p:bldP spid="9240" grpId="0"/>
      <p:bldP spid="9240" grpId="1"/>
      <p:bldP spid="25"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idx="4294967295"/>
          </p:nvPr>
        </p:nvSpPr>
        <p:spPr/>
        <p:txBody>
          <a:bodyPr/>
          <a:lstStyle/>
          <a:p>
            <a:pPr algn="ctr"/>
            <a:r>
              <a:rPr lang="cs-CZ" altLang="cs-CZ" sz="2800" b="1" smtClean="0"/>
              <a:t>Určení rovnovážného produktu pomocí úsporové a investiční funkce</a:t>
            </a:r>
          </a:p>
        </p:txBody>
      </p:sp>
      <p:cxnSp>
        <p:nvCxnSpPr>
          <p:cNvPr id="4" name="Přímá spojovací čára 3"/>
          <p:cNvCxnSpPr/>
          <p:nvPr/>
        </p:nvCxnSpPr>
        <p:spPr>
          <a:xfrm rot="5400000">
            <a:off x="-1414462" y="4275138"/>
            <a:ext cx="4573587" cy="1587"/>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Přímá spojovací čára 5"/>
          <p:cNvCxnSpPr/>
          <p:nvPr/>
        </p:nvCxnSpPr>
        <p:spPr>
          <a:xfrm>
            <a:off x="900113" y="4365625"/>
            <a:ext cx="7286625" cy="1588"/>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2773" name="TextovéPole 7"/>
          <p:cNvSpPr txBox="1">
            <a:spLocks noChangeArrowheads="1"/>
          </p:cNvSpPr>
          <p:nvPr/>
        </p:nvSpPr>
        <p:spPr bwMode="auto">
          <a:xfrm>
            <a:off x="8072438" y="4500563"/>
            <a:ext cx="7858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a:t>Y</a:t>
            </a:r>
          </a:p>
        </p:txBody>
      </p:sp>
      <p:sp>
        <p:nvSpPr>
          <p:cNvPr id="32774" name="TextovéPole 8"/>
          <p:cNvSpPr txBox="1">
            <a:spLocks noChangeArrowheads="1"/>
          </p:cNvSpPr>
          <p:nvPr/>
        </p:nvSpPr>
        <p:spPr bwMode="auto">
          <a:xfrm>
            <a:off x="57150" y="1771650"/>
            <a:ext cx="8572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800"/>
              <a:t>S, I</a:t>
            </a:r>
          </a:p>
        </p:txBody>
      </p:sp>
      <p:cxnSp>
        <p:nvCxnSpPr>
          <p:cNvPr id="11" name="Přímá spojovací čára 10"/>
          <p:cNvCxnSpPr/>
          <p:nvPr/>
        </p:nvCxnSpPr>
        <p:spPr>
          <a:xfrm flipV="1">
            <a:off x="914400" y="3573463"/>
            <a:ext cx="5429250" cy="200025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32776" name="TextovéPole 12"/>
          <p:cNvSpPr txBox="1">
            <a:spLocks noChangeArrowheads="1"/>
          </p:cNvSpPr>
          <p:nvPr/>
        </p:nvSpPr>
        <p:spPr bwMode="auto">
          <a:xfrm>
            <a:off x="6443663" y="3284538"/>
            <a:ext cx="30003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t>S= -C</a:t>
            </a:r>
            <a:r>
              <a:rPr lang="cs-CZ" altLang="cs-CZ" sz="1800" b="1" baseline="-25000"/>
              <a:t>A</a:t>
            </a:r>
            <a:r>
              <a:rPr lang="cs-CZ" altLang="cs-CZ" sz="1800" b="1"/>
              <a:t>+(1-mpc)*Y</a:t>
            </a:r>
          </a:p>
          <a:p>
            <a:pPr eaLnBrk="1" hangingPunct="1">
              <a:spcBef>
                <a:spcPct val="0"/>
              </a:spcBef>
              <a:buClrTx/>
              <a:buSzTx/>
              <a:buFontTx/>
              <a:buNone/>
            </a:pPr>
            <a:endParaRPr lang="cs-CZ" altLang="cs-CZ" sz="1800" b="1"/>
          </a:p>
        </p:txBody>
      </p:sp>
      <p:cxnSp>
        <p:nvCxnSpPr>
          <p:cNvPr id="15" name="Přímá spojovací šipka 14"/>
          <p:cNvCxnSpPr/>
          <p:nvPr/>
        </p:nvCxnSpPr>
        <p:spPr>
          <a:xfrm rot="5400000">
            <a:off x="42069" y="5007769"/>
            <a:ext cx="1285875" cy="1587"/>
          </a:xfrm>
          <a:prstGeom prst="straightConnector1">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778" name="TextovéPole 15"/>
          <p:cNvSpPr txBox="1">
            <a:spLocks noChangeArrowheads="1"/>
          </p:cNvSpPr>
          <p:nvPr/>
        </p:nvSpPr>
        <p:spPr bwMode="auto">
          <a:xfrm>
            <a:off x="214313" y="5572125"/>
            <a:ext cx="6429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-C</a:t>
            </a:r>
            <a:r>
              <a:rPr lang="cs-CZ" altLang="cs-CZ" sz="2000" baseline="-25000"/>
              <a:t>A</a:t>
            </a:r>
          </a:p>
        </p:txBody>
      </p:sp>
      <p:sp>
        <p:nvSpPr>
          <p:cNvPr id="17" name="Šipka doprava 16"/>
          <p:cNvSpPr>
            <a:spLocks noChangeArrowheads="1"/>
          </p:cNvSpPr>
          <p:nvPr/>
        </p:nvSpPr>
        <p:spPr bwMode="auto">
          <a:xfrm rot="3912132">
            <a:off x="4844257" y="3267868"/>
            <a:ext cx="673100" cy="360363"/>
          </a:xfrm>
          <a:prstGeom prst="rightArrow">
            <a:avLst>
              <a:gd name="adj1" fmla="val 50000"/>
              <a:gd name="adj2" fmla="val 29297"/>
            </a:avLst>
          </a:prstGeom>
          <a:solidFill>
            <a:schemeClr val="accent1"/>
          </a:solidFill>
          <a:ln w="25400" algn="ctr">
            <a:solidFill>
              <a:srgbClr val="956F00"/>
            </a:solidFill>
            <a:miter lim="800000"/>
            <a:headEnd/>
            <a:tailEnd/>
          </a:ln>
        </p:spPr>
        <p:txBody>
          <a:bodyPr rot="10800000" vert="eaVert" anchor="ctr"/>
          <a:lstStyle/>
          <a:p>
            <a:pPr algn="ctr" eaLnBrk="1" hangingPunct="1">
              <a:defRPr/>
            </a:pPr>
            <a:endParaRPr lang="cs-CZ">
              <a:solidFill>
                <a:schemeClr val="lt1"/>
              </a:solidFill>
              <a:latin typeface="+mn-lt"/>
            </a:endParaRPr>
          </a:p>
        </p:txBody>
      </p:sp>
      <p:sp>
        <p:nvSpPr>
          <p:cNvPr id="32780" name="TextovéPole 18"/>
          <p:cNvSpPr txBox="1">
            <a:spLocks noChangeArrowheads="1"/>
          </p:cNvSpPr>
          <p:nvPr/>
        </p:nvSpPr>
        <p:spPr bwMode="auto">
          <a:xfrm>
            <a:off x="1835150" y="1916113"/>
            <a:ext cx="3284538"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V tomto bodě se investice rovnají úsporám, čili všechny úspory jsou proinvestovány, jedná se tedy o rovnovážný bod</a:t>
            </a:r>
          </a:p>
        </p:txBody>
      </p:sp>
      <p:sp>
        <p:nvSpPr>
          <p:cNvPr id="32781" name="TextovéPole 19"/>
          <p:cNvSpPr txBox="1">
            <a:spLocks noChangeArrowheads="1"/>
          </p:cNvSpPr>
          <p:nvPr/>
        </p:nvSpPr>
        <p:spPr bwMode="auto">
          <a:xfrm>
            <a:off x="4214813" y="4429125"/>
            <a:ext cx="642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S=0</a:t>
            </a:r>
          </a:p>
        </p:txBody>
      </p:sp>
      <p:sp>
        <p:nvSpPr>
          <p:cNvPr id="32782" name="TextovéPole 20"/>
          <p:cNvSpPr txBox="1">
            <a:spLocks noChangeArrowheads="1"/>
          </p:cNvSpPr>
          <p:nvPr/>
        </p:nvSpPr>
        <p:spPr bwMode="auto">
          <a:xfrm>
            <a:off x="3500438" y="5143500"/>
            <a:ext cx="48577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Výše rovnovážného produktu je samozřejmě stejná jako v předchozím případě, tj. pomocí spotřební a úsporové funkce</a:t>
            </a:r>
          </a:p>
        </p:txBody>
      </p:sp>
      <p:sp>
        <p:nvSpPr>
          <p:cNvPr id="32783" name="Text Box 15"/>
          <p:cNvSpPr txBox="1">
            <a:spLocks noChangeArrowheads="1"/>
          </p:cNvSpPr>
          <p:nvPr/>
        </p:nvSpPr>
        <p:spPr bwMode="auto">
          <a:xfrm>
            <a:off x="5508625" y="3860800"/>
            <a:ext cx="13668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solidFill>
                  <a:srgbClr val="FF3300"/>
                </a:solidFill>
              </a:rPr>
              <a:t>S=I</a:t>
            </a:r>
            <a:endParaRPr lang="en-US" altLang="cs-CZ" sz="1800" b="1">
              <a:solidFill>
                <a:srgbClr val="FF3300"/>
              </a:solidFill>
            </a:endParaRPr>
          </a:p>
        </p:txBody>
      </p:sp>
      <p:cxnSp>
        <p:nvCxnSpPr>
          <p:cNvPr id="24" name="Přímá spojovací čára 23"/>
          <p:cNvCxnSpPr/>
          <p:nvPr/>
        </p:nvCxnSpPr>
        <p:spPr>
          <a:xfrm>
            <a:off x="900113" y="3860800"/>
            <a:ext cx="6357937" cy="1588"/>
          </a:xfrm>
          <a:prstGeom prst="line">
            <a:avLst/>
          </a:prstGeom>
          <a:ln w="34925">
            <a:solidFill>
              <a:srgbClr val="003399"/>
            </a:solidFill>
          </a:ln>
        </p:spPr>
        <p:style>
          <a:lnRef idx="1">
            <a:schemeClr val="accent1"/>
          </a:lnRef>
          <a:fillRef idx="0">
            <a:schemeClr val="accent1"/>
          </a:fillRef>
          <a:effectRef idx="0">
            <a:schemeClr val="accent1"/>
          </a:effectRef>
          <a:fontRef idx="minor">
            <a:schemeClr val="tx1"/>
          </a:fontRef>
        </p:style>
      </p:cxnSp>
      <p:sp>
        <p:nvSpPr>
          <p:cNvPr id="32787" name="TextovéPole 19"/>
          <p:cNvSpPr txBox="1">
            <a:spLocks noChangeArrowheads="1"/>
          </p:cNvSpPr>
          <p:nvPr/>
        </p:nvSpPr>
        <p:spPr bwMode="auto">
          <a:xfrm>
            <a:off x="7308850" y="3789363"/>
            <a:ext cx="6429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t>I</a:t>
            </a:r>
          </a:p>
        </p:txBody>
      </p:sp>
      <p:sp>
        <p:nvSpPr>
          <p:cNvPr id="32788" name="Line 20"/>
          <p:cNvSpPr>
            <a:spLocks noChangeShapeType="1"/>
          </p:cNvSpPr>
          <p:nvPr/>
        </p:nvSpPr>
        <p:spPr bwMode="auto">
          <a:xfrm>
            <a:off x="5580063" y="3860800"/>
            <a:ext cx="0" cy="504825"/>
          </a:xfrm>
          <a:prstGeom prst="line">
            <a:avLst/>
          </a:prstGeom>
          <a:noFill/>
          <a:ln w="476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a:p>
        </p:txBody>
      </p:sp>
      <p:sp>
        <p:nvSpPr>
          <p:cNvPr id="32789" name="TextovéPole 21"/>
          <p:cNvSpPr txBox="1">
            <a:spLocks noChangeArrowheads="1"/>
          </p:cNvSpPr>
          <p:nvPr/>
        </p:nvSpPr>
        <p:spPr bwMode="auto">
          <a:xfrm>
            <a:off x="4932363" y="4365625"/>
            <a:ext cx="37861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Y</a:t>
            </a:r>
            <a:r>
              <a:rPr lang="cs-CZ" altLang="cs-CZ" sz="2000" baseline="-25000"/>
              <a:t>E </a:t>
            </a:r>
            <a:r>
              <a:rPr lang="cs-CZ" altLang="cs-CZ" sz="2000"/>
              <a:t>=rovnovážný produkt</a:t>
            </a:r>
            <a:endParaRPr lang="cs-CZ" altLang="cs-CZ" sz="2000" baseline="-25000"/>
          </a:p>
        </p:txBody>
      </p:sp>
      <p:sp>
        <p:nvSpPr>
          <p:cNvPr id="20" name="TextovéPole 21"/>
          <p:cNvSpPr txBox="1">
            <a:spLocks noChangeArrowheads="1"/>
          </p:cNvSpPr>
          <p:nvPr/>
        </p:nvSpPr>
        <p:spPr bwMode="auto">
          <a:xfrm>
            <a:off x="5381625" y="3452813"/>
            <a:ext cx="3968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E</a:t>
            </a:r>
            <a:endParaRPr lang="cs-CZ" altLang="cs-CZ" sz="2000" baseline="-25000"/>
          </a:p>
        </p:txBody>
      </p:sp>
    </p:spTree>
    <p:extLst>
      <p:ext uri="{BB962C8B-B14F-4D97-AF65-F5344CB8AC3E}">
        <p14:creationId xmlns:p14="http://schemas.microsoft.com/office/powerpoint/2010/main" val="1635576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70" decel="100000"/>
                                        <p:tgtEl>
                                          <p:spTgt spid="4"/>
                                        </p:tgtEl>
                                      </p:cBhvr>
                                    </p:animEffect>
                                    <p:animScale>
                                      <p:cBhvr>
                                        <p:cTn id="8" dur="770" decel="100000"/>
                                        <p:tgtEl>
                                          <p:spTgt spid="4"/>
                                        </p:tgtEl>
                                      </p:cBhvr>
                                      <p:from x="10000" y="10000"/>
                                      <p:to x="200000" y="450000"/>
                                    </p:animScale>
                                    <p:animScale>
                                      <p:cBhvr>
                                        <p:cTn id="9" dur="1230" accel="100000" fill="hold">
                                          <p:stCondLst>
                                            <p:cond delay="770"/>
                                          </p:stCondLst>
                                        </p:cTn>
                                        <p:tgtEl>
                                          <p:spTgt spid="4"/>
                                        </p:tgtEl>
                                      </p:cBhvr>
                                      <p:from x="200000" y="450000"/>
                                      <p:to x="100000" y="100000"/>
                                    </p:animScale>
                                    <p:set>
                                      <p:cBhvr>
                                        <p:cTn id="10" dur="770" fill="hold"/>
                                        <p:tgtEl>
                                          <p:spTgt spid="4"/>
                                        </p:tgtEl>
                                        <p:attrNameLst>
                                          <p:attrName>ppt_x</p:attrName>
                                        </p:attrNameLst>
                                      </p:cBhvr>
                                      <p:to>
                                        <p:strVal val="(0.5)"/>
                                      </p:to>
                                    </p:set>
                                    <p:anim from="(0.5)" to="(#ppt_x)" calcmode="lin" valueType="num">
                                      <p:cBhvr>
                                        <p:cTn id="11" dur="1230" accel="100000" fill="hold">
                                          <p:stCondLst>
                                            <p:cond delay="770"/>
                                          </p:stCondLst>
                                        </p:cTn>
                                        <p:tgtEl>
                                          <p:spTgt spid="4"/>
                                        </p:tgtEl>
                                        <p:attrNameLst>
                                          <p:attrName>ppt_x</p:attrName>
                                        </p:attrNameLst>
                                      </p:cBhvr>
                                    </p:anim>
                                    <p:set>
                                      <p:cBhvr>
                                        <p:cTn id="12" dur="770" fill="hold"/>
                                        <p:tgtEl>
                                          <p:spTgt spid="4"/>
                                        </p:tgtEl>
                                        <p:attrNameLst>
                                          <p:attrName>ppt_y</p:attrName>
                                        </p:attrNameLst>
                                      </p:cBhvr>
                                      <p:to>
                                        <p:strVal val="(#ppt_y+0.4)"/>
                                      </p:to>
                                    </p:set>
                                    <p:anim from="(#ppt_y+0.4)" to="(#ppt_y)" calcmode="lin" valueType="num">
                                      <p:cBhvr>
                                        <p:cTn id="13" dur="1230" accel="100000" fill="hold">
                                          <p:stCondLst>
                                            <p:cond delay="770"/>
                                          </p:stCondLst>
                                        </p:cTn>
                                        <p:tgtEl>
                                          <p:spTgt spid="4"/>
                                        </p:tgtEl>
                                        <p:attrNameLst>
                                          <p:attrName>ppt_y</p:attrName>
                                        </p:attrNameLst>
                                      </p:cBhvr>
                                    </p:anim>
                                  </p:childTnLst>
                                </p:cTn>
                              </p:par>
                              <p:par>
                                <p:cTn id="14" presetID="51"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770" decel="100000"/>
                                        <p:tgtEl>
                                          <p:spTgt spid="6"/>
                                        </p:tgtEl>
                                      </p:cBhvr>
                                    </p:animEffect>
                                    <p:animScale>
                                      <p:cBhvr>
                                        <p:cTn id="17" dur="770" decel="100000"/>
                                        <p:tgtEl>
                                          <p:spTgt spid="6"/>
                                        </p:tgtEl>
                                      </p:cBhvr>
                                      <p:from x="10000" y="10000"/>
                                      <p:to x="200000" y="450000"/>
                                    </p:animScale>
                                    <p:animScale>
                                      <p:cBhvr>
                                        <p:cTn id="18" dur="1230" accel="100000" fill="hold">
                                          <p:stCondLst>
                                            <p:cond delay="770"/>
                                          </p:stCondLst>
                                        </p:cTn>
                                        <p:tgtEl>
                                          <p:spTgt spid="6"/>
                                        </p:tgtEl>
                                      </p:cBhvr>
                                      <p:from x="200000" y="450000"/>
                                      <p:to x="100000" y="100000"/>
                                    </p:animScale>
                                    <p:set>
                                      <p:cBhvr>
                                        <p:cTn id="19" dur="770" fill="hold"/>
                                        <p:tgtEl>
                                          <p:spTgt spid="6"/>
                                        </p:tgtEl>
                                        <p:attrNameLst>
                                          <p:attrName>ppt_x</p:attrName>
                                        </p:attrNameLst>
                                      </p:cBhvr>
                                      <p:to>
                                        <p:strVal val="(0.5)"/>
                                      </p:to>
                                    </p:set>
                                    <p:anim from="(0.5)" to="(#ppt_x)" calcmode="lin" valueType="num">
                                      <p:cBhvr>
                                        <p:cTn id="20" dur="1230" accel="100000" fill="hold">
                                          <p:stCondLst>
                                            <p:cond delay="770"/>
                                          </p:stCondLst>
                                        </p:cTn>
                                        <p:tgtEl>
                                          <p:spTgt spid="6"/>
                                        </p:tgtEl>
                                        <p:attrNameLst>
                                          <p:attrName>ppt_x</p:attrName>
                                        </p:attrNameLst>
                                      </p:cBhvr>
                                    </p:anim>
                                    <p:set>
                                      <p:cBhvr>
                                        <p:cTn id="21" dur="770" fill="hold"/>
                                        <p:tgtEl>
                                          <p:spTgt spid="6"/>
                                        </p:tgtEl>
                                        <p:attrNameLst>
                                          <p:attrName>ppt_y</p:attrName>
                                        </p:attrNameLst>
                                      </p:cBhvr>
                                      <p:to>
                                        <p:strVal val="(#ppt_y+0.4)"/>
                                      </p:to>
                                    </p:set>
                                    <p:anim from="(#ppt_y+0.4)" to="(#ppt_y)" calcmode="lin" valueType="num">
                                      <p:cBhvr>
                                        <p:cTn id="22" dur="1230" accel="100000" fill="hold">
                                          <p:stCondLst>
                                            <p:cond delay="770"/>
                                          </p:stCondLst>
                                        </p:cTn>
                                        <p:tgtEl>
                                          <p:spTgt spid="6"/>
                                        </p:tgtEl>
                                        <p:attrNameLst>
                                          <p:attrName>ppt_y</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8" presetClass="entr" presetSubtype="0" accel="50000" fill="hold" grpId="0" nodeType="clickEffect">
                                  <p:stCondLst>
                                    <p:cond delay="0"/>
                                  </p:stCondLst>
                                  <p:iterate type="lt">
                                    <p:tmPct val="50000"/>
                                  </p:iterate>
                                  <p:childTnLst>
                                    <p:set>
                                      <p:cBhvr>
                                        <p:cTn id="26" dur="1" fill="hold">
                                          <p:stCondLst>
                                            <p:cond delay="0"/>
                                          </p:stCondLst>
                                        </p:cTn>
                                        <p:tgtEl>
                                          <p:spTgt spid="32773"/>
                                        </p:tgtEl>
                                        <p:attrNameLst>
                                          <p:attrName>style.visibility</p:attrName>
                                        </p:attrNameLst>
                                      </p:cBhvr>
                                      <p:to>
                                        <p:strVal val="visible"/>
                                      </p:to>
                                    </p:set>
                                    <p:set>
                                      <p:cBhvr>
                                        <p:cTn id="27" dur="455" fill="hold">
                                          <p:stCondLst>
                                            <p:cond delay="0"/>
                                          </p:stCondLst>
                                        </p:cTn>
                                        <p:tgtEl>
                                          <p:spTgt spid="32773"/>
                                        </p:tgtEl>
                                        <p:attrNameLst>
                                          <p:attrName>style.rotation</p:attrName>
                                        </p:attrNameLst>
                                      </p:cBhvr>
                                      <p:to>
                                        <p:strVal val="-45.0"/>
                                      </p:to>
                                    </p:set>
                                    <p:anim calcmode="lin" valueType="num">
                                      <p:cBhvr>
                                        <p:cTn id="28" dur="455" fill="hold">
                                          <p:stCondLst>
                                            <p:cond delay="455"/>
                                          </p:stCondLst>
                                        </p:cTn>
                                        <p:tgtEl>
                                          <p:spTgt spid="32773"/>
                                        </p:tgtEl>
                                        <p:attrNameLst>
                                          <p:attrName>style.rotation</p:attrName>
                                        </p:attrNameLst>
                                      </p:cBhvr>
                                      <p:tavLst>
                                        <p:tav tm="0">
                                          <p:val>
                                            <p:fltVal val="-45"/>
                                          </p:val>
                                        </p:tav>
                                        <p:tav tm="69900">
                                          <p:val>
                                            <p:fltVal val="45"/>
                                          </p:val>
                                        </p:tav>
                                        <p:tav tm="100000">
                                          <p:val>
                                            <p:fltVal val="0"/>
                                          </p:val>
                                        </p:tav>
                                      </p:tavLst>
                                    </p:anim>
                                    <p:anim calcmode="lin" valueType="num">
                                      <p:cBhvr>
                                        <p:cTn id="29" dur="455" fill="hold">
                                          <p:stCondLst>
                                            <p:cond delay="0"/>
                                          </p:stCondLst>
                                        </p:cTn>
                                        <p:tgtEl>
                                          <p:spTgt spid="32773"/>
                                        </p:tgtEl>
                                        <p:attrNameLst>
                                          <p:attrName>ppt_y</p:attrName>
                                        </p:attrNameLst>
                                      </p:cBhvr>
                                      <p:tavLst>
                                        <p:tav tm="0">
                                          <p:val>
                                            <p:strVal val="#ppt_y-1"/>
                                          </p:val>
                                        </p:tav>
                                        <p:tav tm="100000">
                                          <p:val>
                                            <p:strVal val="#ppt_y-(0.354*#ppt_w-0.172*#ppt_h)"/>
                                          </p:val>
                                        </p:tav>
                                      </p:tavLst>
                                    </p:anim>
                                    <p:anim calcmode="lin" valueType="num">
                                      <p:cBhvr>
                                        <p:cTn id="30" dur="156" decel="50000" autoRev="1" fill="hold">
                                          <p:stCondLst>
                                            <p:cond delay="455"/>
                                          </p:stCondLst>
                                        </p:cTn>
                                        <p:tgtEl>
                                          <p:spTgt spid="32773"/>
                                        </p:tgtEl>
                                        <p:attrNameLst>
                                          <p:attrName>ppt_y</p:attrName>
                                        </p:attrNameLst>
                                      </p:cBhvr>
                                      <p:tavLst>
                                        <p:tav tm="0">
                                          <p:val>
                                            <p:strVal val="#ppt_y-(0.354*#ppt_w-0.172*#ppt_h)"/>
                                          </p:val>
                                        </p:tav>
                                        <p:tav tm="100000">
                                          <p:val>
                                            <p:strVal val="#ppt_y-(0.354*#ppt_w-0.172*#ppt_h)-#ppt_h/2"/>
                                          </p:val>
                                        </p:tav>
                                      </p:tavLst>
                                    </p:anim>
                                    <p:anim calcmode="lin" valueType="num">
                                      <p:cBhvr>
                                        <p:cTn id="31" dur="136" fill="hold">
                                          <p:stCondLst>
                                            <p:cond delay="864"/>
                                          </p:stCondLst>
                                        </p:cTn>
                                        <p:tgtEl>
                                          <p:spTgt spid="32773"/>
                                        </p:tgtEl>
                                        <p:attrNameLst>
                                          <p:attrName>ppt_y</p:attrName>
                                        </p:attrNameLst>
                                      </p:cBhvr>
                                      <p:tavLst>
                                        <p:tav tm="0">
                                          <p:val>
                                            <p:strVal val="#ppt_y-(0.354*#ppt_w-0.172*#ppt_h)"/>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38" presetClass="entr" presetSubtype="0" accel="50000" fill="hold" grpId="0" nodeType="clickEffect">
                                  <p:stCondLst>
                                    <p:cond delay="0"/>
                                  </p:stCondLst>
                                  <p:iterate type="lt">
                                    <p:tmPct val="50000"/>
                                  </p:iterate>
                                  <p:childTnLst>
                                    <p:set>
                                      <p:cBhvr>
                                        <p:cTn id="35" dur="1" fill="hold">
                                          <p:stCondLst>
                                            <p:cond delay="0"/>
                                          </p:stCondLst>
                                        </p:cTn>
                                        <p:tgtEl>
                                          <p:spTgt spid="32774"/>
                                        </p:tgtEl>
                                        <p:attrNameLst>
                                          <p:attrName>style.visibility</p:attrName>
                                        </p:attrNameLst>
                                      </p:cBhvr>
                                      <p:to>
                                        <p:strVal val="visible"/>
                                      </p:to>
                                    </p:set>
                                    <p:set>
                                      <p:cBhvr>
                                        <p:cTn id="36" dur="455" fill="hold">
                                          <p:stCondLst>
                                            <p:cond delay="0"/>
                                          </p:stCondLst>
                                        </p:cTn>
                                        <p:tgtEl>
                                          <p:spTgt spid="32774"/>
                                        </p:tgtEl>
                                        <p:attrNameLst>
                                          <p:attrName>style.rotation</p:attrName>
                                        </p:attrNameLst>
                                      </p:cBhvr>
                                      <p:to>
                                        <p:strVal val="-45.0"/>
                                      </p:to>
                                    </p:set>
                                    <p:anim calcmode="lin" valueType="num">
                                      <p:cBhvr>
                                        <p:cTn id="37" dur="455" fill="hold">
                                          <p:stCondLst>
                                            <p:cond delay="455"/>
                                          </p:stCondLst>
                                        </p:cTn>
                                        <p:tgtEl>
                                          <p:spTgt spid="32774"/>
                                        </p:tgtEl>
                                        <p:attrNameLst>
                                          <p:attrName>style.rotation</p:attrName>
                                        </p:attrNameLst>
                                      </p:cBhvr>
                                      <p:tavLst>
                                        <p:tav tm="0">
                                          <p:val>
                                            <p:fltVal val="-45"/>
                                          </p:val>
                                        </p:tav>
                                        <p:tav tm="69900">
                                          <p:val>
                                            <p:fltVal val="45"/>
                                          </p:val>
                                        </p:tav>
                                        <p:tav tm="100000">
                                          <p:val>
                                            <p:fltVal val="0"/>
                                          </p:val>
                                        </p:tav>
                                      </p:tavLst>
                                    </p:anim>
                                    <p:anim calcmode="lin" valueType="num">
                                      <p:cBhvr>
                                        <p:cTn id="38" dur="455" fill="hold">
                                          <p:stCondLst>
                                            <p:cond delay="0"/>
                                          </p:stCondLst>
                                        </p:cTn>
                                        <p:tgtEl>
                                          <p:spTgt spid="32774"/>
                                        </p:tgtEl>
                                        <p:attrNameLst>
                                          <p:attrName>ppt_y</p:attrName>
                                        </p:attrNameLst>
                                      </p:cBhvr>
                                      <p:tavLst>
                                        <p:tav tm="0">
                                          <p:val>
                                            <p:strVal val="#ppt_y-1"/>
                                          </p:val>
                                        </p:tav>
                                        <p:tav tm="100000">
                                          <p:val>
                                            <p:strVal val="#ppt_y-(0.354*#ppt_w-0.172*#ppt_h)"/>
                                          </p:val>
                                        </p:tav>
                                      </p:tavLst>
                                    </p:anim>
                                    <p:anim calcmode="lin" valueType="num">
                                      <p:cBhvr>
                                        <p:cTn id="39" dur="156" decel="50000" autoRev="1" fill="hold">
                                          <p:stCondLst>
                                            <p:cond delay="455"/>
                                          </p:stCondLst>
                                        </p:cTn>
                                        <p:tgtEl>
                                          <p:spTgt spid="32774"/>
                                        </p:tgtEl>
                                        <p:attrNameLst>
                                          <p:attrName>ppt_y</p:attrName>
                                        </p:attrNameLst>
                                      </p:cBhvr>
                                      <p:tavLst>
                                        <p:tav tm="0">
                                          <p:val>
                                            <p:strVal val="#ppt_y-(0.354*#ppt_w-0.172*#ppt_h)"/>
                                          </p:val>
                                        </p:tav>
                                        <p:tav tm="100000">
                                          <p:val>
                                            <p:strVal val="#ppt_y-(0.354*#ppt_w-0.172*#ppt_h)-#ppt_h/2"/>
                                          </p:val>
                                        </p:tav>
                                      </p:tavLst>
                                    </p:anim>
                                    <p:anim calcmode="lin" valueType="num">
                                      <p:cBhvr>
                                        <p:cTn id="40" dur="136" fill="hold">
                                          <p:stCondLst>
                                            <p:cond delay="864"/>
                                          </p:stCondLst>
                                        </p:cTn>
                                        <p:tgtEl>
                                          <p:spTgt spid="32774"/>
                                        </p:tgtEl>
                                        <p:attrNameLst>
                                          <p:attrName>ppt_y</p:attrName>
                                        </p:attrNameLst>
                                      </p:cBhvr>
                                      <p:tavLst>
                                        <p:tav tm="0">
                                          <p:val>
                                            <p:strVal val="#ppt_y-(0.354*#ppt_w-0.172*#ppt_h)"/>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left)">
                                      <p:cBhvr>
                                        <p:cTn id="45" dur="1000"/>
                                        <p:tgtEl>
                                          <p:spTgt spid="11"/>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32776"/>
                                        </p:tgtEl>
                                        <p:attrNameLst>
                                          <p:attrName>style.visibility</p:attrName>
                                        </p:attrNameLst>
                                      </p:cBhvr>
                                      <p:to>
                                        <p:strVal val="visible"/>
                                      </p:to>
                                    </p:set>
                                    <p:animEffect transition="in" filter="wipe(left)">
                                      <p:cBhvr>
                                        <p:cTn id="48" dur="1000"/>
                                        <p:tgtEl>
                                          <p:spTgt spid="32776"/>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1" fill="hold" nodeType="click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wipe(up)">
                                      <p:cBhvr>
                                        <p:cTn id="53" dur="2000"/>
                                        <p:tgtEl>
                                          <p:spTgt spid="15"/>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8" presetClass="entr" presetSubtype="0" accel="50000" fill="hold" grpId="0" nodeType="clickEffect">
                                  <p:stCondLst>
                                    <p:cond delay="0"/>
                                  </p:stCondLst>
                                  <p:iterate type="lt">
                                    <p:tmPct val="50000"/>
                                  </p:iterate>
                                  <p:childTnLst>
                                    <p:set>
                                      <p:cBhvr>
                                        <p:cTn id="57" dur="1" fill="hold">
                                          <p:stCondLst>
                                            <p:cond delay="0"/>
                                          </p:stCondLst>
                                        </p:cTn>
                                        <p:tgtEl>
                                          <p:spTgt spid="32778"/>
                                        </p:tgtEl>
                                        <p:attrNameLst>
                                          <p:attrName>style.visibility</p:attrName>
                                        </p:attrNameLst>
                                      </p:cBhvr>
                                      <p:to>
                                        <p:strVal val="visible"/>
                                      </p:to>
                                    </p:set>
                                    <p:set>
                                      <p:cBhvr>
                                        <p:cTn id="58" dur="455" fill="hold">
                                          <p:stCondLst>
                                            <p:cond delay="0"/>
                                          </p:stCondLst>
                                        </p:cTn>
                                        <p:tgtEl>
                                          <p:spTgt spid="32778"/>
                                        </p:tgtEl>
                                        <p:attrNameLst>
                                          <p:attrName>style.rotation</p:attrName>
                                        </p:attrNameLst>
                                      </p:cBhvr>
                                      <p:to>
                                        <p:strVal val="-45.0"/>
                                      </p:to>
                                    </p:set>
                                    <p:anim calcmode="lin" valueType="num">
                                      <p:cBhvr>
                                        <p:cTn id="59" dur="455" fill="hold">
                                          <p:stCondLst>
                                            <p:cond delay="455"/>
                                          </p:stCondLst>
                                        </p:cTn>
                                        <p:tgtEl>
                                          <p:spTgt spid="32778"/>
                                        </p:tgtEl>
                                        <p:attrNameLst>
                                          <p:attrName>style.rotation</p:attrName>
                                        </p:attrNameLst>
                                      </p:cBhvr>
                                      <p:tavLst>
                                        <p:tav tm="0">
                                          <p:val>
                                            <p:fltVal val="-45"/>
                                          </p:val>
                                        </p:tav>
                                        <p:tav tm="69900">
                                          <p:val>
                                            <p:fltVal val="45"/>
                                          </p:val>
                                        </p:tav>
                                        <p:tav tm="100000">
                                          <p:val>
                                            <p:fltVal val="0"/>
                                          </p:val>
                                        </p:tav>
                                      </p:tavLst>
                                    </p:anim>
                                    <p:anim calcmode="lin" valueType="num">
                                      <p:cBhvr>
                                        <p:cTn id="60" dur="455" fill="hold">
                                          <p:stCondLst>
                                            <p:cond delay="0"/>
                                          </p:stCondLst>
                                        </p:cTn>
                                        <p:tgtEl>
                                          <p:spTgt spid="32778"/>
                                        </p:tgtEl>
                                        <p:attrNameLst>
                                          <p:attrName>ppt_y</p:attrName>
                                        </p:attrNameLst>
                                      </p:cBhvr>
                                      <p:tavLst>
                                        <p:tav tm="0">
                                          <p:val>
                                            <p:strVal val="#ppt_y-1"/>
                                          </p:val>
                                        </p:tav>
                                        <p:tav tm="100000">
                                          <p:val>
                                            <p:strVal val="#ppt_y-(0.354*#ppt_w-0.172*#ppt_h)"/>
                                          </p:val>
                                        </p:tav>
                                      </p:tavLst>
                                    </p:anim>
                                    <p:anim calcmode="lin" valueType="num">
                                      <p:cBhvr>
                                        <p:cTn id="61" dur="156" decel="50000" autoRev="1" fill="hold">
                                          <p:stCondLst>
                                            <p:cond delay="455"/>
                                          </p:stCondLst>
                                        </p:cTn>
                                        <p:tgtEl>
                                          <p:spTgt spid="32778"/>
                                        </p:tgtEl>
                                        <p:attrNameLst>
                                          <p:attrName>ppt_y</p:attrName>
                                        </p:attrNameLst>
                                      </p:cBhvr>
                                      <p:tavLst>
                                        <p:tav tm="0">
                                          <p:val>
                                            <p:strVal val="#ppt_y-(0.354*#ppt_w-0.172*#ppt_h)"/>
                                          </p:val>
                                        </p:tav>
                                        <p:tav tm="100000">
                                          <p:val>
                                            <p:strVal val="#ppt_y-(0.354*#ppt_w-0.172*#ppt_h)-#ppt_h/2"/>
                                          </p:val>
                                        </p:tav>
                                      </p:tavLst>
                                    </p:anim>
                                    <p:anim calcmode="lin" valueType="num">
                                      <p:cBhvr>
                                        <p:cTn id="62" dur="136" fill="hold">
                                          <p:stCondLst>
                                            <p:cond delay="864"/>
                                          </p:stCondLst>
                                        </p:cTn>
                                        <p:tgtEl>
                                          <p:spTgt spid="32778"/>
                                        </p:tgtEl>
                                        <p:attrNameLst>
                                          <p:attrName>ppt_y</p:attrName>
                                        </p:attrNameLst>
                                      </p:cBhvr>
                                      <p:tavLst>
                                        <p:tav tm="0">
                                          <p:val>
                                            <p:strVal val="#ppt_y-(0.354*#ppt_w-0.172*#ppt_h)"/>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wipe(left)">
                                      <p:cBhvr>
                                        <p:cTn id="67" dur="2000"/>
                                        <p:tgtEl>
                                          <p:spTgt spid="24"/>
                                        </p:tgtEl>
                                      </p:cBhvr>
                                    </p:animEffect>
                                  </p:childTnLst>
                                </p:cTn>
                              </p:par>
                              <p:par>
                                <p:cTn id="68" presetID="22" presetClass="entr" presetSubtype="8" fill="hold" grpId="0" nodeType="withEffect">
                                  <p:stCondLst>
                                    <p:cond delay="0"/>
                                  </p:stCondLst>
                                  <p:childTnLst>
                                    <p:set>
                                      <p:cBhvr>
                                        <p:cTn id="69" dur="1" fill="hold">
                                          <p:stCondLst>
                                            <p:cond delay="0"/>
                                          </p:stCondLst>
                                        </p:cTn>
                                        <p:tgtEl>
                                          <p:spTgt spid="32787"/>
                                        </p:tgtEl>
                                        <p:attrNameLst>
                                          <p:attrName>style.visibility</p:attrName>
                                        </p:attrNameLst>
                                      </p:cBhvr>
                                      <p:to>
                                        <p:strVal val="visible"/>
                                      </p:to>
                                    </p:set>
                                    <p:animEffect transition="in" filter="wipe(left)">
                                      <p:cBhvr>
                                        <p:cTn id="70" dur="2000"/>
                                        <p:tgtEl>
                                          <p:spTgt spid="32787"/>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38" presetClass="entr" presetSubtype="0" accel="50000" fill="hold" grpId="0" nodeType="clickEffect">
                                  <p:stCondLst>
                                    <p:cond delay="0"/>
                                  </p:stCondLst>
                                  <p:iterate type="lt">
                                    <p:tmPct val="50000"/>
                                  </p:iterate>
                                  <p:childTnLst>
                                    <p:set>
                                      <p:cBhvr>
                                        <p:cTn id="74" dur="1" fill="hold">
                                          <p:stCondLst>
                                            <p:cond delay="0"/>
                                          </p:stCondLst>
                                        </p:cTn>
                                        <p:tgtEl>
                                          <p:spTgt spid="32781"/>
                                        </p:tgtEl>
                                        <p:attrNameLst>
                                          <p:attrName>style.visibility</p:attrName>
                                        </p:attrNameLst>
                                      </p:cBhvr>
                                      <p:to>
                                        <p:strVal val="visible"/>
                                      </p:to>
                                    </p:set>
                                    <p:set>
                                      <p:cBhvr>
                                        <p:cTn id="75" dur="455" fill="hold">
                                          <p:stCondLst>
                                            <p:cond delay="0"/>
                                          </p:stCondLst>
                                        </p:cTn>
                                        <p:tgtEl>
                                          <p:spTgt spid="32781"/>
                                        </p:tgtEl>
                                        <p:attrNameLst>
                                          <p:attrName>style.rotation</p:attrName>
                                        </p:attrNameLst>
                                      </p:cBhvr>
                                      <p:to>
                                        <p:strVal val="-45.0"/>
                                      </p:to>
                                    </p:set>
                                    <p:anim calcmode="lin" valueType="num">
                                      <p:cBhvr>
                                        <p:cTn id="76" dur="455" fill="hold">
                                          <p:stCondLst>
                                            <p:cond delay="455"/>
                                          </p:stCondLst>
                                        </p:cTn>
                                        <p:tgtEl>
                                          <p:spTgt spid="32781"/>
                                        </p:tgtEl>
                                        <p:attrNameLst>
                                          <p:attrName>style.rotation</p:attrName>
                                        </p:attrNameLst>
                                      </p:cBhvr>
                                      <p:tavLst>
                                        <p:tav tm="0">
                                          <p:val>
                                            <p:fltVal val="-45"/>
                                          </p:val>
                                        </p:tav>
                                        <p:tav tm="69900">
                                          <p:val>
                                            <p:fltVal val="45"/>
                                          </p:val>
                                        </p:tav>
                                        <p:tav tm="100000">
                                          <p:val>
                                            <p:fltVal val="0"/>
                                          </p:val>
                                        </p:tav>
                                      </p:tavLst>
                                    </p:anim>
                                    <p:anim calcmode="lin" valueType="num">
                                      <p:cBhvr>
                                        <p:cTn id="77" dur="455" fill="hold">
                                          <p:stCondLst>
                                            <p:cond delay="0"/>
                                          </p:stCondLst>
                                        </p:cTn>
                                        <p:tgtEl>
                                          <p:spTgt spid="32781"/>
                                        </p:tgtEl>
                                        <p:attrNameLst>
                                          <p:attrName>ppt_y</p:attrName>
                                        </p:attrNameLst>
                                      </p:cBhvr>
                                      <p:tavLst>
                                        <p:tav tm="0">
                                          <p:val>
                                            <p:strVal val="#ppt_y-1"/>
                                          </p:val>
                                        </p:tav>
                                        <p:tav tm="100000">
                                          <p:val>
                                            <p:strVal val="#ppt_y-(0.354*#ppt_w-0.172*#ppt_h)"/>
                                          </p:val>
                                        </p:tav>
                                      </p:tavLst>
                                    </p:anim>
                                    <p:anim calcmode="lin" valueType="num">
                                      <p:cBhvr>
                                        <p:cTn id="78" dur="156" decel="50000" autoRev="1" fill="hold">
                                          <p:stCondLst>
                                            <p:cond delay="455"/>
                                          </p:stCondLst>
                                        </p:cTn>
                                        <p:tgtEl>
                                          <p:spTgt spid="32781"/>
                                        </p:tgtEl>
                                        <p:attrNameLst>
                                          <p:attrName>ppt_y</p:attrName>
                                        </p:attrNameLst>
                                      </p:cBhvr>
                                      <p:tavLst>
                                        <p:tav tm="0">
                                          <p:val>
                                            <p:strVal val="#ppt_y-(0.354*#ppt_w-0.172*#ppt_h)"/>
                                          </p:val>
                                        </p:tav>
                                        <p:tav tm="100000">
                                          <p:val>
                                            <p:strVal val="#ppt_y-(0.354*#ppt_w-0.172*#ppt_h)-#ppt_h/2"/>
                                          </p:val>
                                        </p:tav>
                                      </p:tavLst>
                                    </p:anim>
                                    <p:anim calcmode="lin" valueType="num">
                                      <p:cBhvr>
                                        <p:cTn id="79" dur="136" fill="hold">
                                          <p:stCondLst>
                                            <p:cond delay="864"/>
                                          </p:stCondLst>
                                        </p:cTn>
                                        <p:tgtEl>
                                          <p:spTgt spid="32781"/>
                                        </p:tgtEl>
                                        <p:attrNameLst>
                                          <p:attrName>ppt_y</p:attrName>
                                        </p:attrNameLst>
                                      </p:cBhvr>
                                      <p:tavLst>
                                        <p:tav tm="0">
                                          <p:val>
                                            <p:strVal val="#ppt_y-(0.354*#ppt_w-0.172*#ppt_h)"/>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17"/>
                                        </p:tgtEl>
                                        <p:attrNameLst>
                                          <p:attrName>style.visibility</p:attrName>
                                        </p:attrNameLst>
                                      </p:cBhvr>
                                      <p:to>
                                        <p:strVal val="visible"/>
                                      </p:to>
                                    </p:set>
                                    <p:animEffect transition="in" filter="blinds(horizontal)">
                                      <p:cBhvr>
                                        <p:cTn id="84" dur="500"/>
                                        <p:tgtEl>
                                          <p:spTgt spid="17"/>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32780"/>
                                        </p:tgtEl>
                                        <p:attrNameLst>
                                          <p:attrName>style.visibility</p:attrName>
                                        </p:attrNameLst>
                                      </p:cBhvr>
                                      <p:to>
                                        <p:strVal val="visible"/>
                                      </p:to>
                                    </p:set>
                                    <p:anim calcmode="lin" valueType="num">
                                      <p:cBhvr additive="base">
                                        <p:cTn id="89" dur="500" fill="hold"/>
                                        <p:tgtEl>
                                          <p:spTgt spid="32780"/>
                                        </p:tgtEl>
                                        <p:attrNameLst>
                                          <p:attrName>ppt_x</p:attrName>
                                        </p:attrNameLst>
                                      </p:cBhvr>
                                      <p:tavLst>
                                        <p:tav tm="0">
                                          <p:val>
                                            <p:strVal val="#ppt_x"/>
                                          </p:val>
                                        </p:tav>
                                        <p:tav tm="100000">
                                          <p:val>
                                            <p:strVal val="#ppt_x"/>
                                          </p:val>
                                        </p:tav>
                                      </p:tavLst>
                                    </p:anim>
                                    <p:anim calcmode="lin" valueType="num">
                                      <p:cBhvr additive="base">
                                        <p:cTn id="90" dur="500" fill="hold"/>
                                        <p:tgtEl>
                                          <p:spTgt spid="32780"/>
                                        </p:tgtEl>
                                        <p:attrNameLst>
                                          <p:attrName>ppt_y</p:attrName>
                                        </p:attrNameLst>
                                      </p:cBhvr>
                                      <p:tavLst>
                                        <p:tav tm="0">
                                          <p:val>
                                            <p:strVal val="1+#ppt_h/2"/>
                                          </p:val>
                                        </p:tav>
                                        <p:tav tm="100000">
                                          <p:val>
                                            <p:strVal val="#ppt_y"/>
                                          </p:val>
                                        </p:tav>
                                      </p:tavLst>
                                    </p:anim>
                                  </p:childTnLst>
                                </p:cTn>
                              </p:par>
                            </p:childTnLst>
                          </p:cTn>
                        </p:par>
                      </p:childTnLst>
                    </p:cTn>
                  </p:par>
                  <p:par>
                    <p:cTn id="91" fill="hold" nodeType="clickPar">
                      <p:stCondLst>
                        <p:cond delay="indefinite"/>
                      </p:stCondLst>
                      <p:childTnLst>
                        <p:par>
                          <p:cTn id="92" fill="hold" nodeType="withGroup">
                            <p:stCondLst>
                              <p:cond delay="0"/>
                            </p:stCondLst>
                            <p:childTnLst>
                              <p:par>
                                <p:cTn id="93" presetID="38" presetClass="entr" presetSubtype="0" accel="50000" fill="hold" grpId="0" nodeType="clickEffect">
                                  <p:stCondLst>
                                    <p:cond delay="0"/>
                                  </p:stCondLst>
                                  <p:iterate type="lt">
                                    <p:tmPct val="50000"/>
                                  </p:iterate>
                                  <p:childTnLst>
                                    <p:set>
                                      <p:cBhvr>
                                        <p:cTn id="94" dur="1" fill="hold">
                                          <p:stCondLst>
                                            <p:cond delay="0"/>
                                          </p:stCondLst>
                                        </p:cTn>
                                        <p:tgtEl>
                                          <p:spTgt spid="20"/>
                                        </p:tgtEl>
                                        <p:attrNameLst>
                                          <p:attrName>style.visibility</p:attrName>
                                        </p:attrNameLst>
                                      </p:cBhvr>
                                      <p:to>
                                        <p:strVal val="visible"/>
                                      </p:to>
                                    </p:set>
                                    <p:set>
                                      <p:cBhvr>
                                        <p:cTn id="95" dur="455" fill="hold">
                                          <p:stCondLst>
                                            <p:cond delay="0"/>
                                          </p:stCondLst>
                                        </p:cTn>
                                        <p:tgtEl>
                                          <p:spTgt spid="20"/>
                                        </p:tgtEl>
                                        <p:attrNameLst>
                                          <p:attrName>style.rotation</p:attrName>
                                        </p:attrNameLst>
                                      </p:cBhvr>
                                      <p:to>
                                        <p:strVal val="-45.0"/>
                                      </p:to>
                                    </p:set>
                                    <p:anim calcmode="lin" valueType="num">
                                      <p:cBhvr>
                                        <p:cTn id="96" dur="455" fill="hold">
                                          <p:stCondLst>
                                            <p:cond delay="455"/>
                                          </p:stCondLst>
                                        </p:cTn>
                                        <p:tgtEl>
                                          <p:spTgt spid="20"/>
                                        </p:tgtEl>
                                        <p:attrNameLst>
                                          <p:attrName>style.rotation</p:attrName>
                                        </p:attrNameLst>
                                      </p:cBhvr>
                                      <p:tavLst>
                                        <p:tav tm="0">
                                          <p:val>
                                            <p:fltVal val="-45"/>
                                          </p:val>
                                        </p:tav>
                                        <p:tav tm="69900">
                                          <p:val>
                                            <p:fltVal val="45"/>
                                          </p:val>
                                        </p:tav>
                                        <p:tav tm="100000">
                                          <p:val>
                                            <p:fltVal val="0"/>
                                          </p:val>
                                        </p:tav>
                                      </p:tavLst>
                                    </p:anim>
                                    <p:anim calcmode="lin" valueType="num">
                                      <p:cBhvr>
                                        <p:cTn id="97" dur="455" fill="hold">
                                          <p:stCondLst>
                                            <p:cond delay="0"/>
                                          </p:stCondLst>
                                        </p:cTn>
                                        <p:tgtEl>
                                          <p:spTgt spid="20"/>
                                        </p:tgtEl>
                                        <p:attrNameLst>
                                          <p:attrName>ppt_y</p:attrName>
                                        </p:attrNameLst>
                                      </p:cBhvr>
                                      <p:tavLst>
                                        <p:tav tm="0">
                                          <p:val>
                                            <p:strVal val="#ppt_y-1"/>
                                          </p:val>
                                        </p:tav>
                                        <p:tav tm="100000">
                                          <p:val>
                                            <p:strVal val="#ppt_y-(0.354*#ppt_w-0.172*#ppt_h)"/>
                                          </p:val>
                                        </p:tav>
                                      </p:tavLst>
                                    </p:anim>
                                    <p:anim calcmode="lin" valueType="num">
                                      <p:cBhvr>
                                        <p:cTn id="98" dur="156" decel="50000" autoRev="1" fill="hold">
                                          <p:stCondLst>
                                            <p:cond delay="455"/>
                                          </p:stCondLst>
                                        </p:cTn>
                                        <p:tgtEl>
                                          <p:spTgt spid="20"/>
                                        </p:tgtEl>
                                        <p:attrNameLst>
                                          <p:attrName>ppt_y</p:attrName>
                                        </p:attrNameLst>
                                      </p:cBhvr>
                                      <p:tavLst>
                                        <p:tav tm="0">
                                          <p:val>
                                            <p:strVal val="#ppt_y-(0.354*#ppt_w-0.172*#ppt_h)"/>
                                          </p:val>
                                        </p:tav>
                                        <p:tav tm="100000">
                                          <p:val>
                                            <p:strVal val="#ppt_y-(0.354*#ppt_w-0.172*#ppt_h)-#ppt_h/2"/>
                                          </p:val>
                                        </p:tav>
                                      </p:tavLst>
                                    </p:anim>
                                    <p:anim calcmode="lin" valueType="num">
                                      <p:cBhvr>
                                        <p:cTn id="99" dur="136" fill="hold">
                                          <p:stCondLst>
                                            <p:cond delay="864"/>
                                          </p:stCondLst>
                                        </p:cTn>
                                        <p:tgtEl>
                                          <p:spTgt spid="20"/>
                                        </p:tgtEl>
                                        <p:attrNameLst>
                                          <p:attrName>ppt_y</p:attrName>
                                        </p:attrNameLst>
                                      </p:cBhvr>
                                      <p:tavLst>
                                        <p:tav tm="0">
                                          <p:val>
                                            <p:strVal val="#ppt_y-(0.354*#ppt_w-0.172*#ppt_h)"/>
                                          </p:val>
                                        </p:tav>
                                        <p:tav tm="100000">
                                          <p:val>
                                            <p:strVal val="#ppt_y"/>
                                          </p:val>
                                        </p:tav>
                                      </p:tavLst>
                                    </p:anim>
                                  </p:childTnLst>
                                </p:cTn>
                              </p:par>
                            </p:childTnLst>
                          </p:cTn>
                        </p:par>
                      </p:childTnLst>
                    </p:cTn>
                  </p:par>
                  <p:par>
                    <p:cTn id="100" fill="hold" nodeType="clickPar">
                      <p:stCondLst>
                        <p:cond delay="indefinite"/>
                      </p:stCondLst>
                      <p:childTnLst>
                        <p:par>
                          <p:cTn id="101" fill="hold" nodeType="withGroup">
                            <p:stCondLst>
                              <p:cond delay="0"/>
                            </p:stCondLst>
                            <p:childTnLst>
                              <p:par>
                                <p:cTn id="102" presetID="38" presetClass="entr" presetSubtype="0" accel="50000" fill="hold" grpId="0" nodeType="clickEffect">
                                  <p:stCondLst>
                                    <p:cond delay="0"/>
                                  </p:stCondLst>
                                  <p:iterate type="lt">
                                    <p:tmPct val="50000"/>
                                  </p:iterate>
                                  <p:childTnLst>
                                    <p:set>
                                      <p:cBhvr>
                                        <p:cTn id="103" dur="1" fill="hold">
                                          <p:stCondLst>
                                            <p:cond delay="0"/>
                                          </p:stCondLst>
                                        </p:cTn>
                                        <p:tgtEl>
                                          <p:spTgt spid="32783"/>
                                        </p:tgtEl>
                                        <p:attrNameLst>
                                          <p:attrName>style.visibility</p:attrName>
                                        </p:attrNameLst>
                                      </p:cBhvr>
                                      <p:to>
                                        <p:strVal val="visible"/>
                                      </p:to>
                                    </p:set>
                                    <p:set>
                                      <p:cBhvr>
                                        <p:cTn id="104" dur="455" fill="hold">
                                          <p:stCondLst>
                                            <p:cond delay="0"/>
                                          </p:stCondLst>
                                        </p:cTn>
                                        <p:tgtEl>
                                          <p:spTgt spid="32783"/>
                                        </p:tgtEl>
                                        <p:attrNameLst>
                                          <p:attrName>style.rotation</p:attrName>
                                        </p:attrNameLst>
                                      </p:cBhvr>
                                      <p:to>
                                        <p:strVal val="-45.0"/>
                                      </p:to>
                                    </p:set>
                                    <p:anim calcmode="lin" valueType="num">
                                      <p:cBhvr>
                                        <p:cTn id="105" dur="455" fill="hold">
                                          <p:stCondLst>
                                            <p:cond delay="455"/>
                                          </p:stCondLst>
                                        </p:cTn>
                                        <p:tgtEl>
                                          <p:spTgt spid="32783"/>
                                        </p:tgtEl>
                                        <p:attrNameLst>
                                          <p:attrName>style.rotation</p:attrName>
                                        </p:attrNameLst>
                                      </p:cBhvr>
                                      <p:tavLst>
                                        <p:tav tm="0">
                                          <p:val>
                                            <p:fltVal val="-45"/>
                                          </p:val>
                                        </p:tav>
                                        <p:tav tm="69900">
                                          <p:val>
                                            <p:fltVal val="45"/>
                                          </p:val>
                                        </p:tav>
                                        <p:tav tm="100000">
                                          <p:val>
                                            <p:fltVal val="0"/>
                                          </p:val>
                                        </p:tav>
                                      </p:tavLst>
                                    </p:anim>
                                    <p:anim calcmode="lin" valueType="num">
                                      <p:cBhvr>
                                        <p:cTn id="106" dur="455" fill="hold">
                                          <p:stCondLst>
                                            <p:cond delay="0"/>
                                          </p:stCondLst>
                                        </p:cTn>
                                        <p:tgtEl>
                                          <p:spTgt spid="32783"/>
                                        </p:tgtEl>
                                        <p:attrNameLst>
                                          <p:attrName>ppt_y</p:attrName>
                                        </p:attrNameLst>
                                      </p:cBhvr>
                                      <p:tavLst>
                                        <p:tav tm="0">
                                          <p:val>
                                            <p:strVal val="#ppt_y-1"/>
                                          </p:val>
                                        </p:tav>
                                        <p:tav tm="100000">
                                          <p:val>
                                            <p:strVal val="#ppt_y-(0.354*#ppt_w-0.172*#ppt_h)"/>
                                          </p:val>
                                        </p:tav>
                                      </p:tavLst>
                                    </p:anim>
                                    <p:anim calcmode="lin" valueType="num">
                                      <p:cBhvr>
                                        <p:cTn id="107" dur="156" decel="50000" autoRev="1" fill="hold">
                                          <p:stCondLst>
                                            <p:cond delay="455"/>
                                          </p:stCondLst>
                                        </p:cTn>
                                        <p:tgtEl>
                                          <p:spTgt spid="32783"/>
                                        </p:tgtEl>
                                        <p:attrNameLst>
                                          <p:attrName>ppt_y</p:attrName>
                                        </p:attrNameLst>
                                      </p:cBhvr>
                                      <p:tavLst>
                                        <p:tav tm="0">
                                          <p:val>
                                            <p:strVal val="#ppt_y-(0.354*#ppt_w-0.172*#ppt_h)"/>
                                          </p:val>
                                        </p:tav>
                                        <p:tav tm="100000">
                                          <p:val>
                                            <p:strVal val="#ppt_y-(0.354*#ppt_w-0.172*#ppt_h)-#ppt_h/2"/>
                                          </p:val>
                                        </p:tav>
                                      </p:tavLst>
                                    </p:anim>
                                    <p:anim calcmode="lin" valueType="num">
                                      <p:cBhvr>
                                        <p:cTn id="108" dur="136" fill="hold">
                                          <p:stCondLst>
                                            <p:cond delay="864"/>
                                          </p:stCondLst>
                                        </p:cTn>
                                        <p:tgtEl>
                                          <p:spTgt spid="32783"/>
                                        </p:tgtEl>
                                        <p:attrNameLst>
                                          <p:attrName>ppt_y</p:attrName>
                                        </p:attrNameLst>
                                      </p:cBhvr>
                                      <p:tavLst>
                                        <p:tav tm="0">
                                          <p:val>
                                            <p:strVal val="#ppt_y-(0.354*#ppt_w-0.172*#ppt_h)"/>
                                          </p:val>
                                        </p:tav>
                                        <p:tav tm="100000">
                                          <p:val>
                                            <p:strVal val="#ppt_y"/>
                                          </p:val>
                                        </p:tav>
                                      </p:tavLst>
                                    </p:anim>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2" presetClass="entr" presetSubtype="1" fill="hold" grpId="0" nodeType="clickEffect">
                                  <p:stCondLst>
                                    <p:cond delay="0"/>
                                  </p:stCondLst>
                                  <p:childTnLst>
                                    <p:set>
                                      <p:cBhvr>
                                        <p:cTn id="112" dur="1" fill="hold">
                                          <p:stCondLst>
                                            <p:cond delay="0"/>
                                          </p:stCondLst>
                                        </p:cTn>
                                        <p:tgtEl>
                                          <p:spTgt spid="32788"/>
                                        </p:tgtEl>
                                        <p:attrNameLst>
                                          <p:attrName>style.visibility</p:attrName>
                                        </p:attrNameLst>
                                      </p:cBhvr>
                                      <p:to>
                                        <p:strVal val="visible"/>
                                      </p:to>
                                    </p:set>
                                    <p:animEffect transition="in" filter="wipe(up)">
                                      <p:cBhvr>
                                        <p:cTn id="113" dur="2000"/>
                                        <p:tgtEl>
                                          <p:spTgt spid="32788"/>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38" presetClass="entr" presetSubtype="0" accel="50000" fill="hold" grpId="0" nodeType="clickEffect">
                                  <p:stCondLst>
                                    <p:cond delay="0"/>
                                  </p:stCondLst>
                                  <p:iterate type="lt">
                                    <p:tmPct val="50000"/>
                                  </p:iterate>
                                  <p:childTnLst>
                                    <p:set>
                                      <p:cBhvr>
                                        <p:cTn id="117" dur="1" fill="hold">
                                          <p:stCondLst>
                                            <p:cond delay="0"/>
                                          </p:stCondLst>
                                        </p:cTn>
                                        <p:tgtEl>
                                          <p:spTgt spid="32789"/>
                                        </p:tgtEl>
                                        <p:attrNameLst>
                                          <p:attrName>style.visibility</p:attrName>
                                        </p:attrNameLst>
                                      </p:cBhvr>
                                      <p:to>
                                        <p:strVal val="visible"/>
                                      </p:to>
                                    </p:set>
                                    <p:set>
                                      <p:cBhvr>
                                        <p:cTn id="118" dur="455" fill="hold">
                                          <p:stCondLst>
                                            <p:cond delay="0"/>
                                          </p:stCondLst>
                                        </p:cTn>
                                        <p:tgtEl>
                                          <p:spTgt spid="32789"/>
                                        </p:tgtEl>
                                        <p:attrNameLst>
                                          <p:attrName>style.rotation</p:attrName>
                                        </p:attrNameLst>
                                      </p:cBhvr>
                                      <p:to>
                                        <p:strVal val="-45.0"/>
                                      </p:to>
                                    </p:set>
                                    <p:anim calcmode="lin" valueType="num">
                                      <p:cBhvr>
                                        <p:cTn id="119" dur="455" fill="hold">
                                          <p:stCondLst>
                                            <p:cond delay="455"/>
                                          </p:stCondLst>
                                        </p:cTn>
                                        <p:tgtEl>
                                          <p:spTgt spid="32789"/>
                                        </p:tgtEl>
                                        <p:attrNameLst>
                                          <p:attrName>style.rotation</p:attrName>
                                        </p:attrNameLst>
                                      </p:cBhvr>
                                      <p:tavLst>
                                        <p:tav tm="0">
                                          <p:val>
                                            <p:fltVal val="-45"/>
                                          </p:val>
                                        </p:tav>
                                        <p:tav tm="69900">
                                          <p:val>
                                            <p:fltVal val="45"/>
                                          </p:val>
                                        </p:tav>
                                        <p:tav tm="100000">
                                          <p:val>
                                            <p:fltVal val="0"/>
                                          </p:val>
                                        </p:tav>
                                      </p:tavLst>
                                    </p:anim>
                                    <p:anim calcmode="lin" valueType="num">
                                      <p:cBhvr>
                                        <p:cTn id="120" dur="455" fill="hold">
                                          <p:stCondLst>
                                            <p:cond delay="0"/>
                                          </p:stCondLst>
                                        </p:cTn>
                                        <p:tgtEl>
                                          <p:spTgt spid="32789"/>
                                        </p:tgtEl>
                                        <p:attrNameLst>
                                          <p:attrName>ppt_y</p:attrName>
                                        </p:attrNameLst>
                                      </p:cBhvr>
                                      <p:tavLst>
                                        <p:tav tm="0">
                                          <p:val>
                                            <p:strVal val="#ppt_y-1"/>
                                          </p:val>
                                        </p:tav>
                                        <p:tav tm="100000">
                                          <p:val>
                                            <p:strVal val="#ppt_y-(0.354*#ppt_w-0.172*#ppt_h)"/>
                                          </p:val>
                                        </p:tav>
                                      </p:tavLst>
                                    </p:anim>
                                    <p:anim calcmode="lin" valueType="num">
                                      <p:cBhvr>
                                        <p:cTn id="121" dur="156" decel="50000" autoRev="1" fill="hold">
                                          <p:stCondLst>
                                            <p:cond delay="455"/>
                                          </p:stCondLst>
                                        </p:cTn>
                                        <p:tgtEl>
                                          <p:spTgt spid="32789"/>
                                        </p:tgtEl>
                                        <p:attrNameLst>
                                          <p:attrName>ppt_y</p:attrName>
                                        </p:attrNameLst>
                                      </p:cBhvr>
                                      <p:tavLst>
                                        <p:tav tm="0">
                                          <p:val>
                                            <p:strVal val="#ppt_y-(0.354*#ppt_w-0.172*#ppt_h)"/>
                                          </p:val>
                                        </p:tav>
                                        <p:tav tm="100000">
                                          <p:val>
                                            <p:strVal val="#ppt_y-(0.354*#ppt_w-0.172*#ppt_h)-#ppt_h/2"/>
                                          </p:val>
                                        </p:tav>
                                      </p:tavLst>
                                    </p:anim>
                                    <p:anim calcmode="lin" valueType="num">
                                      <p:cBhvr>
                                        <p:cTn id="122" dur="136" fill="hold">
                                          <p:stCondLst>
                                            <p:cond delay="864"/>
                                          </p:stCondLst>
                                        </p:cTn>
                                        <p:tgtEl>
                                          <p:spTgt spid="32789"/>
                                        </p:tgtEl>
                                        <p:attrNameLst>
                                          <p:attrName>ppt_y</p:attrName>
                                        </p:attrNameLst>
                                      </p:cBhvr>
                                      <p:tavLst>
                                        <p:tav tm="0">
                                          <p:val>
                                            <p:strVal val="#ppt_y-(0.354*#ppt_w-0.172*#ppt_h)"/>
                                          </p:val>
                                        </p:tav>
                                        <p:tav tm="100000">
                                          <p:val>
                                            <p:strVal val="#ppt_y"/>
                                          </p:val>
                                        </p:tav>
                                      </p:tavLst>
                                    </p:anim>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 presetClass="entr" presetSubtype="4" fill="hold" nodeType="clickEffect">
                                  <p:stCondLst>
                                    <p:cond delay="0"/>
                                  </p:stCondLst>
                                  <p:iterate type="lt">
                                    <p:tmPct val="0"/>
                                  </p:iterate>
                                  <p:childTnLst>
                                    <p:set>
                                      <p:cBhvr>
                                        <p:cTn id="126" dur="1" fill="hold">
                                          <p:stCondLst>
                                            <p:cond delay="0"/>
                                          </p:stCondLst>
                                        </p:cTn>
                                        <p:tgtEl>
                                          <p:spTgt spid="32782">
                                            <p:txEl>
                                              <p:pRg st="0" end="0"/>
                                            </p:txEl>
                                          </p:spTgt>
                                        </p:tgtEl>
                                        <p:attrNameLst>
                                          <p:attrName>style.visibility</p:attrName>
                                        </p:attrNameLst>
                                      </p:cBhvr>
                                      <p:to>
                                        <p:strVal val="visible"/>
                                      </p:to>
                                    </p:set>
                                    <p:anim calcmode="lin" valueType="num">
                                      <p:cBhvr additive="base">
                                        <p:cTn id="127" dur="500" fill="hold"/>
                                        <p:tgtEl>
                                          <p:spTgt spid="32782">
                                            <p:txEl>
                                              <p:pRg st="0" end="0"/>
                                            </p:txEl>
                                          </p:spTgt>
                                        </p:tgtEl>
                                        <p:attrNameLst>
                                          <p:attrName>ppt_x</p:attrName>
                                        </p:attrNameLst>
                                      </p:cBhvr>
                                      <p:tavLst>
                                        <p:tav tm="0">
                                          <p:val>
                                            <p:strVal val="#ppt_x"/>
                                          </p:val>
                                        </p:tav>
                                        <p:tav tm="100000">
                                          <p:val>
                                            <p:strVal val="#ppt_x"/>
                                          </p:val>
                                        </p:tav>
                                      </p:tavLst>
                                    </p:anim>
                                    <p:anim calcmode="lin" valueType="num">
                                      <p:cBhvr additive="base">
                                        <p:cTn id="128" dur="500" fill="hold"/>
                                        <p:tgtEl>
                                          <p:spTgt spid="3278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p:bldP spid="32774" grpId="0"/>
      <p:bldP spid="32776" grpId="0"/>
      <p:bldP spid="32778" grpId="0"/>
      <p:bldP spid="17" grpId="0" animBg="1"/>
      <p:bldP spid="32780" grpId="0"/>
      <p:bldP spid="32781" grpId="0"/>
      <p:bldP spid="32783" grpId="0"/>
      <p:bldP spid="32787" grpId="0"/>
      <p:bldP spid="32788" grpId="0" animBg="1"/>
      <p:bldP spid="32789" grpId="0"/>
      <p:bldP spid="20"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ctr"/>
            <a:r>
              <a:rPr lang="cs-CZ" altLang="cs-CZ" sz="3600" smtClean="0"/>
              <a:t>Určení recesní mezery pomocí křivky spotřeby a investic</a:t>
            </a:r>
            <a:endParaRPr lang="en-US" altLang="cs-CZ" sz="3600" smtClean="0"/>
          </a:p>
        </p:txBody>
      </p:sp>
      <p:sp>
        <p:nvSpPr>
          <p:cNvPr id="45060" name="Line 4"/>
          <p:cNvSpPr>
            <a:spLocks noChangeShapeType="1"/>
          </p:cNvSpPr>
          <p:nvPr/>
        </p:nvSpPr>
        <p:spPr bwMode="auto">
          <a:xfrm>
            <a:off x="611188" y="2276475"/>
            <a:ext cx="0" cy="3673475"/>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061" name="Line 5"/>
          <p:cNvSpPr>
            <a:spLocks noChangeShapeType="1"/>
          </p:cNvSpPr>
          <p:nvPr/>
        </p:nvSpPr>
        <p:spPr bwMode="auto">
          <a:xfrm>
            <a:off x="611188" y="5949950"/>
            <a:ext cx="6481762"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062" name="Line 6"/>
          <p:cNvSpPr>
            <a:spLocks noChangeShapeType="1"/>
          </p:cNvSpPr>
          <p:nvPr/>
        </p:nvSpPr>
        <p:spPr bwMode="auto">
          <a:xfrm flipV="1">
            <a:off x="611188" y="2492375"/>
            <a:ext cx="3455987" cy="3457575"/>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45063" name="Text Box 7"/>
          <p:cNvSpPr txBox="1">
            <a:spLocks noChangeArrowheads="1"/>
          </p:cNvSpPr>
          <p:nvPr/>
        </p:nvSpPr>
        <p:spPr bwMode="auto">
          <a:xfrm>
            <a:off x="4067175" y="1989138"/>
            <a:ext cx="1441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45</a:t>
            </a:r>
            <a:r>
              <a:rPr lang="en-US" altLang="cs-CZ" sz="1800">
                <a:cs typeface="Arial" panose="020B0604020202020204" pitchFamily="34" charset="0"/>
              </a:rPr>
              <a:t>°</a:t>
            </a:r>
            <a:r>
              <a:rPr lang="cs-CZ" altLang="cs-CZ" sz="1800">
                <a:cs typeface="Arial" panose="020B0604020202020204" pitchFamily="34" charset="0"/>
              </a:rPr>
              <a:t> (Y=AE)</a:t>
            </a:r>
            <a:endParaRPr lang="en-US" altLang="cs-CZ" sz="1800">
              <a:cs typeface="Arial" panose="020B0604020202020204" pitchFamily="34" charset="0"/>
            </a:endParaRPr>
          </a:p>
        </p:txBody>
      </p:sp>
      <p:sp>
        <p:nvSpPr>
          <p:cNvPr id="45064" name="Text Box 8"/>
          <p:cNvSpPr txBox="1">
            <a:spLocks noChangeArrowheads="1"/>
          </p:cNvSpPr>
          <p:nvPr/>
        </p:nvSpPr>
        <p:spPr bwMode="auto">
          <a:xfrm>
            <a:off x="0" y="1844675"/>
            <a:ext cx="86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2400"/>
              <a:t>AE</a:t>
            </a:r>
            <a:endParaRPr lang="en-US" altLang="cs-CZ" sz="2400"/>
          </a:p>
        </p:txBody>
      </p:sp>
      <p:sp>
        <p:nvSpPr>
          <p:cNvPr id="45065" name="Text Box 9"/>
          <p:cNvSpPr txBox="1">
            <a:spLocks noChangeArrowheads="1"/>
          </p:cNvSpPr>
          <p:nvPr/>
        </p:nvSpPr>
        <p:spPr bwMode="auto">
          <a:xfrm>
            <a:off x="7164388" y="6021388"/>
            <a:ext cx="936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2400"/>
              <a:t>Y</a:t>
            </a:r>
            <a:endParaRPr lang="en-US" altLang="cs-CZ" sz="2400"/>
          </a:p>
        </p:txBody>
      </p:sp>
      <p:sp>
        <p:nvSpPr>
          <p:cNvPr id="45066" name="Line 10"/>
          <p:cNvSpPr>
            <a:spLocks noChangeShapeType="1"/>
          </p:cNvSpPr>
          <p:nvPr/>
        </p:nvSpPr>
        <p:spPr bwMode="auto">
          <a:xfrm flipV="1">
            <a:off x="611188" y="3213100"/>
            <a:ext cx="4968875" cy="1439863"/>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067" name="Line 11"/>
          <p:cNvSpPr>
            <a:spLocks noChangeShapeType="1"/>
          </p:cNvSpPr>
          <p:nvPr/>
        </p:nvSpPr>
        <p:spPr bwMode="auto">
          <a:xfrm flipV="1">
            <a:off x="611188" y="3716338"/>
            <a:ext cx="5256212" cy="136842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068" name="Text Box 12"/>
          <p:cNvSpPr txBox="1">
            <a:spLocks noChangeArrowheads="1"/>
          </p:cNvSpPr>
          <p:nvPr/>
        </p:nvSpPr>
        <p:spPr bwMode="auto">
          <a:xfrm>
            <a:off x="5724525" y="2852738"/>
            <a:ext cx="18002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AE=C+I</a:t>
            </a:r>
            <a:endParaRPr lang="en-US" altLang="cs-CZ" sz="1800" b="1"/>
          </a:p>
        </p:txBody>
      </p:sp>
      <p:sp>
        <p:nvSpPr>
          <p:cNvPr id="45069" name="Text Box 13"/>
          <p:cNvSpPr txBox="1">
            <a:spLocks noChangeArrowheads="1"/>
          </p:cNvSpPr>
          <p:nvPr/>
        </p:nvSpPr>
        <p:spPr bwMode="auto">
          <a:xfrm>
            <a:off x="5867400" y="3500438"/>
            <a:ext cx="14398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C</a:t>
            </a:r>
            <a:endParaRPr lang="en-US" altLang="cs-CZ" sz="1800" b="1"/>
          </a:p>
        </p:txBody>
      </p:sp>
      <p:sp>
        <p:nvSpPr>
          <p:cNvPr id="45070" name="Line 14"/>
          <p:cNvSpPr>
            <a:spLocks noChangeShapeType="1"/>
          </p:cNvSpPr>
          <p:nvPr/>
        </p:nvSpPr>
        <p:spPr bwMode="auto">
          <a:xfrm>
            <a:off x="179388" y="4652963"/>
            <a:ext cx="0" cy="1296987"/>
          </a:xfrm>
          <a:prstGeom prst="line">
            <a:avLst/>
          </a:prstGeom>
          <a:noFill/>
          <a:ln w="31750">
            <a:solidFill>
              <a:srgbClr val="8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45073" name="Text Box 17"/>
          <p:cNvSpPr txBox="1">
            <a:spLocks noChangeArrowheads="1"/>
          </p:cNvSpPr>
          <p:nvPr/>
        </p:nvSpPr>
        <p:spPr bwMode="auto">
          <a:xfrm>
            <a:off x="0" y="4221163"/>
            <a:ext cx="971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A</a:t>
            </a:r>
            <a:r>
              <a:rPr lang="cs-CZ" altLang="cs-CZ" sz="1800" baseline="-25000"/>
              <a:t>A</a:t>
            </a:r>
            <a:endParaRPr lang="en-US" altLang="cs-CZ" sz="1800" baseline="-25000"/>
          </a:p>
        </p:txBody>
      </p:sp>
      <p:cxnSp>
        <p:nvCxnSpPr>
          <p:cNvPr id="23" name="Přímá spojovací šipka 22"/>
          <p:cNvCxnSpPr>
            <a:cxnSpLocks noChangeShapeType="1"/>
          </p:cNvCxnSpPr>
          <p:nvPr/>
        </p:nvCxnSpPr>
        <p:spPr bwMode="auto">
          <a:xfrm rot="5400000" flipH="1" flipV="1">
            <a:off x="38894" y="5585619"/>
            <a:ext cx="714375" cy="1587"/>
          </a:xfrm>
          <a:prstGeom prst="straightConnector1">
            <a:avLst/>
          </a:prstGeom>
          <a:noFill/>
          <a:ln w="25400" algn="ctr">
            <a:solidFill>
              <a:srgbClr val="FF0000"/>
            </a:solidFill>
            <a:round/>
            <a:headEnd type="arrow" w="med" len="med"/>
            <a:tailEnd type="arrow" w="med" len="med"/>
          </a:ln>
          <a:extLst>
            <a:ext uri="{909E8E84-426E-40DD-AFC4-6F175D3DCCD1}">
              <a14:hiddenFill xmlns:a14="http://schemas.microsoft.com/office/drawing/2010/main">
                <a:noFill/>
              </a14:hiddenFill>
            </a:ext>
          </a:extLst>
        </p:spPr>
      </p:cxnSp>
      <p:sp>
        <p:nvSpPr>
          <p:cNvPr id="24" name="Text Box 17"/>
          <p:cNvSpPr txBox="1">
            <a:spLocks noChangeArrowheads="1"/>
          </p:cNvSpPr>
          <p:nvPr/>
        </p:nvSpPr>
        <p:spPr bwMode="auto">
          <a:xfrm>
            <a:off x="179388" y="4868863"/>
            <a:ext cx="971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C</a:t>
            </a:r>
            <a:r>
              <a:rPr lang="cs-CZ" altLang="cs-CZ" sz="1800" baseline="-25000"/>
              <a:t>A</a:t>
            </a:r>
            <a:endParaRPr lang="en-US" altLang="cs-CZ" sz="1800" baseline="-25000"/>
          </a:p>
        </p:txBody>
      </p:sp>
      <p:cxnSp>
        <p:nvCxnSpPr>
          <p:cNvPr id="20" name="Přímá spojovací čára 19"/>
          <p:cNvCxnSpPr/>
          <p:nvPr/>
        </p:nvCxnSpPr>
        <p:spPr>
          <a:xfrm rot="5400000">
            <a:off x="1519238" y="5041900"/>
            <a:ext cx="1784350" cy="0"/>
          </a:xfrm>
          <a:prstGeom prst="line">
            <a:avLst/>
          </a:prstGeom>
          <a:ln w="31750">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9236" name="TextovéPole 21"/>
          <p:cNvSpPr txBox="1">
            <a:spLocks noChangeArrowheads="1"/>
          </p:cNvSpPr>
          <p:nvPr/>
        </p:nvSpPr>
        <p:spPr bwMode="auto">
          <a:xfrm>
            <a:off x="2155825" y="5953125"/>
            <a:ext cx="563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Y</a:t>
            </a:r>
            <a:r>
              <a:rPr lang="cs-CZ" altLang="cs-CZ" sz="2000" baseline="-25000"/>
              <a:t>E </a:t>
            </a:r>
          </a:p>
        </p:txBody>
      </p:sp>
      <p:cxnSp>
        <p:nvCxnSpPr>
          <p:cNvPr id="2" name="Přímá spojovací čára 23"/>
          <p:cNvCxnSpPr/>
          <p:nvPr/>
        </p:nvCxnSpPr>
        <p:spPr>
          <a:xfrm>
            <a:off x="611188" y="5516563"/>
            <a:ext cx="6357937" cy="1587"/>
          </a:xfrm>
          <a:prstGeom prst="line">
            <a:avLst/>
          </a:prstGeom>
          <a:ln w="34925">
            <a:solidFill>
              <a:srgbClr val="003399"/>
            </a:solidFill>
          </a:ln>
        </p:spPr>
        <p:style>
          <a:lnRef idx="1">
            <a:schemeClr val="accent1"/>
          </a:lnRef>
          <a:fillRef idx="0">
            <a:schemeClr val="accent1"/>
          </a:fillRef>
          <a:effectRef idx="0">
            <a:schemeClr val="accent1"/>
          </a:effectRef>
          <a:fontRef idx="minor">
            <a:schemeClr val="tx1"/>
          </a:fontRef>
        </p:style>
      </p:cxnSp>
      <p:sp>
        <p:nvSpPr>
          <p:cNvPr id="3" name="Text Box 13"/>
          <p:cNvSpPr txBox="1">
            <a:spLocks noChangeArrowheads="1"/>
          </p:cNvSpPr>
          <p:nvPr/>
        </p:nvSpPr>
        <p:spPr bwMode="auto">
          <a:xfrm>
            <a:off x="7019925" y="5373688"/>
            <a:ext cx="14398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I</a:t>
            </a:r>
            <a:endParaRPr lang="en-US" altLang="cs-CZ" sz="1800" b="1"/>
          </a:p>
        </p:txBody>
      </p:sp>
      <p:cxnSp>
        <p:nvCxnSpPr>
          <p:cNvPr id="25" name="Přímá spojovací čára 19"/>
          <p:cNvCxnSpPr/>
          <p:nvPr/>
        </p:nvCxnSpPr>
        <p:spPr>
          <a:xfrm>
            <a:off x="3240088" y="3417888"/>
            <a:ext cx="0" cy="2525712"/>
          </a:xfrm>
          <a:prstGeom prst="line">
            <a:avLst/>
          </a:prstGeom>
          <a:ln w="31750">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26" name="TextovéPole 21"/>
          <p:cNvSpPr txBox="1">
            <a:spLocks noChangeArrowheads="1"/>
          </p:cNvSpPr>
          <p:nvPr/>
        </p:nvSpPr>
        <p:spPr bwMode="auto">
          <a:xfrm>
            <a:off x="4792663" y="4187825"/>
            <a:ext cx="37861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Y</a:t>
            </a:r>
            <a:r>
              <a:rPr lang="cs-CZ" altLang="cs-CZ" sz="2000" baseline="-25000"/>
              <a:t>E </a:t>
            </a:r>
            <a:r>
              <a:rPr lang="cs-CZ" altLang="cs-CZ" sz="2000"/>
              <a:t>=rovnovážný produkt</a:t>
            </a:r>
            <a:endParaRPr lang="cs-CZ" altLang="cs-CZ" sz="2000" baseline="-25000"/>
          </a:p>
        </p:txBody>
      </p:sp>
      <p:sp>
        <p:nvSpPr>
          <p:cNvPr id="27" name="TextovéPole 21"/>
          <p:cNvSpPr txBox="1">
            <a:spLocks noChangeArrowheads="1"/>
          </p:cNvSpPr>
          <p:nvPr/>
        </p:nvSpPr>
        <p:spPr bwMode="auto">
          <a:xfrm>
            <a:off x="2957513" y="5949950"/>
            <a:ext cx="563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Y*</a:t>
            </a:r>
            <a:r>
              <a:rPr lang="cs-CZ" altLang="cs-CZ" sz="2000" baseline="-25000"/>
              <a:t> </a:t>
            </a:r>
          </a:p>
        </p:txBody>
      </p:sp>
      <p:sp>
        <p:nvSpPr>
          <p:cNvPr id="28" name="TextovéPole 21"/>
          <p:cNvSpPr txBox="1">
            <a:spLocks noChangeArrowheads="1"/>
          </p:cNvSpPr>
          <p:nvPr/>
        </p:nvSpPr>
        <p:spPr bwMode="auto">
          <a:xfrm>
            <a:off x="4818063" y="4684713"/>
            <a:ext cx="37861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Y*</a:t>
            </a:r>
            <a:r>
              <a:rPr lang="cs-CZ" altLang="cs-CZ" sz="2000" baseline="-25000"/>
              <a:t> </a:t>
            </a:r>
            <a:r>
              <a:rPr lang="cs-CZ" altLang="cs-CZ" sz="2000"/>
              <a:t>=potenciální produkt</a:t>
            </a:r>
            <a:endParaRPr lang="cs-CZ" altLang="cs-CZ" sz="2000" baseline="-25000"/>
          </a:p>
        </p:txBody>
      </p:sp>
      <p:sp>
        <p:nvSpPr>
          <p:cNvPr id="29" name="TextovéPole 21"/>
          <p:cNvSpPr txBox="1">
            <a:spLocks noChangeArrowheads="1"/>
          </p:cNvSpPr>
          <p:nvPr/>
        </p:nvSpPr>
        <p:spPr bwMode="auto">
          <a:xfrm>
            <a:off x="2057400" y="3667125"/>
            <a:ext cx="5635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E</a:t>
            </a:r>
            <a:r>
              <a:rPr lang="cs-CZ" altLang="cs-CZ" sz="2000" baseline="-25000"/>
              <a:t> </a:t>
            </a:r>
          </a:p>
        </p:txBody>
      </p:sp>
      <p:cxnSp>
        <p:nvCxnSpPr>
          <p:cNvPr id="31" name="Přímá spojovací šipka 22"/>
          <p:cNvCxnSpPr>
            <a:cxnSpLocks noChangeShapeType="1"/>
          </p:cNvCxnSpPr>
          <p:nvPr/>
        </p:nvCxnSpPr>
        <p:spPr bwMode="auto">
          <a:xfrm>
            <a:off x="2411413" y="6453188"/>
            <a:ext cx="828675" cy="0"/>
          </a:xfrm>
          <a:prstGeom prst="straightConnector1">
            <a:avLst/>
          </a:prstGeom>
          <a:noFill/>
          <a:ln w="25400" algn="ctr">
            <a:solidFill>
              <a:srgbClr val="FF0000"/>
            </a:solidFill>
            <a:round/>
            <a:headEnd type="arrow" w="med" len="med"/>
            <a:tailEnd type="arrow" w="med" len="med"/>
          </a:ln>
          <a:extLst>
            <a:ext uri="{909E8E84-426E-40DD-AFC4-6F175D3DCCD1}">
              <a14:hiddenFill xmlns:a14="http://schemas.microsoft.com/office/drawing/2010/main">
                <a:noFill/>
              </a14:hiddenFill>
            </a:ext>
          </a:extLst>
        </p:spPr>
      </p:cxnSp>
      <p:sp>
        <p:nvSpPr>
          <p:cNvPr id="35" name="TextovéPole 21"/>
          <p:cNvSpPr txBox="1">
            <a:spLocks noChangeArrowheads="1"/>
          </p:cNvSpPr>
          <p:nvPr/>
        </p:nvSpPr>
        <p:spPr bwMode="auto">
          <a:xfrm>
            <a:off x="1917700" y="6494463"/>
            <a:ext cx="3868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itchFamily="2" charset="2"/>
              <a:buChar char="n"/>
              <a:defRPr sz="3200">
                <a:solidFill>
                  <a:schemeClr val="tx1"/>
                </a:solidFill>
                <a:latin typeface="Arial" charset="0"/>
              </a:defRPr>
            </a:lvl1pPr>
            <a:lvl2pPr marL="742950" indent="-285750">
              <a:spcBef>
                <a:spcPct val="20000"/>
              </a:spcBef>
              <a:buClr>
                <a:schemeClr val="hlink"/>
              </a:buClr>
              <a:buSzPct val="65000"/>
              <a:buFont typeface="Wingdings" pitchFamily="2" charset="2"/>
              <a:buChar char="¡"/>
              <a:defRPr sz="2800">
                <a:solidFill>
                  <a:schemeClr val="tx1"/>
                </a:solidFill>
                <a:latin typeface="Arial" charset="0"/>
              </a:defRPr>
            </a:lvl2pPr>
            <a:lvl3pPr marL="1143000" indent="-228600">
              <a:spcBef>
                <a:spcPct val="20000"/>
              </a:spcBef>
              <a:buClr>
                <a:schemeClr val="accent1"/>
              </a:buClr>
              <a:buSzPct val="70000"/>
              <a:buFont typeface="Wingdings" pitchFamily="2" charset="2"/>
              <a:buChar char="n"/>
              <a:defRPr sz="2400">
                <a:solidFill>
                  <a:schemeClr val="tx1"/>
                </a:solidFill>
                <a:latin typeface="Arial" charset="0"/>
              </a:defRPr>
            </a:lvl3pPr>
            <a:lvl4pPr marL="1600200" indent="-228600">
              <a:spcBef>
                <a:spcPct val="20000"/>
              </a:spcBef>
              <a:buClr>
                <a:schemeClr val="hlink"/>
              </a:buClr>
              <a:buSzPct val="75000"/>
              <a:buFont typeface="Wingdings" pitchFamily="2" charset="2"/>
              <a:buChar char="¡"/>
              <a:defRPr sz="2000">
                <a:solidFill>
                  <a:schemeClr val="tx1"/>
                </a:solidFill>
                <a:latin typeface="Arial" charset="0"/>
              </a:defRPr>
            </a:lvl4pPr>
            <a:lvl5pPr marL="2057400" indent="-228600">
              <a:spcBef>
                <a:spcPct val="20000"/>
              </a:spcBef>
              <a:buClr>
                <a:schemeClr val="accent1"/>
              </a:buClr>
              <a:buSzPct val="70000"/>
              <a:buFont typeface="Wingdings" pitchFamily="2" charset="2"/>
              <a:buChar char="n"/>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9pPr>
          </a:lstStyle>
          <a:p>
            <a:pPr eaLnBrk="1" hangingPunct="1">
              <a:spcBef>
                <a:spcPct val="0"/>
              </a:spcBef>
              <a:buClrTx/>
              <a:buSzTx/>
              <a:buFontTx/>
              <a:buNone/>
              <a:defRPr/>
            </a:pPr>
            <a:r>
              <a:rPr lang="cs-CZ" altLang="cs-CZ" sz="2000" b="1" dirty="0" smtClean="0">
                <a:solidFill>
                  <a:srgbClr val="FF0000"/>
                </a:solidFill>
                <a:latin typeface="+mn-lt"/>
              </a:rPr>
              <a:t>recesní mezera</a:t>
            </a:r>
          </a:p>
        </p:txBody>
      </p:sp>
      <p:sp>
        <p:nvSpPr>
          <p:cNvPr id="36" name="TextovéPole 21"/>
          <p:cNvSpPr txBox="1">
            <a:spLocks noChangeArrowheads="1"/>
          </p:cNvSpPr>
          <p:nvPr/>
        </p:nvSpPr>
        <p:spPr bwMode="auto">
          <a:xfrm>
            <a:off x="2547938" y="5965825"/>
            <a:ext cx="561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latin typeface="Times New Roman" panose="02020603050405020304" pitchFamily="18" charset="0"/>
                <a:cs typeface="Times New Roman" panose="02020603050405020304" pitchFamily="18" charset="0"/>
              </a:rPr>
              <a:t>&lt;</a:t>
            </a:r>
            <a:r>
              <a:rPr lang="cs-CZ" altLang="cs-CZ" sz="2000" baseline="-25000"/>
              <a:t> </a:t>
            </a:r>
          </a:p>
        </p:txBody>
      </p:sp>
    </p:spTree>
    <p:extLst>
      <p:ext uri="{BB962C8B-B14F-4D97-AF65-F5344CB8AC3E}">
        <p14:creationId xmlns:p14="http://schemas.microsoft.com/office/powerpoint/2010/main" val="20893357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 calcmode="lin" valueType="num">
                                      <p:cBhvr additive="base">
                                        <p:cTn id="7" dur="500" fill="hold"/>
                                        <p:tgtEl>
                                          <p:spTgt spid="45060"/>
                                        </p:tgtEl>
                                        <p:attrNameLst>
                                          <p:attrName>ppt_x</p:attrName>
                                        </p:attrNameLst>
                                      </p:cBhvr>
                                      <p:tavLst>
                                        <p:tav tm="0">
                                          <p:val>
                                            <p:strVal val="#ppt_x"/>
                                          </p:val>
                                        </p:tav>
                                        <p:tav tm="100000">
                                          <p:val>
                                            <p:strVal val="#ppt_x"/>
                                          </p:val>
                                        </p:tav>
                                      </p:tavLst>
                                    </p:anim>
                                    <p:anim calcmode="lin" valueType="num">
                                      <p:cBhvr additive="base">
                                        <p:cTn id="8" dur="500" fill="hold"/>
                                        <p:tgtEl>
                                          <p:spTgt spid="4506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5061"/>
                                        </p:tgtEl>
                                        <p:attrNameLst>
                                          <p:attrName>style.visibility</p:attrName>
                                        </p:attrNameLst>
                                      </p:cBhvr>
                                      <p:to>
                                        <p:strVal val="visible"/>
                                      </p:to>
                                    </p:set>
                                    <p:anim calcmode="lin" valueType="num">
                                      <p:cBhvr additive="base">
                                        <p:cTn id="11" dur="500" fill="hold"/>
                                        <p:tgtEl>
                                          <p:spTgt spid="45061"/>
                                        </p:tgtEl>
                                        <p:attrNameLst>
                                          <p:attrName>ppt_x</p:attrName>
                                        </p:attrNameLst>
                                      </p:cBhvr>
                                      <p:tavLst>
                                        <p:tav tm="0">
                                          <p:val>
                                            <p:strVal val="#ppt_x"/>
                                          </p:val>
                                        </p:tav>
                                        <p:tav tm="100000">
                                          <p:val>
                                            <p:strVal val="#ppt_x"/>
                                          </p:val>
                                        </p:tav>
                                      </p:tavLst>
                                    </p:anim>
                                    <p:anim calcmode="lin" valueType="num">
                                      <p:cBhvr additive="base">
                                        <p:cTn id="12" dur="500" fill="hold"/>
                                        <p:tgtEl>
                                          <p:spTgt spid="45061"/>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45065"/>
                                        </p:tgtEl>
                                        <p:attrNameLst>
                                          <p:attrName>style.visibility</p:attrName>
                                        </p:attrNameLst>
                                      </p:cBhvr>
                                      <p:to>
                                        <p:strVal val="visible"/>
                                      </p:to>
                                    </p:set>
                                    <p:set>
                                      <p:cBhvr>
                                        <p:cTn id="17" dur="455" fill="hold">
                                          <p:stCondLst>
                                            <p:cond delay="0"/>
                                          </p:stCondLst>
                                        </p:cTn>
                                        <p:tgtEl>
                                          <p:spTgt spid="45065"/>
                                        </p:tgtEl>
                                        <p:attrNameLst>
                                          <p:attrName>style.rotation</p:attrName>
                                        </p:attrNameLst>
                                      </p:cBhvr>
                                      <p:to>
                                        <p:strVal val="-45.0"/>
                                      </p:to>
                                    </p:set>
                                    <p:anim calcmode="lin" valueType="num">
                                      <p:cBhvr>
                                        <p:cTn id="18" dur="455" fill="hold">
                                          <p:stCondLst>
                                            <p:cond delay="455"/>
                                          </p:stCondLst>
                                        </p:cTn>
                                        <p:tgtEl>
                                          <p:spTgt spid="45065"/>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45065"/>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45065"/>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45065"/>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38" presetClass="entr" presetSubtype="0" accel="50000" fill="hold" grpId="0" nodeType="clickEffect">
                                  <p:stCondLst>
                                    <p:cond delay="0"/>
                                  </p:stCondLst>
                                  <p:iterate type="lt">
                                    <p:tmPct val="50000"/>
                                  </p:iterate>
                                  <p:childTnLst>
                                    <p:set>
                                      <p:cBhvr>
                                        <p:cTn id="25" dur="1" fill="hold">
                                          <p:stCondLst>
                                            <p:cond delay="0"/>
                                          </p:stCondLst>
                                        </p:cTn>
                                        <p:tgtEl>
                                          <p:spTgt spid="45064"/>
                                        </p:tgtEl>
                                        <p:attrNameLst>
                                          <p:attrName>style.visibility</p:attrName>
                                        </p:attrNameLst>
                                      </p:cBhvr>
                                      <p:to>
                                        <p:strVal val="visible"/>
                                      </p:to>
                                    </p:set>
                                    <p:set>
                                      <p:cBhvr>
                                        <p:cTn id="26" dur="455" fill="hold">
                                          <p:stCondLst>
                                            <p:cond delay="0"/>
                                          </p:stCondLst>
                                        </p:cTn>
                                        <p:tgtEl>
                                          <p:spTgt spid="45064"/>
                                        </p:tgtEl>
                                        <p:attrNameLst>
                                          <p:attrName>style.rotation</p:attrName>
                                        </p:attrNameLst>
                                      </p:cBhvr>
                                      <p:to>
                                        <p:strVal val="-45.0"/>
                                      </p:to>
                                    </p:set>
                                    <p:anim calcmode="lin" valueType="num">
                                      <p:cBhvr>
                                        <p:cTn id="27" dur="455" fill="hold">
                                          <p:stCondLst>
                                            <p:cond delay="455"/>
                                          </p:stCondLst>
                                        </p:cTn>
                                        <p:tgtEl>
                                          <p:spTgt spid="45064"/>
                                        </p:tgtEl>
                                        <p:attrNameLst>
                                          <p:attrName>style.rotation</p:attrName>
                                        </p:attrNameLst>
                                      </p:cBhvr>
                                      <p:tavLst>
                                        <p:tav tm="0">
                                          <p:val>
                                            <p:fltVal val="-45"/>
                                          </p:val>
                                        </p:tav>
                                        <p:tav tm="69900">
                                          <p:val>
                                            <p:fltVal val="45"/>
                                          </p:val>
                                        </p:tav>
                                        <p:tav tm="100000">
                                          <p:val>
                                            <p:fltVal val="0"/>
                                          </p:val>
                                        </p:tav>
                                      </p:tavLst>
                                    </p:anim>
                                    <p:anim calcmode="lin" valueType="num">
                                      <p:cBhvr>
                                        <p:cTn id="28" dur="455" fill="hold">
                                          <p:stCondLst>
                                            <p:cond delay="0"/>
                                          </p:stCondLst>
                                        </p:cTn>
                                        <p:tgtEl>
                                          <p:spTgt spid="45064"/>
                                        </p:tgtEl>
                                        <p:attrNameLst>
                                          <p:attrName>ppt_y</p:attrName>
                                        </p:attrNameLst>
                                      </p:cBhvr>
                                      <p:tavLst>
                                        <p:tav tm="0">
                                          <p:val>
                                            <p:strVal val="#ppt_y-1"/>
                                          </p:val>
                                        </p:tav>
                                        <p:tav tm="100000">
                                          <p:val>
                                            <p:strVal val="#ppt_y-(0.354*#ppt_w-0.172*#ppt_h)"/>
                                          </p:val>
                                        </p:tav>
                                      </p:tavLst>
                                    </p:anim>
                                    <p:anim calcmode="lin" valueType="num">
                                      <p:cBhvr>
                                        <p:cTn id="29" dur="156" decel="50000" autoRev="1" fill="hold">
                                          <p:stCondLst>
                                            <p:cond delay="455"/>
                                          </p:stCondLst>
                                        </p:cTn>
                                        <p:tgtEl>
                                          <p:spTgt spid="45064"/>
                                        </p:tgtEl>
                                        <p:attrNameLst>
                                          <p:attrName>ppt_y</p:attrName>
                                        </p:attrNameLst>
                                      </p:cBhvr>
                                      <p:tavLst>
                                        <p:tav tm="0">
                                          <p:val>
                                            <p:strVal val="#ppt_y-(0.354*#ppt_w-0.172*#ppt_h)"/>
                                          </p:val>
                                        </p:tav>
                                        <p:tav tm="100000">
                                          <p:val>
                                            <p:strVal val="#ppt_y-(0.354*#ppt_w-0.172*#ppt_h)-#ppt_h/2"/>
                                          </p:val>
                                        </p:tav>
                                      </p:tavLst>
                                    </p:anim>
                                    <p:anim calcmode="lin" valueType="num">
                                      <p:cBhvr>
                                        <p:cTn id="30" dur="136" fill="hold">
                                          <p:stCondLst>
                                            <p:cond delay="864"/>
                                          </p:stCondLst>
                                        </p:cTn>
                                        <p:tgtEl>
                                          <p:spTgt spid="45064"/>
                                        </p:tgtEl>
                                        <p:attrNameLst>
                                          <p:attrName>ppt_y</p:attrName>
                                        </p:attrNameLst>
                                      </p:cBhvr>
                                      <p:tavLst>
                                        <p:tav tm="0">
                                          <p:val>
                                            <p:strVal val="#ppt_y-(0.354*#ppt_w-0.172*#ppt_h)"/>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45062"/>
                                        </p:tgtEl>
                                        <p:attrNameLst>
                                          <p:attrName>style.visibility</p:attrName>
                                        </p:attrNameLst>
                                      </p:cBhvr>
                                      <p:to>
                                        <p:strVal val="visible"/>
                                      </p:to>
                                    </p:set>
                                    <p:animEffect transition="in" filter="wipe(down)">
                                      <p:cBhvr>
                                        <p:cTn id="35" dur="1000"/>
                                        <p:tgtEl>
                                          <p:spTgt spid="45062"/>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45063"/>
                                        </p:tgtEl>
                                        <p:attrNameLst>
                                          <p:attrName>style.visibility</p:attrName>
                                        </p:attrNameLst>
                                      </p:cBhvr>
                                      <p:to>
                                        <p:strVal val="visible"/>
                                      </p:to>
                                    </p:set>
                                    <p:animEffect transition="in" filter="wipe(down)">
                                      <p:cBhvr>
                                        <p:cTn id="38" dur="1000"/>
                                        <p:tgtEl>
                                          <p:spTgt spid="4506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45067"/>
                                        </p:tgtEl>
                                        <p:attrNameLst>
                                          <p:attrName>style.visibility</p:attrName>
                                        </p:attrNameLst>
                                      </p:cBhvr>
                                      <p:to>
                                        <p:strVal val="visible"/>
                                      </p:to>
                                    </p:set>
                                    <p:animEffect transition="in" filter="wipe(down)">
                                      <p:cBhvr>
                                        <p:cTn id="43" dur="1000"/>
                                        <p:tgtEl>
                                          <p:spTgt spid="45067"/>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45069"/>
                                        </p:tgtEl>
                                        <p:attrNameLst>
                                          <p:attrName>style.visibility</p:attrName>
                                        </p:attrNameLst>
                                      </p:cBhvr>
                                      <p:to>
                                        <p:strVal val="visible"/>
                                      </p:to>
                                    </p:set>
                                    <p:animEffect transition="in" filter="wipe(down)">
                                      <p:cBhvr>
                                        <p:cTn id="46" dur="1000"/>
                                        <p:tgtEl>
                                          <p:spTgt spid="45069"/>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4" fill="hold" nodeType="click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wipe(down)">
                                      <p:cBhvr>
                                        <p:cTn id="51" dur="2000"/>
                                        <p:tgtEl>
                                          <p:spTgt spid="23"/>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wipe(down)">
                                      <p:cBhvr>
                                        <p:cTn id="54" dur="2000"/>
                                        <p:tgtEl>
                                          <p:spTgt spid="24"/>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2"/>
                                        </p:tgtEl>
                                        <p:attrNameLst>
                                          <p:attrName>style.visibility</p:attrName>
                                        </p:attrNameLst>
                                      </p:cBhvr>
                                      <p:to>
                                        <p:strVal val="visible"/>
                                      </p:to>
                                    </p:set>
                                    <p:animEffect transition="in" filter="wipe(left)">
                                      <p:cBhvr>
                                        <p:cTn id="59" dur="1000"/>
                                        <p:tgtEl>
                                          <p:spTgt spid="2"/>
                                        </p:tgtEl>
                                      </p:cBhvr>
                                    </p:animEffect>
                                  </p:childTnLst>
                                </p:cTn>
                              </p:par>
                              <p:par>
                                <p:cTn id="60" presetID="22" presetClass="entr" presetSubtype="8" fill="hold" grpId="0" nodeType="with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wipe(left)">
                                      <p:cBhvr>
                                        <p:cTn id="62" dur="1000"/>
                                        <p:tgtEl>
                                          <p:spTgt spid="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45066"/>
                                        </p:tgtEl>
                                        <p:attrNameLst>
                                          <p:attrName>style.visibility</p:attrName>
                                        </p:attrNameLst>
                                      </p:cBhvr>
                                      <p:to>
                                        <p:strVal val="visible"/>
                                      </p:to>
                                    </p:set>
                                    <p:animEffect transition="in" filter="wipe(left)">
                                      <p:cBhvr>
                                        <p:cTn id="67" dur="2000"/>
                                        <p:tgtEl>
                                          <p:spTgt spid="45066"/>
                                        </p:tgtEl>
                                      </p:cBhvr>
                                    </p:animEffect>
                                  </p:childTnLst>
                                </p:cTn>
                              </p:par>
                              <p:par>
                                <p:cTn id="68" presetID="22" presetClass="entr" presetSubtype="8" fill="hold" grpId="0" nodeType="withEffect">
                                  <p:stCondLst>
                                    <p:cond delay="0"/>
                                  </p:stCondLst>
                                  <p:childTnLst>
                                    <p:set>
                                      <p:cBhvr>
                                        <p:cTn id="69" dur="1" fill="hold">
                                          <p:stCondLst>
                                            <p:cond delay="0"/>
                                          </p:stCondLst>
                                        </p:cTn>
                                        <p:tgtEl>
                                          <p:spTgt spid="45068"/>
                                        </p:tgtEl>
                                        <p:attrNameLst>
                                          <p:attrName>style.visibility</p:attrName>
                                        </p:attrNameLst>
                                      </p:cBhvr>
                                      <p:to>
                                        <p:strVal val="visible"/>
                                      </p:to>
                                    </p:set>
                                    <p:animEffect transition="in" filter="wipe(left)">
                                      <p:cBhvr>
                                        <p:cTn id="70" dur="2000"/>
                                        <p:tgtEl>
                                          <p:spTgt spid="45068"/>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45070"/>
                                        </p:tgtEl>
                                        <p:attrNameLst>
                                          <p:attrName>style.visibility</p:attrName>
                                        </p:attrNameLst>
                                      </p:cBhvr>
                                      <p:to>
                                        <p:strVal val="visible"/>
                                      </p:to>
                                    </p:set>
                                    <p:animEffect transition="in" filter="wipe(down)">
                                      <p:cBhvr>
                                        <p:cTn id="75" dur="2000"/>
                                        <p:tgtEl>
                                          <p:spTgt spid="45070"/>
                                        </p:tgtEl>
                                      </p:cBhvr>
                                    </p:animEffect>
                                  </p:childTnLst>
                                </p:cTn>
                              </p:par>
                              <p:par>
                                <p:cTn id="76" presetID="22" presetClass="entr" presetSubtype="4" fill="hold" grpId="0" nodeType="withEffect">
                                  <p:stCondLst>
                                    <p:cond delay="0"/>
                                  </p:stCondLst>
                                  <p:childTnLst>
                                    <p:set>
                                      <p:cBhvr>
                                        <p:cTn id="77" dur="1" fill="hold">
                                          <p:stCondLst>
                                            <p:cond delay="0"/>
                                          </p:stCondLst>
                                        </p:cTn>
                                        <p:tgtEl>
                                          <p:spTgt spid="45073"/>
                                        </p:tgtEl>
                                        <p:attrNameLst>
                                          <p:attrName>style.visibility</p:attrName>
                                        </p:attrNameLst>
                                      </p:cBhvr>
                                      <p:to>
                                        <p:strVal val="visible"/>
                                      </p:to>
                                    </p:set>
                                    <p:animEffect transition="in" filter="wipe(down)">
                                      <p:cBhvr>
                                        <p:cTn id="78" dur="2000"/>
                                        <p:tgtEl>
                                          <p:spTgt spid="45073"/>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1" fill="hold" nodeType="clickEffect">
                                  <p:stCondLst>
                                    <p:cond delay="0"/>
                                  </p:stCondLst>
                                  <p:childTnLst>
                                    <p:set>
                                      <p:cBhvr>
                                        <p:cTn id="82" dur="1" fill="hold">
                                          <p:stCondLst>
                                            <p:cond delay="0"/>
                                          </p:stCondLst>
                                        </p:cTn>
                                        <p:tgtEl>
                                          <p:spTgt spid="20"/>
                                        </p:tgtEl>
                                        <p:attrNameLst>
                                          <p:attrName>style.visibility</p:attrName>
                                        </p:attrNameLst>
                                      </p:cBhvr>
                                      <p:to>
                                        <p:strVal val="visible"/>
                                      </p:to>
                                    </p:set>
                                    <p:animEffect transition="in" filter="wipe(up)">
                                      <p:cBhvr>
                                        <p:cTn id="83" dur="2000"/>
                                        <p:tgtEl>
                                          <p:spTgt spid="20"/>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38" presetClass="entr" presetSubtype="0" accel="50000" fill="hold" grpId="0" nodeType="clickEffect">
                                  <p:stCondLst>
                                    <p:cond delay="0"/>
                                  </p:stCondLst>
                                  <p:iterate type="lt">
                                    <p:tmPct val="50000"/>
                                  </p:iterate>
                                  <p:childTnLst>
                                    <p:set>
                                      <p:cBhvr>
                                        <p:cTn id="87" dur="1" fill="hold">
                                          <p:stCondLst>
                                            <p:cond delay="0"/>
                                          </p:stCondLst>
                                        </p:cTn>
                                        <p:tgtEl>
                                          <p:spTgt spid="9236"/>
                                        </p:tgtEl>
                                        <p:attrNameLst>
                                          <p:attrName>style.visibility</p:attrName>
                                        </p:attrNameLst>
                                      </p:cBhvr>
                                      <p:to>
                                        <p:strVal val="visible"/>
                                      </p:to>
                                    </p:set>
                                    <p:set>
                                      <p:cBhvr>
                                        <p:cTn id="88" dur="455" fill="hold">
                                          <p:stCondLst>
                                            <p:cond delay="0"/>
                                          </p:stCondLst>
                                        </p:cTn>
                                        <p:tgtEl>
                                          <p:spTgt spid="9236"/>
                                        </p:tgtEl>
                                        <p:attrNameLst>
                                          <p:attrName>style.rotation</p:attrName>
                                        </p:attrNameLst>
                                      </p:cBhvr>
                                      <p:to>
                                        <p:strVal val="-45.0"/>
                                      </p:to>
                                    </p:set>
                                    <p:anim calcmode="lin" valueType="num">
                                      <p:cBhvr>
                                        <p:cTn id="89" dur="455" fill="hold">
                                          <p:stCondLst>
                                            <p:cond delay="455"/>
                                          </p:stCondLst>
                                        </p:cTn>
                                        <p:tgtEl>
                                          <p:spTgt spid="9236"/>
                                        </p:tgtEl>
                                        <p:attrNameLst>
                                          <p:attrName>style.rotation</p:attrName>
                                        </p:attrNameLst>
                                      </p:cBhvr>
                                      <p:tavLst>
                                        <p:tav tm="0">
                                          <p:val>
                                            <p:fltVal val="-45"/>
                                          </p:val>
                                        </p:tav>
                                        <p:tav tm="69900">
                                          <p:val>
                                            <p:fltVal val="45"/>
                                          </p:val>
                                        </p:tav>
                                        <p:tav tm="100000">
                                          <p:val>
                                            <p:fltVal val="0"/>
                                          </p:val>
                                        </p:tav>
                                      </p:tavLst>
                                    </p:anim>
                                    <p:anim calcmode="lin" valueType="num">
                                      <p:cBhvr>
                                        <p:cTn id="90" dur="455" fill="hold">
                                          <p:stCondLst>
                                            <p:cond delay="0"/>
                                          </p:stCondLst>
                                        </p:cTn>
                                        <p:tgtEl>
                                          <p:spTgt spid="9236"/>
                                        </p:tgtEl>
                                        <p:attrNameLst>
                                          <p:attrName>ppt_y</p:attrName>
                                        </p:attrNameLst>
                                      </p:cBhvr>
                                      <p:tavLst>
                                        <p:tav tm="0">
                                          <p:val>
                                            <p:strVal val="#ppt_y-1"/>
                                          </p:val>
                                        </p:tav>
                                        <p:tav tm="100000">
                                          <p:val>
                                            <p:strVal val="#ppt_y-(0.354*#ppt_w-0.172*#ppt_h)"/>
                                          </p:val>
                                        </p:tav>
                                      </p:tavLst>
                                    </p:anim>
                                    <p:anim calcmode="lin" valueType="num">
                                      <p:cBhvr>
                                        <p:cTn id="91" dur="156" decel="50000" autoRev="1" fill="hold">
                                          <p:stCondLst>
                                            <p:cond delay="455"/>
                                          </p:stCondLst>
                                        </p:cTn>
                                        <p:tgtEl>
                                          <p:spTgt spid="9236"/>
                                        </p:tgtEl>
                                        <p:attrNameLst>
                                          <p:attrName>ppt_y</p:attrName>
                                        </p:attrNameLst>
                                      </p:cBhvr>
                                      <p:tavLst>
                                        <p:tav tm="0">
                                          <p:val>
                                            <p:strVal val="#ppt_y-(0.354*#ppt_w-0.172*#ppt_h)"/>
                                          </p:val>
                                        </p:tav>
                                        <p:tav tm="100000">
                                          <p:val>
                                            <p:strVal val="#ppt_y-(0.354*#ppt_w-0.172*#ppt_h)-#ppt_h/2"/>
                                          </p:val>
                                        </p:tav>
                                      </p:tavLst>
                                    </p:anim>
                                    <p:anim calcmode="lin" valueType="num">
                                      <p:cBhvr>
                                        <p:cTn id="92" dur="136" fill="hold">
                                          <p:stCondLst>
                                            <p:cond delay="864"/>
                                          </p:stCondLst>
                                        </p:cTn>
                                        <p:tgtEl>
                                          <p:spTgt spid="9236"/>
                                        </p:tgtEl>
                                        <p:attrNameLst>
                                          <p:attrName>ppt_y</p:attrName>
                                        </p:attrNameLst>
                                      </p:cBhvr>
                                      <p:tavLst>
                                        <p:tav tm="0">
                                          <p:val>
                                            <p:strVal val="#ppt_y-(0.354*#ppt_w-0.172*#ppt_h)"/>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1" fill="hold" nodeType="clickEffect">
                                  <p:stCondLst>
                                    <p:cond delay="0"/>
                                  </p:stCondLst>
                                  <p:childTnLst>
                                    <p:set>
                                      <p:cBhvr>
                                        <p:cTn id="96" dur="1" fill="hold">
                                          <p:stCondLst>
                                            <p:cond delay="0"/>
                                          </p:stCondLst>
                                        </p:cTn>
                                        <p:tgtEl>
                                          <p:spTgt spid="25"/>
                                        </p:tgtEl>
                                        <p:attrNameLst>
                                          <p:attrName>style.visibility</p:attrName>
                                        </p:attrNameLst>
                                      </p:cBhvr>
                                      <p:to>
                                        <p:strVal val="visible"/>
                                      </p:to>
                                    </p:set>
                                    <p:animEffect transition="in" filter="wipe(up)">
                                      <p:cBhvr>
                                        <p:cTn id="97" dur="2000"/>
                                        <p:tgtEl>
                                          <p:spTgt spid="25"/>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38" presetClass="entr" presetSubtype="0" accel="50000" fill="hold" grpId="0" nodeType="clickEffect">
                                  <p:stCondLst>
                                    <p:cond delay="0"/>
                                  </p:stCondLst>
                                  <p:iterate type="lt">
                                    <p:tmPct val="50000"/>
                                  </p:iterate>
                                  <p:childTnLst>
                                    <p:set>
                                      <p:cBhvr>
                                        <p:cTn id="101" dur="1" fill="hold">
                                          <p:stCondLst>
                                            <p:cond delay="0"/>
                                          </p:stCondLst>
                                        </p:cTn>
                                        <p:tgtEl>
                                          <p:spTgt spid="26"/>
                                        </p:tgtEl>
                                        <p:attrNameLst>
                                          <p:attrName>style.visibility</p:attrName>
                                        </p:attrNameLst>
                                      </p:cBhvr>
                                      <p:to>
                                        <p:strVal val="visible"/>
                                      </p:to>
                                    </p:set>
                                    <p:set>
                                      <p:cBhvr>
                                        <p:cTn id="102" dur="455" fill="hold">
                                          <p:stCondLst>
                                            <p:cond delay="0"/>
                                          </p:stCondLst>
                                        </p:cTn>
                                        <p:tgtEl>
                                          <p:spTgt spid="26"/>
                                        </p:tgtEl>
                                        <p:attrNameLst>
                                          <p:attrName>style.rotation</p:attrName>
                                        </p:attrNameLst>
                                      </p:cBhvr>
                                      <p:to>
                                        <p:strVal val="-45.0"/>
                                      </p:to>
                                    </p:set>
                                    <p:anim calcmode="lin" valueType="num">
                                      <p:cBhvr>
                                        <p:cTn id="103" dur="455" fill="hold">
                                          <p:stCondLst>
                                            <p:cond delay="455"/>
                                          </p:stCondLst>
                                        </p:cTn>
                                        <p:tgtEl>
                                          <p:spTgt spid="26"/>
                                        </p:tgtEl>
                                        <p:attrNameLst>
                                          <p:attrName>style.rotation</p:attrName>
                                        </p:attrNameLst>
                                      </p:cBhvr>
                                      <p:tavLst>
                                        <p:tav tm="0">
                                          <p:val>
                                            <p:fltVal val="-45"/>
                                          </p:val>
                                        </p:tav>
                                        <p:tav tm="69900">
                                          <p:val>
                                            <p:fltVal val="45"/>
                                          </p:val>
                                        </p:tav>
                                        <p:tav tm="100000">
                                          <p:val>
                                            <p:fltVal val="0"/>
                                          </p:val>
                                        </p:tav>
                                      </p:tavLst>
                                    </p:anim>
                                    <p:anim calcmode="lin" valueType="num">
                                      <p:cBhvr>
                                        <p:cTn id="104" dur="455" fill="hold">
                                          <p:stCondLst>
                                            <p:cond delay="0"/>
                                          </p:stCondLst>
                                        </p:cTn>
                                        <p:tgtEl>
                                          <p:spTgt spid="26"/>
                                        </p:tgtEl>
                                        <p:attrNameLst>
                                          <p:attrName>ppt_y</p:attrName>
                                        </p:attrNameLst>
                                      </p:cBhvr>
                                      <p:tavLst>
                                        <p:tav tm="0">
                                          <p:val>
                                            <p:strVal val="#ppt_y-1"/>
                                          </p:val>
                                        </p:tav>
                                        <p:tav tm="100000">
                                          <p:val>
                                            <p:strVal val="#ppt_y-(0.354*#ppt_w-0.172*#ppt_h)"/>
                                          </p:val>
                                        </p:tav>
                                      </p:tavLst>
                                    </p:anim>
                                    <p:anim calcmode="lin" valueType="num">
                                      <p:cBhvr>
                                        <p:cTn id="105" dur="156" decel="50000" autoRev="1" fill="hold">
                                          <p:stCondLst>
                                            <p:cond delay="455"/>
                                          </p:stCondLst>
                                        </p:cTn>
                                        <p:tgtEl>
                                          <p:spTgt spid="26"/>
                                        </p:tgtEl>
                                        <p:attrNameLst>
                                          <p:attrName>ppt_y</p:attrName>
                                        </p:attrNameLst>
                                      </p:cBhvr>
                                      <p:tavLst>
                                        <p:tav tm="0">
                                          <p:val>
                                            <p:strVal val="#ppt_y-(0.354*#ppt_w-0.172*#ppt_h)"/>
                                          </p:val>
                                        </p:tav>
                                        <p:tav tm="100000">
                                          <p:val>
                                            <p:strVal val="#ppt_y-(0.354*#ppt_w-0.172*#ppt_h)-#ppt_h/2"/>
                                          </p:val>
                                        </p:tav>
                                      </p:tavLst>
                                    </p:anim>
                                    <p:anim calcmode="lin" valueType="num">
                                      <p:cBhvr>
                                        <p:cTn id="106" dur="136" fill="hold">
                                          <p:stCondLst>
                                            <p:cond delay="864"/>
                                          </p:stCondLst>
                                        </p:cTn>
                                        <p:tgtEl>
                                          <p:spTgt spid="26"/>
                                        </p:tgtEl>
                                        <p:attrNameLst>
                                          <p:attrName>ppt_y</p:attrName>
                                        </p:attrNameLst>
                                      </p:cBhvr>
                                      <p:tavLst>
                                        <p:tav tm="0">
                                          <p:val>
                                            <p:strVal val="#ppt_y-(0.354*#ppt_w-0.172*#ppt_h)"/>
                                          </p:val>
                                        </p:tav>
                                        <p:tav tm="100000">
                                          <p:val>
                                            <p:strVal val="#ppt_y"/>
                                          </p:val>
                                        </p:tav>
                                      </p:tavLst>
                                    </p:anim>
                                  </p:childTnLst>
                                </p:cTn>
                              </p:par>
                            </p:childTnLst>
                          </p:cTn>
                        </p:par>
                      </p:childTnLst>
                    </p:cTn>
                  </p:par>
                  <p:par>
                    <p:cTn id="107" fill="hold" nodeType="clickPar">
                      <p:stCondLst>
                        <p:cond delay="indefinite"/>
                      </p:stCondLst>
                      <p:childTnLst>
                        <p:par>
                          <p:cTn id="108" fill="hold" nodeType="withGroup">
                            <p:stCondLst>
                              <p:cond delay="0"/>
                            </p:stCondLst>
                            <p:childTnLst>
                              <p:par>
                                <p:cTn id="109" presetID="38" presetClass="entr" presetSubtype="0" accel="50000" fill="hold" grpId="0" nodeType="clickEffect">
                                  <p:stCondLst>
                                    <p:cond delay="0"/>
                                  </p:stCondLst>
                                  <p:iterate type="lt">
                                    <p:tmPct val="50000"/>
                                  </p:iterate>
                                  <p:childTnLst>
                                    <p:set>
                                      <p:cBhvr>
                                        <p:cTn id="110" dur="1" fill="hold">
                                          <p:stCondLst>
                                            <p:cond delay="0"/>
                                          </p:stCondLst>
                                        </p:cTn>
                                        <p:tgtEl>
                                          <p:spTgt spid="27"/>
                                        </p:tgtEl>
                                        <p:attrNameLst>
                                          <p:attrName>style.visibility</p:attrName>
                                        </p:attrNameLst>
                                      </p:cBhvr>
                                      <p:to>
                                        <p:strVal val="visible"/>
                                      </p:to>
                                    </p:set>
                                    <p:set>
                                      <p:cBhvr>
                                        <p:cTn id="111" dur="455" fill="hold">
                                          <p:stCondLst>
                                            <p:cond delay="0"/>
                                          </p:stCondLst>
                                        </p:cTn>
                                        <p:tgtEl>
                                          <p:spTgt spid="27"/>
                                        </p:tgtEl>
                                        <p:attrNameLst>
                                          <p:attrName>style.rotation</p:attrName>
                                        </p:attrNameLst>
                                      </p:cBhvr>
                                      <p:to>
                                        <p:strVal val="-45.0"/>
                                      </p:to>
                                    </p:set>
                                    <p:anim calcmode="lin" valueType="num">
                                      <p:cBhvr>
                                        <p:cTn id="112" dur="455" fill="hold">
                                          <p:stCondLst>
                                            <p:cond delay="455"/>
                                          </p:stCondLst>
                                        </p:cTn>
                                        <p:tgtEl>
                                          <p:spTgt spid="27"/>
                                        </p:tgtEl>
                                        <p:attrNameLst>
                                          <p:attrName>style.rotation</p:attrName>
                                        </p:attrNameLst>
                                      </p:cBhvr>
                                      <p:tavLst>
                                        <p:tav tm="0">
                                          <p:val>
                                            <p:fltVal val="-45"/>
                                          </p:val>
                                        </p:tav>
                                        <p:tav tm="69900">
                                          <p:val>
                                            <p:fltVal val="45"/>
                                          </p:val>
                                        </p:tav>
                                        <p:tav tm="100000">
                                          <p:val>
                                            <p:fltVal val="0"/>
                                          </p:val>
                                        </p:tav>
                                      </p:tavLst>
                                    </p:anim>
                                    <p:anim calcmode="lin" valueType="num">
                                      <p:cBhvr>
                                        <p:cTn id="113" dur="455" fill="hold">
                                          <p:stCondLst>
                                            <p:cond delay="0"/>
                                          </p:stCondLst>
                                        </p:cTn>
                                        <p:tgtEl>
                                          <p:spTgt spid="27"/>
                                        </p:tgtEl>
                                        <p:attrNameLst>
                                          <p:attrName>ppt_y</p:attrName>
                                        </p:attrNameLst>
                                      </p:cBhvr>
                                      <p:tavLst>
                                        <p:tav tm="0">
                                          <p:val>
                                            <p:strVal val="#ppt_y-1"/>
                                          </p:val>
                                        </p:tav>
                                        <p:tav tm="100000">
                                          <p:val>
                                            <p:strVal val="#ppt_y-(0.354*#ppt_w-0.172*#ppt_h)"/>
                                          </p:val>
                                        </p:tav>
                                      </p:tavLst>
                                    </p:anim>
                                    <p:anim calcmode="lin" valueType="num">
                                      <p:cBhvr>
                                        <p:cTn id="114" dur="156" decel="50000" autoRev="1" fill="hold">
                                          <p:stCondLst>
                                            <p:cond delay="455"/>
                                          </p:stCondLst>
                                        </p:cTn>
                                        <p:tgtEl>
                                          <p:spTgt spid="27"/>
                                        </p:tgtEl>
                                        <p:attrNameLst>
                                          <p:attrName>ppt_y</p:attrName>
                                        </p:attrNameLst>
                                      </p:cBhvr>
                                      <p:tavLst>
                                        <p:tav tm="0">
                                          <p:val>
                                            <p:strVal val="#ppt_y-(0.354*#ppt_w-0.172*#ppt_h)"/>
                                          </p:val>
                                        </p:tav>
                                        <p:tav tm="100000">
                                          <p:val>
                                            <p:strVal val="#ppt_y-(0.354*#ppt_w-0.172*#ppt_h)-#ppt_h/2"/>
                                          </p:val>
                                        </p:tav>
                                      </p:tavLst>
                                    </p:anim>
                                    <p:anim calcmode="lin" valueType="num">
                                      <p:cBhvr>
                                        <p:cTn id="115" dur="136" fill="hold">
                                          <p:stCondLst>
                                            <p:cond delay="864"/>
                                          </p:stCondLst>
                                        </p:cTn>
                                        <p:tgtEl>
                                          <p:spTgt spid="27"/>
                                        </p:tgtEl>
                                        <p:attrNameLst>
                                          <p:attrName>ppt_y</p:attrName>
                                        </p:attrNameLst>
                                      </p:cBhvr>
                                      <p:tavLst>
                                        <p:tav tm="0">
                                          <p:val>
                                            <p:strVal val="#ppt_y-(0.354*#ppt_w-0.172*#ppt_h)"/>
                                          </p:val>
                                        </p:tav>
                                        <p:tav tm="100000">
                                          <p:val>
                                            <p:strVal val="#ppt_y"/>
                                          </p:val>
                                        </p:tav>
                                      </p:tavLst>
                                    </p:anim>
                                  </p:childTnLst>
                                </p:cTn>
                              </p:par>
                            </p:childTnLst>
                          </p:cTn>
                        </p:par>
                      </p:childTnLst>
                    </p:cTn>
                  </p:par>
                  <p:par>
                    <p:cTn id="116" fill="hold" nodeType="clickPar">
                      <p:stCondLst>
                        <p:cond delay="indefinite"/>
                      </p:stCondLst>
                      <p:childTnLst>
                        <p:par>
                          <p:cTn id="117" fill="hold" nodeType="withGroup">
                            <p:stCondLst>
                              <p:cond delay="0"/>
                            </p:stCondLst>
                            <p:childTnLst>
                              <p:par>
                                <p:cTn id="118" presetID="38" presetClass="entr" presetSubtype="0" accel="50000" fill="hold" grpId="0" nodeType="clickEffect">
                                  <p:stCondLst>
                                    <p:cond delay="0"/>
                                  </p:stCondLst>
                                  <p:iterate type="lt">
                                    <p:tmPct val="50000"/>
                                  </p:iterate>
                                  <p:childTnLst>
                                    <p:set>
                                      <p:cBhvr>
                                        <p:cTn id="119" dur="1" fill="hold">
                                          <p:stCondLst>
                                            <p:cond delay="0"/>
                                          </p:stCondLst>
                                        </p:cTn>
                                        <p:tgtEl>
                                          <p:spTgt spid="28"/>
                                        </p:tgtEl>
                                        <p:attrNameLst>
                                          <p:attrName>style.visibility</p:attrName>
                                        </p:attrNameLst>
                                      </p:cBhvr>
                                      <p:to>
                                        <p:strVal val="visible"/>
                                      </p:to>
                                    </p:set>
                                    <p:set>
                                      <p:cBhvr>
                                        <p:cTn id="120" dur="455" fill="hold">
                                          <p:stCondLst>
                                            <p:cond delay="0"/>
                                          </p:stCondLst>
                                        </p:cTn>
                                        <p:tgtEl>
                                          <p:spTgt spid="28"/>
                                        </p:tgtEl>
                                        <p:attrNameLst>
                                          <p:attrName>style.rotation</p:attrName>
                                        </p:attrNameLst>
                                      </p:cBhvr>
                                      <p:to>
                                        <p:strVal val="-45.0"/>
                                      </p:to>
                                    </p:set>
                                    <p:anim calcmode="lin" valueType="num">
                                      <p:cBhvr>
                                        <p:cTn id="121" dur="455" fill="hold">
                                          <p:stCondLst>
                                            <p:cond delay="455"/>
                                          </p:stCondLst>
                                        </p:cTn>
                                        <p:tgtEl>
                                          <p:spTgt spid="28"/>
                                        </p:tgtEl>
                                        <p:attrNameLst>
                                          <p:attrName>style.rotation</p:attrName>
                                        </p:attrNameLst>
                                      </p:cBhvr>
                                      <p:tavLst>
                                        <p:tav tm="0">
                                          <p:val>
                                            <p:fltVal val="-45"/>
                                          </p:val>
                                        </p:tav>
                                        <p:tav tm="69900">
                                          <p:val>
                                            <p:fltVal val="45"/>
                                          </p:val>
                                        </p:tav>
                                        <p:tav tm="100000">
                                          <p:val>
                                            <p:fltVal val="0"/>
                                          </p:val>
                                        </p:tav>
                                      </p:tavLst>
                                    </p:anim>
                                    <p:anim calcmode="lin" valueType="num">
                                      <p:cBhvr>
                                        <p:cTn id="122" dur="455" fill="hold">
                                          <p:stCondLst>
                                            <p:cond delay="0"/>
                                          </p:stCondLst>
                                        </p:cTn>
                                        <p:tgtEl>
                                          <p:spTgt spid="28"/>
                                        </p:tgtEl>
                                        <p:attrNameLst>
                                          <p:attrName>ppt_y</p:attrName>
                                        </p:attrNameLst>
                                      </p:cBhvr>
                                      <p:tavLst>
                                        <p:tav tm="0">
                                          <p:val>
                                            <p:strVal val="#ppt_y-1"/>
                                          </p:val>
                                        </p:tav>
                                        <p:tav tm="100000">
                                          <p:val>
                                            <p:strVal val="#ppt_y-(0.354*#ppt_w-0.172*#ppt_h)"/>
                                          </p:val>
                                        </p:tav>
                                      </p:tavLst>
                                    </p:anim>
                                    <p:anim calcmode="lin" valueType="num">
                                      <p:cBhvr>
                                        <p:cTn id="123" dur="156" decel="50000" autoRev="1" fill="hold">
                                          <p:stCondLst>
                                            <p:cond delay="455"/>
                                          </p:stCondLst>
                                        </p:cTn>
                                        <p:tgtEl>
                                          <p:spTgt spid="28"/>
                                        </p:tgtEl>
                                        <p:attrNameLst>
                                          <p:attrName>ppt_y</p:attrName>
                                        </p:attrNameLst>
                                      </p:cBhvr>
                                      <p:tavLst>
                                        <p:tav tm="0">
                                          <p:val>
                                            <p:strVal val="#ppt_y-(0.354*#ppt_w-0.172*#ppt_h)"/>
                                          </p:val>
                                        </p:tav>
                                        <p:tav tm="100000">
                                          <p:val>
                                            <p:strVal val="#ppt_y-(0.354*#ppt_w-0.172*#ppt_h)-#ppt_h/2"/>
                                          </p:val>
                                        </p:tav>
                                      </p:tavLst>
                                    </p:anim>
                                    <p:anim calcmode="lin" valueType="num">
                                      <p:cBhvr>
                                        <p:cTn id="124" dur="136" fill="hold">
                                          <p:stCondLst>
                                            <p:cond delay="864"/>
                                          </p:stCondLst>
                                        </p:cTn>
                                        <p:tgtEl>
                                          <p:spTgt spid="28"/>
                                        </p:tgtEl>
                                        <p:attrNameLst>
                                          <p:attrName>ppt_y</p:attrName>
                                        </p:attrNameLst>
                                      </p:cBhvr>
                                      <p:tavLst>
                                        <p:tav tm="0">
                                          <p:val>
                                            <p:strVal val="#ppt_y-(0.354*#ppt_w-0.172*#ppt_h)"/>
                                          </p:val>
                                        </p:tav>
                                        <p:tav tm="100000">
                                          <p:val>
                                            <p:strVal val="#ppt_y"/>
                                          </p:val>
                                        </p:tav>
                                      </p:tavLst>
                                    </p:anim>
                                  </p:childTnLst>
                                </p:cTn>
                              </p:par>
                            </p:childTnLst>
                          </p:cTn>
                        </p:par>
                      </p:childTnLst>
                    </p:cTn>
                  </p:par>
                  <p:par>
                    <p:cTn id="125" fill="hold" nodeType="clickPar">
                      <p:stCondLst>
                        <p:cond delay="indefinite"/>
                      </p:stCondLst>
                      <p:childTnLst>
                        <p:par>
                          <p:cTn id="126" fill="hold" nodeType="withGroup">
                            <p:stCondLst>
                              <p:cond delay="0"/>
                            </p:stCondLst>
                            <p:childTnLst>
                              <p:par>
                                <p:cTn id="127" presetID="38" presetClass="entr" presetSubtype="0" accel="50000" fill="hold" grpId="0" nodeType="clickEffect">
                                  <p:stCondLst>
                                    <p:cond delay="0"/>
                                  </p:stCondLst>
                                  <p:iterate type="lt">
                                    <p:tmPct val="50000"/>
                                  </p:iterate>
                                  <p:childTnLst>
                                    <p:set>
                                      <p:cBhvr>
                                        <p:cTn id="128" dur="1" fill="hold">
                                          <p:stCondLst>
                                            <p:cond delay="0"/>
                                          </p:stCondLst>
                                        </p:cTn>
                                        <p:tgtEl>
                                          <p:spTgt spid="29"/>
                                        </p:tgtEl>
                                        <p:attrNameLst>
                                          <p:attrName>style.visibility</p:attrName>
                                        </p:attrNameLst>
                                      </p:cBhvr>
                                      <p:to>
                                        <p:strVal val="visible"/>
                                      </p:to>
                                    </p:set>
                                    <p:set>
                                      <p:cBhvr>
                                        <p:cTn id="129" dur="455" fill="hold">
                                          <p:stCondLst>
                                            <p:cond delay="0"/>
                                          </p:stCondLst>
                                        </p:cTn>
                                        <p:tgtEl>
                                          <p:spTgt spid="29"/>
                                        </p:tgtEl>
                                        <p:attrNameLst>
                                          <p:attrName>style.rotation</p:attrName>
                                        </p:attrNameLst>
                                      </p:cBhvr>
                                      <p:to>
                                        <p:strVal val="-45.0"/>
                                      </p:to>
                                    </p:set>
                                    <p:anim calcmode="lin" valueType="num">
                                      <p:cBhvr>
                                        <p:cTn id="130" dur="455" fill="hold">
                                          <p:stCondLst>
                                            <p:cond delay="455"/>
                                          </p:stCondLst>
                                        </p:cTn>
                                        <p:tgtEl>
                                          <p:spTgt spid="29"/>
                                        </p:tgtEl>
                                        <p:attrNameLst>
                                          <p:attrName>style.rotation</p:attrName>
                                        </p:attrNameLst>
                                      </p:cBhvr>
                                      <p:tavLst>
                                        <p:tav tm="0">
                                          <p:val>
                                            <p:fltVal val="-45"/>
                                          </p:val>
                                        </p:tav>
                                        <p:tav tm="69900">
                                          <p:val>
                                            <p:fltVal val="45"/>
                                          </p:val>
                                        </p:tav>
                                        <p:tav tm="100000">
                                          <p:val>
                                            <p:fltVal val="0"/>
                                          </p:val>
                                        </p:tav>
                                      </p:tavLst>
                                    </p:anim>
                                    <p:anim calcmode="lin" valueType="num">
                                      <p:cBhvr>
                                        <p:cTn id="131" dur="455" fill="hold">
                                          <p:stCondLst>
                                            <p:cond delay="0"/>
                                          </p:stCondLst>
                                        </p:cTn>
                                        <p:tgtEl>
                                          <p:spTgt spid="29"/>
                                        </p:tgtEl>
                                        <p:attrNameLst>
                                          <p:attrName>ppt_y</p:attrName>
                                        </p:attrNameLst>
                                      </p:cBhvr>
                                      <p:tavLst>
                                        <p:tav tm="0">
                                          <p:val>
                                            <p:strVal val="#ppt_y-1"/>
                                          </p:val>
                                        </p:tav>
                                        <p:tav tm="100000">
                                          <p:val>
                                            <p:strVal val="#ppt_y-(0.354*#ppt_w-0.172*#ppt_h)"/>
                                          </p:val>
                                        </p:tav>
                                      </p:tavLst>
                                    </p:anim>
                                    <p:anim calcmode="lin" valueType="num">
                                      <p:cBhvr>
                                        <p:cTn id="132" dur="156" decel="50000" autoRev="1" fill="hold">
                                          <p:stCondLst>
                                            <p:cond delay="455"/>
                                          </p:stCondLst>
                                        </p:cTn>
                                        <p:tgtEl>
                                          <p:spTgt spid="29"/>
                                        </p:tgtEl>
                                        <p:attrNameLst>
                                          <p:attrName>ppt_y</p:attrName>
                                        </p:attrNameLst>
                                      </p:cBhvr>
                                      <p:tavLst>
                                        <p:tav tm="0">
                                          <p:val>
                                            <p:strVal val="#ppt_y-(0.354*#ppt_w-0.172*#ppt_h)"/>
                                          </p:val>
                                        </p:tav>
                                        <p:tav tm="100000">
                                          <p:val>
                                            <p:strVal val="#ppt_y-(0.354*#ppt_w-0.172*#ppt_h)-#ppt_h/2"/>
                                          </p:val>
                                        </p:tav>
                                      </p:tavLst>
                                    </p:anim>
                                    <p:anim calcmode="lin" valueType="num">
                                      <p:cBhvr>
                                        <p:cTn id="133" dur="136" fill="hold">
                                          <p:stCondLst>
                                            <p:cond delay="864"/>
                                          </p:stCondLst>
                                        </p:cTn>
                                        <p:tgtEl>
                                          <p:spTgt spid="29"/>
                                        </p:tgtEl>
                                        <p:attrNameLst>
                                          <p:attrName>ppt_y</p:attrName>
                                        </p:attrNameLst>
                                      </p:cBhvr>
                                      <p:tavLst>
                                        <p:tav tm="0">
                                          <p:val>
                                            <p:strVal val="#ppt_y-(0.354*#ppt_w-0.172*#ppt_h)"/>
                                          </p:val>
                                        </p:tav>
                                        <p:tav tm="100000">
                                          <p:val>
                                            <p:strVal val="#ppt_y"/>
                                          </p:val>
                                        </p:tav>
                                      </p:tavLst>
                                    </p:anim>
                                  </p:childTnLst>
                                </p:cTn>
                              </p:par>
                            </p:childTnLst>
                          </p:cTn>
                        </p:par>
                      </p:childTnLst>
                    </p:cTn>
                  </p:par>
                  <p:par>
                    <p:cTn id="134" fill="hold" nodeType="clickPar">
                      <p:stCondLst>
                        <p:cond delay="indefinite"/>
                      </p:stCondLst>
                      <p:childTnLst>
                        <p:par>
                          <p:cTn id="135" fill="hold" nodeType="withGroup">
                            <p:stCondLst>
                              <p:cond delay="0"/>
                            </p:stCondLst>
                            <p:childTnLst>
                              <p:par>
                                <p:cTn id="136" presetID="22" presetClass="entr" presetSubtype="4" fill="hold" nodeType="clickEffect">
                                  <p:stCondLst>
                                    <p:cond delay="0"/>
                                  </p:stCondLst>
                                  <p:childTnLst>
                                    <p:set>
                                      <p:cBhvr>
                                        <p:cTn id="137" dur="1" fill="hold">
                                          <p:stCondLst>
                                            <p:cond delay="0"/>
                                          </p:stCondLst>
                                        </p:cTn>
                                        <p:tgtEl>
                                          <p:spTgt spid="31"/>
                                        </p:tgtEl>
                                        <p:attrNameLst>
                                          <p:attrName>style.visibility</p:attrName>
                                        </p:attrNameLst>
                                      </p:cBhvr>
                                      <p:to>
                                        <p:strVal val="visible"/>
                                      </p:to>
                                    </p:set>
                                    <p:animEffect transition="in" filter="wipe(down)">
                                      <p:cBhvr>
                                        <p:cTn id="138" dur="2000"/>
                                        <p:tgtEl>
                                          <p:spTgt spid="31"/>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38" presetClass="entr" presetSubtype="0" accel="50000" fill="hold" grpId="0" nodeType="clickEffect">
                                  <p:stCondLst>
                                    <p:cond delay="0"/>
                                  </p:stCondLst>
                                  <p:iterate type="lt">
                                    <p:tmPct val="50000"/>
                                  </p:iterate>
                                  <p:childTnLst>
                                    <p:set>
                                      <p:cBhvr>
                                        <p:cTn id="142" dur="1" fill="hold">
                                          <p:stCondLst>
                                            <p:cond delay="0"/>
                                          </p:stCondLst>
                                        </p:cTn>
                                        <p:tgtEl>
                                          <p:spTgt spid="35"/>
                                        </p:tgtEl>
                                        <p:attrNameLst>
                                          <p:attrName>style.visibility</p:attrName>
                                        </p:attrNameLst>
                                      </p:cBhvr>
                                      <p:to>
                                        <p:strVal val="visible"/>
                                      </p:to>
                                    </p:set>
                                    <p:set>
                                      <p:cBhvr>
                                        <p:cTn id="143" dur="455" fill="hold">
                                          <p:stCondLst>
                                            <p:cond delay="0"/>
                                          </p:stCondLst>
                                        </p:cTn>
                                        <p:tgtEl>
                                          <p:spTgt spid="35"/>
                                        </p:tgtEl>
                                        <p:attrNameLst>
                                          <p:attrName>style.rotation</p:attrName>
                                        </p:attrNameLst>
                                      </p:cBhvr>
                                      <p:to>
                                        <p:strVal val="-45.0"/>
                                      </p:to>
                                    </p:set>
                                    <p:anim calcmode="lin" valueType="num">
                                      <p:cBhvr>
                                        <p:cTn id="144" dur="455" fill="hold">
                                          <p:stCondLst>
                                            <p:cond delay="455"/>
                                          </p:stCondLst>
                                        </p:cTn>
                                        <p:tgtEl>
                                          <p:spTgt spid="35"/>
                                        </p:tgtEl>
                                        <p:attrNameLst>
                                          <p:attrName>style.rotation</p:attrName>
                                        </p:attrNameLst>
                                      </p:cBhvr>
                                      <p:tavLst>
                                        <p:tav tm="0">
                                          <p:val>
                                            <p:fltVal val="-45"/>
                                          </p:val>
                                        </p:tav>
                                        <p:tav tm="69900">
                                          <p:val>
                                            <p:fltVal val="45"/>
                                          </p:val>
                                        </p:tav>
                                        <p:tav tm="100000">
                                          <p:val>
                                            <p:fltVal val="0"/>
                                          </p:val>
                                        </p:tav>
                                      </p:tavLst>
                                    </p:anim>
                                    <p:anim calcmode="lin" valueType="num">
                                      <p:cBhvr>
                                        <p:cTn id="145" dur="455" fill="hold">
                                          <p:stCondLst>
                                            <p:cond delay="0"/>
                                          </p:stCondLst>
                                        </p:cTn>
                                        <p:tgtEl>
                                          <p:spTgt spid="35"/>
                                        </p:tgtEl>
                                        <p:attrNameLst>
                                          <p:attrName>ppt_y</p:attrName>
                                        </p:attrNameLst>
                                      </p:cBhvr>
                                      <p:tavLst>
                                        <p:tav tm="0">
                                          <p:val>
                                            <p:strVal val="#ppt_y-1"/>
                                          </p:val>
                                        </p:tav>
                                        <p:tav tm="100000">
                                          <p:val>
                                            <p:strVal val="#ppt_y-(0.354*#ppt_w-0.172*#ppt_h)"/>
                                          </p:val>
                                        </p:tav>
                                      </p:tavLst>
                                    </p:anim>
                                    <p:anim calcmode="lin" valueType="num">
                                      <p:cBhvr>
                                        <p:cTn id="146" dur="156" decel="50000" autoRev="1" fill="hold">
                                          <p:stCondLst>
                                            <p:cond delay="455"/>
                                          </p:stCondLst>
                                        </p:cTn>
                                        <p:tgtEl>
                                          <p:spTgt spid="35"/>
                                        </p:tgtEl>
                                        <p:attrNameLst>
                                          <p:attrName>ppt_y</p:attrName>
                                        </p:attrNameLst>
                                      </p:cBhvr>
                                      <p:tavLst>
                                        <p:tav tm="0">
                                          <p:val>
                                            <p:strVal val="#ppt_y-(0.354*#ppt_w-0.172*#ppt_h)"/>
                                          </p:val>
                                        </p:tav>
                                        <p:tav tm="100000">
                                          <p:val>
                                            <p:strVal val="#ppt_y-(0.354*#ppt_w-0.172*#ppt_h)-#ppt_h/2"/>
                                          </p:val>
                                        </p:tav>
                                      </p:tavLst>
                                    </p:anim>
                                    <p:anim calcmode="lin" valueType="num">
                                      <p:cBhvr>
                                        <p:cTn id="147" dur="136" fill="hold">
                                          <p:stCondLst>
                                            <p:cond delay="864"/>
                                          </p:stCondLst>
                                        </p:cTn>
                                        <p:tgtEl>
                                          <p:spTgt spid="35"/>
                                        </p:tgtEl>
                                        <p:attrNameLst>
                                          <p:attrName>ppt_y</p:attrName>
                                        </p:attrNameLst>
                                      </p:cBhvr>
                                      <p:tavLst>
                                        <p:tav tm="0">
                                          <p:val>
                                            <p:strVal val="#ppt_y-(0.354*#ppt_w-0.172*#ppt_h)"/>
                                          </p:val>
                                        </p:tav>
                                        <p:tav tm="100000">
                                          <p:val>
                                            <p:strVal val="#ppt_y"/>
                                          </p:val>
                                        </p:tav>
                                      </p:tavLst>
                                    </p:anim>
                                  </p:childTnLst>
                                </p:cTn>
                              </p:par>
                            </p:childTnLst>
                          </p:cTn>
                        </p:par>
                      </p:childTnLst>
                    </p:cTn>
                  </p:par>
                  <p:par>
                    <p:cTn id="148" fill="hold" nodeType="clickPar">
                      <p:stCondLst>
                        <p:cond delay="indefinite"/>
                      </p:stCondLst>
                      <p:childTnLst>
                        <p:par>
                          <p:cTn id="149" fill="hold" nodeType="withGroup">
                            <p:stCondLst>
                              <p:cond delay="0"/>
                            </p:stCondLst>
                            <p:childTnLst>
                              <p:par>
                                <p:cTn id="150" presetID="38" presetClass="entr" presetSubtype="0" accel="50000" fill="hold" grpId="0" nodeType="clickEffect">
                                  <p:stCondLst>
                                    <p:cond delay="0"/>
                                  </p:stCondLst>
                                  <p:iterate type="lt">
                                    <p:tmPct val="50000"/>
                                  </p:iterate>
                                  <p:childTnLst>
                                    <p:set>
                                      <p:cBhvr>
                                        <p:cTn id="151" dur="1" fill="hold">
                                          <p:stCondLst>
                                            <p:cond delay="0"/>
                                          </p:stCondLst>
                                        </p:cTn>
                                        <p:tgtEl>
                                          <p:spTgt spid="36"/>
                                        </p:tgtEl>
                                        <p:attrNameLst>
                                          <p:attrName>style.visibility</p:attrName>
                                        </p:attrNameLst>
                                      </p:cBhvr>
                                      <p:to>
                                        <p:strVal val="visible"/>
                                      </p:to>
                                    </p:set>
                                    <p:set>
                                      <p:cBhvr>
                                        <p:cTn id="152" dur="455" fill="hold">
                                          <p:stCondLst>
                                            <p:cond delay="0"/>
                                          </p:stCondLst>
                                        </p:cTn>
                                        <p:tgtEl>
                                          <p:spTgt spid="36"/>
                                        </p:tgtEl>
                                        <p:attrNameLst>
                                          <p:attrName>style.rotation</p:attrName>
                                        </p:attrNameLst>
                                      </p:cBhvr>
                                      <p:to>
                                        <p:strVal val="-45.0"/>
                                      </p:to>
                                    </p:set>
                                    <p:anim calcmode="lin" valueType="num">
                                      <p:cBhvr>
                                        <p:cTn id="153" dur="455" fill="hold">
                                          <p:stCondLst>
                                            <p:cond delay="455"/>
                                          </p:stCondLst>
                                        </p:cTn>
                                        <p:tgtEl>
                                          <p:spTgt spid="36"/>
                                        </p:tgtEl>
                                        <p:attrNameLst>
                                          <p:attrName>style.rotation</p:attrName>
                                        </p:attrNameLst>
                                      </p:cBhvr>
                                      <p:tavLst>
                                        <p:tav tm="0">
                                          <p:val>
                                            <p:fltVal val="-45"/>
                                          </p:val>
                                        </p:tav>
                                        <p:tav tm="69900">
                                          <p:val>
                                            <p:fltVal val="45"/>
                                          </p:val>
                                        </p:tav>
                                        <p:tav tm="100000">
                                          <p:val>
                                            <p:fltVal val="0"/>
                                          </p:val>
                                        </p:tav>
                                      </p:tavLst>
                                    </p:anim>
                                    <p:anim calcmode="lin" valueType="num">
                                      <p:cBhvr>
                                        <p:cTn id="154" dur="455" fill="hold">
                                          <p:stCondLst>
                                            <p:cond delay="0"/>
                                          </p:stCondLst>
                                        </p:cTn>
                                        <p:tgtEl>
                                          <p:spTgt spid="36"/>
                                        </p:tgtEl>
                                        <p:attrNameLst>
                                          <p:attrName>ppt_y</p:attrName>
                                        </p:attrNameLst>
                                      </p:cBhvr>
                                      <p:tavLst>
                                        <p:tav tm="0">
                                          <p:val>
                                            <p:strVal val="#ppt_y-1"/>
                                          </p:val>
                                        </p:tav>
                                        <p:tav tm="100000">
                                          <p:val>
                                            <p:strVal val="#ppt_y-(0.354*#ppt_w-0.172*#ppt_h)"/>
                                          </p:val>
                                        </p:tav>
                                      </p:tavLst>
                                    </p:anim>
                                    <p:anim calcmode="lin" valueType="num">
                                      <p:cBhvr>
                                        <p:cTn id="155" dur="156" decel="50000" autoRev="1" fill="hold">
                                          <p:stCondLst>
                                            <p:cond delay="455"/>
                                          </p:stCondLst>
                                        </p:cTn>
                                        <p:tgtEl>
                                          <p:spTgt spid="36"/>
                                        </p:tgtEl>
                                        <p:attrNameLst>
                                          <p:attrName>ppt_y</p:attrName>
                                        </p:attrNameLst>
                                      </p:cBhvr>
                                      <p:tavLst>
                                        <p:tav tm="0">
                                          <p:val>
                                            <p:strVal val="#ppt_y-(0.354*#ppt_w-0.172*#ppt_h)"/>
                                          </p:val>
                                        </p:tav>
                                        <p:tav tm="100000">
                                          <p:val>
                                            <p:strVal val="#ppt_y-(0.354*#ppt_w-0.172*#ppt_h)-#ppt_h/2"/>
                                          </p:val>
                                        </p:tav>
                                      </p:tavLst>
                                    </p:anim>
                                    <p:anim calcmode="lin" valueType="num">
                                      <p:cBhvr>
                                        <p:cTn id="156" dur="136" fill="hold">
                                          <p:stCondLst>
                                            <p:cond delay="864"/>
                                          </p:stCondLst>
                                        </p:cTn>
                                        <p:tgtEl>
                                          <p:spTgt spid="36"/>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animBg="1"/>
      <p:bldP spid="45061" grpId="0" animBg="1"/>
      <p:bldP spid="45062" grpId="0" animBg="1"/>
      <p:bldP spid="45063" grpId="0"/>
      <p:bldP spid="45064" grpId="0"/>
      <p:bldP spid="45065" grpId="0"/>
      <p:bldP spid="45066" grpId="0" animBg="1"/>
      <p:bldP spid="45067" grpId="0" animBg="1"/>
      <p:bldP spid="45068" grpId="0"/>
      <p:bldP spid="45069" grpId="0"/>
      <p:bldP spid="45070" grpId="0" animBg="1"/>
      <p:bldP spid="45073" grpId="0"/>
      <p:bldP spid="24" grpId="0"/>
      <p:bldP spid="9236" grpId="0"/>
      <p:bldP spid="3" grpId="0"/>
      <p:bldP spid="26" grpId="0"/>
      <p:bldP spid="27" grpId="0"/>
      <p:bldP spid="28" grpId="0"/>
      <p:bldP spid="29" grpId="0"/>
      <p:bldP spid="35" grpId="0"/>
      <p:bldP spid="36"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Nadpis 1"/>
          <p:cNvSpPr>
            <a:spLocks noGrp="1"/>
          </p:cNvSpPr>
          <p:nvPr>
            <p:ph type="title" idx="4294967295"/>
          </p:nvPr>
        </p:nvSpPr>
        <p:spPr/>
        <p:txBody>
          <a:bodyPr/>
          <a:lstStyle/>
          <a:p>
            <a:pPr algn="ctr"/>
            <a:r>
              <a:rPr lang="cs-CZ" altLang="cs-CZ" sz="2800" b="1" smtClean="0"/>
              <a:t>Určení recesní mezery pomocí úsporové a investiční funkce</a:t>
            </a:r>
          </a:p>
        </p:txBody>
      </p:sp>
      <p:cxnSp>
        <p:nvCxnSpPr>
          <p:cNvPr id="4" name="Přímá spojovací čára 3"/>
          <p:cNvCxnSpPr/>
          <p:nvPr/>
        </p:nvCxnSpPr>
        <p:spPr>
          <a:xfrm rot="5400000">
            <a:off x="-1414462" y="4275138"/>
            <a:ext cx="4573587" cy="1587"/>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Přímá spojovací čára 5"/>
          <p:cNvCxnSpPr/>
          <p:nvPr/>
        </p:nvCxnSpPr>
        <p:spPr>
          <a:xfrm>
            <a:off x="900113" y="4365625"/>
            <a:ext cx="7286625" cy="1588"/>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2773" name="TextovéPole 7"/>
          <p:cNvSpPr txBox="1">
            <a:spLocks noChangeArrowheads="1"/>
          </p:cNvSpPr>
          <p:nvPr/>
        </p:nvSpPr>
        <p:spPr bwMode="auto">
          <a:xfrm>
            <a:off x="8072438" y="4500563"/>
            <a:ext cx="7858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a:t>Y</a:t>
            </a:r>
          </a:p>
        </p:txBody>
      </p:sp>
      <p:sp>
        <p:nvSpPr>
          <p:cNvPr id="32774" name="TextovéPole 8"/>
          <p:cNvSpPr txBox="1">
            <a:spLocks noChangeArrowheads="1"/>
          </p:cNvSpPr>
          <p:nvPr/>
        </p:nvSpPr>
        <p:spPr bwMode="auto">
          <a:xfrm>
            <a:off x="128588" y="1727200"/>
            <a:ext cx="8572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800"/>
              <a:t>S, I</a:t>
            </a:r>
          </a:p>
        </p:txBody>
      </p:sp>
      <p:cxnSp>
        <p:nvCxnSpPr>
          <p:cNvPr id="11" name="Přímá spojovací čára 10"/>
          <p:cNvCxnSpPr/>
          <p:nvPr/>
        </p:nvCxnSpPr>
        <p:spPr>
          <a:xfrm flipV="1">
            <a:off x="900113" y="3043238"/>
            <a:ext cx="5429250" cy="200025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32776" name="TextovéPole 12"/>
          <p:cNvSpPr txBox="1">
            <a:spLocks noChangeArrowheads="1"/>
          </p:cNvSpPr>
          <p:nvPr/>
        </p:nvSpPr>
        <p:spPr bwMode="auto">
          <a:xfrm>
            <a:off x="6356350" y="2703513"/>
            <a:ext cx="30003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t>S= -C</a:t>
            </a:r>
            <a:r>
              <a:rPr lang="cs-CZ" altLang="cs-CZ" sz="1800" b="1" baseline="-25000"/>
              <a:t>A</a:t>
            </a:r>
            <a:r>
              <a:rPr lang="cs-CZ" altLang="cs-CZ" sz="1800" b="1"/>
              <a:t>+(1-mpc)*Y</a:t>
            </a:r>
          </a:p>
          <a:p>
            <a:pPr eaLnBrk="1" hangingPunct="1">
              <a:spcBef>
                <a:spcPct val="0"/>
              </a:spcBef>
              <a:buClrTx/>
              <a:buSzTx/>
              <a:buFontTx/>
              <a:buNone/>
            </a:pPr>
            <a:endParaRPr lang="cs-CZ" altLang="cs-CZ" sz="1800" b="1"/>
          </a:p>
        </p:txBody>
      </p:sp>
      <p:sp>
        <p:nvSpPr>
          <p:cNvPr id="32778" name="TextovéPole 15"/>
          <p:cNvSpPr txBox="1">
            <a:spLocks noChangeArrowheads="1"/>
          </p:cNvSpPr>
          <p:nvPr/>
        </p:nvSpPr>
        <p:spPr bwMode="auto">
          <a:xfrm>
            <a:off x="234950" y="4962525"/>
            <a:ext cx="6429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-C</a:t>
            </a:r>
            <a:r>
              <a:rPr lang="cs-CZ" altLang="cs-CZ" sz="2000" baseline="-25000"/>
              <a:t>A</a:t>
            </a:r>
          </a:p>
        </p:txBody>
      </p:sp>
      <p:sp>
        <p:nvSpPr>
          <p:cNvPr id="32780" name="TextovéPole 18"/>
          <p:cNvSpPr txBox="1">
            <a:spLocks noChangeArrowheads="1"/>
          </p:cNvSpPr>
          <p:nvPr/>
        </p:nvSpPr>
        <p:spPr bwMode="auto">
          <a:xfrm>
            <a:off x="1835150" y="1916113"/>
            <a:ext cx="3284538"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V tomto bodě se investice rovnají úsporám, čili všechny úspory jsou proinvestovány, jedná se tedy o rovnovážný bod</a:t>
            </a:r>
          </a:p>
        </p:txBody>
      </p:sp>
      <p:sp>
        <p:nvSpPr>
          <p:cNvPr id="32781" name="TextovéPole 19"/>
          <p:cNvSpPr txBox="1">
            <a:spLocks noChangeArrowheads="1"/>
          </p:cNvSpPr>
          <p:nvPr/>
        </p:nvSpPr>
        <p:spPr bwMode="auto">
          <a:xfrm>
            <a:off x="4214813" y="4429125"/>
            <a:ext cx="642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S=0</a:t>
            </a:r>
          </a:p>
        </p:txBody>
      </p:sp>
      <p:sp>
        <p:nvSpPr>
          <p:cNvPr id="32782" name="TextovéPole 20"/>
          <p:cNvSpPr txBox="1">
            <a:spLocks noChangeArrowheads="1"/>
          </p:cNvSpPr>
          <p:nvPr/>
        </p:nvSpPr>
        <p:spPr bwMode="auto">
          <a:xfrm>
            <a:off x="1214438" y="6096000"/>
            <a:ext cx="75580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Zvýšit reálný produkt jde v rámci této teorie např. politikou „levných peněz“ čili snížením úrokových sazeb</a:t>
            </a:r>
          </a:p>
        </p:txBody>
      </p:sp>
      <p:sp>
        <p:nvSpPr>
          <p:cNvPr id="32783" name="Text Box 15"/>
          <p:cNvSpPr txBox="1">
            <a:spLocks noChangeArrowheads="1"/>
          </p:cNvSpPr>
          <p:nvPr/>
        </p:nvSpPr>
        <p:spPr bwMode="auto">
          <a:xfrm>
            <a:off x="3614738" y="3440113"/>
            <a:ext cx="13668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solidFill>
                  <a:srgbClr val="FF3300"/>
                </a:solidFill>
              </a:rPr>
              <a:t>S=I</a:t>
            </a:r>
            <a:endParaRPr lang="en-US" altLang="cs-CZ" sz="1800" b="1">
              <a:solidFill>
                <a:srgbClr val="FF3300"/>
              </a:solidFill>
            </a:endParaRPr>
          </a:p>
        </p:txBody>
      </p:sp>
      <p:cxnSp>
        <p:nvCxnSpPr>
          <p:cNvPr id="24" name="Přímá spojovací čára 23"/>
          <p:cNvCxnSpPr/>
          <p:nvPr/>
        </p:nvCxnSpPr>
        <p:spPr>
          <a:xfrm>
            <a:off x="900113" y="3860800"/>
            <a:ext cx="6357937" cy="1588"/>
          </a:xfrm>
          <a:prstGeom prst="line">
            <a:avLst/>
          </a:prstGeom>
          <a:ln w="34925">
            <a:solidFill>
              <a:srgbClr val="003399"/>
            </a:solidFill>
          </a:ln>
        </p:spPr>
        <p:style>
          <a:lnRef idx="1">
            <a:schemeClr val="accent1"/>
          </a:lnRef>
          <a:fillRef idx="0">
            <a:schemeClr val="accent1"/>
          </a:fillRef>
          <a:effectRef idx="0">
            <a:schemeClr val="accent1"/>
          </a:effectRef>
          <a:fontRef idx="minor">
            <a:schemeClr val="tx1"/>
          </a:fontRef>
        </p:style>
      </p:cxnSp>
      <p:sp>
        <p:nvSpPr>
          <p:cNvPr id="32787" name="TextovéPole 19"/>
          <p:cNvSpPr txBox="1">
            <a:spLocks noChangeArrowheads="1"/>
          </p:cNvSpPr>
          <p:nvPr/>
        </p:nvSpPr>
        <p:spPr bwMode="auto">
          <a:xfrm>
            <a:off x="7308850" y="3789363"/>
            <a:ext cx="6429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t>I</a:t>
            </a:r>
          </a:p>
        </p:txBody>
      </p:sp>
      <p:sp>
        <p:nvSpPr>
          <p:cNvPr id="32788" name="Line 20"/>
          <p:cNvSpPr>
            <a:spLocks noChangeShapeType="1"/>
          </p:cNvSpPr>
          <p:nvPr/>
        </p:nvSpPr>
        <p:spPr bwMode="auto">
          <a:xfrm>
            <a:off x="4087813" y="3851275"/>
            <a:ext cx="0" cy="504825"/>
          </a:xfrm>
          <a:prstGeom prst="line">
            <a:avLst/>
          </a:prstGeom>
          <a:noFill/>
          <a:ln w="476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a:p>
        </p:txBody>
      </p:sp>
      <p:sp>
        <p:nvSpPr>
          <p:cNvPr id="32789" name="TextovéPole 21"/>
          <p:cNvSpPr txBox="1">
            <a:spLocks noChangeArrowheads="1"/>
          </p:cNvSpPr>
          <p:nvPr/>
        </p:nvSpPr>
        <p:spPr bwMode="auto">
          <a:xfrm>
            <a:off x="1349375" y="5381625"/>
            <a:ext cx="5908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itchFamily="2" charset="2"/>
              <a:buChar char="n"/>
              <a:defRPr sz="3200">
                <a:solidFill>
                  <a:schemeClr val="tx1"/>
                </a:solidFill>
                <a:latin typeface="Arial" charset="0"/>
              </a:defRPr>
            </a:lvl1pPr>
            <a:lvl2pPr marL="742950" indent="-285750">
              <a:spcBef>
                <a:spcPct val="20000"/>
              </a:spcBef>
              <a:buClr>
                <a:schemeClr val="hlink"/>
              </a:buClr>
              <a:buSzPct val="65000"/>
              <a:buFont typeface="Wingdings" pitchFamily="2" charset="2"/>
              <a:buChar char="¡"/>
              <a:defRPr sz="2800">
                <a:solidFill>
                  <a:schemeClr val="tx1"/>
                </a:solidFill>
                <a:latin typeface="Arial" charset="0"/>
              </a:defRPr>
            </a:lvl2pPr>
            <a:lvl3pPr marL="1143000" indent="-228600">
              <a:spcBef>
                <a:spcPct val="20000"/>
              </a:spcBef>
              <a:buClr>
                <a:schemeClr val="accent1"/>
              </a:buClr>
              <a:buSzPct val="70000"/>
              <a:buFont typeface="Wingdings" pitchFamily="2" charset="2"/>
              <a:buChar char="n"/>
              <a:defRPr sz="2400">
                <a:solidFill>
                  <a:schemeClr val="tx1"/>
                </a:solidFill>
                <a:latin typeface="Arial" charset="0"/>
              </a:defRPr>
            </a:lvl3pPr>
            <a:lvl4pPr marL="1600200" indent="-228600">
              <a:spcBef>
                <a:spcPct val="20000"/>
              </a:spcBef>
              <a:buClr>
                <a:schemeClr val="hlink"/>
              </a:buClr>
              <a:buSzPct val="75000"/>
              <a:buFont typeface="Wingdings" pitchFamily="2" charset="2"/>
              <a:buChar char="¡"/>
              <a:defRPr sz="2000">
                <a:solidFill>
                  <a:schemeClr val="tx1"/>
                </a:solidFill>
                <a:latin typeface="Arial" charset="0"/>
              </a:defRPr>
            </a:lvl4pPr>
            <a:lvl5pPr marL="2057400" indent="-228600">
              <a:spcBef>
                <a:spcPct val="20000"/>
              </a:spcBef>
              <a:buClr>
                <a:schemeClr val="accent1"/>
              </a:buClr>
              <a:buSzPct val="70000"/>
              <a:buFont typeface="Wingdings" pitchFamily="2" charset="2"/>
              <a:buChar char="n"/>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9pPr>
          </a:lstStyle>
          <a:p>
            <a:pPr eaLnBrk="1" hangingPunct="1">
              <a:spcBef>
                <a:spcPct val="0"/>
              </a:spcBef>
              <a:buClrTx/>
              <a:buSzTx/>
              <a:buFontTx/>
              <a:buNone/>
              <a:defRPr/>
            </a:pPr>
            <a:r>
              <a:rPr lang="cs-CZ" altLang="cs-CZ" sz="2000" dirty="0" smtClean="0">
                <a:latin typeface="+mn-lt"/>
              </a:rPr>
              <a:t>Y</a:t>
            </a:r>
            <a:r>
              <a:rPr lang="cs-CZ" altLang="cs-CZ" sz="2000" baseline="-25000" dirty="0" smtClean="0">
                <a:latin typeface="+mn-lt"/>
              </a:rPr>
              <a:t>E </a:t>
            </a:r>
            <a:r>
              <a:rPr lang="cs-CZ" altLang="cs-CZ" sz="2000" dirty="0" smtClean="0">
                <a:latin typeface="+mn-lt"/>
              </a:rPr>
              <a:t>=rovnovážný produkt</a:t>
            </a:r>
            <a:r>
              <a:rPr lang="cs-CZ" altLang="cs-CZ" sz="2000" dirty="0" smtClean="0">
                <a:latin typeface="+mn-lt"/>
                <a:cs typeface="Times New Roman"/>
              </a:rPr>
              <a:t>&lt; Y*=potenciální produkt</a:t>
            </a:r>
            <a:endParaRPr lang="cs-CZ" altLang="cs-CZ" sz="2000" baseline="-25000" dirty="0" smtClean="0">
              <a:latin typeface="+mn-lt"/>
            </a:endParaRPr>
          </a:p>
        </p:txBody>
      </p:sp>
      <p:sp>
        <p:nvSpPr>
          <p:cNvPr id="21" name="Line 20"/>
          <p:cNvSpPr>
            <a:spLocks noChangeShapeType="1"/>
          </p:cNvSpPr>
          <p:nvPr/>
        </p:nvSpPr>
        <p:spPr bwMode="auto">
          <a:xfrm>
            <a:off x="5364163" y="3381375"/>
            <a:ext cx="0" cy="968375"/>
          </a:xfrm>
          <a:prstGeom prst="line">
            <a:avLst/>
          </a:prstGeom>
          <a:noFill/>
          <a:ln w="476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a:p>
        </p:txBody>
      </p:sp>
      <p:sp>
        <p:nvSpPr>
          <p:cNvPr id="22" name="TextovéPole 19"/>
          <p:cNvSpPr txBox="1">
            <a:spLocks noChangeArrowheads="1"/>
          </p:cNvSpPr>
          <p:nvPr/>
        </p:nvSpPr>
        <p:spPr bwMode="auto">
          <a:xfrm>
            <a:off x="3765550" y="4367213"/>
            <a:ext cx="642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Y</a:t>
            </a:r>
            <a:r>
              <a:rPr lang="cs-CZ" altLang="cs-CZ" sz="1800" baseline="-25000"/>
              <a:t>E</a:t>
            </a:r>
          </a:p>
        </p:txBody>
      </p:sp>
      <p:sp>
        <p:nvSpPr>
          <p:cNvPr id="23" name="TextovéPole 19"/>
          <p:cNvSpPr txBox="1">
            <a:spLocks noChangeArrowheads="1"/>
          </p:cNvSpPr>
          <p:nvPr/>
        </p:nvSpPr>
        <p:spPr bwMode="auto">
          <a:xfrm>
            <a:off x="5316538" y="4429125"/>
            <a:ext cx="642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Y*</a:t>
            </a:r>
            <a:endParaRPr lang="cs-CZ" altLang="cs-CZ" sz="1800" baseline="-25000"/>
          </a:p>
        </p:txBody>
      </p:sp>
      <p:cxnSp>
        <p:nvCxnSpPr>
          <p:cNvPr id="25" name="Přímá spojovací šipka 14"/>
          <p:cNvCxnSpPr/>
          <p:nvPr/>
        </p:nvCxnSpPr>
        <p:spPr>
          <a:xfrm flipH="1">
            <a:off x="4087813" y="4962525"/>
            <a:ext cx="1276350" cy="0"/>
          </a:xfrm>
          <a:prstGeom prst="straightConnector1">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9" name="TextovéPole 21"/>
          <p:cNvSpPr txBox="1">
            <a:spLocks noChangeArrowheads="1"/>
          </p:cNvSpPr>
          <p:nvPr/>
        </p:nvSpPr>
        <p:spPr bwMode="auto">
          <a:xfrm>
            <a:off x="3765550" y="4981575"/>
            <a:ext cx="3868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itchFamily="2" charset="2"/>
              <a:buChar char="n"/>
              <a:defRPr sz="3200">
                <a:solidFill>
                  <a:schemeClr val="tx1"/>
                </a:solidFill>
                <a:latin typeface="Arial" charset="0"/>
              </a:defRPr>
            </a:lvl1pPr>
            <a:lvl2pPr marL="742950" indent="-285750">
              <a:spcBef>
                <a:spcPct val="20000"/>
              </a:spcBef>
              <a:buClr>
                <a:schemeClr val="hlink"/>
              </a:buClr>
              <a:buSzPct val="65000"/>
              <a:buFont typeface="Wingdings" pitchFamily="2" charset="2"/>
              <a:buChar char="¡"/>
              <a:defRPr sz="2800">
                <a:solidFill>
                  <a:schemeClr val="tx1"/>
                </a:solidFill>
                <a:latin typeface="Arial" charset="0"/>
              </a:defRPr>
            </a:lvl2pPr>
            <a:lvl3pPr marL="1143000" indent="-228600">
              <a:spcBef>
                <a:spcPct val="20000"/>
              </a:spcBef>
              <a:buClr>
                <a:schemeClr val="accent1"/>
              </a:buClr>
              <a:buSzPct val="70000"/>
              <a:buFont typeface="Wingdings" pitchFamily="2" charset="2"/>
              <a:buChar char="n"/>
              <a:defRPr sz="2400">
                <a:solidFill>
                  <a:schemeClr val="tx1"/>
                </a:solidFill>
                <a:latin typeface="Arial" charset="0"/>
              </a:defRPr>
            </a:lvl3pPr>
            <a:lvl4pPr marL="1600200" indent="-228600">
              <a:spcBef>
                <a:spcPct val="20000"/>
              </a:spcBef>
              <a:buClr>
                <a:schemeClr val="hlink"/>
              </a:buClr>
              <a:buSzPct val="75000"/>
              <a:buFont typeface="Wingdings" pitchFamily="2" charset="2"/>
              <a:buChar char="¡"/>
              <a:defRPr sz="2000">
                <a:solidFill>
                  <a:schemeClr val="tx1"/>
                </a:solidFill>
                <a:latin typeface="Arial" charset="0"/>
              </a:defRPr>
            </a:lvl4pPr>
            <a:lvl5pPr marL="2057400" indent="-228600">
              <a:spcBef>
                <a:spcPct val="20000"/>
              </a:spcBef>
              <a:buClr>
                <a:schemeClr val="accent1"/>
              </a:buClr>
              <a:buSzPct val="70000"/>
              <a:buFont typeface="Wingdings" pitchFamily="2" charset="2"/>
              <a:buChar char="n"/>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9pPr>
          </a:lstStyle>
          <a:p>
            <a:pPr eaLnBrk="1" hangingPunct="1">
              <a:spcBef>
                <a:spcPct val="0"/>
              </a:spcBef>
              <a:buClrTx/>
              <a:buSzTx/>
              <a:buFontTx/>
              <a:buNone/>
              <a:defRPr/>
            </a:pPr>
            <a:r>
              <a:rPr lang="cs-CZ" altLang="cs-CZ" sz="2000" b="1" dirty="0" smtClean="0">
                <a:solidFill>
                  <a:srgbClr val="FF0000"/>
                </a:solidFill>
                <a:latin typeface="+mn-lt"/>
              </a:rPr>
              <a:t>recesní mezera</a:t>
            </a:r>
          </a:p>
        </p:txBody>
      </p:sp>
    </p:spTree>
    <p:extLst>
      <p:ext uri="{BB962C8B-B14F-4D97-AF65-F5344CB8AC3E}">
        <p14:creationId xmlns:p14="http://schemas.microsoft.com/office/powerpoint/2010/main" val="1075630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70" decel="100000"/>
                                        <p:tgtEl>
                                          <p:spTgt spid="4"/>
                                        </p:tgtEl>
                                      </p:cBhvr>
                                    </p:animEffect>
                                    <p:animScale>
                                      <p:cBhvr>
                                        <p:cTn id="8" dur="770" decel="100000"/>
                                        <p:tgtEl>
                                          <p:spTgt spid="4"/>
                                        </p:tgtEl>
                                      </p:cBhvr>
                                      <p:from x="10000" y="10000"/>
                                      <p:to x="200000" y="450000"/>
                                    </p:animScale>
                                    <p:animScale>
                                      <p:cBhvr>
                                        <p:cTn id="9" dur="1230" accel="100000" fill="hold">
                                          <p:stCondLst>
                                            <p:cond delay="770"/>
                                          </p:stCondLst>
                                        </p:cTn>
                                        <p:tgtEl>
                                          <p:spTgt spid="4"/>
                                        </p:tgtEl>
                                      </p:cBhvr>
                                      <p:from x="200000" y="450000"/>
                                      <p:to x="100000" y="100000"/>
                                    </p:animScale>
                                    <p:set>
                                      <p:cBhvr>
                                        <p:cTn id="10" dur="770" fill="hold"/>
                                        <p:tgtEl>
                                          <p:spTgt spid="4"/>
                                        </p:tgtEl>
                                        <p:attrNameLst>
                                          <p:attrName>ppt_x</p:attrName>
                                        </p:attrNameLst>
                                      </p:cBhvr>
                                      <p:to>
                                        <p:strVal val="(0.5)"/>
                                      </p:to>
                                    </p:set>
                                    <p:anim from="(0.5)" to="(#ppt_x)" calcmode="lin" valueType="num">
                                      <p:cBhvr>
                                        <p:cTn id="11" dur="1230" accel="100000" fill="hold">
                                          <p:stCondLst>
                                            <p:cond delay="770"/>
                                          </p:stCondLst>
                                        </p:cTn>
                                        <p:tgtEl>
                                          <p:spTgt spid="4"/>
                                        </p:tgtEl>
                                        <p:attrNameLst>
                                          <p:attrName>ppt_x</p:attrName>
                                        </p:attrNameLst>
                                      </p:cBhvr>
                                    </p:anim>
                                    <p:set>
                                      <p:cBhvr>
                                        <p:cTn id="12" dur="770" fill="hold"/>
                                        <p:tgtEl>
                                          <p:spTgt spid="4"/>
                                        </p:tgtEl>
                                        <p:attrNameLst>
                                          <p:attrName>ppt_y</p:attrName>
                                        </p:attrNameLst>
                                      </p:cBhvr>
                                      <p:to>
                                        <p:strVal val="(#ppt_y+0.4)"/>
                                      </p:to>
                                    </p:set>
                                    <p:anim from="(#ppt_y+0.4)" to="(#ppt_y)" calcmode="lin" valueType="num">
                                      <p:cBhvr>
                                        <p:cTn id="13" dur="1230" accel="100000" fill="hold">
                                          <p:stCondLst>
                                            <p:cond delay="770"/>
                                          </p:stCondLst>
                                        </p:cTn>
                                        <p:tgtEl>
                                          <p:spTgt spid="4"/>
                                        </p:tgtEl>
                                        <p:attrNameLst>
                                          <p:attrName>ppt_y</p:attrName>
                                        </p:attrNameLst>
                                      </p:cBhvr>
                                    </p:anim>
                                  </p:childTnLst>
                                </p:cTn>
                              </p:par>
                              <p:par>
                                <p:cTn id="14" presetID="51"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770" decel="100000"/>
                                        <p:tgtEl>
                                          <p:spTgt spid="6"/>
                                        </p:tgtEl>
                                      </p:cBhvr>
                                    </p:animEffect>
                                    <p:animScale>
                                      <p:cBhvr>
                                        <p:cTn id="17" dur="770" decel="100000"/>
                                        <p:tgtEl>
                                          <p:spTgt spid="6"/>
                                        </p:tgtEl>
                                      </p:cBhvr>
                                      <p:from x="10000" y="10000"/>
                                      <p:to x="200000" y="450000"/>
                                    </p:animScale>
                                    <p:animScale>
                                      <p:cBhvr>
                                        <p:cTn id="18" dur="1230" accel="100000" fill="hold">
                                          <p:stCondLst>
                                            <p:cond delay="770"/>
                                          </p:stCondLst>
                                        </p:cTn>
                                        <p:tgtEl>
                                          <p:spTgt spid="6"/>
                                        </p:tgtEl>
                                      </p:cBhvr>
                                      <p:from x="200000" y="450000"/>
                                      <p:to x="100000" y="100000"/>
                                    </p:animScale>
                                    <p:set>
                                      <p:cBhvr>
                                        <p:cTn id="19" dur="770" fill="hold"/>
                                        <p:tgtEl>
                                          <p:spTgt spid="6"/>
                                        </p:tgtEl>
                                        <p:attrNameLst>
                                          <p:attrName>ppt_x</p:attrName>
                                        </p:attrNameLst>
                                      </p:cBhvr>
                                      <p:to>
                                        <p:strVal val="(0.5)"/>
                                      </p:to>
                                    </p:set>
                                    <p:anim from="(0.5)" to="(#ppt_x)" calcmode="lin" valueType="num">
                                      <p:cBhvr>
                                        <p:cTn id="20" dur="1230" accel="100000" fill="hold">
                                          <p:stCondLst>
                                            <p:cond delay="770"/>
                                          </p:stCondLst>
                                        </p:cTn>
                                        <p:tgtEl>
                                          <p:spTgt spid="6"/>
                                        </p:tgtEl>
                                        <p:attrNameLst>
                                          <p:attrName>ppt_x</p:attrName>
                                        </p:attrNameLst>
                                      </p:cBhvr>
                                    </p:anim>
                                    <p:set>
                                      <p:cBhvr>
                                        <p:cTn id="21" dur="770" fill="hold"/>
                                        <p:tgtEl>
                                          <p:spTgt spid="6"/>
                                        </p:tgtEl>
                                        <p:attrNameLst>
                                          <p:attrName>ppt_y</p:attrName>
                                        </p:attrNameLst>
                                      </p:cBhvr>
                                      <p:to>
                                        <p:strVal val="(#ppt_y+0.4)"/>
                                      </p:to>
                                    </p:set>
                                    <p:anim from="(#ppt_y+0.4)" to="(#ppt_y)" calcmode="lin" valueType="num">
                                      <p:cBhvr>
                                        <p:cTn id="22" dur="1230" accel="100000" fill="hold">
                                          <p:stCondLst>
                                            <p:cond delay="770"/>
                                          </p:stCondLst>
                                        </p:cTn>
                                        <p:tgtEl>
                                          <p:spTgt spid="6"/>
                                        </p:tgtEl>
                                        <p:attrNameLst>
                                          <p:attrName>ppt_y</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8" presetClass="entr" presetSubtype="0" accel="50000" fill="hold" grpId="0" nodeType="clickEffect">
                                  <p:stCondLst>
                                    <p:cond delay="0"/>
                                  </p:stCondLst>
                                  <p:iterate type="lt">
                                    <p:tmPct val="50000"/>
                                  </p:iterate>
                                  <p:childTnLst>
                                    <p:set>
                                      <p:cBhvr>
                                        <p:cTn id="26" dur="1" fill="hold">
                                          <p:stCondLst>
                                            <p:cond delay="0"/>
                                          </p:stCondLst>
                                        </p:cTn>
                                        <p:tgtEl>
                                          <p:spTgt spid="32773"/>
                                        </p:tgtEl>
                                        <p:attrNameLst>
                                          <p:attrName>style.visibility</p:attrName>
                                        </p:attrNameLst>
                                      </p:cBhvr>
                                      <p:to>
                                        <p:strVal val="visible"/>
                                      </p:to>
                                    </p:set>
                                    <p:set>
                                      <p:cBhvr>
                                        <p:cTn id="27" dur="455" fill="hold">
                                          <p:stCondLst>
                                            <p:cond delay="0"/>
                                          </p:stCondLst>
                                        </p:cTn>
                                        <p:tgtEl>
                                          <p:spTgt spid="32773"/>
                                        </p:tgtEl>
                                        <p:attrNameLst>
                                          <p:attrName>style.rotation</p:attrName>
                                        </p:attrNameLst>
                                      </p:cBhvr>
                                      <p:to>
                                        <p:strVal val="-45.0"/>
                                      </p:to>
                                    </p:set>
                                    <p:anim calcmode="lin" valueType="num">
                                      <p:cBhvr>
                                        <p:cTn id="28" dur="455" fill="hold">
                                          <p:stCondLst>
                                            <p:cond delay="455"/>
                                          </p:stCondLst>
                                        </p:cTn>
                                        <p:tgtEl>
                                          <p:spTgt spid="32773"/>
                                        </p:tgtEl>
                                        <p:attrNameLst>
                                          <p:attrName>style.rotation</p:attrName>
                                        </p:attrNameLst>
                                      </p:cBhvr>
                                      <p:tavLst>
                                        <p:tav tm="0">
                                          <p:val>
                                            <p:fltVal val="-45"/>
                                          </p:val>
                                        </p:tav>
                                        <p:tav tm="69900">
                                          <p:val>
                                            <p:fltVal val="45"/>
                                          </p:val>
                                        </p:tav>
                                        <p:tav tm="100000">
                                          <p:val>
                                            <p:fltVal val="0"/>
                                          </p:val>
                                        </p:tav>
                                      </p:tavLst>
                                    </p:anim>
                                    <p:anim calcmode="lin" valueType="num">
                                      <p:cBhvr>
                                        <p:cTn id="29" dur="455" fill="hold">
                                          <p:stCondLst>
                                            <p:cond delay="0"/>
                                          </p:stCondLst>
                                        </p:cTn>
                                        <p:tgtEl>
                                          <p:spTgt spid="32773"/>
                                        </p:tgtEl>
                                        <p:attrNameLst>
                                          <p:attrName>ppt_y</p:attrName>
                                        </p:attrNameLst>
                                      </p:cBhvr>
                                      <p:tavLst>
                                        <p:tav tm="0">
                                          <p:val>
                                            <p:strVal val="#ppt_y-1"/>
                                          </p:val>
                                        </p:tav>
                                        <p:tav tm="100000">
                                          <p:val>
                                            <p:strVal val="#ppt_y-(0.354*#ppt_w-0.172*#ppt_h)"/>
                                          </p:val>
                                        </p:tav>
                                      </p:tavLst>
                                    </p:anim>
                                    <p:anim calcmode="lin" valueType="num">
                                      <p:cBhvr>
                                        <p:cTn id="30" dur="156" decel="50000" autoRev="1" fill="hold">
                                          <p:stCondLst>
                                            <p:cond delay="455"/>
                                          </p:stCondLst>
                                        </p:cTn>
                                        <p:tgtEl>
                                          <p:spTgt spid="32773"/>
                                        </p:tgtEl>
                                        <p:attrNameLst>
                                          <p:attrName>ppt_y</p:attrName>
                                        </p:attrNameLst>
                                      </p:cBhvr>
                                      <p:tavLst>
                                        <p:tav tm="0">
                                          <p:val>
                                            <p:strVal val="#ppt_y-(0.354*#ppt_w-0.172*#ppt_h)"/>
                                          </p:val>
                                        </p:tav>
                                        <p:tav tm="100000">
                                          <p:val>
                                            <p:strVal val="#ppt_y-(0.354*#ppt_w-0.172*#ppt_h)-#ppt_h/2"/>
                                          </p:val>
                                        </p:tav>
                                      </p:tavLst>
                                    </p:anim>
                                    <p:anim calcmode="lin" valueType="num">
                                      <p:cBhvr>
                                        <p:cTn id="31" dur="136" fill="hold">
                                          <p:stCondLst>
                                            <p:cond delay="864"/>
                                          </p:stCondLst>
                                        </p:cTn>
                                        <p:tgtEl>
                                          <p:spTgt spid="32773"/>
                                        </p:tgtEl>
                                        <p:attrNameLst>
                                          <p:attrName>ppt_y</p:attrName>
                                        </p:attrNameLst>
                                      </p:cBhvr>
                                      <p:tavLst>
                                        <p:tav tm="0">
                                          <p:val>
                                            <p:strVal val="#ppt_y-(0.354*#ppt_w-0.172*#ppt_h)"/>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38" presetClass="entr" presetSubtype="0" accel="50000" fill="hold" grpId="0" nodeType="clickEffect">
                                  <p:stCondLst>
                                    <p:cond delay="0"/>
                                  </p:stCondLst>
                                  <p:iterate type="lt">
                                    <p:tmPct val="50000"/>
                                  </p:iterate>
                                  <p:childTnLst>
                                    <p:set>
                                      <p:cBhvr>
                                        <p:cTn id="35" dur="1" fill="hold">
                                          <p:stCondLst>
                                            <p:cond delay="0"/>
                                          </p:stCondLst>
                                        </p:cTn>
                                        <p:tgtEl>
                                          <p:spTgt spid="32774"/>
                                        </p:tgtEl>
                                        <p:attrNameLst>
                                          <p:attrName>style.visibility</p:attrName>
                                        </p:attrNameLst>
                                      </p:cBhvr>
                                      <p:to>
                                        <p:strVal val="visible"/>
                                      </p:to>
                                    </p:set>
                                    <p:set>
                                      <p:cBhvr>
                                        <p:cTn id="36" dur="455" fill="hold">
                                          <p:stCondLst>
                                            <p:cond delay="0"/>
                                          </p:stCondLst>
                                        </p:cTn>
                                        <p:tgtEl>
                                          <p:spTgt spid="32774"/>
                                        </p:tgtEl>
                                        <p:attrNameLst>
                                          <p:attrName>style.rotation</p:attrName>
                                        </p:attrNameLst>
                                      </p:cBhvr>
                                      <p:to>
                                        <p:strVal val="-45.0"/>
                                      </p:to>
                                    </p:set>
                                    <p:anim calcmode="lin" valueType="num">
                                      <p:cBhvr>
                                        <p:cTn id="37" dur="455" fill="hold">
                                          <p:stCondLst>
                                            <p:cond delay="455"/>
                                          </p:stCondLst>
                                        </p:cTn>
                                        <p:tgtEl>
                                          <p:spTgt spid="32774"/>
                                        </p:tgtEl>
                                        <p:attrNameLst>
                                          <p:attrName>style.rotation</p:attrName>
                                        </p:attrNameLst>
                                      </p:cBhvr>
                                      <p:tavLst>
                                        <p:tav tm="0">
                                          <p:val>
                                            <p:fltVal val="-45"/>
                                          </p:val>
                                        </p:tav>
                                        <p:tav tm="69900">
                                          <p:val>
                                            <p:fltVal val="45"/>
                                          </p:val>
                                        </p:tav>
                                        <p:tav tm="100000">
                                          <p:val>
                                            <p:fltVal val="0"/>
                                          </p:val>
                                        </p:tav>
                                      </p:tavLst>
                                    </p:anim>
                                    <p:anim calcmode="lin" valueType="num">
                                      <p:cBhvr>
                                        <p:cTn id="38" dur="455" fill="hold">
                                          <p:stCondLst>
                                            <p:cond delay="0"/>
                                          </p:stCondLst>
                                        </p:cTn>
                                        <p:tgtEl>
                                          <p:spTgt spid="32774"/>
                                        </p:tgtEl>
                                        <p:attrNameLst>
                                          <p:attrName>ppt_y</p:attrName>
                                        </p:attrNameLst>
                                      </p:cBhvr>
                                      <p:tavLst>
                                        <p:tav tm="0">
                                          <p:val>
                                            <p:strVal val="#ppt_y-1"/>
                                          </p:val>
                                        </p:tav>
                                        <p:tav tm="100000">
                                          <p:val>
                                            <p:strVal val="#ppt_y-(0.354*#ppt_w-0.172*#ppt_h)"/>
                                          </p:val>
                                        </p:tav>
                                      </p:tavLst>
                                    </p:anim>
                                    <p:anim calcmode="lin" valueType="num">
                                      <p:cBhvr>
                                        <p:cTn id="39" dur="156" decel="50000" autoRev="1" fill="hold">
                                          <p:stCondLst>
                                            <p:cond delay="455"/>
                                          </p:stCondLst>
                                        </p:cTn>
                                        <p:tgtEl>
                                          <p:spTgt spid="32774"/>
                                        </p:tgtEl>
                                        <p:attrNameLst>
                                          <p:attrName>ppt_y</p:attrName>
                                        </p:attrNameLst>
                                      </p:cBhvr>
                                      <p:tavLst>
                                        <p:tav tm="0">
                                          <p:val>
                                            <p:strVal val="#ppt_y-(0.354*#ppt_w-0.172*#ppt_h)"/>
                                          </p:val>
                                        </p:tav>
                                        <p:tav tm="100000">
                                          <p:val>
                                            <p:strVal val="#ppt_y-(0.354*#ppt_w-0.172*#ppt_h)-#ppt_h/2"/>
                                          </p:val>
                                        </p:tav>
                                      </p:tavLst>
                                    </p:anim>
                                    <p:anim calcmode="lin" valueType="num">
                                      <p:cBhvr>
                                        <p:cTn id="40" dur="136" fill="hold">
                                          <p:stCondLst>
                                            <p:cond delay="864"/>
                                          </p:stCondLst>
                                        </p:cTn>
                                        <p:tgtEl>
                                          <p:spTgt spid="32774"/>
                                        </p:tgtEl>
                                        <p:attrNameLst>
                                          <p:attrName>ppt_y</p:attrName>
                                        </p:attrNameLst>
                                      </p:cBhvr>
                                      <p:tavLst>
                                        <p:tav tm="0">
                                          <p:val>
                                            <p:strVal val="#ppt_y-(0.354*#ppt_w-0.172*#ppt_h)"/>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left)">
                                      <p:cBhvr>
                                        <p:cTn id="45" dur="1000"/>
                                        <p:tgtEl>
                                          <p:spTgt spid="11"/>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32776"/>
                                        </p:tgtEl>
                                        <p:attrNameLst>
                                          <p:attrName>style.visibility</p:attrName>
                                        </p:attrNameLst>
                                      </p:cBhvr>
                                      <p:to>
                                        <p:strVal val="visible"/>
                                      </p:to>
                                    </p:set>
                                    <p:animEffect transition="in" filter="wipe(left)">
                                      <p:cBhvr>
                                        <p:cTn id="48" dur="1000"/>
                                        <p:tgtEl>
                                          <p:spTgt spid="32776"/>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38" presetClass="entr" presetSubtype="0" accel="50000" fill="hold" grpId="0" nodeType="clickEffect">
                                  <p:stCondLst>
                                    <p:cond delay="0"/>
                                  </p:stCondLst>
                                  <p:iterate type="lt">
                                    <p:tmPct val="50000"/>
                                  </p:iterate>
                                  <p:childTnLst>
                                    <p:set>
                                      <p:cBhvr>
                                        <p:cTn id="52" dur="1" fill="hold">
                                          <p:stCondLst>
                                            <p:cond delay="0"/>
                                          </p:stCondLst>
                                        </p:cTn>
                                        <p:tgtEl>
                                          <p:spTgt spid="32778"/>
                                        </p:tgtEl>
                                        <p:attrNameLst>
                                          <p:attrName>style.visibility</p:attrName>
                                        </p:attrNameLst>
                                      </p:cBhvr>
                                      <p:to>
                                        <p:strVal val="visible"/>
                                      </p:to>
                                    </p:set>
                                    <p:set>
                                      <p:cBhvr>
                                        <p:cTn id="53" dur="455" fill="hold">
                                          <p:stCondLst>
                                            <p:cond delay="0"/>
                                          </p:stCondLst>
                                        </p:cTn>
                                        <p:tgtEl>
                                          <p:spTgt spid="32778"/>
                                        </p:tgtEl>
                                        <p:attrNameLst>
                                          <p:attrName>style.rotation</p:attrName>
                                        </p:attrNameLst>
                                      </p:cBhvr>
                                      <p:to>
                                        <p:strVal val="-45.0"/>
                                      </p:to>
                                    </p:set>
                                    <p:anim calcmode="lin" valueType="num">
                                      <p:cBhvr>
                                        <p:cTn id="54" dur="455" fill="hold">
                                          <p:stCondLst>
                                            <p:cond delay="455"/>
                                          </p:stCondLst>
                                        </p:cTn>
                                        <p:tgtEl>
                                          <p:spTgt spid="32778"/>
                                        </p:tgtEl>
                                        <p:attrNameLst>
                                          <p:attrName>style.rotation</p:attrName>
                                        </p:attrNameLst>
                                      </p:cBhvr>
                                      <p:tavLst>
                                        <p:tav tm="0">
                                          <p:val>
                                            <p:fltVal val="-45"/>
                                          </p:val>
                                        </p:tav>
                                        <p:tav tm="69900">
                                          <p:val>
                                            <p:fltVal val="45"/>
                                          </p:val>
                                        </p:tav>
                                        <p:tav tm="100000">
                                          <p:val>
                                            <p:fltVal val="0"/>
                                          </p:val>
                                        </p:tav>
                                      </p:tavLst>
                                    </p:anim>
                                    <p:anim calcmode="lin" valueType="num">
                                      <p:cBhvr>
                                        <p:cTn id="55" dur="455" fill="hold">
                                          <p:stCondLst>
                                            <p:cond delay="0"/>
                                          </p:stCondLst>
                                        </p:cTn>
                                        <p:tgtEl>
                                          <p:spTgt spid="32778"/>
                                        </p:tgtEl>
                                        <p:attrNameLst>
                                          <p:attrName>ppt_y</p:attrName>
                                        </p:attrNameLst>
                                      </p:cBhvr>
                                      <p:tavLst>
                                        <p:tav tm="0">
                                          <p:val>
                                            <p:strVal val="#ppt_y-1"/>
                                          </p:val>
                                        </p:tav>
                                        <p:tav tm="100000">
                                          <p:val>
                                            <p:strVal val="#ppt_y-(0.354*#ppt_w-0.172*#ppt_h)"/>
                                          </p:val>
                                        </p:tav>
                                      </p:tavLst>
                                    </p:anim>
                                    <p:anim calcmode="lin" valueType="num">
                                      <p:cBhvr>
                                        <p:cTn id="56" dur="156" decel="50000" autoRev="1" fill="hold">
                                          <p:stCondLst>
                                            <p:cond delay="455"/>
                                          </p:stCondLst>
                                        </p:cTn>
                                        <p:tgtEl>
                                          <p:spTgt spid="32778"/>
                                        </p:tgtEl>
                                        <p:attrNameLst>
                                          <p:attrName>ppt_y</p:attrName>
                                        </p:attrNameLst>
                                      </p:cBhvr>
                                      <p:tavLst>
                                        <p:tav tm="0">
                                          <p:val>
                                            <p:strVal val="#ppt_y-(0.354*#ppt_w-0.172*#ppt_h)"/>
                                          </p:val>
                                        </p:tav>
                                        <p:tav tm="100000">
                                          <p:val>
                                            <p:strVal val="#ppt_y-(0.354*#ppt_w-0.172*#ppt_h)-#ppt_h/2"/>
                                          </p:val>
                                        </p:tav>
                                      </p:tavLst>
                                    </p:anim>
                                    <p:anim calcmode="lin" valueType="num">
                                      <p:cBhvr>
                                        <p:cTn id="57" dur="136" fill="hold">
                                          <p:stCondLst>
                                            <p:cond delay="864"/>
                                          </p:stCondLst>
                                        </p:cTn>
                                        <p:tgtEl>
                                          <p:spTgt spid="32778"/>
                                        </p:tgtEl>
                                        <p:attrNameLst>
                                          <p:attrName>ppt_y</p:attrName>
                                        </p:attrNameLst>
                                      </p:cBhvr>
                                      <p:tavLst>
                                        <p:tav tm="0">
                                          <p:val>
                                            <p:strVal val="#ppt_y-(0.354*#ppt_w-0.172*#ppt_h)"/>
                                          </p:val>
                                        </p:tav>
                                        <p:tav tm="100000">
                                          <p:val>
                                            <p:strVal val="#ppt_y"/>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wipe(left)">
                                      <p:cBhvr>
                                        <p:cTn id="62" dur="2000"/>
                                        <p:tgtEl>
                                          <p:spTgt spid="24"/>
                                        </p:tgtEl>
                                      </p:cBhvr>
                                    </p:animEffect>
                                  </p:childTnLst>
                                </p:cTn>
                              </p:par>
                              <p:par>
                                <p:cTn id="63" presetID="22" presetClass="entr" presetSubtype="8" fill="hold" grpId="0" nodeType="withEffect">
                                  <p:stCondLst>
                                    <p:cond delay="0"/>
                                  </p:stCondLst>
                                  <p:childTnLst>
                                    <p:set>
                                      <p:cBhvr>
                                        <p:cTn id="64" dur="1" fill="hold">
                                          <p:stCondLst>
                                            <p:cond delay="0"/>
                                          </p:stCondLst>
                                        </p:cTn>
                                        <p:tgtEl>
                                          <p:spTgt spid="32787"/>
                                        </p:tgtEl>
                                        <p:attrNameLst>
                                          <p:attrName>style.visibility</p:attrName>
                                        </p:attrNameLst>
                                      </p:cBhvr>
                                      <p:to>
                                        <p:strVal val="visible"/>
                                      </p:to>
                                    </p:set>
                                    <p:animEffect transition="in" filter="wipe(left)">
                                      <p:cBhvr>
                                        <p:cTn id="65" dur="2000"/>
                                        <p:tgtEl>
                                          <p:spTgt spid="32787"/>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38" presetClass="entr" presetSubtype="0" accel="50000" fill="hold" grpId="0" nodeType="clickEffect">
                                  <p:stCondLst>
                                    <p:cond delay="0"/>
                                  </p:stCondLst>
                                  <p:iterate type="lt">
                                    <p:tmPct val="50000"/>
                                  </p:iterate>
                                  <p:childTnLst>
                                    <p:set>
                                      <p:cBhvr>
                                        <p:cTn id="69" dur="1" fill="hold">
                                          <p:stCondLst>
                                            <p:cond delay="0"/>
                                          </p:stCondLst>
                                        </p:cTn>
                                        <p:tgtEl>
                                          <p:spTgt spid="32781"/>
                                        </p:tgtEl>
                                        <p:attrNameLst>
                                          <p:attrName>style.visibility</p:attrName>
                                        </p:attrNameLst>
                                      </p:cBhvr>
                                      <p:to>
                                        <p:strVal val="visible"/>
                                      </p:to>
                                    </p:set>
                                    <p:set>
                                      <p:cBhvr>
                                        <p:cTn id="70" dur="455" fill="hold">
                                          <p:stCondLst>
                                            <p:cond delay="0"/>
                                          </p:stCondLst>
                                        </p:cTn>
                                        <p:tgtEl>
                                          <p:spTgt spid="32781"/>
                                        </p:tgtEl>
                                        <p:attrNameLst>
                                          <p:attrName>style.rotation</p:attrName>
                                        </p:attrNameLst>
                                      </p:cBhvr>
                                      <p:to>
                                        <p:strVal val="-45.0"/>
                                      </p:to>
                                    </p:set>
                                    <p:anim calcmode="lin" valueType="num">
                                      <p:cBhvr>
                                        <p:cTn id="71" dur="455" fill="hold">
                                          <p:stCondLst>
                                            <p:cond delay="455"/>
                                          </p:stCondLst>
                                        </p:cTn>
                                        <p:tgtEl>
                                          <p:spTgt spid="32781"/>
                                        </p:tgtEl>
                                        <p:attrNameLst>
                                          <p:attrName>style.rotation</p:attrName>
                                        </p:attrNameLst>
                                      </p:cBhvr>
                                      <p:tavLst>
                                        <p:tav tm="0">
                                          <p:val>
                                            <p:fltVal val="-45"/>
                                          </p:val>
                                        </p:tav>
                                        <p:tav tm="69900">
                                          <p:val>
                                            <p:fltVal val="45"/>
                                          </p:val>
                                        </p:tav>
                                        <p:tav tm="100000">
                                          <p:val>
                                            <p:fltVal val="0"/>
                                          </p:val>
                                        </p:tav>
                                      </p:tavLst>
                                    </p:anim>
                                    <p:anim calcmode="lin" valueType="num">
                                      <p:cBhvr>
                                        <p:cTn id="72" dur="455" fill="hold">
                                          <p:stCondLst>
                                            <p:cond delay="0"/>
                                          </p:stCondLst>
                                        </p:cTn>
                                        <p:tgtEl>
                                          <p:spTgt spid="32781"/>
                                        </p:tgtEl>
                                        <p:attrNameLst>
                                          <p:attrName>ppt_y</p:attrName>
                                        </p:attrNameLst>
                                      </p:cBhvr>
                                      <p:tavLst>
                                        <p:tav tm="0">
                                          <p:val>
                                            <p:strVal val="#ppt_y-1"/>
                                          </p:val>
                                        </p:tav>
                                        <p:tav tm="100000">
                                          <p:val>
                                            <p:strVal val="#ppt_y-(0.354*#ppt_w-0.172*#ppt_h)"/>
                                          </p:val>
                                        </p:tav>
                                      </p:tavLst>
                                    </p:anim>
                                    <p:anim calcmode="lin" valueType="num">
                                      <p:cBhvr>
                                        <p:cTn id="73" dur="156" decel="50000" autoRev="1" fill="hold">
                                          <p:stCondLst>
                                            <p:cond delay="455"/>
                                          </p:stCondLst>
                                        </p:cTn>
                                        <p:tgtEl>
                                          <p:spTgt spid="32781"/>
                                        </p:tgtEl>
                                        <p:attrNameLst>
                                          <p:attrName>ppt_y</p:attrName>
                                        </p:attrNameLst>
                                      </p:cBhvr>
                                      <p:tavLst>
                                        <p:tav tm="0">
                                          <p:val>
                                            <p:strVal val="#ppt_y-(0.354*#ppt_w-0.172*#ppt_h)"/>
                                          </p:val>
                                        </p:tav>
                                        <p:tav tm="100000">
                                          <p:val>
                                            <p:strVal val="#ppt_y-(0.354*#ppt_w-0.172*#ppt_h)-#ppt_h/2"/>
                                          </p:val>
                                        </p:tav>
                                      </p:tavLst>
                                    </p:anim>
                                    <p:anim calcmode="lin" valueType="num">
                                      <p:cBhvr>
                                        <p:cTn id="74" dur="136" fill="hold">
                                          <p:stCondLst>
                                            <p:cond delay="864"/>
                                          </p:stCondLst>
                                        </p:cTn>
                                        <p:tgtEl>
                                          <p:spTgt spid="32781"/>
                                        </p:tgtEl>
                                        <p:attrNameLst>
                                          <p:attrName>ppt_y</p:attrName>
                                        </p:attrNameLst>
                                      </p:cBhvr>
                                      <p:tavLst>
                                        <p:tav tm="0">
                                          <p:val>
                                            <p:strVal val="#ppt_y-(0.354*#ppt_w-0.172*#ppt_h)"/>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2780"/>
                                        </p:tgtEl>
                                        <p:attrNameLst>
                                          <p:attrName>style.visibility</p:attrName>
                                        </p:attrNameLst>
                                      </p:cBhvr>
                                      <p:to>
                                        <p:strVal val="visible"/>
                                      </p:to>
                                    </p:set>
                                    <p:anim calcmode="lin" valueType="num">
                                      <p:cBhvr additive="base">
                                        <p:cTn id="79" dur="500" fill="hold"/>
                                        <p:tgtEl>
                                          <p:spTgt spid="32780"/>
                                        </p:tgtEl>
                                        <p:attrNameLst>
                                          <p:attrName>ppt_x</p:attrName>
                                        </p:attrNameLst>
                                      </p:cBhvr>
                                      <p:tavLst>
                                        <p:tav tm="0">
                                          <p:val>
                                            <p:strVal val="#ppt_x"/>
                                          </p:val>
                                        </p:tav>
                                        <p:tav tm="100000">
                                          <p:val>
                                            <p:strVal val="#ppt_x"/>
                                          </p:val>
                                        </p:tav>
                                      </p:tavLst>
                                    </p:anim>
                                    <p:anim calcmode="lin" valueType="num">
                                      <p:cBhvr additive="base">
                                        <p:cTn id="80" dur="500" fill="hold"/>
                                        <p:tgtEl>
                                          <p:spTgt spid="32780"/>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38" presetClass="entr" presetSubtype="0" accel="50000" fill="hold" grpId="0" nodeType="clickEffect">
                                  <p:stCondLst>
                                    <p:cond delay="0"/>
                                  </p:stCondLst>
                                  <p:iterate type="lt">
                                    <p:tmPct val="50000"/>
                                  </p:iterate>
                                  <p:childTnLst>
                                    <p:set>
                                      <p:cBhvr>
                                        <p:cTn id="84" dur="1" fill="hold">
                                          <p:stCondLst>
                                            <p:cond delay="0"/>
                                          </p:stCondLst>
                                        </p:cTn>
                                        <p:tgtEl>
                                          <p:spTgt spid="32783"/>
                                        </p:tgtEl>
                                        <p:attrNameLst>
                                          <p:attrName>style.visibility</p:attrName>
                                        </p:attrNameLst>
                                      </p:cBhvr>
                                      <p:to>
                                        <p:strVal val="visible"/>
                                      </p:to>
                                    </p:set>
                                    <p:set>
                                      <p:cBhvr>
                                        <p:cTn id="85" dur="455" fill="hold">
                                          <p:stCondLst>
                                            <p:cond delay="0"/>
                                          </p:stCondLst>
                                        </p:cTn>
                                        <p:tgtEl>
                                          <p:spTgt spid="32783"/>
                                        </p:tgtEl>
                                        <p:attrNameLst>
                                          <p:attrName>style.rotation</p:attrName>
                                        </p:attrNameLst>
                                      </p:cBhvr>
                                      <p:to>
                                        <p:strVal val="-45.0"/>
                                      </p:to>
                                    </p:set>
                                    <p:anim calcmode="lin" valueType="num">
                                      <p:cBhvr>
                                        <p:cTn id="86" dur="455" fill="hold">
                                          <p:stCondLst>
                                            <p:cond delay="455"/>
                                          </p:stCondLst>
                                        </p:cTn>
                                        <p:tgtEl>
                                          <p:spTgt spid="32783"/>
                                        </p:tgtEl>
                                        <p:attrNameLst>
                                          <p:attrName>style.rotation</p:attrName>
                                        </p:attrNameLst>
                                      </p:cBhvr>
                                      <p:tavLst>
                                        <p:tav tm="0">
                                          <p:val>
                                            <p:fltVal val="-45"/>
                                          </p:val>
                                        </p:tav>
                                        <p:tav tm="69900">
                                          <p:val>
                                            <p:fltVal val="45"/>
                                          </p:val>
                                        </p:tav>
                                        <p:tav tm="100000">
                                          <p:val>
                                            <p:fltVal val="0"/>
                                          </p:val>
                                        </p:tav>
                                      </p:tavLst>
                                    </p:anim>
                                    <p:anim calcmode="lin" valueType="num">
                                      <p:cBhvr>
                                        <p:cTn id="87" dur="455" fill="hold">
                                          <p:stCondLst>
                                            <p:cond delay="0"/>
                                          </p:stCondLst>
                                        </p:cTn>
                                        <p:tgtEl>
                                          <p:spTgt spid="32783"/>
                                        </p:tgtEl>
                                        <p:attrNameLst>
                                          <p:attrName>ppt_y</p:attrName>
                                        </p:attrNameLst>
                                      </p:cBhvr>
                                      <p:tavLst>
                                        <p:tav tm="0">
                                          <p:val>
                                            <p:strVal val="#ppt_y-1"/>
                                          </p:val>
                                        </p:tav>
                                        <p:tav tm="100000">
                                          <p:val>
                                            <p:strVal val="#ppt_y-(0.354*#ppt_w-0.172*#ppt_h)"/>
                                          </p:val>
                                        </p:tav>
                                      </p:tavLst>
                                    </p:anim>
                                    <p:anim calcmode="lin" valueType="num">
                                      <p:cBhvr>
                                        <p:cTn id="88" dur="156" decel="50000" autoRev="1" fill="hold">
                                          <p:stCondLst>
                                            <p:cond delay="455"/>
                                          </p:stCondLst>
                                        </p:cTn>
                                        <p:tgtEl>
                                          <p:spTgt spid="32783"/>
                                        </p:tgtEl>
                                        <p:attrNameLst>
                                          <p:attrName>ppt_y</p:attrName>
                                        </p:attrNameLst>
                                      </p:cBhvr>
                                      <p:tavLst>
                                        <p:tav tm="0">
                                          <p:val>
                                            <p:strVal val="#ppt_y-(0.354*#ppt_w-0.172*#ppt_h)"/>
                                          </p:val>
                                        </p:tav>
                                        <p:tav tm="100000">
                                          <p:val>
                                            <p:strVal val="#ppt_y-(0.354*#ppt_w-0.172*#ppt_h)-#ppt_h/2"/>
                                          </p:val>
                                        </p:tav>
                                      </p:tavLst>
                                    </p:anim>
                                    <p:anim calcmode="lin" valueType="num">
                                      <p:cBhvr>
                                        <p:cTn id="89" dur="136" fill="hold">
                                          <p:stCondLst>
                                            <p:cond delay="864"/>
                                          </p:stCondLst>
                                        </p:cTn>
                                        <p:tgtEl>
                                          <p:spTgt spid="32783"/>
                                        </p:tgtEl>
                                        <p:attrNameLst>
                                          <p:attrName>ppt_y</p:attrName>
                                        </p:attrNameLst>
                                      </p:cBhvr>
                                      <p:tavLst>
                                        <p:tav tm="0">
                                          <p:val>
                                            <p:strVal val="#ppt_y-(0.354*#ppt_w-0.172*#ppt_h)"/>
                                          </p:val>
                                        </p:tav>
                                        <p:tav tm="100000">
                                          <p:val>
                                            <p:strVal val="#ppt_y"/>
                                          </p:val>
                                        </p:tav>
                                      </p:tavLst>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1" fill="hold" grpId="0" nodeType="clickEffect">
                                  <p:stCondLst>
                                    <p:cond delay="0"/>
                                  </p:stCondLst>
                                  <p:childTnLst>
                                    <p:set>
                                      <p:cBhvr>
                                        <p:cTn id="93" dur="1" fill="hold">
                                          <p:stCondLst>
                                            <p:cond delay="0"/>
                                          </p:stCondLst>
                                        </p:cTn>
                                        <p:tgtEl>
                                          <p:spTgt spid="32788"/>
                                        </p:tgtEl>
                                        <p:attrNameLst>
                                          <p:attrName>style.visibility</p:attrName>
                                        </p:attrNameLst>
                                      </p:cBhvr>
                                      <p:to>
                                        <p:strVal val="visible"/>
                                      </p:to>
                                    </p:set>
                                    <p:animEffect transition="in" filter="wipe(up)">
                                      <p:cBhvr>
                                        <p:cTn id="94" dur="2000"/>
                                        <p:tgtEl>
                                          <p:spTgt spid="32788"/>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1" fill="hold" grpId="0" nodeType="clickEffect">
                                  <p:stCondLst>
                                    <p:cond delay="0"/>
                                  </p:stCondLst>
                                  <p:childTnLst>
                                    <p:set>
                                      <p:cBhvr>
                                        <p:cTn id="98" dur="1" fill="hold">
                                          <p:stCondLst>
                                            <p:cond delay="0"/>
                                          </p:stCondLst>
                                        </p:cTn>
                                        <p:tgtEl>
                                          <p:spTgt spid="21"/>
                                        </p:tgtEl>
                                        <p:attrNameLst>
                                          <p:attrName>style.visibility</p:attrName>
                                        </p:attrNameLst>
                                      </p:cBhvr>
                                      <p:to>
                                        <p:strVal val="visible"/>
                                      </p:to>
                                    </p:set>
                                    <p:animEffect transition="in" filter="wipe(up)">
                                      <p:cBhvr>
                                        <p:cTn id="99" dur="2000"/>
                                        <p:tgtEl>
                                          <p:spTgt spid="21"/>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38" presetClass="entr" presetSubtype="0" accel="50000" fill="hold" grpId="0" nodeType="clickEffect">
                                  <p:stCondLst>
                                    <p:cond delay="0"/>
                                  </p:stCondLst>
                                  <p:iterate type="lt">
                                    <p:tmPct val="50000"/>
                                  </p:iterate>
                                  <p:childTnLst>
                                    <p:set>
                                      <p:cBhvr>
                                        <p:cTn id="103" dur="1" fill="hold">
                                          <p:stCondLst>
                                            <p:cond delay="0"/>
                                          </p:stCondLst>
                                        </p:cTn>
                                        <p:tgtEl>
                                          <p:spTgt spid="22"/>
                                        </p:tgtEl>
                                        <p:attrNameLst>
                                          <p:attrName>style.visibility</p:attrName>
                                        </p:attrNameLst>
                                      </p:cBhvr>
                                      <p:to>
                                        <p:strVal val="visible"/>
                                      </p:to>
                                    </p:set>
                                    <p:set>
                                      <p:cBhvr>
                                        <p:cTn id="104" dur="455" fill="hold">
                                          <p:stCondLst>
                                            <p:cond delay="0"/>
                                          </p:stCondLst>
                                        </p:cTn>
                                        <p:tgtEl>
                                          <p:spTgt spid="22"/>
                                        </p:tgtEl>
                                        <p:attrNameLst>
                                          <p:attrName>style.rotation</p:attrName>
                                        </p:attrNameLst>
                                      </p:cBhvr>
                                      <p:to>
                                        <p:strVal val="-45.0"/>
                                      </p:to>
                                    </p:set>
                                    <p:anim calcmode="lin" valueType="num">
                                      <p:cBhvr>
                                        <p:cTn id="105" dur="455" fill="hold">
                                          <p:stCondLst>
                                            <p:cond delay="455"/>
                                          </p:stCondLst>
                                        </p:cTn>
                                        <p:tgtEl>
                                          <p:spTgt spid="22"/>
                                        </p:tgtEl>
                                        <p:attrNameLst>
                                          <p:attrName>style.rotation</p:attrName>
                                        </p:attrNameLst>
                                      </p:cBhvr>
                                      <p:tavLst>
                                        <p:tav tm="0">
                                          <p:val>
                                            <p:fltVal val="-45"/>
                                          </p:val>
                                        </p:tav>
                                        <p:tav tm="69900">
                                          <p:val>
                                            <p:fltVal val="45"/>
                                          </p:val>
                                        </p:tav>
                                        <p:tav tm="100000">
                                          <p:val>
                                            <p:fltVal val="0"/>
                                          </p:val>
                                        </p:tav>
                                      </p:tavLst>
                                    </p:anim>
                                    <p:anim calcmode="lin" valueType="num">
                                      <p:cBhvr>
                                        <p:cTn id="106" dur="455" fill="hold">
                                          <p:stCondLst>
                                            <p:cond delay="0"/>
                                          </p:stCondLst>
                                        </p:cTn>
                                        <p:tgtEl>
                                          <p:spTgt spid="22"/>
                                        </p:tgtEl>
                                        <p:attrNameLst>
                                          <p:attrName>ppt_y</p:attrName>
                                        </p:attrNameLst>
                                      </p:cBhvr>
                                      <p:tavLst>
                                        <p:tav tm="0">
                                          <p:val>
                                            <p:strVal val="#ppt_y-1"/>
                                          </p:val>
                                        </p:tav>
                                        <p:tav tm="100000">
                                          <p:val>
                                            <p:strVal val="#ppt_y-(0.354*#ppt_w-0.172*#ppt_h)"/>
                                          </p:val>
                                        </p:tav>
                                      </p:tavLst>
                                    </p:anim>
                                    <p:anim calcmode="lin" valueType="num">
                                      <p:cBhvr>
                                        <p:cTn id="107" dur="156" decel="50000" autoRev="1" fill="hold">
                                          <p:stCondLst>
                                            <p:cond delay="455"/>
                                          </p:stCondLst>
                                        </p:cTn>
                                        <p:tgtEl>
                                          <p:spTgt spid="22"/>
                                        </p:tgtEl>
                                        <p:attrNameLst>
                                          <p:attrName>ppt_y</p:attrName>
                                        </p:attrNameLst>
                                      </p:cBhvr>
                                      <p:tavLst>
                                        <p:tav tm="0">
                                          <p:val>
                                            <p:strVal val="#ppt_y-(0.354*#ppt_w-0.172*#ppt_h)"/>
                                          </p:val>
                                        </p:tav>
                                        <p:tav tm="100000">
                                          <p:val>
                                            <p:strVal val="#ppt_y-(0.354*#ppt_w-0.172*#ppt_h)-#ppt_h/2"/>
                                          </p:val>
                                        </p:tav>
                                      </p:tavLst>
                                    </p:anim>
                                    <p:anim calcmode="lin" valueType="num">
                                      <p:cBhvr>
                                        <p:cTn id="108" dur="136" fill="hold">
                                          <p:stCondLst>
                                            <p:cond delay="864"/>
                                          </p:stCondLst>
                                        </p:cTn>
                                        <p:tgtEl>
                                          <p:spTgt spid="22"/>
                                        </p:tgtEl>
                                        <p:attrNameLst>
                                          <p:attrName>ppt_y</p:attrName>
                                        </p:attrNameLst>
                                      </p:cBhvr>
                                      <p:tavLst>
                                        <p:tav tm="0">
                                          <p:val>
                                            <p:strVal val="#ppt_y-(0.354*#ppt_w-0.172*#ppt_h)"/>
                                          </p:val>
                                        </p:tav>
                                        <p:tav tm="100000">
                                          <p:val>
                                            <p:strVal val="#ppt_y"/>
                                          </p:val>
                                        </p:tav>
                                      </p:tavLst>
                                    </p:anim>
                                  </p:childTnLst>
                                </p:cTn>
                              </p:par>
                            </p:childTnLst>
                          </p:cTn>
                        </p:par>
                      </p:childTnLst>
                    </p:cTn>
                  </p:par>
                  <p:par>
                    <p:cTn id="109" fill="hold" nodeType="clickPar">
                      <p:stCondLst>
                        <p:cond delay="indefinite"/>
                      </p:stCondLst>
                      <p:childTnLst>
                        <p:par>
                          <p:cTn id="110" fill="hold" nodeType="withGroup">
                            <p:stCondLst>
                              <p:cond delay="0"/>
                            </p:stCondLst>
                            <p:childTnLst>
                              <p:par>
                                <p:cTn id="111" presetID="38" presetClass="entr" presetSubtype="0" accel="50000" fill="hold" grpId="0" nodeType="clickEffect">
                                  <p:stCondLst>
                                    <p:cond delay="0"/>
                                  </p:stCondLst>
                                  <p:iterate type="lt">
                                    <p:tmPct val="50000"/>
                                  </p:iterate>
                                  <p:childTnLst>
                                    <p:set>
                                      <p:cBhvr>
                                        <p:cTn id="112" dur="1" fill="hold">
                                          <p:stCondLst>
                                            <p:cond delay="0"/>
                                          </p:stCondLst>
                                        </p:cTn>
                                        <p:tgtEl>
                                          <p:spTgt spid="23"/>
                                        </p:tgtEl>
                                        <p:attrNameLst>
                                          <p:attrName>style.visibility</p:attrName>
                                        </p:attrNameLst>
                                      </p:cBhvr>
                                      <p:to>
                                        <p:strVal val="visible"/>
                                      </p:to>
                                    </p:set>
                                    <p:set>
                                      <p:cBhvr>
                                        <p:cTn id="113" dur="455" fill="hold">
                                          <p:stCondLst>
                                            <p:cond delay="0"/>
                                          </p:stCondLst>
                                        </p:cTn>
                                        <p:tgtEl>
                                          <p:spTgt spid="23"/>
                                        </p:tgtEl>
                                        <p:attrNameLst>
                                          <p:attrName>style.rotation</p:attrName>
                                        </p:attrNameLst>
                                      </p:cBhvr>
                                      <p:to>
                                        <p:strVal val="-45.0"/>
                                      </p:to>
                                    </p:set>
                                    <p:anim calcmode="lin" valueType="num">
                                      <p:cBhvr>
                                        <p:cTn id="114" dur="455" fill="hold">
                                          <p:stCondLst>
                                            <p:cond delay="455"/>
                                          </p:stCondLst>
                                        </p:cTn>
                                        <p:tgtEl>
                                          <p:spTgt spid="23"/>
                                        </p:tgtEl>
                                        <p:attrNameLst>
                                          <p:attrName>style.rotation</p:attrName>
                                        </p:attrNameLst>
                                      </p:cBhvr>
                                      <p:tavLst>
                                        <p:tav tm="0">
                                          <p:val>
                                            <p:fltVal val="-45"/>
                                          </p:val>
                                        </p:tav>
                                        <p:tav tm="69900">
                                          <p:val>
                                            <p:fltVal val="45"/>
                                          </p:val>
                                        </p:tav>
                                        <p:tav tm="100000">
                                          <p:val>
                                            <p:fltVal val="0"/>
                                          </p:val>
                                        </p:tav>
                                      </p:tavLst>
                                    </p:anim>
                                    <p:anim calcmode="lin" valueType="num">
                                      <p:cBhvr>
                                        <p:cTn id="115" dur="455" fill="hold">
                                          <p:stCondLst>
                                            <p:cond delay="0"/>
                                          </p:stCondLst>
                                        </p:cTn>
                                        <p:tgtEl>
                                          <p:spTgt spid="23"/>
                                        </p:tgtEl>
                                        <p:attrNameLst>
                                          <p:attrName>ppt_y</p:attrName>
                                        </p:attrNameLst>
                                      </p:cBhvr>
                                      <p:tavLst>
                                        <p:tav tm="0">
                                          <p:val>
                                            <p:strVal val="#ppt_y-1"/>
                                          </p:val>
                                        </p:tav>
                                        <p:tav tm="100000">
                                          <p:val>
                                            <p:strVal val="#ppt_y-(0.354*#ppt_w-0.172*#ppt_h)"/>
                                          </p:val>
                                        </p:tav>
                                      </p:tavLst>
                                    </p:anim>
                                    <p:anim calcmode="lin" valueType="num">
                                      <p:cBhvr>
                                        <p:cTn id="116" dur="156" decel="50000" autoRev="1" fill="hold">
                                          <p:stCondLst>
                                            <p:cond delay="455"/>
                                          </p:stCondLst>
                                        </p:cTn>
                                        <p:tgtEl>
                                          <p:spTgt spid="23"/>
                                        </p:tgtEl>
                                        <p:attrNameLst>
                                          <p:attrName>ppt_y</p:attrName>
                                        </p:attrNameLst>
                                      </p:cBhvr>
                                      <p:tavLst>
                                        <p:tav tm="0">
                                          <p:val>
                                            <p:strVal val="#ppt_y-(0.354*#ppt_w-0.172*#ppt_h)"/>
                                          </p:val>
                                        </p:tav>
                                        <p:tav tm="100000">
                                          <p:val>
                                            <p:strVal val="#ppt_y-(0.354*#ppt_w-0.172*#ppt_h)-#ppt_h/2"/>
                                          </p:val>
                                        </p:tav>
                                      </p:tavLst>
                                    </p:anim>
                                    <p:anim calcmode="lin" valueType="num">
                                      <p:cBhvr>
                                        <p:cTn id="117" dur="136" fill="hold">
                                          <p:stCondLst>
                                            <p:cond delay="864"/>
                                          </p:stCondLst>
                                        </p:cTn>
                                        <p:tgtEl>
                                          <p:spTgt spid="23"/>
                                        </p:tgtEl>
                                        <p:attrNameLst>
                                          <p:attrName>ppt_y</p:attrName>
                                        </p:attrNameLst>
                                      </p:cBhvr>
                                      <p:tavLst>
                                        <p:tav tm="0">
                                          <p:val>
                                            <p:strVal val="#ppt_y-(0.354*#ppt_w-0.172*#ppt_h)"/>
                                          </p:val>
                                        </p:tav>
                                        <p:tav tm="100000">
                                          <p:val>
                                            <p:strVal val="#ppt_y"/>
                                          </p:val>
                                        </p:tav>
                                      </p:tavLst>
                                    </p:anim>
                                  </p:childTnLst>
                                </p:cTn>
                              </p:par>
                            </p:childTnLst>
                          </p:cTn>
                        </p:par>
                      </p:childTnLst>
                    </p:cTn>
                  </p:par>
                  <p:par>
                    <p:cTn id="118" fill="hold" nodeType="clickPar">
                      <p:stCondLst>
                        <p:cond delay="indefinite"/>
                      </p:stCondLst>
                      <p:childTnLst>
                        <p:par>
                          <p:cTn id="119" fill="hold" nodeType="withGroup">
                            <p:stCondLst>
                              <p:cond delay="0"/>
                            </p:stCondLst>
                            <p:childTnLst>
                              <p:par>
                                <p:cTn id="120" presetID="38" presetClass="entr" presetSubtype="0" accel="50000" fill="hold" grpId="0" nodeType="clickEffect">
                                  <p:stCondLst>
                                    <p:cond delay="0"/>
                                  </p:stCondLst>
                                  <p:iterate type="lt">
                                    <p:tmPct val="50000"/>
                                  </p:iterate>
                                  <p:childTnLst>
                                    <p:set>
                                      <p:cBhvr>
                                        <p:cTn id="121" dur="1" fill="hold">
                                          <p:stCondLst>
                                            <p:cond delay="0"/>
                                          </p:stCondLst>
                                        </p:cTn>
                                        <p:tgtEl>
                                          <p:spTgt spid="32789"/>
                                        </p:tgtEl>
                                        <p:attrNameLst>
                                          <p:attrName>style.visibility</p:attrName>
                                        </p:attrNameLst>
                                      </p:cBhvr>
                                      <p:to>
                                        <p:strVal val="visible"/>
                                      </p:to>
                                    </p:set>
                                    <p:set>
                                      <p:cBhvr>
                                        <p:cTn id="122" dur="455" fill="hold">
                                          <p:stCondLst>
                                            <p:cond delay="0"/>
                                          </p:stCondLst>
                                        </p:cTn>
                                        <p:tgtEl>
                                          <p:spTgt spid="32789"/>
                                        </p:tgtEl>
                                        <p:attrNameLst>
                                          <p:attrName>style.rotation</p:attrName>
                                        </p:attrNameLst>
                                      </p:cBhvr>
                                      <p:to>
                                        <p:strVal val="-45.0"/>
                                      </p:to>
                                    </p:set>
                                    <p:anim calcmode="lin" valueType="num">
                                      <p:cBhvr>
                                        <p:cTn id="123" dur="455" fill="hold">
                                          <p:stCondLst>
                                            <p:cond delay="455"/>
                                          </p:stCondLst>
                                        </p:cTn>
                                        <p:tgtEl>
                                          <p:spTgt spid="32789"/>
                                        </p:tgtEl>
                                        <p:attrNameLst>
                                          <p:attrName>style.rotation</p:attrName>
                                        </p:attrNameLst>
                                      </p:cBhvr>
                                      <p:tavLst>
                                        <p:tav tm="0">
                                          <p:val>
                                            <p:fltVal val="-45"/>
                                          </p:val>
                                        </p:tav>
                                        <p:tav tm="69900">
                                          <p:val>
                                            <p:fltVal val="45"/>
                                          </p:val>
                                        </p:tav>
                                        <p:tav tm="100000">
                                          <p:val>
                                            <p:fltVal val="0"/>
                                          </p:val>
                                        </p:tav>
                                      </p:tavLst>
                                    </p:anim>
                                    <p:anim calcmode="lin" valueType="num">
                                      <p:cBhvr>
                                        <p:cTn id="124" dur="455" fill="hold">
                                          <p:stCondLst>
                                            <p:cond delay="0"/>
                                          </p:stCondLst>
                                        </p:cTn>
                                        <p:tgtEl>
                                          <p:spTgt spid="32789"/>
                                        </p:tgtEl>
                                        <p:attrNameLst>
                                          <p:attrName>ppt_y</p:attrName>
                                        </p:attrNameLst>
                                      </p:cBhvr>
                                      <p:tavLst>
                                        <p:tav tm="0">
                                          <p:val>
                                            <p:strVal val="#ppt_y-1"/>
                                          </p:val>
                                        </p:tav>
                                        <p:tav tm="100000">
                                          <p:val>
                                            <p:strVal val="#ppt_y-(0.354*#ppt_w-0.172*#ppt_h)"/>
                                          </p:val>
                                        </p:tav>
                                      </p:tavLst>
                                    </p:anim>
                                    <p:anim calcmode="lin" valueType="num">
                                      <p:cBhvr>
                                        <p:cTn id="125" dur="156" decel="50000" autoRev="1" fill="hold">
                                          <p:stCondLst>
                                            <p:cond delay="455"/>
                                          </p:stCondLst>
                                        </p:cTn>
                                        <p:tgtEl>
                                          <p:spTgt spid="32789"/>
                                        </p:tgtEl>
                                        <p:attrNameLst>
                                          <p:attrName>ppt_y</p:attrName>
                                        </p:attrNameLst>
                                      </p:cBhvr>
                                      <p:tavLst>
                                        <p:tav tm="0">
                                          <p:val>
                                            <p:strVal val="#ppt_y-(0.354*#ppt_w-0.172*#ppt_h)"/>
                                          </p:val>
                                        </p:tav>
                                        <p:tav tm="100000">
                                          <p:val>
                                            <p:strVal val="#ppt_y-(0.354*#ppt_w-0.172*#ppt_h)-#ppt_h/2"/>
                                          </p:val>
                                        </p:tav>
                                      </p:tavLst>
                                    </p:anim>
                                    <p:anim calcmode="lin" valueType="num">
                                      <p:cBhvr>
                                        <p:cTn id="126" dur="136" fill="hold">
                                          <p:stCondLst>
                                            <p:cond delay="864"/>
                                          </p:stCondLst>
                                        </p:cTn>
                                        <p:tgtEl>
                                          <p:spTgt spid="32789"/>
                                        </p:tgtEl>
                                        <p:attrNameLst>
                                          <p:attrName>ppt_y</p:attrName>
                                        </p:attrNameLst>
                                      </p:cBhvr>
                                      <p:tavLst>
                                        <p:tav tm="0">
                                          <p:val>
                                            <p:strVal val="#ppt_y-(0.354*#ppt_w-0.172*#ppt_h)"/>
                                          </p:val>
                                        </p:tav>
                                        <p:tav tm="100000">
                                          <p:val>
                                            <p:strVal val="#ppt_y"/>
                                          </p:val>
                                        </p:tav>
                                      </p:tavLst>
                                    </p:anim>
                                  </p:childTnLst>
                                </p:cTn>
                              </p:par>
                            </p:childTnLst>
                          </p:cTn>
                        </p:par>
                      </p:childTnLst>
                    </p:cTn>
                  </p:par>
                  <p:par>
                    <p:cTn id="127" fill="hold" nodeType="clickPar">
                      <p:stCondLst>
                        <p:cond delay="indefinite"/>
                      </p:stCondLst>
                      <p:childTnLst>
                        <p:par>
                          <p:cTn id="128" fill="hold" nodeType="withGroup">
                            <p:stCondLst>
                              <p:cond delay="0"/>
                            </p:stCondLst>
                            <p:childTnLst>
                              <p:par>
                                <p:cTn id="129" presetID="22" presetClass="entr" presetSubtype="1" fill="hold" nodeType="clickEffect">
                                  <p:stCondLst>
                                    <p:cond delay="0"/>
                                  </p:stCondLst>
                                  <p:childTnLst>
                                    <p:set>
                                      <p:cBhvr>
                                        <p:cTn id="130" dur="1" fill="hold">
                                          <p:stCondLst>
                                            <p:cond delay="0"/>
                                          </p:stCondLst>
                                        </p:cTn>
                                        <p:tgtEl>
                                          <p:spTgt spid="25"/>
                                        </p:tgtEl>
                                        <p:attrNameLst>
                                          <p:attrName>style.visibility</p:attrName>
                                        </p:attrNameLst>
                                      </p:cBhvr>
                                      <p:to>
                                        <p:strVal val="visible"/>
                                      </p:to>
                                    </p:set>
                                    <p:animEffect transition="in" filter="wipe(up)">
                                      <p:cBhvr>
                                        <p:cTn id="131" dur="2000"/>
                                        <p:tgtEl>
                                          <p:spTgt spid="25"/>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38" presetClass="entr" presetSubtype="0" accel="50000" fill="hold" grpId="0" nodeType="clickEffect">
                                  <p:stCondLst>
                                    <p:cond delay="0"/>
                                  </p:stCondLst>
                                  <p:iterate type="lt">
                                    <p:tmPct val="50000"/>
                                  </p:iterate>
                                  <p:childTnLst>
                                    <p:set>
                                      <p:cBhvr>
                                        <p:cTn id="135" dur="1" fill="hold">
                                          <p:stCondLst>
                                            <p:cond delay="0"/>
                                          </p:stCondLst>
                                        </p:cTn>
                                        <p:tgtEl>
                                          <p:spTgt spid="29"/>
                                        </p:tgtEl>
                                        <p:attrNameLst>
                                          <p:attrName>style.visibility</p:attrName>
                                        </p:attrNameLst>
                                      </p:cBhvr>
                                      <p:to>
                                        <p:strVal val="visible"/>
                                      </p:to>
                                    </p:set>
                                    <p:set>
                                      <p:cBhvr>
                                        <p:cTn id="136" dur="455" fill="hold">
                                          <p:stCondLst>
                                            <p:cond delay="0"/>
                                          </p:stCondLst>
                                        </p:cTn>
                                        <p:tgtEl>
                                          <p:spTgt spid="29"/>
                                        </p:tgtEl>
                                        <p:attrNameLst>
                                          <p:attrName>style.rotation</p:attrName>
                                        </p:attrNameLst>
                                      </p:cBhvr>
                                      <p:to>
                                        <p:strVal val="-45.0"/>
                                      </p:to>
                                    </p:set>
                                    <p:anim calcmode="lin" valueType="num">
                                      <p:cBhvr>
                                        <p:cTn id="137" dur="455" fill="hold">
                                          <p:stCondLst>
                                            <p:cond delay="455"/>
                                          </p:stCondLst>
                                        </p:cTn>
                                        <p:tgtEl>
                                          <p:spTgt spid="29"/>
                                        </p:tgtEl>
                                        <p:attrNameLst>
                                          <p:attrName>style.rotation</p:attrName>
                                        </p:attrNameLst>
                                      </p:cBhvr>
                                      <p:tavLst>
                                        <p:tav tm="0">
                                          <p:val>
                                            <p:fltVal val="-45"/>
                                          </p:val>
                                        </p:tav>
                                        <p:tav tm="69900">
                                          <p:val>
                                            <p:fltVal val="45"/>
                                          </p:val>
                                        </p:tav>
                                        <p:tav tm="100000">
                                          <p:val>
                                            <p:fltVal val="0"/>
                                          </p:val>
                                        </p:tav>
                                      </p:tavLst>
                                    </p:anim>
                                    <p:anim calcmode="lin" valueType="num">
                                      <p:cBhvr>
                                        <p:cTn id="138" dur="455" fill="hold">
                                          <p:stCondLst>
                                            <p:cond delay="0"/>
                                          </p:stCondLst>
                                        </p:cTn>
                                        <p:tgtEl>
                                          <p:spTgt spid="29"/>
                                        </p:tgtEl>
                                        <p:attrNameLst>
                                          <p:attrName>ppt_y</p:attrName>
                                        </p:attrNameLst>
                                      </p:cBhvr>
                                      <p:tavLst>
                                        <p:tav tm="0">
                                          <p:val>
                                            <p:strVal val="#ppt_y-1"/>
                                          </p:val>
                                        </p:tav>
                                        <p:tav tm="100000">
                                          <p:val>
                                            <p:strVal val="#ppt_y-(0.354*#ppt_w-0.172*#ppt_h)"/>
                                          </p:val>
                                        </p:tav>
                                      </p:tavLst>
                                    </p:anim>
                                    <p:anim calcmode="lin" valueType="num">
                                      <p:cBhvr>
                                        <p:cTn id="139" dur="156" decel="50000" autoRev="1" fill="hold">
                                          <p:stCondLst>
                                            <p:cond delay="455"/>
                                          </p:stCondLst>
                                        </p:cTn>
                                        <p:tgtEl>
                                          <p:spTgt spid="29"/>
                                        </p:tgtEl>
                                        <p:attrNameLst>
                                          <p:attrName>ppt_y</p:attrName>
                                        </p:attrNameLst>
                                      </p:cBhvr>
                                      <p:tavLst>
                                        <p:tav tm="0">
                                          <p:val>
                                            <p:strVal val="#ppt_y-(0.354*#ppt_w-0.172*#ppt_h)"/>
                                          </p:val>
                                        </p:tav>
                                        <p:tav tm="100000">
                                          <p:val>
                                            <p:strVal val="#ppt_y-(0.354*#ppt_w-0.172*#ppt_h)-#ppt_h/2"/>
                                          </p:val>
                                        </p:tav>
                                      </p:tavLst>
                                    </p:anim>
                                    <p:anim calcmode="lin" valueType="num">
                                      <p:cBhvr>
                                        <p:cTn id="140" dur="136" fill="hold">
                                          <p:stCondLst>
                                            <p:cond delay="864"/>
                                          </p:stCondLst>
                                        </p:cTn>
                                        <p:tgtEl>
                                          <p:spTgt spid="29"/>
                                        </p:tgtEl>
                                        <p:attrNameLst>
                                          <p:attrName>ppt_y</p:attrName>
                                        </p:attrNameLst>
                                      </p:cBhvr>
                                      <p:tavLst>
                                        <p:tav tm="0">
                                          <p:val>
                                            <p:strVal val="#ppt_y-(0.354*#ppt_w-0.172*#ppt_h)"/>
                                          </p:val>
                                        </p:tav>
                                        <p:tav tm="100000">
                                          <p:val>
                                            <p:strVal val="#ppt_y"/>
                                          </p:val>
                                        </p:tav>
                                      </p:tavLst>
                                    </p:anim>
                                  </p:childTnLst>
                                </p:cTn>
                              </p:par>
                            </p:childTnLst>
                          </p:cTn>
                        </p:par>
                      </p:childTnLst>
                    </p:cTn>
                  </p:par>
                  <p:par>
                    <p:cTn id="141" fill="hold" nodeType="clickPar">
                      <p:stCondLst>
                        <p:cond delay="indefinite"/>
                      </p:stCondLst>
                      <p:childTnLst>
                        <p:par>
                          <p:cTn id="142" fill="hold" nodeType="withGroup">
                            <p:stCondLst>
                              <p:cond delay="0"/>
                            </p:stCondLst>
                            <p:childTnLst>
                              <p:par>
                                <p:cTn id="143" presetID="2" presetClass="entr" presetSubtype="4" fill="hold" nodeType="clickEffect">
                                  <p:stCondLst>
                                    <p:cond delay="0"/>
                                  </p:stCondLst>
                                  <p:iterate type="lt">
                                    <p:tmPct val="0"/>
                                  </p:iterate>
                                  <p:childTnLst>
                                    <p:set>
                                      <p:cBhvr>
                                        <p:cTn id="144" dur="1" fill="hold">
                                          <p:stCondLst>
                                            <p:cond delay="0"/>
                                          </p:stCondLst>
                                        </p:cTn>
                                        <p:tgtEl>
                                          <p:spTgt spid="32782">
                                            <p:txEl>
                                              <p:pRg st="0" end="0"/>
                                            </p:txEl>
                                          </p:spTgt>
                                        </p:tgtEl>
                                        <p:attrNameLst>
                                          <p:attrName>style.visibility</p:attrName>
                                        </p:attrNameLst>
                                      </p:cBhvr>
                                      <p:to>
                                        <p:strVal val="visible"/>
                                      </p:to>
                                    </p:set>
                                    <p:anim calcmode="lin" valueType="num">
                                      <p:cBhvr additive="base">
                                        <p:cTn id="145" dur="500" fill="hold"/>
                                        <p:tgtEl>
                                          <p:spTgt spid="32782">
                                            <p:txEl>
                                              <p:pRg st="0" end="0"/>
                                            </p:txEl>
                                          </p:spTgt>
                                        </p:tgtEl>
                                        <p:attrNameLst>
                                          <p:attrName>ppt_x</p:attrName>
                                        </p:attrNameLst>
                                      </p:cBhvr>
                                      <p:tavLst>
                                        <p:tav tm="0">
                                          <p:val>
                                            <p:strVal val="#ppt_x"/>
                                          </p:val>
                                        </p:tav>
                                        <p:tav tm="100000">
                                          <p:val>
                                            <p:strVal val="#ppt_x"/>
                                          </p:val>
                                        </p:tav>
                                      </p:tavLst>
                                    </p:anim>
                                    <p:anim calcmode="lin" valueType="num">
                                      <p:cBhvr additive="base">
                                        <p:cTn id="146" dur="500" fill="hold"/>
                                        <p:tgtEl>
                                          <p:spTgt spid="3278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p:bldP spid="32774" grpId="0"/>
      <p:bldP spid="32776" grpId="0"/>
      <p:bldP spid="32778" grpId="0"/>
      <p:bldP spid="32780" grpId="0"/>
      <p:bldP spid="32781" grpId="0"/>
      <p:bldP spid="32783" grpId="0"/>
      <p:bldP spid="32787" grpId="0"/>
      <p:bldP spid="32788" grpId="0" animBg="1"/>
      <p:bldP spid="32789" grpId="0"/>
      <p:bldP spid="21" grpId="0" animBg="1"/>
      <p:bldP spid="22" grpId="0"/>
      <p:bldP spid="23" grpId="0"/>
      <p:bldP spid="29"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p:cNvSpPr>
            <a:spLocks noGrp="1"/>
          </p:cNvSpPr>
          <p:nvPr>
            <p:ph type="title" idx="4294967295"/>
          </p:nvPr>
        </p:nvSpPr>
        <p:spPr>
          <a:xfrm>
            <a:off x="1028700" y="404813"/>
            <a:ext cx="7158038" cy="889000"/>
          </a:xfrm>
        </p:spPr>
        <p:txBody>
          <a:bodyPr/>
          <a:lstStyle/>
          <a:p>
            <a:pPr algn="ctr"/>
            <a:r>
              <a:rPr lang="cs-CZ" altLang="cs-CZ" sz="2800" b="1" smtClean="0"/>
              <a:t>Paradox spořivosti</a:t>
            </a:r>
          </a:p>
        </p:txBody>
      </p:sp>
      <p:cxnSp>
        <p:nvCxnSpPr>
          <p:cNvPr id="4" name="Přímá spojovací čára 3"/>
          <p:cNvCxnSpPr/>
          <p:nvPr/>
        </p:nvCxnSpPr>
        <p:spPr>
          <a:xfrm rot="5400000">
            <a:off x="-1414462" y="4275138"/>
            <a:ext cx="4573587" cy="1587"/>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Přímá spojovací čára 5"/>
          <p:cNvCxnSpPr/>
          <p:nvPr/>
        </p:nvCxnSpPr>
        <p:spPr>
          <a:xfrm>
            <a:off x="900113" y="4365625"/>
            <a:ext cx="7286625" cy="1588"/>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2773" name="TextovéPole 7"/>
          <p:cNvSpPr txBox="1">
            <a:spLocks noChangeArrowheads="1"/>
          </p:cNvSpPr>
          <p:nvPr/>
        </p:nvSpPr>
        <p:spPr bwMode="auto">
          <a:xfrm>
            <a:off x="8072438" y="4500563"/>
            <a:ext cx="7858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a:t>Y</a:t>
            </a:r>
          </a:p>
        </p:txBody>
      </p:sp>
      <p:sp>
        <p:nvSpPr>
          <p:cNvPr id="32774" name="TextovéPole 8"/>
          <p:cNvSpPr txBox="1">
            <a:spLocks noChangeArrowheads="1"/>
          </p:cNvSpPr>
          <p:nvPr/>
        </p:nvSpPr>
        <p:spPr bwMode="auto">
          <a:xfrm>
            <a:off x="128588" y="1785938"/>
            <a:ext cx="8572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800"/>
              <a:t>S, I</a:t>
            </a:r>
          </a:p>
        </p:txBody>
      </p:sp>
      <p:cxnSp>
        <p:nvCxnSpPr>
          <p:cNvPr id="11" name="Přímá spojovací čára 10"/>
          <p:cNvCxnSpPr/>
          <p:nvPr/>
        </p:nvCxnSpPr>
        <p:spPr>
          <a:xfrm flipV="1">
            <a:off x="914400" y="3275013"/>
            <a:ext cx="5429250" cy="200025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32776" name="TextovéPole 12"/>
          <p:cNvSpPr txBox="1">
            <a:spLocks noChangeArrowheads="1"/>
          </p:cNvSpPr>
          <p:nvPr/>
        </p:nvSpPr>
        <p:spPr bwMode="auto">
          <a:xfrm>
            <a:off x="6410325" y="3148013"/>
            <a:ext cx="5207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t>S</a:t>
            </a:r>
            <a:r>
              <a:rPr lang="cs-CZ" altLang="cs-CZ" sz="1800" b="1" baseline="-25000"/>
              <a:t>1</a:t>
            </a:r>
          </a:p>
          <a:p>
            <a:pPr eaLnBrk="1" hangingPunct="1">
              <a:spcBef>
                <a:spcPct val="0"/>
              </a:spcBef>
              <a:buClrTx/>
              <a:buSzTx/>
              <a:buFontTx/>
              <a:buNone/>
            </a:pPr>
            <a:endParaRPr lang="cs-CZ" altLang="cs-CZ" sz="1800" b="1"/>
          </a:p>
        </p:txBody>
      </p:sp>
      <p:sp>
        <p:nvSpPr>
          <p:cNvPr id="32778" name="TextovéPole 15"/>
          <p:cNvSpPr txBox="1">
            <a:spLocks noChangeArrowheads="1"/>
          </p:cNvSpPr>
          <p:nvPr/>
        </p:nvSpPr>
        <p:spPr bwMode="auto">
          <a:xfrm>
            <a:off x="234950" y="4962525"/>
            <a:ext cx="6429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-C</a:t>
            </a:r>
            <a:r>
              <a:rPr lang="cs-CZ" altLang="cs-CZ" sz="2000" baseline="-25000"/>
              <a:t>A</a:t>
            </a:r>
          </a:p>
        </p:txBody>
      </p:sp>
      <p:sp>
        <p:nvSpPr>
          <p:cNvPr id="32780" name="TextovéPole 18"/>
          <p:cNvSpPr txBox="1">
            <a:spLocks noChangeArrowheads="1"/>
          </p:cNvSpPr>
          <p:nvPr/>
        </p:nvSpPr>
        <p:spPr bwMode="auto">
          <a:xfrm>
            <a:off x="1835150" y="1916113"/>
            <a:ext cx="3284538"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V tomto bodě se investice rovnají úsporám, čili všechny úspory jsou proinvestovány, jedná se tedy o rovnovážný bod</a:t>
            </a:r>
          </a:p>
        </p:txBody>
      </p:sp>
      <p:sp>
        <p:nvSpPr>
          <p:cNvPr id="32782" name="TextovéPole 20"/>
          <p:cNvSpPr txBox="1">
            <a:spLocks noChangeArrowheads="1"/>
          </p:cNvSpPr>
          <p:nvPr/>
        </p:nvSpPr>
        <p:spPr bwMode="auto">
          <a:xfrm>
            <a:off x="1214438" y="6096000"/>
            <a:ext cx="75580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t>Spořivost může vést i k tomu, že ekonomika se dostane do recese nebo ji prohloubí</a:t>
            </a:r>
          </a:p>
        </p:txBody>
      </p:sp>
      <p:cxnSp>
        <p:nvCxnSpPr>
          <p:cNvPr id="24" name="Přímá spojovací čára 23"/>
          <p:cNvCxnSpPr/>
          <p:nvPr/>
        </p:nvCxnSpPr>
        <p:spPr>
          <a:xfrm>
            <a:off x="900113" y="3860800"/>
            <a:ext cx="6357937" cy="1588"/>
          </a:xfrm>
          <a:prstGeom prst="line">
            <a:avLst/>
          </a:prstGeom>
          <a:ln w="34925">
            <a:solidFill>
              <a:srgbClr val="003399"/>
            </a:solidFill>
          </a:ln>
        </p:spPr>
        <p:style>
          <a:lnRef idx="1">
            <a:schemeClr val="accent1"/>
          </a:lnRef>
          <a:fillRef idx="0">
            <a:schemeClr val="accent1"/>
          </a:fillRef>
          <a:effectRef idx="0">
            <a:schemeClr val="accent1"/>
          </a:effectRef>
          <a:fontRef idx="minor">
            <a:schemeClr val="tx1"/>
          </a:fontRef>
        </p:style>
      </p:cxnSp>
      <p:sp>
        <p:nvSpPr>
          <p:cNvPr id="32787" name="TextovéPole 19"/>
          <p:cNvSpPr txBox="1">
            <a:spLocks noChangeArrowheads="1"/>
          </p:cNvSpPr>
          <p:nvPr/>
        </p:nvSpPr>
        <p:spPr bwMode="auto">
          <a:xfrm>
            <a:off x="7308850" y="3789363"/>
            <a:ext cx="6429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t>I</a:t>
            </a:r>
          </a:p>
        </p:txBody>
      </p:sp>
      <p:sp>
        <p:nvSpPr>
          <p:cNvPr id="32788" name="Line 20"/>
          <p:cNvSpPr>
            <a:spLocks noChangeShapeType="1"/>
          </p:cNvSpPr>
          <p:nvPr/>
        </p:nvSpPr>
        <p:spPr bwMode="auto">
          <a:xfrm>
            <a:off x="4725988" y="3851275"/>
            <a:ext cx="0" cy="504825"/>
          </a:xfrm>
          <a:prstGeom prst="line">
            <a:avLst/>
          </a:prstGeom>
          <a:noFill/>
          <a:ln w="476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a:p>
        </p:txBody>
      </p:sp>
      <p:sp>
        <p:nvSpPr>
          <p:cNvPr id="32789" name="TextovéPole 21"/>
          <p:cNvSpPr txBox="1">
            <a:spLocks noChangeArrowheads="1"/>
          </p:cNvSpPr>
          <p:nvPr/>
        </p:nvSpPr>
        <p:spPr bwMode="auto">
          <a:xfrm>
            <a:off x="1349375" y="5381625"/>
            <a:ext cx="71167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itchFamily="2" charset="2"/>
              <a:buChar char="n"/>
              <a:defRPr sz="3200">
                <a:solidFill>
                  <a:schemeClr val="tx1"/>
                </a:solidFill>
                <a:latin typeface="Arial" charset="0"/>
              </a:defRPr>
            </a:lvl1pPr>
            <a:lvl2pPr marL="742950" indent="-285750">
              <a:spcBef>
                <a:spcPct val="20000"/>
              </a:spcBef>
              <a:buClr>
                <a:schemeClr val="hlink"/>
              </a:buClr>
              <a:buSzPct val="65000"/>
              <a:buFont typeface="Wingdings" pitchFamily="2" charset="2"/>
              <a:buChar char="¡"/>
              <a:defRPr sz="2800">
                <a:solidFill>
                  <a:schemeClr val="tx1"/>
                </a:solidFill>
                <a:latin typeface="Arial" charset="0"/>
              </a:defRPr>
            </a:lvl2pPr>
            <a:lvl3pPr marL="1143000" indent="-228600">
              <a:spcBef>
                <a:spcPct val="20000"/>
              </a:spcBef>
              <a:buClr>
                <a:schemeClr val="accent1"/>
              </a:buClr>
              <a:buSzPct val="70000"/>
              <a:buFont typeface="Wingdings" pitchFamily="2" charset="2"/>
              <a:buChar char="n"/>
              <a:defRPr sz="2400">
                <a:solidFill>
                  <a:schemeClr val="tx1"/>
                </a:solidFill>
                <a:latin typeface="Arial" charset="0"/>
              </a:defRPr>
            </a:lvl3pPr>
            <a:lvl4pPr marL="1600200" indent="-228600">
              <a:spcBef>
                <a:spcPct val="20000"/>
              </a:spcBef>
              <a:buClr>
                <a:schemeClr val="hlink"/>
              </a:buClr>
              <a:buSzPct val="75000"/>
              <a:buFont typeface="Wingdings" pitchFamily="2" charset="2"/>
              <a:buChar char="¡"/>
              <a:defRPr sz="2000">
                <a:solidFill>
                  <a:schemeClr val="tx1"/>
                </a:solidFill>
                <a:latin typeface="Arial" charset="0"/>
              </a:defRPr>
            </a:lvl4pPr>
            <a:lvl5pPr marL="2057400" indent="-228600">
              <a:spcBef>
                <a:spcPct val="20000"/>
              </a:spcBef>
              <a:buClr>
                <a:schemeClr val="accent1"/>
              </a:buClr>
              <a:buSzPct val="70000"/>
              <a:buFont typeface="Wingdings" pitchFamily="2" charset="2"/>
              <a:buChar char="n"/>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9pPr>
          </a:lstStyle>
          <a:p>
            <a:pPr eaLnBrk="1" hangingPunct="1">
              <a:spcBef>
                <a:spcPct val="0"/>
              </a:spcBef>
              <a:buClrTx/>
              <a:buSzTx/>
              <a:buFontTx/>
              <a:buNone/>
              <a:defRPr/>
            </a:pPr>
            <a:r>
              <a:rPr lang="cs-CZ" altLang="cs-CZ" sz="2000" dirty="0" smtClean="0">
                <a:latin typeface="+mn-lt"/>
              </a:rPr>
              <a:t>Domácnosti více spoří</a:t>
            </a:r>
            <a:r>
              <a:rPr lang="cs-CZ" altLang="cs-CZ" sz="2000" dirty="0" smtClean="0">
                <a:latin typeface="+mn-lt"/>
                <a:cs typeface="Times New Roman"/>
              </a:rPr>
              <a:t>=&gt;část produkce není nakoupena=&gt;hromadění zásob =&gt;firmy snižují výstup</a:t>
            </a:r>
            <a:endParaRPr lang="cs-CZ" altLang="cs-CZ" sz="2000" baseline="-25000" dirty="0" smtClean="0">
              <a:latin typeface="+mn-lt"/>
            </a:endParaRPr>
          </a:p>
        </p:txBody>
      </p:sp>
      <p:sp>
        <p:nvSpPr>
          <p:cNvPr id="21" name="Line 20"/>
          <p:cNvSpPr>
            <a:spLocks noChangeShapeType="1"/>
          </p:cNvSpPr>
          <p:nvPr/>
        </p:nvSpPr>
        <p:spPr bwMode="auto">
          <a:xfrm>
            <a:off x="3595688" y="3876675"/>
            <a:ext cx="0" cy="566738"/>
          </a:xfrm>
          <a:prstGeom prst="line">
            <a:avLst/>
          </a:prstGeom>
          <a:noFill/>
          <a:ln w="476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cs-CZ"/>
          </a:p>
        </p:txBody>
      </p:sp>
      <p:sp>
        <p:nvSpPr>
          <p:cNvPr id="22" name="TextovéPole 19"/>
          <p:cNvSpPr txBox="1">
            <a:spLocks noChangeArrowheads="1"/>
          </p:cNvSpPr>
          <p:nvPr/>
        </p:nvSpPr>
        <p:spPr bwMode="auto">
          <a:xfrm>
            <a:off x="4505325" y="4416425"/>
            <a:ext cx="6429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Y</a:t>
            </a:r>
            <a:r>
              <a:rPr lang="cs-CZ" altLang="cs-CZ" sz="1800" baseline="-25000"/>
              <a:t>E1</a:t>
            </a:r>
          </a:p>
        </p:txBody>
      </p:sp>
      <p:sp>
        <p:nvSpPr>
          <p:cNvPr id="23" name="TextovéPole 19"/>
          <p:cNvSpPr txBox="1">
            <a:spLocks noChangeArrowheads="1"/>
          </p:cNvSpPr>
          <p:nvPr/>
        </p:nvSpPr>
        <p:spPr bwMode="auto">
          <a:xfrm>
            <a:off x="3435350" y="4443413"/>
            <a:ext cx="6429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Y</a:t>
            </a:r>
            <a:r>
              <a:rPr lang="cs-CZ" altLang="cs-CZ" sz="1800" baseline="-25000"/>
              <a:t>E2</a:t>
            </a:r>
          </a:p>
        </p:txBody>
      </p:sp>
      <p:cxnSp>
        <p:nvCxnSpPr>
          <p:cNvPr id="26" name="Přímá spojovací čára 10"/>
          <p:cNvCxnSpPr/>
          <p:nvPr/>
        </p:nvCxnSpPr>
        <p:spPr>
          <a:xfrm flipV="1">
            <a:off x="885825" y="2851150"/>
            <a:ext cx="5429250" cy="2000250"/>
          </a:xfrm>
          <a:prstGeom prst="line">
            <a:avLst/>
          </a:prstGeom>
          <a:ln w="38100">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27" name="TextovéPole 12"/>
          <p:cNvSpPr txBox="1">
            <a:spLocks noChangeArrowheads="1"/>
          </p:cNvSpPr>
          <p:nvPr/>
        </p:nvSpPr>
        <p:spPr bwMode="auto">
          <a:xfrm>
            <a:off x="6315075" y="2530475"/>
            <a:ext cx="5207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t>S</a:t>
            </a:r>
            <a:r>
              <a:rPr lang="cs-CZ" altLang="cs-CZ" sz="1800" b="1" baseline="-25000"/>
              <a:t>2</a:t>
            </a:r>
          </a:p>
          <a:p>
            <a:pPr eaLnBrk="1" hangingPunct="1">
              <a:spcBef>
                <a:spcPct val="0"/>
              </a:spcBef>
              <a:buClrTx/>
              <a:buSzTx/>
              <a:buFontTx/>
              <a:buNone/>
            </a:pPr>
            <a:endParaRPr lang="cs-CZ" altLang="cs-CZ" sz="1800" b="1"/>
          </a:p>
        </p:txBody>
      </p:sp>
      <p:cxnSp>
        <p:nvCxnSpPr>
          <p:cNvPr id="3" name="Přímá spojnice se šipkou 2"/>
          <p:cNvCxnSpPr/>
          <p:nvPr/>
        </p:nvCxnSpPr>
        <p:spPr>
          <a:xfrm flipH="1">
            <a:off x="3629025" y="4962525"/>
            <a:ext cx="1096963" cy="0"/>
          </a:xfrm>
          <a:prstGeom prst="straightConnector1">
            <a:avLst/>
          </a:prstGeom>
          <a:ln w="34925">
            <a:solidFill>
              <a:srgbClr val="FF3300"/>
            </a:solidFill>
            <a:tailEnd type="arrow"/>
          </a:ln>
        </p:spPr>
        <p:style>
          <a:lnRef idx="1">
            <a:schemeClr val="accent1"/>
          </a:lnRef>
          <a:fillRef idx="0">
            <a:schemeClr val="accent1"/>
          </a:fillRef>
          <a:effectRef idx="0">
            <a:schemeClr val="accent1"/>
          </a:effectRef>
          <a:fontRef idx="minor">
            <a:schemeClr val="tx1"/>
          </a:fontRef>
        </p:style>
      </p:cxnSp>
      <p:sp>
        <p:nvSpPr>
          <p:cNvPr id="28" name="TextovéPole 12"/>
          <p:cNvSpPr txBox="1">
            <a:spLocks noChangeArrowheads="1"/>
          </p:cNvSpPr>
          <p:nvPr/>
        </p:nvSpPr>
        <p:spPr bwMode="auto">
          <a:xfrm>
            <a:off x="3335338" y="3473450"/>
            <a:ext cx="5207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t>E</a:t>
            </a:r>
            <a:r>
              <a:rPr lang="cs-CZ" altLang="cs-CZ" sz="1800" b="1" baseline="-25000"/>
              <a:t>2</a:t>
            </a:r>
          </a:p>
          <a:p>
            <a:pPr eaLnBrk="1" hangingPunct="1">
              <a:spcBef>
                <a:spcPct val="0"/>
              </a:spcBef>
              <a:buClrTx/>
              <a:buSzTx/>
              <a:buFontTx/>
              <a:buNone/>
            </a:pPr>
            <a:endParaRPr lang="cs-CZ" altLang="cs-CZ" sz="1800" b="1"/>
          </a:p>
        </p:txBody>
      </p:sp>
      <p:sp>
        <p:nvSpPr>
          <p:cNvPr id="30" name="TextovéPole 12"/>
          <p:cNvSpPr txBox="1">
            <a:spLocks noChangeArrowheads="1"/>
          </p:cNvSpPr>
          <p:nvPr/>
        </p:nvSpPr>
        <p:spPr bwMode="auto">
          <a:xfrm>
            <a:off x="4525963" y="3497263"/>
            <a:ext cx="5191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t>E</a:t>
            </a:r>
            <a:r>
              <a:rPr lang="cs-CZ" altLang="cs-CZ" sz="1800" b="1" baseline="-25000"/>
              <a:t>1</a:t>
            </a:r>
          </a:p>
          <a:p>
            <a:pPr eaLnBrk="1" hangingPunct="1">
              <a:spcBef>
                <a:spcPct val="0"/>
              </a:spcBef>
              <a:buClrTx/>
              <a:buSzTx/>
              <a:buFontTx/>
              <a:buNone/>
            </a:pPr>
            <a:endParaRPr lang="cs-CZ" altLang="cs-CZ" sz="1800" b="1"/>
          </a:p>
        </p:txBody>
      </p:sp>
    </p:spTree>
    <p:extLst>
      <p:ext uri="{BB962C8B-B14F-4D97-AF65-F5344CB8AC3E}">
        <p14:creationId xmlns:p14="http://schemas.microsoft.com/office/powerpoint/2010/main" val="16220063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70" decel="100000"/>
                                        <p:tgtEl>
                                          <p:spTgt spid="4"/>
                                        </p:tgtEl>
                                      </p:cBhvr>
                                    </p:animEffect>
                                    <p:animScale>
                                      <p:cBhvr>
                                        <p:cTn id="8" dur="770" decel="100000"/>
                                        <p:tgtEl>
                                          <p:spTgt spid="4"/>
                                        </p:tgtEl>
                                      </p:cBhvr>
                                      <p:from x="10000" y="10000"/>
                                      <p:to x="200000" y="450000"/>
                                    </p:animScale>
                                    <p:animScale>
                                      <p:cBhvr>
                                        <p:cTn id="9" dur="1230" accel="100000" fill="hold">
                                          <p:stCondLst>
                                            <p:cond delay="770"/>
                                          </p:stCondLst>
                                        </p:cTn>
                                        <p:tgtEl>
                                          <p:spTgt spid="4"/>
                                        </p:tgtEl>
                                      </p:cBhvr>
                                      <p:from x="200000" y="450000"/>
                                      <p:to x="100000" y="100000"/>
                                    </p:animScale>
                                    <p:set>
                                      <p:cBhvr>
                                        <p:cTn id="10" dur="770" fill="hold"/>
                                        <p:tgtEl>
                                          <p:spTgt spid="4"/>
                                        </p:tgtEl>
                                        <p:attrNameLst>
                                          <p:attrName>ppt_x</p:attrName>
                                        </p:attrNameLst>
                                      </p:cBhvr>
                                      <p:to>
                                        <p:strVal val="(0.5)"/>
                                      </p:to>
                                    </p:set>
                                    <p:anim from="(0.5)" to="(#ppt_x)" calcmode="lin" valueType="num">
                                      <p:cBhvr>
                                        <p:cTn id="11" dur="1230" accel="100000" fill="hold">
                                          <p:stCondLst>
                                            <p:cond delay="770"/>
                                          </p:stCondLst>
                                        </p:cTn>
                                        <p:tgtEl>
                                          <p:spTgt spid="4"/>
                                        </p:tgtEl>
                                        <p:attrNameLst>
                                          <p:attrName>ppt_x</p:attrName>
                                        </p:attrNameLst>
                                      </p:cBhvr>
                                    </p:anim>
                                    <p:set>
                                      <p:cBhvr>
                                        <p:cTn id="12" dur="770" fill="hold"/>
                                        <p:tgtEl>
                                          <p:spTgt spid="4"/>
                                        </p:tgtEl>
                                        <p:attrNameLst>
                                          <p:attrName>ppt_y</p:attrName>
                                        </p:attrNameLst>
                                      </p:cBhvr>
                                      <p:to>
                                        <p:strVal val="(#ppt_y+0.4)"/>
                                      </p:to>
                                    </p:set>
                                    <p:anim from="(#ppt_y+0.4)" to="(#ppt_y)" calcmode="lin" valueType="num">
                                      <p:cBhvr>
                                        <p:cTn id="13" dur="1230" accel="100000" fill="hold">
                                          <p:stCondLst>
                                            <p:cond delay="770"/>
                                          </p:stCondLst>
                                        </p:cTn>
                                        <p:tgtEl>
                                          <p:spTgt spid="4"/>
                                        </p:tgtEl>
                                        <p:attrNameLst>
                                          <p:attrName>ppt_y</p:attrName>
                                        </p:attrNameLst>
                                      </p:cBhvr>
                                    </p:anim>
                                  </p:childTnLst>
                                </p:cTn>
                              </p:par>
                              <p:par>
                                <p:cTn id="14" presetID="51"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770" decel="100000"/>
                                        <p:tgtEl>
                                          <p:spTgt spid="6"/>
                                        </p:tgtEl>
                                      </p:cBhvr>
                                    </p:animEffect>
                                    <p:animScale>
                                      <p:cBhvr>
                                        <p:cTn id="17" dur="770" decel="100000"/>
                                        <p:tgtEl>
                                          <p:spTgt spid="6"/>
                                        </p:tgtEl>
                                      </p:cBhvr>
                                      <p:from x="10000" y="10000"/>
                                      <p:to x="200000" y="450000"/>
                                    </p:animScale>
                                    <p:animScale>
                                      <p:cBhvr>
                                        <p:cTn id="18" dur="1230" accel="100000" fill="hold">
                                          <p:stCondLst>
                                            <p:cond delay="770"/>
                                          </p:stCondLst>
                                        </p:cTn>
                                        <p:tgtEl>
                                          <p:spTgt spid="6"/>
                                        </p:tgtEl>
                                      </p:cBhvr>
                                      <p:from x="200000" y="450000"/>
                                      <p:to x="100000" y="100000"/>
                                    </p:animScale>
                                    <p:set>
                                      <p:cBhvr>
                                        <p:cTn id="19" dur="770" fill="hold"/>
                                        <p:tgtEl>
                                          <p:spTgt spid="6"/>
                                        </p:tgtEl>
                                        <p:attrNameLst>
                                          <p:attrName>ppt_x</p:attrName>
                                        </p:attrNameLst>
                                      </p:cBhvr>
                                      <p:to>
                                        <p:strVal val="(0.5)"/>
                                      </p:to>
                                    </p:set>
                                    <p:anim from="(0.5)" to="(#ppt_x)" calcmode="lin" valueType="num">
                                      <p:cBhvr>
                                        <p:cTn id="20" dur="1230" accel="100000" fill="hold">
                                          <p:stCondLst>
                                            <p:cond delay="770"/>
                                          </p:stCondLst>
                                        </p:cTn>
                                        <p:tgtEl>
                                          <p:spTgt spid="6"/>
                                        </p:tgtEl>
                                        <p:attrNameLst>
                                          <p:attrName>ppt_x</p:attrName>
                                        </p:attrNameLst>
                                      </p:cBhvr>
                                    </p:anim>
                                    <p:set>
                                      <p:cBhvr>
                                        <p:cTn id="21" dur="770" fill="hold"/>
                                        <p:tgtEl>
                                          <p:spTgt spid="6"/>
                                        </p:tgtEl>
                                        <p:attrNameLst>
                                          <p:attrName>ppt_y</p:attrName>
                                        </p:attrNameLst>
                                      </p:cBhvr>
                                      <p:to>
                                        <p:strVal val="(#ppt_y+0.4)"/>
                                      </p:to>
                                    </p:set>
                                    <p:anim from="(#ppt_y+0.4)" to="(#ppt_y)" calcmode="lin" valueType="num">
                                      <p:cBhvr>
                                        <p:cTn id="22" dur="1230" accel="100000" fill="hold">
                                          <p:stCondLst>
                                            <p:cond delay="770"/>
                                          </p:stCondLst>
                                        </p:cTn>
                                        <p:tgtEl>
                                          <p:spTgt spid="6"/>
                                        </p:tgtEl>
                                        <p:attrNameLst>
                                          <p:attrName>ppt_y</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8" presetClass="entr" presetSubtype="0" accel="50000" fill="hold" grpId="0" nodeType="clickEffect">
                                  <p:stCondLst>
                                    <p:cond delay="0"/>
                                  </p:stCondLst>
                                  <p:iterate type="lt">
                                    <p:tmPct val="50000"/>
                                  </p:iterate>
                                  <p:childTnLst>
                                    <p:set>
                                      <p:cBhvr>
                                        <p:cTn id="26" dur="1" fill="hold">
                                          <p:stCondLst>
                                            <p:cond delay="0"/>
                                          </p:stCondLst>
                                        </p:cTn>
                                        <p:tgtEl>
                                          <p:spTgt spid="32773"/>
                                        </p:tgtEl>
                                        <p:attrNameLst>
                                          <p:attrName>style.visibility</p:attrName>
                                        </p:attrNameLst>
                                      </p:cBhvr>
                                      <p:to>
                                        <p:strVal val="visible"/>
                                      </p:to>
                                    </p:set>
                                    <p:set>
                                      <p:cBhvr>
                                        <p:cTn id="27" dur="455" fill="hold">
                                          <p:stCondLst>
                                            <p:cond delay="0"/>
                                          </p:stCondLst>
                                        </p:cTn>
                                        <p:tgtEl>
                                          <p:spTgt spid="32773"/>
                                        </p:tgtEl>
                                        <p:attrNameLst>
                                          <p:attrName>style.rotation</p:attrName>
                                        </p:attrNameLst>
                                      </p:cBhvr>
                                      <p:to>
                                        <p:strVal val="-45.0"/>
                                      </p:to>
                                    </p:set>
                                    <p:anim calcmode="lin" valueType="num">
                                      <p:cBhvr>
                                        <p:cTn id="28" dur="455" fill="hold">
                                          <p:stCondLst>
                                            <p:cond delay="455"/>
                                          </p:stCondLst>
                                        </p:cTn>
                                        <p:tgtEl>
                                          <p:spTgt spid="32773"/>
                                        </p:tgtEl>
                                        <p:attrNameLst>
                                          <p:attrName>style.rotation</p:attrName>
                                        </p:attrNameLst>
                                      </p:cBhvr>
                                      <p:tavLst>
                                        <p:tav tm="0">
                                          <p:val>
                                            <p:fltVal val="-45"/>
                                          </p:val>
                                        </p:tav>
                                        <p:tav tm="69900">
                                          <p:val>
                                            <p:fltVal val="45"/>
                                          </p:val>
                                        </p:tav>
                                        <p:tav tm="100000">
                                          <p:val>
                                            <p:fltVal val="0"/>
                                          </p:val>
                                        </p:tav>
                                      </p:tavLst>
                                    </p:anim>
                                    <p:anim calcmode="lin" valueType="num">
                                      <p:cBhvr>
                                        <p:cTn id="29" dur="455" fill="hold">
                                          <p:stCondLst>
                                            <p:cond delay="0"/>
                                          </p:stCondLst>
                                        </p:cTn>
                                        <p:tgtEl>
                                          <p:spTgt spid="32773"/>
                                        </p:tgtEl>
                                        <p:attrNameLst>
                                          <p:attrName>ppt_y</p:attrName>
                                        </p:attrNameLst>
                                      </p:cBhvr>
                                      <p:tavLst>
                                        <p:tav tm="0">
                                          <p:val>
                                            <p:strVal val="#ppt_y-1"/>
                                          </p:val>
                                        </p:tav>
                                        <p:tav tm="100000">
                                          <p:val>
                                            <p:strVal val="#ppt_y-(0.354*#ppt_w-0.172*#ppt_h)"/>
                                          </p:val>
                                        </p:tav>
                                      </p:tavLst>
                                    </p:anim>
                                    <p:anim calcmode="lin" valueType="num">
                                      <p:cBhvr>
                                        <p:cTn id="30" dur="156" decel="50000" autoRev="1" fill="hold">
                                          <p:stCondLst>
                                            <p:cond delay="455"/>
                                          </p:stCondLst>
                                        </p:cTn>
                                        <p:tgtEl>
                                          <p:spTgt spid="32773"/>
                                        </p:tgtEl>
                                        <p:attrNameLst>
                                          <p:attrName>ppt_y</p:attrName>
                                        </p:attrNameLst>
                                      </p:cBhvr>
                                      <p:tavLst>
                                        <p:tav tm="0">
                                          <p:val>
                                            <p:strVal val="#ppt_y-(0.354*#ppt_w-0.172*#ppt_h)"/>
                                          </p:val>
                                        </p:tav>
                                        <p:tav tm="100000">
                                          <p:val>
                                            <p:strVal val="#ppt_y-(0.354*#ppt_w-0.172*#ppt_h)-#ppt_h/2"/>
                                          </p:val>
                                        </p:tav>
                                      </p:tavLst>
                                    </p:anim>
                                    <p:anim calcmode="lin" valueType="num">
                                      <p:cBhvr>
                                        <p:cTn id="31" dur="136" fill="hold">
                                          <p:stCondLst>
                                            <p:cond delay="864"/>
                                          </p:stCondLst>
                                        </p:cTn>
                                        <p:tgtEl>
                                          <p:spTgt spid="32773"/>
                                        </p:tgtEl>
                                        <p:attrNameLst>
                                          <p:attrName>ppt_y</p:attrName>
                                        </p:attrNameLst>
                                      </p:cBhvr>
                                      <p:tavLst>
                                        <p:tav tm="0">
                                          <p:val>
                                            <p:strVal val="#ppt_y-(0.354*#ppt_w-0.172*#ppt_h)"/>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38" presetClass="entr" presetSubtype="0" accel="50000" fill="hold" grpId="0" nodeType="clickEffect">
                                  <p:stCondLst>
                                    <p:cond delay="0"/>
                                  </p:stCondLst>
                                  <p:iterate type="lt">
                                    <p:tmPct val="50000"/>
                                  </p:iterate>
                                  <p:childTnLst>
                                    <p:set>
                                      <p:cBhvr>
                                        <p:cTn id="35" dur="1" fill="hold">
                                          <p:stCondLst>
                                            <p:cond delay="0"/>
                                          </p:stCondLst>
                                        </p:cTn>
                                        <p:tgtEl>
                                          <p:spTgt spid="32774"/>
                                        </p:tgtEl>
                                        <p:attrNameLst>
                                          <p:attrName>style.visibility</p:attrName>
                                        </p:attrNameLst>
                                      </p:cBhvr>
                                      <p:to>
                                        <p:strVal val="visible"/>
                                      </p:to>
                                    </p:set>
                                    <p:set>
                                      <p:cBhvr>
                                        <p:cTn id="36" dur="455" fill="hold">
                                          <p:stCondLst>
                                            <p:cond delay="0"/>
                                          </p:stCondLst>
                                        </p:cTn>
                                        <p:tgtEl>
                                          <p:spTgt spid="32774"/>
                                        </p:tgtEl>
                                        <p:attrNameLst>
                                          <p:attrName>style.rotation</p:attrName>
                                        </p:attrNameLst>
                                      </p:cBhvr>
                                      <p:to>
                                        <p:strVal val="-45.0"/>
                                      </p:to>
                                    </p:set>
                                    <p:anim calcmode="lin" valueType="num">
                                      <p:cBhvr>
                                        <p:cTn id="37" dur="455" fill="hold">
                                          <p:stCondLst>
                                            <p:cond delay="455"/>
                                          </p:stCondLst>
                                        </p:cTn>
                                        <p:tgtEl>
                                          <p:spTgt spid="32774"/>
                                        </p:tgtEl>
                                        <p:attrNameLst>
                                          <p:attrName>style.rotation</p:attrName>
                                        </p:attrNameLst>
                                      </p:cBhvr>
                                      <p:tavLst>
                                        <p:tav tm="0">
                                          <p:val>
                                            <p:fltVal val="-45"/>
                                          </p:val>
                                        </p:tav>
                                        <p:tav tm="69900">
                                          <p:val>
                                            <p:fltVal val="45"/>
                                          </p:val>
                                        </p:tav>
                                        <p:tav tm="100000">
                                          <p:val>
                                            <p:fltVal val="0"/>
                                          </p:val>
                                        </p:tav>
                                      </p:tavLst>
                                    </p:anim>
                                    <p:anim calcmode="lin" valueType="num">
                                      <p:cBhvr>
                                        <p:cTn id="38" dur="455" fill="hold">
                                          <p:stCondLst>
                                            <p:cond delay="0"/>
                                          </p:stCondLst>
                                        </p:cTn>
                                        <p:tgtEl>
                                          <p:spTgt spid="32774"/>
                                        </p:tgtEl>
                                        <p:attrNameLst>
                                          <p:attrName>ppt_y</p:attrName>
                                        </p:attrNameLst>
                                      </p:cBhvr>
                                      <p:tavLst>
                                        <p:tav tm="0">
                                          <p:val>
                                            <p:strVal val="#ppt_y-1"/>
                                          </p:val>
                                        </p:tav>
                                        <p:tav tm="100000">
                                          <p:val>
                                            <p:strVal val="#ppt_y-(0.354*#ppt_w-0.172*#ppt_h)"/>
                                          </p:val>
                                        </p:tav>
                                      </p:tavLst>
                                    </p:anim>
                                    <p:anim calcmode="lin" valueType="num">
                                      <p:cBhvr>
                                        <p:cTn id="39" dur="156" decel="50000" autoRev="1" fill="hold">
                                          <p:stCondLst>
                                            <p:cond delay="455"/>
                                          </p:stCondLst>
                                        </p:cTn>
                                        <p:tgtEl>
                                          <p:spTgt spid="32774"/>
                                        </p:tgtEl>
                                        <p:attrNameLst>
                                          <p:attrName>ppt_y</p:attrName>
                                        </p:attrNameLst>
                                      </p:cBhvr>
                                      <p:tavLst>
                                        <p:tav tm="0">
                                          <p:val>
                                            <p:strVal val="#ppt_y-(0.354*#ppt_w-0.172*#ppt_h)"/>
                                          </p:val>
                                        </p:tav>
                                        <p:tav tm="100000">
                                          <p:val>
                                            <p:strVal val="#ppt_y-(0.354*#ppt_w-0.172*#ppt_h)-#ppt_h/2"/>
                                          </p:val>
                                        </p:tav>
                                      </p:tavLst>
                                    </p:anim>
                                    <p:anim calcmode="lin" valueType="num">
                                      <p:cBhvr>
                                        <p:cTn id="40" dur="136" fill="hold">
                                          <p:stCondLst>
                                            <p:cond delay="864"/>
                                          </p:stCondLst>
                                        </p:cTn>
                                        <p:tgtEl>
                                          <p:spTgt spid="32774"/>
                                        </p:tgtEl>
                                        <p:attrNameLst>
                                          <p:attrName>ppt_y</p:attrName>
                                        </p:attrNameLst>
                                      </p:cBhvr>
                                      <p:tavLst>
                                        <p:tav tm="0">
                                          <p:val>
                                            <p:strVal val="#ppt_y-(0.354*#ppt_w-0.172*#ppt_h)"/>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left)">
                                      <p:cBhvr>
                                        <p:cTn id="45" dur="1000"/>
                                        <p:tgtEl>
                                          <p:spTgt spid="11"/>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32776"/>
                                        </p:tgtEl>
                                        <p:attrNameLst>
                                          <p:attrName>style.visibility</p:attrName>
                                        </p:attrNameLst>
                                      </p:cBhvr>
                                      <p:to>
                                        <p:strVal val="visible"/>
                                      </p:to>
                                    </p:set>
                                    <p:animEffect transition="in" filter="wipe(left)">
                                      <p:cBhvr>
                                        <p:cTn id="48" dur="1000"/>
                                        <p:tgtEl>
                                          <p:spTgt spid="32776"/>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38" presetClass="entr" presetSubtype="0" accel="50000" fill="hold" grpId="0" nodeType="clickEffect">
                                  <p:stCondLst>
                                    <p:cond delay="0"/>
                                  </p:stCondLst>
                                  <p:iterate type="lt">
                                    <p:tmPct val="50000"/>
                                  </p:iterate>
                                  <p:childTnLst>
                                    <p:set>
                                      <p:cBhvr>
                                        <p:cTn id="52" dur="1" fill="hold">
                                          <p:stCondLst>
                                            <p:cond delay="0"/>
                                          </p:stCondLst>
                                        </p:cTn>
                                        <p:tgtEl>
                                          <p:spTgt spid="32778"/>
                                        </p:tgtEl>
                                        <p:attrNameLst>
                                          <p:attrName>style.visibility</p:attrName>
                                        </p:attrNameLst>
                                      </p:cBhvr>
                                      <p:to>
                                        <p:strVal val="visible"/>
                                      </p:to>
                                    </p:set>
                                    <p:set>
                                      <p:cBhvr>
                                        <p:cTn id="53" dur="455" fill="hold">
                                          <p:stCondLst>
                                            <p:cond delay="0"/>
                                          </p:stCondLst>
                                        </p:cTn>
                                        <p:tgtEl>
                                          <p:spTgt spid="32778"/>
                                        </p:tgtEl>
                                        <p:attrNameLst>
                                          <p:attrName>style.rotation</p:attrName>
                                        </p:attrNameLst>
                                      </p:cBhvr>
                                      <p:to>
                                        <p:strVal val="-45.0"/>
                                      </p:to>
                                    </p:set>
                                    <p:anim calcmode="lin" valueType="num">
                                      <p:cBhvr>
                                        <p:cTn id="54" dur="455" fill="hold">
                                          <p:stCondLst>
                                            <p:cond delay="455"/>
                                          </p:stCondLst>
                                        </p:cTn>
                                        <p:tgtEl>
                                          <p:spTgt spid="32778"/>
                                        </p:tgtEl>
                                        <p:attrNameLst>
                                          <p:attrName>style.rotation</p:attrName>
                                        </p:attrNameLst>
                                      </p:cBhvr>
                                      <p:tavLst>
                                        <p:tav tm="0">
                                          <p:val>
                                            <p:fltVal val="-45"/>
                                          </p:val>
                                        </p:tav>
                                        <p:tav tm="69900">
                                          <p:val>
                                            <p:fltVal val="45"/>
                                          </p:val>
                                        </p:tav>
                                        <p:tav tm="100000">
                                          <p:val>
                                            <p:fltVal val="0"/>
                                          </p:val>
                                        </p:tav>
                                      </p:tavLst>
                                    </p:anim>
                                    <p:anim calcmode="lin" valueType="num">
                                      <p:cBhvr>
                                        <p:cTn id="55" dur="455" fill="hold">
                                          <p:stCondLst>
                                            <p:cond delay="0"/>
                                          </p:stCondLst>
                                        </p:cTn>
                                        <p:tgtEl>
                                          <p:spTgt spid="32778"/>
                                        </p:tgtEl>
                                        <p:attrNameLst>
                                          <p:attrName>ppt_y</p:attrName>
                                        </p:attrNameLst>
                                      </p:cBhvr>
                                      <p:tavLst>
                                        <p:tav tm="0">
                                          <p:val>
                                            <p:strVal val="#ppt_y-1"/>
                                          </p:val>
                                        </p:tav>
                                        <p:tav tm="100000">
                                          <p:val>
                                            <p:strVal val="#ppt_y-(0.354*#ppt_w-0.172*#ppt_h)"/>
                                          </p:val>
                                        </p:tav>
                                      </p:tavLst>
                                    </p:anim>
                                    <p:anim calcmode="lin" valueType="num">
                                      <p:cBhvr>
                                        <p:cTn id="56" dur="156" decel="50000" autoRev="1" fill="hold">
                                          <p:stCondLst>
                                            <p:cond delay="455"/>
                                          </p:stCondLst>
                                        </p:cTn>
                                        <p:tgtEl>
                                          <p:spTgt spid="32778"/>
                                        </p:tgtEl>
                                        <p:attrNameLst>
                                          <p:attrName>ppt_y</p:attrName>
                                        </p:attrNameLst>
                                      </p:cBhvr>
                                      <p:tavLst>
                                        <p:tav tm="0">
                                          <p:val>
                                            <p:strVal val="#ppt_y-(0.354*#ppt_w-0.172*#ppt_h)"/>
                                          </p:val>
                                        </p:tav>
                                        <p:tav tm="100000">
                                          <p:val>
                                            <p:strVal val="#ppt_y-(0.354*#ppt_w-0.172*#ppt_h)-#ppt_h/2"/>
                                          </p:val>
                                        </p:tav>
                                      </p:tavLst>
                                    </p:anim>
                                    <p:anim calcmode="lin" valueType="num">
                                      <p:cBhvr>
                                        <p:cTn id="57" dur="136" fill="hold">
                                          <p:stCondLst>
                                            <p:cond delay="864"/>
                                          </p:stCondLst>
                                        </p:cTn>
                                        <p:tgtEl>
                                          <p:spTgt spid="32778"/>
                                        </p:tgtEl>
                                        <p:attrNameLst>
                                          <p:attrName>ppt_y</p:attrName>
                                        </p:attrNameLst>
                                      </p:cBhvr>
                                      <p:tavLst>
                                        <p:tav tm="0">
                                          <p:val>
                                            <p:strVal val="#ppt_y-(0.354*#ppt_w-0.172*#ppt_h)"/>
                                          </p:val>
                                        </p:tav>
                                        <p:tav tm="100000">
                                          <p:val>
                                            <p:strVal val="#ppt_y"/>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wipe(left)">
                                      <p:cBhvr>
                                        <p:cTn id="62" dur="2000"/>
                                        <p:tgtEl>
                                          <p:spTgt spid="24"/>
                                        </p:tgtEl>
                                      </p:cBhvr>
                                    </p:animEffect>
                                  </p:childTnLst>
                                </p:cTn>
                              </p:par>
                              <p:par>
                                <p:cTn id="63" presetID="22" presetClass="entr" presetSubtype="8" fill="hold" grpId="0" nodeType="withEffect">
                                  <p:stCondLst>
                                    <p:cond delay="0"/>
                                  </p:stCondLst>
                                  <p:childTnLst>
                                    <p:set>
                                      <p:cBhvr>
                                        <p:cTn id="64" dur="1" fill="hold">
                                          <p:stCondLst>
                                            <p:cond delay="0"/>
                                          </p:stCondLst>
                                        </p:cTn>
                                        <p:tgtEl>
                                          <p:spTgt spid="32787"/>
                                        </p:tgtEl>
                                        <p:attrNameLst>
                                          <p:attrName>style.visibility</p:attrName>
                                        </p:attrNameLst>
                                      </p:cBhvr>
                                      <p:to>
                                        <p:strVal val="visible"/>
                                      </p:to>
                                    </p:set>
                                    <p:animEffect transition="in" filter="wipe(left)">
                                      <p:cBhvr>
                                        <p:cTn id="65" dur="2000"/>
                                        <p:tgtEl>
                                          <p:spTgt spid="32787"/>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32780"/>
                                        </p:tgtEl>
                                        <p:attrNameLst>
                                          <p:attrName>style.visibility</p:attrName>
                                        </p:attrNameLst>
                                      </p:cBhvr>
                                      <p:to>
                                        <p:strVal val="visible"/>
                                      </p:to>
                                    </p:set>
                                    <p:anim calcmode="lin" valueType="num">
                                      <p:cBhvr additive="base">
                                        <p:cTn id="70" dur="500" fill="hold"/>
                                        <p:tgtEl>
                                          <p:spTgt spid="32780"/>
                                        </p:tgtEl>
                                        <p:attrNameLst>
                                          <p:attrName>ppt_x</p:attrName>
                                        </p:attrNameLst>
                                      </p:cBhvr>
                                      <p:tavLst>
                                        <p:tav tm="0">
                                          <p:val>
                                            <p:strVal val="#ppt_x"/>
                                          </p:val>
                                        </p:tav>
                                        <p:tav tm="100000">
                                          <p:val>
                                            <p:strVal val="#ppt_x"/>
                                          </p:val>
                                        </p:tav>
                                      </p:tavLst>
                                    </p:anim>
                                    <p:anim calcmode="lin" valueType="num">
                                      <p:cBhvr additive="base">
                                        <p:cTn id="71" dur="500" fill="hold"/>
                                        <p:tgtEl>
                                          <p:spTgt spid="32780"/>
                                        </p:tgtEl>
                                        <p:attrNameLst>
                                          <p:attrName>ppt_y</p:attrName>
                                        </p:attrNameLst>
                                      </p:cBhvr>
                                      <p:tavLst>
                                        <p:tav tm="0">
                                          <p:val>
                                            <p:strVal val="1+#ppt_h/2"/>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1" fill="hold" grpId="0" nodeType="clickEffect">
                                  <p:stCondLst>
                                    <p:cond delay="0"/>
                                  </p:stCondLst>
                                  <p:childTnLst>
                                    <p:set>
                                      <p:cBhvr>
                                        <p:cTn id="75" dur="1" fill="hold">
                                          <p:stCondLst>
                                            <p:cond delay="0"/>
                                          </p:stCondLst>
                                        </p:cTn>
                                        <p:tgtEl>
                                          <p:spTgt spid="32788"/>
                                        </p:tgtEl>
                                        <p:attrNameLst>
                                          <p:attrName>style.visibility</p:attrName>
                                        </p:attrNameLst>
                                      </p:cBhvr>
                                      <p:to>
                                        <p:strVal val="visible"/>
                                      </p:to>
                                    </p:set>
                                    <p:animEffect transition="in" filter="wipe(up)">
                                      <p:cBhvr>
                                        <p:cTn id="76" dur="2000"/>
                                        <p:tgtEl>
                                          <p:spTgt spid="32788"/>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1" fill="hold" grpId="0" nodeType="clickEffect">
                                  <p:stCondLst>
                                    <p:cond delay="0"/>
                                  </p:stCondLst>
                                  <p:childTnLst>
                                    <p:set>
                                      <p:cBhvr>
                                        <p:cTn id="80" dur="1" fill="hold">
                                          <p:stCondLst>
                                            <p:cond delay="0"/>
                                          </p:stCondLst>
                                        </p:cTn>
                                        <p:tgtEl>
                                          <p:spTgt spid="21"/>
                                        </p:tgtEl>
                                        <p:attrNameLst>
                                          <p:attrName>style.visibility</p:attrName>
                                        </p:attrNameLst>
                                      </p:cBhvr>
                                      <p:to>
                                        <p:strVal val="visible"/>
                                      </p:to>
                                    </p:set>
                                    <p:animEffect transition="in" filter="wipe(up)">
                                      <p:cBhvr>
                                        <p:cTn id="81" dur="2000"/>
                                        <p:tgtEl>
                                          <p:spTgt spid="21"/>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38" presetClass="entr" presetSubtype="0" accel="50000" fill="hold" grpId="0" nodeType="clickEffect">
                                  <p:stCondLst>
                                    <p:cond delay="0"/>
                                  </p:stCondLst>
                                  <p:iterate type="lt">
                                    <p:tmPct val="50000"/>
                                  </p:iterate>
                                  <p:childTnLst>
                                    <p:set>
                                      <p:cBhvr>
                                        <p:cTn id="85" dur="1" fill="hold">
                                          <p:stCondLst>
                                            <p:cond delay="0"/>
                                          </p:stCondLst>
                                        </p:cTn>
                                        <p:tgtEl>
                                          <p:spTgt spid="22"/>
                                        </p:tgtEl>
                                        <p:attrNameLst>
                                          <p:attrName>style.visibility</p:attrName>
                                        </p:attrNameLst>
                                      </p:cBhvr>
                                      <p:to>
                                        <p:strVal val="visible"/>
                                      </p:to>
                                    </p:set>
                                    <p:set>
                                      <p:cBhvr>
                                        <p:cTn id="86" dur="455" fill="hold">
                                          <p:stCondLst>
                                            <p:cond delay="0"/>
                                          </p:stCondLst>
                                        </p:cTn>
                                        <p:tgtEl>
                                          <p:spTgt spid="22"/>
                                        </p:tgtEl>
                                        <p:attrNameLst>
                                          <p:attrName>style.rotation</p:attrName>
                                        </p:attrNameLst>
                                      </p:cBhvr>
                                      <p:to>
                                        <p:strVal val="-45.0"/>
                                      </p:to>
                                    </p:set>
                                    <p:anim calcmode="lin" valueType="num">
                                      <p:cBhvr>
                                        <p:cTn id="87" dur="455" fill="hold">
                                          <p:stCondLst>
                                            <p:cond delay="455"/>
                                          </p:stCondLst>
                                        </p:cTn>
                                        <p:tgtEl>
                                          <p:spTgt spid="22"/>
                                        </p:tgtEl>
                                        <p:attrNameLst>
                                          <p:attrName>style.rotation</p:attrName>
                                        </p:attrNameLst>
                                      </p:cBhvr>
                                      <p:tavLst>
                                        <p:tav tm="0">
                                          <p:val>
                                            <p:fltVal val="-45"/>
                                          </p:val>
                                        </p:tav>
                                        <p:tav tm="69900">
                                          <p:val>
                                            <p:fltVal val="45"/>
                                          </p:val>
                                        </p:tav>
                                        <p:tav tm="100000">
                                          <p:val>
                                            <p:fltVal val="0"/>
                                          </p:val>
                                        </p:tav>
                                      </p:tavLst>
                                    </p:anim>
                                    <p:anim calcmode="lin" valueType="num">
                                      <p:cBhvr>
                                        <p:cTn id="88" dur="455" fill="hold">
                                          <p:stCondLst>
                                            <p:cond delay="0"/>
                                          </p:stCondLst>
                                        </p:cTn>
                                        <p:tgtEl>
                                          <p:spTgt spid="22"/>
                                        </p:tgtEl>
                                        <p:attrNameLst>
                                          <p:attrName>ppt_y</p:attrName>
                                        </p:attrNameLst>
                                      </p:cBhvr>
                                      <p:tavLst>
                                        <p:tav tm="0">
                                          <p:val>
                                            <p:strVal val="#ppt_y-1"/>
                                          </p:val>
                                        </p:tav>
                                        <p:tav tm="100000">
                                          <p:val>
                                            <p:strVal val="#ppt_y-(0.354*#ppt_w-0.172*#ppt_h)"/>
                                          </p:val>
                                        </p:tav>
                                      </p:tavLst>
                                    </p:anim>
                                    <p:anim calcmode="lin" valueType="num">
                                      <p:cBhvr>
                                        <p:cTn id="89" dur="156" decel="50000" autoRev="1" fill="hold">
                                          <p:stCondLst>
                                            <p:cond delay="455"/>
                                          </p:stCondLst>
                                        </p:cTn>
                                        <p:tgtEl>
                                          <p:spTgt spid="22"/>
                                        </p:tgtEl>
                                        <p:attrNameLst>
                                          <p:attrName>ppt_y</p:attrName>
                                        </p:attrNameLst>
                                      </p:cBhvr>
                                      <p:tavLst>
                                        <p:tav tm="0">
                                          <p:val>
                                            <p:strVal val="#ppt_y-(0.354*#ppt_w-0.172*#ppt_h)"/>
                                          </p:val>
                                        </p:tav>
                                        <p:tav tm="100000">
                                          <p:val>
                                            <p:strVal val="#ppt_y-(0.354*#ppt_w-0.172*#ppt_h)-#ppt_h/2"/>
                                          </p:val>
                                        </p:tav>
                                      </p:tavLst>
                                    </p:anim>
                                    <p:anim calcmode="lin" valueType="num">
                                      <p:cBhvr>
                                        <p:cTn id="90" dur="136" fill="hold">
                                          <p:stCondLst>
                                            <p:cond delay="864"/>
                                          </p:stCondLst>
                                        </p:cTn>
                                        <p:tgtEl>
                                          <p:spTgt spid="22"/>
                                        </p:tgtEl>
                                        <p:attrNameLst>
                                          <p:attrName>ppt_y</p:attrName>
                                        </p:attrNameLst>
                                      </p:cBhvr>
                                      <p:tavLst>
                                        <p:tav tm="0">
                                          <p:val>
                                            <p:strVal val="#ppt_y-(0.354*#ppt_w-0.172*#ppt_h)"/>
                                          </p:val>
                                        </p:tav>
                                        <p:tav tm="100000">
                                          <p:val>
                                            <p:strVal val="#ppt_y"/>
                                          </p:val>
                                        </p:tav>
                                      </p:tavLst>
                                    </p:anim>
                                  </p:childTnLst>
                                </p:cTn>
                              </p:par>
                            </p:childTnLst>
                          </p:cTn>
                        </p:par>
                      </p:childTnLst>
                    </p:cTn>
                  </p:par>
                  <p:par>
                    <p:cTn id="91" fill="hold" nodeType="clickPar">
                      <p:stCondLst>
                        <p:cond delay="indefinite"/>
                      </p:stCondLst>
                      <p:childTnLst>
                        <p:par>
                          <p:cTn id="92" fill="hold" nodeType="withGroup">
                            <p:stCondLst>
                              <p:cond delay="0"/>
                            </p:stCondLst>
                            <p:childTnLst>
                              <p:par>
                                <p:cTn id="93" presetID="38" presetClass="entr" presetSubtype="0" accel="50000" fill="hold" grpId="0" nodeType="clickEffect">
                                  <p:stCondLst>
                                    <p:cond delay="0"/>
                                  </p:stCondLst>
                                  <p:iterate type="lt">
                                    <p:tmPct val="50000"/>
                                  </p:iterate>
                                  <p:childTnLst>
                                    <p:set>
                                      <p:cBhvr>
                                        <p:cTn id="94" dur="1" fill="hold">
                                          <p:stCondLst>
                                            <p:cond delay="0"/>
                                          </p:stCondLst>
                                        </p:cTn>
                                        <p:tgtEl>
                                          <p:spTgt spid="23"/>
                                        </p:tgtEl>
                                        <p:attrNameLst>
                                          <p:attrName>style.visibility</p:attrName>
                                        </p:attrNameLst>
                                      </p:cBhvr>
                                      <p:to>
                                        <p:strVal val="visible"/>
                                      </p:to>
                                    </p:set>
                                    <p:set>
                                      <p:cBhvr>
                                        <p:cTn id="95" dur="455" fill="hold">
                                          <p:stCondLst>
                                            <p:cond delay="0"/>
                                          </p:stCondLst>
                                        </p:cTn>
                                        <p:tgtEl>
                                          <p:spTgt spid="23"/>
                                        </p:tgtEl>
                                        <p:attrNameLst>
                                          <p:attrName>style.rotation</p:attrName>
                                        </p:attrNameLst>
                                      </p:cBhvr>
                                      <p:to>
                                        <p:strVal val="-45.0"/>
                                      </p:to>
                                    </p:set>
                                    <p:anim calcmode="lin" valueType="num">
                                      <p:cBhvr>
                                        <p:cTn id="96" dur="455" fill="hold">
                                          <p:stCondLst>
                                            <p:cond delay="455"/>
                                          </p:stCondLst>
                                        </p:cTn>
                                        <p:tgtEl>
                                          <p:spTgt spid="23"/>
                                        </p:tgtEl>
                                        <p:attrNameLst>
                                          <p:attrName>style.rotation</p:attrName>
                                        </p:attrNameLst>
                                      </p:cBhvr>
                                      <p:tavLst>
                                        <p:tav tm="0">
                                          <p:val>
                                            <p:fltVal val="-45"/>
                                          </p:val>
                                        </p:tav>
                                        <p:tav tm="69900">
                                          <p:val>
                                            <p:fltVal val="45"/>
                                          </p:val>
                                        </p:tav>
                                        <p:tav tm="100000">
                                          <p:val>
                                            <p:fltVal val="0"/>
                                          </p:val>
                                        </p:tav>
                                      </p:tavLst>
                                    </p:anim>
                                    <p:anim calcmode="lin" valueType="num">
                                      <p:cBhvr>
                                        <p:cTn id="97" dur="455" fill="hold">
                                          <p:stCondLst>
                                            <p:cond delay="0"/>
                                          </p:stCondLst>
                                        </p:cTn>
                                        <p:tgtEl>
                                          <p:spTgt spid="23"/>
                                        </p:tgtEl>
                                        <p:attrNameLst>
                                          <p:attrName>ppt_y</p:attrName>
                                        </p:attrNameLst>
                                      </p:cBhvr>
                                      <p:tavLst>
                                        <p:tav tm="0">
                                          <p:val>
                                            <p:strVal val="#ppt_y-1"/>
                                          </p:val>
                                        </p:tav>
                                        <p:tav tm="100000">
                                          <p:val>
                                            <p:strVal val="#ppt_y-(0.354*#ppt_w-0.172*#ppt_h)"/>
                                          </p:val>
                                        </p:tav>
                                      </p:tavLst>
                                    </p:anim>
                                    <p:anim calcmode="lin" valueType="num">
                                      <p:cBhvr>
                                        <p:cTn id="98" dur="156" decel="50000" autoRev="1" fill="hold">
                                          <p:stCondLst>
                                            <p:cond delay="455"/>
                                          </p:stCondLst>
                                        </p:cTn>
                                        <p:tgtEl>
                                          <p:spTgt spid="23"/>
                                        </p:tgtEl>
                                        <p:attrNameLst>
                                          <p:attrName>ppt_y</p:attrName>
                                        </p:attrNameLst>
                                      </p:cBhvr>
                                      <p:tavLst>
                                        <p:tav tm="0">
                                          <p:val>
                                            <p:strVal val="#ppt_y-(0.354*#ppt_w-0.172*#ppt_h)"/>
                                          </p:val>
                                        </p:tav>
                                        <p:tav tm="100000">
                                          <p:val>
                                            <p:strVal val="#ppt_y-(0.354*#ppt_w-0.172*#ppt_h)-#ppt_h/2"/>
                                          </p:val>
                                        </p:tav>
                                      </p:tavLst>
                                    </p:anim>
                                    <p:anim calcmode="lin" valueType="num">
                                      <p:cBhvr>
                                        <p:cTn id="99" dur="136" fill="hold">
                                          <p:stCondLst>
                                            <p:cond delay="864"/>
                                          </p:stCondLst>
                                        </p:cTn>
                                        <p:tgtEl>
                                          <p:spTgt spid="23"/>
                                        </p:tgtEl>
                                        <p:attrNameLst>
                                          <p:attrName>ppt_y</p:attrName>
                                        </p:attrNameLst>
                                      </p:cBhvr>
                                      <p:tavLst>
                                        <p:tav tm="0">
                                          <p:val>
                                            <p:strVal val="#ppt_y-(0.354*#ppt_w-0.172*#ppt_h)"/>
                                          </p:val>
                                        </p:tav>
                                        <p:tav tm="100000">
                                          <p:val>
                                            <p:strVal val="#ppt_y"/>
                                          </p:val>
                                        </p:tav>
                                      </p:tavLst>
                                    </p:anim>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8" fill="hold" nodeType="clickEffect">
                                  <p:stCondLst>
                                    <p:cond delay="0"/>
                                  </p:stCondLst>
                                  <p:childTnLst>
                                    <p:set>
                                      <p:cBhvr>
                                        <p:cTn id="103" dur="1" fill="hold">
                                          <p:stCondLst>
                                            <p:cond delay="0"/>
                                          </p:stCondLst>
                                        </p:cTn>
                                        <p:tgtEl>
                                          <p:spTgt spid="26"/>
                                        </p:tgtEl>
                                        <p:attrNameLst>
                                          <p:attrName>style.visibility</p:attrName>
                                        </p:attrNameLst>
                                      </p:cBhvr>
                                      <p:to>
                                        <p:strVal val="visible"/>
                                      </p:to>
                                    </p:set>
                                    <p:animEffect transition="in" filter="wipe(left)">
                                      <p:cBhvr>
                                        <p:cTn id="104" dur="1000"/>
                                        <p:tgtEl>
                                          <p:spTgt spid="26"/>
                                        </p:tgtEl>
                                      </p:cBhvr>
                                    </p:animEffect>
                                  </p:childTnLst>
                                </p:cTn>
                              </p:par>
                              <p:par>
                                <p:cTn id="105" presetID="22" presetClass="entr" presetSubtype="8" fill="hold" grpId="0" nodeType="withEffect">
                                  <p:stCondLst>
                                    <p:cond delay="0"/>
                                  </p:stCondLst>
                                  <p:childTnLst>
                                    <p:set>
                                      <p:cBhvr>
                                        <p:cTn id="106" dur="1" fill="hold">
                                          <p:stCondLst>
                                            <p:cond delay="0"/>
                                          </p:stCondLst>
                                        </p:cTn>
                                        <p:tgtEl>
                                          <p:spTgt spid="27"/>
                                        </p:tgtEl>
                                        <p:attrNameLst>
                                          <p:attrName>style.visibility</p:attrName>
                                        </p:attrNameLst>
                                      </p:cBhvr>
                                      <p:to>
                                        <p:strVal val="visible"/>
                                      </p:to>
                                    </p:set>
                                    <p:animEffect transition="in" filter="wipe(left)">
                                      <p:cBhvr>
                                        <p:cTn id="107" dur="1000"/>
                                        <p:tgtEl>
                                          <p:spTgt spid="27"/>
                                        </p:tgtEl>
                                      </p:cBhvr>
                                    </p:animEffect>
                                  </p:childTnLst>
                                </p:cTn>
                              </p:par>
                              <p:par>
                                <p:cTn id="108" presetID="22" presetClass="entr" presetSubtype="8" fill="hold" grpId="0" nodeType="withEffect">
                                  <p:stCondLst>
                                    <p:cond delay="0"/>
                                  </p:stCondLst>
                                  <p:childTnLst>
                                    <p:set>
                                      <p:cBhvr>
                                        <p:cTn id="109" dur="1" fill="hold">
                                          <p:stCondLst>
                                            <p:cond delay="0"/>
                                          </p:stCondLst>
                                        </p:cTn>
                                        <p:tgtEl>
                                          <p:spTgt spid="30"/>
                                        </p:tgtEl>
                                        <p:attrNameLst>
                                          <p:attrName>style.visibility</p:attrName>
                                        </p:attrNameLst>
                                      </p:cBhvr>
                                      <p:to>
                                        <p:strVal val="visible"/>
                                      </p:to>
                                    </p:set>
                                    <p:animEffect transition="in" filter="wipe(left)">
                                      <p:cBhvr>
                                        <p:cTn id="110" dur="1000"/>
                                        <p:tgtEl>
                                          <p:spTgt spid="30"/>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 presetClass="entr" presetSubtype="4" fill="hold" nodeType="clickEffect">
                                  <p:stCondLst>
                                    <p:cond delay="0"/>
                                  </p:stCondLst>
                                  <p:childTnLst>
                                    <p:set>
                                      <p:cBhvr>
                                        <p:cTn id="114" dur="1" fill="hold">
                                          <p:stCondLst>
                                            <p:cond delay="0"/>
                                          </p:stCondLst>
                                        </p:cTn>
                                        <p:tgtEl>
                                          <p:spTgt spid="3"/>
                                        </p:tgtEl>
                                        <p:attrNameLst>
                                          <p:attrName>style.visibility</p:attrName>
                                        </p:attrNameLst>
                                      </p:cBhvr>
                                      <p:to>
                                        <p:strVal val="visible"/>
                                      </p:to>
                                    </p:set>
                                    <p:anim calcmode="lin" valueType="num">
                                      <p:cBhvr additive="base">
                                        <p:cTn id="115" dur="500" fill="hold"/>
                                        <p:tgtEl>
                                          <p:spTgt spid="3"/>
                                        </p:tgtEl>
                                        <p:attrNameLst>
                                          <p:attrName>ppt_x</p:attrName>
                                        </p:attrNameLst>
                                      </p:cBhvr>
                                      <p:tavLst>
                                        <p:tav tm="0">
                                          <p:val>
                                            <p:strVal val="#ppt_x"/>
                                          </p:val>
                                        </p:tav>
                                        <p:tav tm="100000">
                                          <p:val>
                                            <p:strVal val="#ppt_x"/>
                                          </p:val>
                                        </p:tav>
                                      </p:tavLst>
                                    </p:anim>
                                    <p:anim calcmode="lin" valueType="num">
                                      <p:cBhvr additive="base">
                                        <p:cTn id="1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38" presetClass="entr" presetSubtype="0" accel="50000" fill="hold" grpId="0" nodeType="clickEffect">
                                  <p:stCondLst>
                                    <p:cond delay="0"/>
                                  </p:stCondLst>
                                  <p:iterate type="lt">
                                    <p:tmPct val="50000"/>
                                  </p:iterate>
                                  <p:childTnLst>
                                    <p:set>
                                      <p:cBhvr>
                                        <p:cTn id="120" dur="1" fill="hold">
                                          <p:stCondLst>
                                            <p:cond delay="0"/>
                                          </p:stCondLst>
                                        </p:cTn>
                                        <p:tgtEl>
                                          <p:spTgt spid="32789"/>
                                        </p:tgtEl>
                                        <p:attrNameLst>
                                          <p:attrName>style.visibility</p:attrName>
                                        </p:attrNameLst>
                                      </p:cBhvr>
                                      <p:to>
                                        <p:strVal val="visible"/>
                                      </p:to>
                                    </p:set>
                                    <p:set>
                                      <p:cBhvr>
                                        <p:cTn id="121" dur="455" fill="hold">
                                          <p:stCondLst>
                                            <p:cond delay="0"/>
                                          </p:stCondLst>
                                        </p:cTn>
                                        <p:tgtEl>
                                          <p:spTgt spid="32789"/>
                                        </p:tgtEl>
                                        <p:attrNameLst>
                                          <p:attrName>style.rotation</p:attrName>
                                        </p:attrNameLst>
                                      </p:cBhvr>
                                      <p:to>
                                        <p:strVal val="-45.0"/>
                                      </p:to>
                                    </p:set>
                                    <p:anim calcmode="lin" valueType="num">
                                      <p:cBhvr>
                                        <p:cTn id="122" dur="455" fill="hold">
                                          <p:stCondLst>
                                            <p:cond delay="455"/>
                                          </p:stCondLst>
                                        </p:cTn>
                                        <p:tgtEl>
                                          <p:spTgt spid="32789"/>
                                        </p:tgtEl>
                                        <p:attrNameLst>
                                          <p:attrName>style.rotation</p:attrName>
                                        </p:attrNameLst>
                                      </p:cBhvr>
                                      <p:tavLst>
                                        <p:tav tm="0">
                                          <p:val>
                                            <p:fltVal val="-45"/>
                                          </p:val>
                                        </p:tav>
                                        <p:tav tm="69900">
                                          <p:val>
                                            <p:fltVal val="45"/>
                                          </p:val>
                                        </p:tav>
                                        <p:tav tm="100000">
                                          <p:val>
                                            <p:fltVal val="0"/>
                                          </p:val>
                                        </p:tav>
                                      </p:tavLst>
                                    </p:anim>
                                    <p:anim calcmode="lin" valueType="num">
                                      <p:cBhvr>
                                        <p:cTn id="123" dur="455" fill="hold">
                                          <p:stCondLst>
                                            <p:cond delay="0"/>
                                          </p:stCondLst>
                                        </p:cTn>
                                        <p:tgtEl>
                                          <p:spTgt spid="32789"/>
                                        </p:tgtEl>
                                        <p:attrNameLst>
                                          <p:attrName>ppt_y</p:attrName>
                                        </p:attrNameLst>
                                      </p:cBhvr>
                                      <p:tavLst>
                                        <p:tav tm="0">
                                          <p:val>
                                            <p:strVal val="#ppt_y-1"/>
                                          </p:val>
                                        </p:tav>
                                        <p:tav tm="100000">
                                          <p:val>
                                            <p:strVal val="#ppt_y-(0.354*#ppt_w-0.172*#ppt_h)"/>
                                          </p:val>
                                        </p:tav>
                                      </p:tavLst>
                                    </p:anim>
                                    <p:anim calcmode="lin" valueType="num">
                                      <p:cBhvr>
                                        <p:cTn id="124" dur="156" decel="50000" autoRev="1" fill="hold">
                                          <p:stCondLst>
                                            <p:cond delay="455"/>
                                          </p:stCondLst>
                                        </p:cTn>
                                        <p:tgtEl>
                                          <p:spTgt spid="32789"/>
                                        </p:tgtEl>
                                        <p:attrNameLst>
                                          <p:attrName>ppt_y</p:attrName>
                                        </p:attrNameLst>
                                      </p:cBhvr>
                                      <p:tavLst>
                                        <p:tav tm="0">
                                          <p:val>
                                            <p:strVal val="#ppt_y-(0.354*#ppt_w-0.172*#ppt_h)"/>
                                          </p:val>
                                        </p:tav>
                                        <p:tav tm="100000">
                                          <p:val>
                                            <p:strVal val="#ppt_y-(0.354*#ppt_w-0.172*#ppt_h)-#ppt_h/2"/>
                                          </p:val>
                                        </p:tav>
                                      </p:tavLst>
                                    </p:anim>
                                    <p:anim calcmode="lin" valueType="num">
                                      <p:cBhvr>
                                        <p:cTn id="125" dur="136" fill="hold">
                                          <p:stCondLst>
                                            <p:cond delay="864"/>
                                          </p:stCondLst>
                                        </p:cTn>
                                        <p:tgtEl>
                                          <p:spTgt spid="32789"/>
                                        </p:tgtEl>
                                        <p:attrNameLst>
                                          <p:attrName>ppt_y</p:attrName>
                                        </p:attrNameLst>
                                      </p:cBhvr>
                                      <p:tavLst>
                                        <p:tav tm="0">
                                          <p:val>
                                            <p:strVal val="#ppt_y-(0.354*#ppt_w-0.172*#ppt_h)"/>
                                          </p:val>
                                        </p:tav>
                                        <p:tav tm="100000">
                                          <p:val>
                                            <p:strVal val="#ppt_y"/>
                                          </p:val>
                                        </p:tav>
                                      </p:tavLst>
                                    </p:anim>
                                  </p:childTnLst>
                                </p:cTn>
                              </p:par>
                              <p:par>
                                <p:cTn id="126" presetID="22" presetClass="entr" presetSubtype="8" fill="hold" grpId="0" nodeType="withEffect">
                                  <p:stCondLst>
                                    <p:cond delay="0"/>
                                  </p:stCondLst>
                                  <p:childTnLst>
                                    <p:set>
                                      <p:cBhvr>
                                        <p:cTn id="127" dur="1" fill="hold">
                                          <p:stCondLst>
                                            <p:cond delay="0"/>
                                          </p:stCondLst>
                                        </p:cTn>
                                        <p:tgtEl>
                                          <p:spTgt spid="28"/>
                                        </p:tgtEl>
                                        <p:attrNameLst>
                                          <p:attrName>style.visibility</p:attrName>
                                        </p:attrNameLst>
                                      </p:cBhvr>
                                      <p:to>
                                        <p:strVal val="visible"/>
                                      </p:to>
                                    </p:set>
                                    <p:animEffect transition="in" filter="wipe(left)">
                                      <p:cBhvr>
                                        <p:cTn id="128" dur="1000"/>
                                        <p:tgtEl>
                                          <p:spTgt spid="28"/>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 presetClass="entr" presetSubtype="4" fill="hold" nodeType="clickEffect">
                                  <p:stCondLst>
                                    <p:cond delay="0"/>
                                  </p:stCondLst>
                                  <p:iterate type="lt">
                                    <p:tmPct val="0"/>
                                  </p:iterate>
                                  <p:childTnLst>
                                    <p:set>
                                      <p:cBhvr>
                                        <p:cTn id="132" dur="1" fill="hold">
                                          <p:stCondLst>
                                            <p:cond delay="0"/>
                                          </p:stCondLst>
                                        </p:cTn>
                                        <p:tgtEl>
                                          <p:spTgt spid="32782">
                                            <p:txEl>
                                              <p:pRg st="0" end="0"/>
                                            </p:txEl>
                                          </p:spTgt>
                                        </p:tgtEl>
                                        <p:attrNameLst>
                                          <p:attrName>style.visibility</p:attrName>
                                        </p:attrNameLst>
                                      </p:cBhvr>
                                      <p:to>
                                        <p:strVal val="visible"/>
                                      </p:to>
                                    </p:set>
                                    <p:anim calcmode="lin" valueType="num">
                                      <p:cBhvr additive="base">
                                        <p:cTn id="133" dur="500" fill="hold"/>
                                        <p:tgtEl>
                                          <p:spTgt spid="32782">
                                            <p:txEl>
                                              <p:pRg st="0" end="0"/>
                                            </p:txEl>
                                          </p:spTgt>
                                        </p:tgtEl>
                                        <p:attrNameLst>
                                          <p:attrName>ppt_x</p:attrName>
                                        </p:attrNameLst>
                                      </p:cBhvr>
                                      <p:tavLst>
                                        <p:tav tm="0">
                                          <p:val>
                                            <p:strVal val="#ppt_x"/>
                                          </p:val>
                                        </p:tav>
                                        <p:tav tm="100000">
                                          <p:val>
                                            <p:strVal val="#ppt_x"/>
                                          </p:val>
                                        </p:tav>
                                      </p:tavLst>
                                    </p:anim>
                                    <p:anim calcmode="lin" valueType="num">
                                      <p:cBhvr additive="base">
                                        <p:cTn id="134" dur="500" fill="hold"/>
                                        <p:tgtEl>
                                          <p:spTgt spid="3278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p:bldP spid="32774" grpId="0"/>
      <p:bldP spid="32776" grpId="0"/>
      <p:bldP spid="32778" grpId="0"/>
      <p:bldP spid="32780" grpId="0"/>
      <p:bldP spid="32787" grpId="0"/>
      <p:bldP spid="32788" grpId="0" animBg="1"/>
      <p:bldP spid="32789" grpId="0"/>
      <p:bldP spid="21" grpId="0" animBg="1"/>
      <p:bldP spid="22" grpId="0"/>
      <p:bldP spid="23" grpId="0"/>
      <p:bldP spid="27" grpId="0"/>
      <p:bldP spid="28" grpId="0"/>
      <p:bldP spid="30"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p:txBody>
          <a:bodyPr>
            <a:normAutofit fontScale="90000"/>
          </a:bodyPr>
          <a:lstStyle/>
          <a:p>
            <a:pPr algn="ctr"/>
            <a:r>
              <a:rPr lang="cs-CZ" altLang="cs-CZ" smtClean="0"/>
              <a:t>Jednoduchý výdajový multiplikátor</a:t>
            </a:r>
            <a:endParaRPr lang="en-US" altLang="cs-CZ" smtClean="0"/>
          </a:p>
        </p:txBody>
      </p:sp>
      <p:sp>
        <p:nvSpPr>
          <p:cNvPr id="45060" name="Line 4"/>
          <p:cNvSpPr>
            <a:spLocks noChangeShapeType="1"/>
          </p:cNvSpPr>
          <p:nvPr/>
        </p:nvSpPr>
        <p:spPr bwMode="auto">
          <a:xfrm>
            <a:off x="2627313" y="2781300"/>
            <a:ext cx="0" cy="316865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061" name="Line 5"/>
          <p:cNvSpPr>
            <a:spLocks noChangeShapeType="1"/>
          </p:cNvSpPr>
          <p:nvPr/>
        </p:nvSpPr>
        <p:spPr bwMode="auto">
          <a:xfrm>
            <a:off x="2627313" y="5949950"/>
            <a:ext cx="5438775"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062" name="Line 6"/>
          <p:cNvSpPr>
            <a:spLocks noChangeShapeType="1"/>
          </p:cNvSpPr>
          <p:nvPr/>
        </p:nvSpPr>
        <p:spPr bwMode="auto">
          <a:xfrm flipV="1">
            <a:off x="2700338" y="2420938"/>
            <a:ext cx="3455987" cy="3457575"/>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45063" name="Text Box 7"/>
          <p:cNvSpPr txBox="1">
            <a:spLocks noChangeArrowheads="1"/>
          </p:cNvSpPr>
          <p:nvPr/>
        </p:nvSpPr>
        <p:spPr bwMode="auto">
          <a:xfrm>
            <a:off x="6156325" y="2205038"/>
            <a:ext cx="1441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45</a:t>
            </a:r>
            <a:r>
              <a:rPr lang="en-US" altLang="cs-CZ" sz="1800">
                <a:cs typeface="Arial" panose="020B0604020202020204" pitchFamily="34" charset="0"/>
              </a:rPr>
              <a:t>°</a:t>
            </a:r>
            <a:r>
              <a:rPr lang="cs-CZ" altLang="cs-CZ" sz="1800">
                <a:cs typeface="Arial" panose="020B0604020202020204" pitchFamily="34" charset="0"/>
              </a:rPr>
              <a:t> (Y=AE)</a:t>
            </a:r>
            <a:endParaRPr lang="en-US" altLang="cs-CZ" sz="1800">
              <a:cs typeface="Arial" panose="020B0604020202020204" pitchFamily="34" charset="0"/>
            </a:endParaRPr>
          </a:p>
        </p:txBody>
      </p:sp>
      <p:sp>
        <p:nvSpPr>
          <p:cNvPr id="45064" name="Text Box 8"/>
          <p:cNvSpPr txBox="1">
            <a:spLocks noChangeArrowheads="1"/>
          </p:cNvSpPr>
          <p:nvPr/>
        </p:nvSpPr>
        <p:spPr bwMode="auto">
          <a:xfrm>
            <a:off x="2051050" y="2420938"/>
            <a:ext cx="86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2400"/>
              <a:t>AE</a:t>
            </a:r>
            <a:endParaRPr lang="en-US" altLang="cs-CZ" sz="2400"/>
          </a:p>
        </p:txBody>
      </p:sp>
      <p:sp>
        <p:nvSpPr>
          <p:cNvPr id="45065" name="Text Box 9"/>
          <p:cNvSpPr txBox="1">
            <a:spLocks noChangeArrowheads="1"/>
          </p:cNvSpPr>
          <p:nvPr/>
        </p:nvSpPr>
        <p:spPr bwMode="auto">
          <a:xfrm>
            <a:off x="7956550" y="6021388"/>
            <a:ext cx="936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2400"/>
              <a:t>Y</a:t>
            </a:r>
            <a:endParaRPr lang="en-US" altLang="cs-CZ" sz="2400"/>
          </a:p>
        </p:txBody>
      </p:sp>
      <p:sp>
        <p:nvSpPr>
          <p:cNvPr id="45070" name="Line 14"/>
          <p:cNvSpPr>
            <a:spLocks noChangeShapeType="1"/>
          </p:cNvSpPr>
          <p:nvPr/>
        </p:nvSpPr>
        <p:spPr bwMode="auto">
          <a:xfrm flipH="1">
            <a:off x="2484438" y="5445125"/>
            <a:ext cx="0" cy="576263"/>
          </a:xfrm>
          <a:prstGeom prst="line">
            <a:avLst/>
          </a:prstGeom>
          <a:noFill/>
          <a:ln w="31750">
            <a:solidFill>
              <a:srgbClr val="8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45073" name="Text Box 17"/>
          <p:cNvSpPr txBox="1">
            <a:spLocks noChangeArrowheads="1"/>
          </p:cNvSpPr>
          <p:nvPr/>
        </p:nvSpPr>
        <p:spPr bwMode="auto">
          <a:xfrm>
            <a:off x="1692275" y="5300663"/>
            <a:ext cx="971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A</a:t>
            </a:r>
            <a:r>
              <a:rPr lang="cs-CZ" altLang="cs-CZ" sz="1800" baseline="-25000"/>
              <a:t>A</a:t>
            </a:r>
            <a:endParaRPr lang="en-US" altLang="cs-CZ" sz="1800" baseline="-25000"/>
          </a:p>
        </p:txBody>
      </p:sp>
      <p:cxnSp>
        <p:nvCxnSpPr>
          <p:cNvPr id="20" name="Přímá spojovací čára 19"/>
          <p:cNvCxnSpPr/>
          <p:nvPr/>
        </p:nvCxnSpPr>
        <p:spPr>
          <a:xfrm rot="5400000">
            <a:off x="3031331" y="5545932"/>
            <a:ext cx="776287" cy="0"/>
          </a:xfrm>
          <a:prstGeom prst="line">
            <a:avLst/>
          </a:prstGeom>
          <a:ln w="31750">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34836" name="TextovéPole 21"/>
          <p:cNvSpPr txBox="1">
            <a:spLocks noChangeArrowheads="1"/>
          </p:cNvSpPr>
          <p:nvPr/>
        </p:nvSpPr>
        <p:spPr bwMode="auto">
          <a:xfrm>
            <a:off x="3203575" y="6021388"/>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Y</a:t>
            </a:r>
            <a:r>
              <a:rPr lang="cs-CZ" altLang="cs-CZ" sz="2000" baseline="-25000"/>
              <a:t>E1 </a:t>
            </a:r>
          </a:p>
        </p:txBody>
      </p:sp>
      <p:sp>
        <p:nvSpPr>
          <p:cNvPr id="40973" name="Text Box 24"/>
          <p:cNvSpPr txBox="1">
            <a:spLocks noChangeArrowheads="1"/>
          </p:cNvSpPr>
          <p:nvPr/>
        </p:nvSpPr>
        <p:spPr bwMode="auto">
          <a:xfrm>
            <a:off x="179388" y="1700213"/>
            <a:ext cx="83534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endParaRPr lang="en-US" altLang="cs-CZ" sz="1800"/>
          </a:p>
        </p:txBody>
      </p:sp>
      <p:sp>
        <p:nvSpPr>
          <p:cNvPr id="40974" name="Text Box 25"/>
          <p:cNvSpPr txBox="1">
            <a:spLocks noChangeArrowheads="1"/>
          </p:cNvSpPr>
          <p:nvPr/>
        </p:nvSpPr>
        <p:spPr bwMode="auto">
          <a:xfrm>
            <a:off x="250825" y="1773238"/>
            <a:ext cx="8281988" cy="366712"/>
          </a:xfrm>
          <a:prstGeom prst="rect">
            <a:avLst/>
          </a:prstGeom>
          <a:solidFill>
            <a:srgbClr val="FFC000"/>
          </a:solidFill>
          <a:ln w="9525">
            <a:solidFill>
              <a:srgbClr val="000000"/>
            </a:solidFill>
            <a:miter lim="800000"/>
            <a:headEnd/>
            <a:tailEnd/>
          </a:ln>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Jaký efekt bude mít na výši rovnovážného produktu zvýšení investic?</a:t>
            </a:r>
            <a:endParaRPr lang="en-US" altLang="cs-CZ" sz="1800" b="1"/>
          </a:p>
        </p:txBody>
      </p:sp>
      <p:sp>
        <p:nvSpPr>
          <p:cNvPr id="2" name="Line 10"/>
          <p:cNvSpPr>
            <a:spLocks noChangeShapeType="1"/>
          </p:cNvSpPr>
          <p:nvPr/>
        </p:nvSpPr>
        <p:spPr bwMode="auto">
          <a:xfrm flipV="1">
            <a:off x="2627313" y="3786188"/>
            <a:ext cx="4945062" cy="1587500"/>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 name="Text Box 12"/>
          <p:cNvSpPr txBox="1">
            <a:spLocks noChangeArrowheads="1"/>
          </p:cNvSpPr>
          <p:nvPr/>
        </p:nvSpPr>
        <p:spPr bwMode="auto">
          <a:xfrm>
            <a:off x="7500938" y="3714750"/>
            <a:ext cx="18002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AE</a:t>
            </a:r>
            <a:r>
              <a:rPr lang="cs-CZ" altLang="cs-CZ" sz="1800" b="1" baseline="-25000"/>
              <a:t>0</a:t>
            </a:r>
            <a:r>
              <a:rPr lang="cs-CZ" altLang="cs-CZ" sz="1800" b="1"/>
              <a:t>=C+I</a:t>
            </a:r>
            <a:endParaRPr lang="en-US" altLang="cs-CZ" sz="1800" b="1"/>
          </a:p>
        </p:txBody>
      </p:sp>
      <p:sp>
        <p:nvSpPr>
          <p:cNvPr id="6" name="Line 10"/>
          <p:cNvSpPr>
            <a:spLocks noChangeShapeType="1"/>
          </p:cNvSpPr>
          <p:nvPr/>
        </p:nvSpPr>
        <p:spPr bwMode="auto">
          <a:xfrm flipV="1">
            <a:off x="2627313" y="3000375"/>
            <a:ext cx="4873625" cy="1724025"/>
          </a:xfrm>
          <a:prstGeom prst="line">
            <a:avLst/>
          </a:prstGeom>
          <a:noFill/>
          <a:ln w="53975">
            <a:solidFill>
              <a:srgbClr val="8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7" name="Text Box 12"/>
          <p:cNvSpPr txBox="1">
            <a:spLocks noChangeArrowheads="1"/>
          </p:cNvSpPr>
          <p:nvPr/>
        </p:nvSpPr>
        <p:spPr bwMode="auto">
          <a:xfrm>
            <a:off x="7572375" y="2714625"/>
            <a:ext cx="18002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AE</a:t>
            </a:r>
            <a:r>
              <a:rPr lang="cs-CZ" altLang="cs-CZ" sz="1800" b="1" baseline="-25000"/>
              <a:t>1</a:t>
            </a:r>
            <a:r>
              <a:rPr lang="cs-CZ" altLang="cs-CZ" sz="1800" b="1"/>
              <a:t>=C+I</a:t>
            </a:r>
            <a:endParaRPr lang="en-US" altLang="cs-CZ" sz="1800" b="1"/>
          </a:p>
        </p:txBody>
      </p:sp>
      <p:sp>
        <p:nvSpPr>
          <p:cNvPr id="34848" name="Text Box 32"/>
          <p:cNvSpPr txBox="1">
            <a:spLocks noChangeArrowheads="1"/>
          </p:cNvSpPr>
          <p:nvPr/>
        </p:nvSpPr>
        <p:spPr bwMode="auto">
          <a:xfrm>
            <a:off x="2124075" y="4797425"/>
            <a:ext cx="863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el-GR" altLang="cs-CZ" sz="2400" b="1"/>
              <a:t>Δ</a:t>
            </a:r>
            <a:r>
              <a:rPr lang="cs-CZ" altLang="cs-CZ" sz="2400" b="1"/>
              <a:t>I</a:t>
            </a:r>
            <a:endParaRPr lang="en-US" altLang="cs-CZ" sz="2400" b="1"/>
          </a:p>
        </p:txBody>
      </p:sp>
      <p:sp>
        <p:nvSpPr>
          <p:cNvPr id="34850" name="TextovéPole 21"/>
          <p:cNvSpPr txBox="1">
            <a:spLocks noChangeArrowheads="1"/>
          </p:cNvSpPr>
          <p:nvPr/>
        </p:nvSpPr>
        <p:spPr bwMode="auto">
          <a:xfrm>
            <a:off x="4067175" y="6021388"/>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Y</a:t>
            </a:r>
            <a:r>
              <a:rPr lang="cs-CZ" altLang="cs-CZ" sz="2000" baseline="-25000"/>
              <a:t>E2</a:t>
            </a:r>
          </a:p>
        </p:txBody>
      </p:sp>
      <p:sp>
        <p:nvSpPr>
          <p:cNvPr id="34853" name="AutoShape 37"/>
          <p:cNvSpPr>
            <a:spLocks noChangeArrowheads="1"/>
          </p:cNvSpPr>
          <p:nvPr/>
        </p:nvSpPr>
        <p:spPr bwMode="auto">
          <a:xfrm rot="-1768848">
            <a:off x="4549775" y="4044950"/>
            <a:ext cx="330200" cy="576263"/>
          </a:xfrm>
          <a:prstGeom prst="upArrow">
            <a:avLst>
              <a:gd name="adj1" fmla="val 50000"/>
              <a:gd name="adj2" fmla="val 43630"/>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cs-CZ" sz="1800"/>
          </a:p>
        </p:txBody>
      </p:sp>
      <p:sp>
        <p:nvSpPr>
          <p:cNvPr id="34854" name="AutoShape 38"/>
          <p:cNvSpPr>
            <a:spLocks noChangeArrowheads="1"/>
          </p:cNvSpPr>
          <p:nvPr/>
        </p:nvSpPr>
        <p:spPr bwMode="auto">
          <a:xfrm rot="-1768848">
            <a:off x="6835775" y="3330575"/>
            <a:ext cx="330200" cy="576263"/>
          </a:xfrm>
          <a:prstGeom prst="upArrow">
            <a:avLst>
              <a:gd name="adj1" fmla="val 50000"/>
              <a:gd name="adj2" fmla="val 43630"/>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cs-CZ" sz="1800"/>
          </a:p>
        </p:txBody>
      </p:sp>
      <p:sp>
        <p:nvSpPr>
          <p:cNvPr id="28" name="TextovéPole 27"/>
          <p:cNvSpPr txBox="1">
            <a:spLocks noChangeArrowheads="1"/>
          </p:cNvSpPr>
          <p:nvPr/>
        </p:nvSpPr>
        <p:spPr bwMode="auto">
          <a:xfrm>
            <a:off x="428625" y="2500313"/>
            <a:ext cx="18573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Přírůstek investic vyvolá posun křivky AE směrem nahoru</a:t>
            </a:r>
          </a:p>
        </p:txBody>
      </p:sp>
      <p:sp>
        <p:nvSpPr>
          <p:cNvPr id="29" name="Šrafovaná šipka doprava 28"/>
          <p:cNvSpPr/>
          <p:nvPr/>
        </p:nvSpPr>
        <p:spPr>
          <a:xfrm rot="2343961">
            <a:off x="609600" y="4211638"/>
            <a:ext cx="1500188" cy="42862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cs-CZ"/>
          </a:p>
        </p:txBody>
      </p:sp>
      <p:cxnSp>
        <p:nvCxnSpPr>
          <p:cNvPr id="33" name="Přímá spojovací čára 32"/>
          <p:cNvCxnSpPr/>
          <p:nvPr/>
        </p:nvCxnSpPr>
        <p:spPr>
          <a:xfrm rot="5400000">
            <a:off x="3571081" y="5001419"/>
            <a:ext cx="1857375" cy="1588"/>
          </a:xfrm>
          <a:prstGeom prst="line">
            <a:avLst/>
          </a:prstGeom>
          <a:ln w="444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5" name="Text Box 32"/>
          <p:cNvSpPr txBox="1">
            <a:spLocks noChangeArrowheads="1"/>
          </p:cNvSpPr>
          <p:nvPr/>
        </p:nvSpPr>
        <p:spPr bwMode="auto">
          <a:xfrm>
            <a:off x="3143250" y="4714875"/>
            <a:ext cx="86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E</a:t>
            </a:r>
            <a:r>
              <a:rPr lang="cs-CZ" altLang="cs-CZ" sz="1800" b="1" baseline="-25000"/>
              <a:t>1</a:t>
            </a:r>
            <a:endParaRPr lang="en-US" altLang="cs-CZ" sz="1800" b="1" baseline="-25000"/>
          </a:p>
        </p:txBody>
      </p:sp>
      <p:sp>
        <p:nvSpPr>
          <p:cNvPr id="36" name="Text Box 32"/>
          <p:cNvSpPr txBox="1">
            <a:spLocks noChangeArrowheads="1"/>
          </p:cNvSpPr>
          <p:nvPr/>
        </p:nvSpPr>
        <p:spPr bwMode="auto">
          <a:xfrm>
            <a:off x="4143375" y="3643313"/>
            <a:ext cx="863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E</a:t>
            </a:r>
            <a:r>
              <a:rPr lang="cs-CZ" altLang="cs-CZ" sz="1800" b="1" baseline="-25000"/>
              <a:t>2</a:t>
            </a:r>
            <a:endParaRPr lang="en-US" altLang="cs-CZ" sz="1800" b="1" baseline="-25000"/>
          </a:p>
        </p:txBody>
      </p:sp>
      <p:sp>
        <p:nvSpPr>
          <p:cNvPr id="37" name="TextovéPole 36"/>
          <p:cNvSpPr txBox="1">
            <a:spLocks noChangeArrowheads="1"/>
          </p:cNvSpPr>
          <p:nvPr/>
        </p:nvSpPr>
        <p:spPr bwMode="auto">
          <a:xfrm>
            <a:off x="2786063" y="2643188"/>
            <a:ext cx="26431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Nový rovnovážný bod</a:t>
            </a:r>
          </a:p>
        </p:txBody>
      </p:sp>
      <p:cxnSp>
        <p:nvCxnSpPr>
          <p:cNvPr id="39" name="Přímá spojovací šipka 38"/>
          <p:cNvCxnSpPr/>
          <p:nvPr/>
        </p:nvCxnSpPr>
        <p:spPr>
          <a:xfrm rot="16200000" flipH="1">
            <a:off x="3643313" y="3071813"/>
            <a:ext cx="571500" cy="571500"/>
          </a:xfrm>
          <a:prstGeom prst="straightConnector1">
            <a:avLst/>
          </a:prstGeom>
          <a:ln w="25400">
            <a:solidFill>
              <a:srgbClr val="009900"/>
            </a:solidFill>
            <a:tailEnd type="arrow"/>
          </a:ln>
        </p:spPr>
        <p:style>
          <a:lnRef idx="1">
            <a:schemeClr val="accent1"/>
          </a:lnRef>
          <a:fillRef idx="0">
            <a:schemeClr val="accent1"/>
          </a:fillRef>
          <a:effectRef idx="0">
            <a:schemeClr val="accent1"/>
          </a:effectRef>
          <a:fontRef idx="minor">
            <a:schemeClr val="tx1"/>
          </a:fontRef>
        </p:style>
      </p:cxnSp>
      <p:cxnSp>
        <p:nvCxnSpPr>
          <p:cNvPr id="41" name="Přímá spojovací šipka 40"/>
          <p:cNvCxnSpPr/>
          <p:nvPr/>
        </p:nvCxnSpPr>
        <p:spPr>
          <a:xfrm>
            <a:off x="3500438" y="6572250"/>
            <a:ext cx="1071562" cy="1588"/>
          </a:xfrm>
          <a:prstGeom prst="straightConnector1">
            <a:avLst/>
          </a:prstGeom>
          <a:ln w="50800">
            <a:solidFill>
              <a:srgbClr val="009900"/>
            </a:solidFill>
            <a:tailEnd type="arrow"/>
          </a:ln>
        </p:spPr>
        <p:style>
          <a:lnRef idx="1">
            <a:schemeClr val="accent1"/>
          </a:lnRef>
          <a:fillRef idx="0">
            <a:schemeClr val="accent1"/>
          </a:fillRef>
          <a:effectRef idx="0">
            <a:schemeClr val="accent1"/>
          </a:effectRef>
          <a:fontRef idx="minor">
            <a:schemeClr val="tx1"/>
          </a:fontRef>
        </p:style>
      </p:cxnSp>
      <p:sp>
        <p:nvSpPr>
          <p:cNvPr id="43" name="TextovéPole 42"/>
          <p:cNvSpPr txBox="1">
            <a:spLocks noChangeArrowheads="1"/>
          </p:cNvSpPr>
          <p:nvPr/>
        </p:nvSpPr>
        <p:spPr bwMode="auto">
          <a:xfrm>
            <a:off x="4714875" y="6286500"/>
            <a:ext cx="3000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solidFill>
                  <a:srgbClr val="009900"/>
                </a:solidFill>
              </a:rPr>
              <a:t>Došlo k nárůstu produktu</a:t>
            </a:r>
          </a:p>
        </p:txBody>
      </p:sp>
    </p:spTree>
    <p:extLst>
      <p:ext uri="{BB962C8B-B14F-4D97-AF65-F5344CB8AC3E}">
        <p14:creationId xmlns:p14="http://schemas.microsoft.com/office/powerpoint/2010/main" val="38989494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 calcmode="lin" valueType="num">
                                      <p:cBhvr additive="base">
                                        <p:cTn id="7" dur="500" fill="hold"/>
                                        <p:tgtEl>
                                          <p:spTgt spid="45060"/>
                                        </p:tgtEl>
                                        <p:attrNameLst>
                                          <p:attrName>ppt_x</p:attrName>
                                        </p:attrNameLst>
                                      </p:cBhvr>
                                      <p:tavLst>
                                        <p:tav tm="0">
                                          <p:val>
                                            <p:strVal val="#ppt_x"/>
                                          </p:val>
                                        </p:tav>
                                        <p:tav tm="100000">
                                          <p:val>
                                            <p:strVal val="#ppt_x"/>
                                          </p:val>
                                        </p:tav>
                                      </p:tavLst>
                                    </p:anim>
                                    <p:anim calcmode="lin" valueType="num">
                                      <p:cBhvr additive="base">
                                        <p:cTn id="8" dur="500" fill="hold"/>
                                        <p:tgtEl>
                                          <p:spTgt spid="4506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5061"/>
                                        </p:tgtEl>
                                        <p:attrNameLst>
                                          <p:attrName>style.visibility</p:attrName>
                                        </p:attrNameLst>
                                      </p:cBhvr>
                                      <p:to>
                                        <p:strVal val="visible"/>
                                      </p:to>
                                    </p:set>
                                    <p:anim calcmode="lin" valueType="num">
                                      <p:cBhvr additive="base">
                                        <p:cTn id="11" dur="500" fill="hold"/>
                                        <p:tgtEl>
                                          <p:spTgt spid="45061"/>
                                        </p:tgtEl>
                                        <p:attrNameLst>
                                          <p:attrName>ppt_x</p:attrName>
                                        </p:attrNameLst>
                                      </p:cBhvr>
                                      <p:tavLst>
                                        <p:tav tm="0">
                                          <p:val>
                                            <p:strVal val="#ppt_x"/>
                                          </p:val>
                                        </p:tav>
                                        <p:tav tm="100000">
                                          <p:val>
                                            <p:strVal val="#ppt_x"/>
                                          </p:val>
                                        </p:tav>
                                      </p:tavLst>
                                    </p:anim>
                                    <p:anim calcmode="lin" valueType="num">
                                      <p:cBhvr additive="base">
                                        <p:cTn id="12" dur="500" fill="hold"/>
                                        <p:tgtEl>
                                          <p:spTgt spid="45061"/>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45065"/>
                                        </p:tgtEl>
                                        <p:attrNameLst>
                                          <p:attrName>style.visibility</p:attrName>
                                        </p:attrNameLst>
                                      </p:cBhvr>
                                      <p:to>
                                        <p:strVal val="visible"/>
                                      </p:to>
                                    </p:set>
                                    <p:set>
                                      <p:cBhvr>
                                        <p:cTn id="17" dur="455" fill="hold">
                                          <p:stCondLst>
                                            <p:cond delay="0"/>
                                          </p:stCondLst>
                                        </p:cTn>
                                        <p:tgtEl>
                                          <p:spTgt spid="45065"/>
                                        </p:tgtEl>
                                        <p:attrNameLst>
                                          <p:attrName>style.rotation</p:attrName>
                                        </p:attrNameLst>
                                      </p:cBhvr>
                                      <p:to>
                                        <p:strVal val="-45.0"/>
                                      </p:to>
                                    </p:set>
                                    <p:anim calcmode="lin" valueType="num">
                                      <p:cBhvr>
                                        <p:cTn id="18" dur="455" fill="hold">
                                          <p:stCondLst>
                                            <p:cond delay="455"/>
                                          </p:stCondLst>
                                        </p:cTn>
                                        <p:tgtEl>
                                          <p:spTgt spid="45065"/>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45065"/>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45065"/>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45065"/>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38" presetClass="entr" presetSubtype="0" accel="50000" fill="hold" grpId="0" nodeType="clickEffect">
                                  <p:stCondLst>
                                    <p:cond delay="0"/>
                                  </p:stCondLst>
                                  <p:iterate type="lt">
                                    <p:tmPct val="50000"/>
                                  </p:iterate>
                                  <p:childTnLst>
                                    <p:set>
                                      <p:cBhvr>
                                        <p:cTn id="25" dur="1" fill="hold">
                                          <p:stCondLst>
                                            <p:cond delay="0"/>
                                          </p:stCondLst>
                                        </p:cTn>
                                        <p:tgtEl>
                                          <p:spTgt spid="45064"/>
                                        </p:tgtEl>
                                        <p:attrNameLst>
                                          <p:attrName>style.visibility</p:attrName>
                                        </p:attrNameLst>
                                      </p:cBhvr>
                                      <p:to>
                                        <p:strVal val="visible"/>
                                      </p:to>
                                    </p:set>
                                    <p:set>
                                      <p:cBhvr>
                                        <p:cTn id="26" dur="455" fill="hold">
                                          <p:stCondLst>
                                            <p:cond delay="0"/>
                                          </p:stCondLst>
                                        </p:cTn>
                                        <p:tgtEl>
                                          <p:spTgt spid="45064"/>
                                        </p:tgtEl>
                                        <p:attrNameLst>
                                          <p:attrName>style.rotation</p:attrName>
                                        </p:attrNameLst>
                                      </p:cBhvr>
                                      <p:to>
                                        <p:strVal val="-45.0"/>
                                      </p:to>
                                    </p:set>
                                    <p:anim calcmode="lin" valueType="num">
                                      <p:cBhvr>
                                        <p:cTn id="27" dur="455" fill="hold">
                                          <p:stCondLst>
                                            <p:cond delay="455"/>
                                          </p:stCondLst>
                                        </p:cTn>
                                        <p:tgtEl>
                                          <p:spTgt spid="45064"/>
                                        </p:tgtEl>
                                        <p:attrNameLst>
                                          <p:attrName>style.rotation</p:attrName>
                                        </p:attrNameLst>
                                      </p:cBhvr>
                                      <p:tavLst>
                                        <p:tav tm="0">
                                          <p:val>
                                            <p:fltVal val="-45"/>
                                          </p:val>
                                        </p:tav>
                                        <p:tav tm="69900">
                                          <p:val>
                                            <p:fltVal val="45"/>
                                          </p:val>
                                        </p:tav>
                                        <p:tav tm="100000">
                                          <p:val>
                                            <p:fltVal val="0"/>
                                          </p:val>
                                        </p:tav>
                                      </p:tavLst>
                                    </p:anim>
                                    <p:anim calcmode="lin" valueType="num">
                                      <p:cBhvr>
                                        <p:cTn id="28" dur="455" fill="hold">
                                          <p:stCondLst>
                                            <p:cond delay="0"/>
                                          </p:stCondLst>
                                        </p:cTn>
                                        <p:tgtEl>
                                          <p:spTgt spid="45064"/>
                                        </p:tgtEl>
                                        <p:attrNameLst>
                                          <p:attrName>ppt_y</p:attrName>
                                        </p:attrNameLst>
                                      </p:cBhvr>
                                      <p:tavLst>
                                        <p:tav tm="0">
                                          <p:val>
                                            <p:strVal val="#ppt_y-1"/>
                                          </p:val>
                                        </p:tav>
                                        <p:tav tm="100000">
                                          <p:val>
                                            <p:strVal val="#ppt_y-(0.354*#ppt_w-0.172*#ppt_h)"/>
                                          </p:val>
                                        </p:tav>
                                      </p:tavLst>
                                    </p:anim>
                                    <p:anim calcmode="lin" valueType="num">
                                      <p:cBhvr>
                                        <p:cTn id="29" dur="156" decel="50000" autoRev="1" fill="hold">
                                          <p:stCondLst>
                                            <p:cond delay="455"/>
                                          </p:stCondLst>
                                        </p:cTn>
                                        <p:tgtEl>
                                          <p:spTgt spid="45064"/>
                                        </p:tgtEl>
                                        <p:attrNameLst>
                                          <p:attrName>ppt_y</p:attrName>
                                        </p:attrNameLst>
                                      </p:cBhvr>
                                      <p:tavLst>
                                        <p:tav tm="0">
                                          <p:val>
                                            <p:strVal val="#ppt_y-(0.354*#ppt_w-0.172*#ppt_h)"/>
                                          </p:val>
                                        </p:tav>
                                        <p:tav tm="100000">
                                          <p:val>
                                            <p:strVal val="#ppt_y-(0.354*#ppt_w-0.172*#ppt_h)-#ppt_h/2"/>
                                          </p:val>
                                        </p:tav>
                                      </p:tavLst>
                                    </p:anim>
                                    <p:anim calcmode="lin" valueType="num">
                                      <p:cBhvr>
                                        <p:cTn id="30" dur="136" fill="hold">
                                          <p:stCondLst>
                                            <p:cond delay="864"/>
                                          </p:stCondLst>
                                        </p:cTn>
                                        <p:tgtEl>
                                          <p:spTgt spid="45064"/>
                                        </p:tgtEl>
                                        <p:attrNameLst>
                                          <p:attrName>ppt_y</p:attrName>
                                        </p:attrNameLst>
                                      </p:cBhvr>
                                      <p:tavLst>
                                        <p:tav tm="0">
                                          <p:val>
                                            <p:strVal val="#ppt_y-(0.354*#ppt_w-0.172*#ppt_h)"/>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45062"/>
                                        </p:tgtEl>
                                        <p:attrNameLst>
                                          <p:attrName>style.visibility</p:attrName>
                                        </p:attrNameLst>
                                      </p:cBhvr>
                                      <p:to>
                                        <p:strVal val="visible"/>
                                      </p:to>
                                    </p:set>
                                    <p:animEffect transition="in" filter="wipe(down)">
                                      <p:cBhvr>
                                        <p:cTn id="35" dur="1000"/>
                                        <p:tgtEl>
                                          <p:spTgt spid="45062"/>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45063"/>
                                        </p:tgtEl>
                                        <p:attrNameLst>
                                          <p:attrName>style.visibility</p:attrName>
                                        </p:attrNameLst>
                                      </p:cBhvr>
                                      <p:to>
                                        <p:strVal val="visible"/>
                                      </p:to>
                                    </p:set>
                                    <p:animEffect transition="in" filter="wipe(down)">
                                      <p:cBhvr>
                                        <p:cTn id="38" dur="1000"/>
                                        <p:tgtEl>
                                          <p:spTgt spid="4506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wipe(down)">
                                      <p:cBhvr>
                                        <p:cTn id="43" dur="2000"/>
                                        <p:tgtEl>
                                          <p:spTgt spid="2"/>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wipe(down)">
                                      <p:cBhvr>
                                        <p:cTn id="46" dur="2000"/>
                                        <p:tgtEl>
                                          <p:spTgt spid="3"/>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45070"/>
                                        </p:tgtEl>
                                        <p:attrNameLst>
                                          <p:attrName>style.visibility</p:attrName>
                                        </p:attrNameLst>
                                      </p:cBhvr>
                                      <p:to>
                                        <p:strVal val="visible"/>
                                      </p:to>
                                    </p:set>
                                    <p:animEffect transition="in" filter="wipe(down)">
                                      <p:cBhvr>
                                        <p:cTn id="51" dur="2000"/>
                                        <p:tgtEl>
                                          <p:spTgt spid="45070"/>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45073"/>
                                        </p:tgtEl>
                                        <p:attrNameLst>
                                          <p:attrName>style.visibility</p:attrName>
                                        </p:attrNameLst>
                                      </p:cBhvr>
                                      <p:to>
                                        <p:strVal val="visible"/>
                                      </p:to>
                                    </p:set>
                                    <p:animEffect transition="in" filter="wipe(down)">
                                      <p:cBhvr>
                                        <p:cTn id="54" dur="2000"/>
                                        <p:tgtEl>
                                          <p:spTgt spid="45073"/>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8" presetClass="entr" presetSubtype="0" accel="50000" fill="hold" grpId="0" nodeType="clickEffect">
                                  <p:stCondLst>
                                    <p:cond delay="0"/>
                                  </p:stCondLst>
                                  <p:iterate type="lt">
                                    <p:tmPct val="50000"/>
                                  </p:iterate>
                                  <p:childTnLst>
                                    <p:set>
                                      <p:cBhvr>
                                        <p:cTn id="58" dur="1" fill="hold">
                                          <p:stCondLst>
                                            <p:cond delay="0"/>
                                          </p:stCondLst>
                                        </p:cTn>
                                        <p:tgtEl>
                                          <p:spTgt spid="35"/>
                                        </p:tgtEl>
                                        <p:attrNameLst>
                                          <p:attrName>style.visibility</p:attrName>
                                        </p:attrNameLst>
                                      </p:cBhvr>
                                      <p:to>
                                        <p:strVal val="visible"/>
                                      </p:to>
                                    </p:set>
                                    <p:set>
                                      <p:cBhvr>
                                        <p:cTn id="59" dur="455" fill="hold">
                                          <p:stCondLst>
                                            <p:cond delay="0"/>
                                          </p:stCondLst>
                                        </p:cTn>
                                        <p:tgtEl>
                                          <p:spTgt spid="35"/>
                                        </p:tgtEl>
                                        <p:attrNameLst>
                                          <p:attrName>style.rotation</p:attrName>
                                        </p:attrNameLst>
                                      </p:cBhvr>
                                      <p:to>
                                        <p:strVal val="-45.0"/>
                                      </p:to>
                                    </p:set>
                                    <p:anim calcmode="lin" valueType="num">
                                      <p:cBhvr>
                                        <p:cTn id="60" dur="455" fill="hold">
                                          <p:stCondLst>
                                            <p:cond delay="455"/>
                                          </p:stCondLst>
                                        </p:cTn>
                                        <p:tgtEl>
                                          <p:spTgt spid="35"/>
                                        </p:tgtEl>
                                        <p:attrNameLst>
                                          <p:attrName>style.rotation</p:attrName>
                                        </p:attrNameLst>
                                      </p:cBhvr>
                                      <p:tavLst>
                                        <p:tav tm="0">
                                          <p:val>
                                            <p:fltVal val="-45"/>
                                          </p:val>
                                        </p:tav>
                                        <p:tav tm="69900">
                                          <p:val>
                                            <p:fltVal val="45"/>
                                          </p:val>
                                        </p:tav>
                                        <p:tav tm="100000">
                                          <p:val>
                                            <p:fltVal val="0"/>
                                          </p:val>
                                        </p:tav>
                                      </p:tavLst>
                                    </p:anim>
                                    <p:anim calcmode="lin" valueType="num">
                                      <p:cBhvr>
                                        <p:cTn id="61" dur="455" fill="hold">
                                          <p:stCondLst>
                                            <p:cond delay="0"/>
                                          </p:stCondLst>
                                        </p:cTn>
                                        <p:tgtEl>
                                          <p:spTgt spid="35"/>
                                        </p:tgtEl>
                                        <p:attrNameLst>
                                          <p:attrName>ppt_y</p:attrName>
                                        </p:attrNameLst>
                                      </p:cBhvr>
                                      <p:tavLst>
                                        <p:tav tm="0">
                                          <p:val>
                                            <p:strVal val="#ppt_y-1"/>
                                          </p:val>
                                        </p:tav>
                                        <p:tav tm="100000">
                                          <p:val>
                                            <p:strVal val="#ppt_y-(0.354*#ppt_w-0.172*#ppt_h)"/>
                                          </p:val>
                                        </p:tav>
                                      </p:tavLst>
                                    </p:anim>
                                    <p:anim calcmode="lin" valueType="num">
                                      <p:cBhvr>
                                        <p:cTn id="62" dur="156" decel="50000" autoRev="1" fill="hold">
                                          <p:stCondLst>
                                            <p:cond delay="455"/>
                                          </p:stCondLst>
                                        </p:cTn>
                                        <p:tgtEl>
                                          <p:spTgt spid="35"/>
                                        </p:tgtEl>
                                        <p:attrNameLst>
                                          <p:attrName>ppt_y</p:attrName>
                                        </p:attrNameLst>
                                      </p:cBhvr>
                                      <p:tavLst>
                                        <p:tav tm="0">
                                          <p:val>
                                            <p:strVal val="#ppt_y-(0.354*#ppt_w-0.172*#ppt_h)"/>
                                          </p:val>
                                        </p:tav>
                                        <p:tav tm="100000">
                                          <p:val>
                                            <p:strVal val="#ppt_y-(0.354*#ppt_w-0.172*#ppt_h)-#ppt_h/2"/>
                                          </p:val>
                                        </p:tav>
                                      </p:tavLst>
                                    </p:anim>
                                    <p:anim calcmode="lin" valueType="num">
                                      <p:cBhvr>
                                        <p:cTn id="63" dur="136" fill="hold">
                                          <p:stCondLst>
                                            <p:cond delay="864"/>
                                          </p:stCondLst>
                                        </p:cTn>
                                        <p:tgtEl>
                                          <p:spTgt spid="35"/>
                                        </p:tgtEl>
                                        <p:attrNameLst>
                                          <p:attrName>ppt_y</p:attrName>
                                        </p:attrNameLst>
                                      </p:cBhvr>
                                      <p:tavLst>
                                        <p:tav tm="0">
                                          <p:val>
                                            <p:strVal val="#ppt_y-(0.354*#ppt_w-0.172*#ppt_h)"/>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1" fill="hold" nodeType="click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wipe(up)">
                                      <p:cBhvr>
                                        <p:cTn id="68" dur="2000"/>
                                        <p:tgtEl>
                                          <p:spTgt spid="20"/>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38" presetClass="entr" presetSubtype="0" accel="50000" fill="hold" grpId="0" nodeType="clickEffect">
                                  <p:stCondLst>
                                    <p:cond delay="0"/>
                                  </p:stCondLst>
                                  <p:iterate type="lt">
                                    <p:tmPct val="50000"/>
                                  </p:iterate>
                                  <p:childTnLst>
                                    <p:set>
                                      <p:cBhvr>
                                        <p:cTn id="72" dur="1" fill="hold">
                                          <p:stCondLst>
                                            <p:cond delay="0"/>
                                          </p:stCondLst>
                                        </p:cTn>
                                        <p:tgtEl>
                                          <p:spTgt spid="34836"/>
                                        </p:tgtEl>
                                        <p:attrNameLst>
                                          <p:attrName>style.visibility</p:attrName>
                                        </p:attrNameLst>
                                      </p:cBhvr>
                                      <p:to>
                                        <p:strVal val="visible"/>
                                      </p:to>
                                    </p:set>
                                    <p:set>
                                      <p:cBhvr>
                                        <p:cTn id="73" dur="455" fill="hold">
                                          <p:stCondLst>
                                            <p:cond delay="0"/>
                                          </p:stCondLst>
                                        </p:cTn>
                                        <p:tgtEl>
                                          <p:spTgt spid="34836"/>
                                        </p:tgtEl>
                                        <p:attrNameLst>
                                          <p:attrName>style.rotation</p:attrName>
                                        </p:attrNameLst>
                                      </p:cBhvr>
                                      <p:to>
                                        <p:strVal val="-45.0"/>
                                      </p:to>
                                    </p:set>
                                    <p:anim calcmode="lin" valueType="num">
                                      <p:cBhvr>
                                        <p:cTn id="74" dur="455" fill="hold">
                                          <p:stCondLst>
                                            <p:cond delay="455"/>
                                          </p:stCondLst>
                                        </p:cTn>
                                        <p:tgtEl>
                                          <p:spTgt spid="34836"/>
                                        </p:tgtEl>
                                        <p:attrNameLst>
                                          <p:attrName>style.rotation</p:attrName>
                                        </p:attrNameLst>
                                      </p:cBhvr>
                                      <p:tavLst>
                                        <p:tav tm="0">
                                          <p:val>
                                            <p:fltVal val="-45"/>
                                          </p:val>
                                        </p:tav>
                                        <p:tav tm="69900">
                                          <p:val>
                                            <p:fltVal val="45"/>
                                          </p:val>
                                        </p:tav>
                                        <p:tav tm="100000">
                                          <p:val>
                                            <p:fltVal val="0"/>
                                          </p:val>
                                        </p:tav>
                                      </p:tavLst>
                                    </p:anim>
                                    <p:anim calcmode="lin" valueType="num">
                                      <p:cBhvr>
                                        <p:cTn id="75" dur="455" fill="hold">
                                          <p:stCondLst>
                                            <p:cond delay="0"/>
                                          </p:stCondLst>
                                        </p:cTn>
                                        <p:tgtEl>
                                          <p:spTgt spid="34836"/>
                                        </p:tgtEl>
                                        <p:attrNameLst>
                                          <p:attrName>ppt_y</p:attrName>
                                        </p:attrNameLst>
                                      </p:cBhvr>
                                      <p:tavLst>
                                        <p:tav tm="0">
                                          <p:val>
                                            <p:strVal val="#ppt_y-1"/>
                                          </p:val>
                                        </p:tav>
                                        <p:tav tm="100000">
                                          <p:val>
                                            <p:strVal val="#ppt_y-(0.354*#ppt_w-0.172*#ppt_h)"/>
                                          </p:val>
                                        </p:tav>
                                      </p:tavLst>
                                    </p:anim>
                                    <p:anim calcmode="lin" valueType="num">
                                      <p:cBhvr>
                                        <p:cTn id="76" dur="156" decel="50000" autoRev="1" fill="hold">
                                          <p:stCondLst>
                                            <p:cond delay="455"/>
                                          </p:stCondLst>
                                        </p:cTn>
                                        <p:tgtEl>
                                          <p:spTgt spid="34836"/>
                                        </p:tgtEl>
                                        <p:attrNameLst>
                                          <p:attrName>ppt_y</p:attrName>
                                        </p:attrNameLst>
                                      </p:cBhvr>
                                      <p:tavLst>
                                        <p:tav tm="0">
                                          <p:val>
                                            <p:strVal val="#ppt_y-(0.354*#ppt_w-0.172*#ppt_h)"/>
                                          </p:val>
                                        </p:tav>
                                        <p:tav tm="100000">
                                          <p:val>
                                            <p:strVal val="#ppt_y-(0.354*#ppt_w-0.172*#ppt_h)-#ppt_h/2"/>
                                          </p:val>
                                        </p:tav>
                                      </p:tavLst>
                                    </p:anim>
                                    <p:anim calcmode="lin" valueType="num">
                                      <p:cBhvr>
                                        <p:cTn id="77" dur="136" fill="hold">
                                          <p:stCondLst>
                                            <p:cond delay="864"/>
                                          </p:stCondLst>
                                        </p:cTn>
                                        <p:tgtEl>
                                          <p:spTgt spid="34836"/>
                                        </p:tgtEl>
                                        <p:attrNameLst>
                                          <p:attrName>ppt_y</p:attrName>
                                        </p:attrNameLst>
                                      </p:cBhvr>
                                      <p:tavLst>
                                        <p:tav tm="0">
                                          <p:val>
                                            <p:strVal val="#ppt_y-(0.354*#ppt_w-0.172*#ppt_h)"/>
                                          </p:val>
                                        </p:tav>
                                        <p:tav tm="100000">
                                          <p:val>
                                            <p:strVal val="#ppt_y"/>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35" presetClass="entr" presetSubtype="0" fill="hold" grpId="0" nodeType="click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2000"/>
                                        <p:tgtEl>
                                          <p:spTgt spid="28"/>
                                        </p:tgtEl>
                                      </p:cBhvr>
                                    </p:animEffect>
                                    <p:anim calcmode="lin" valueType="num">
                                      <p:cBhvr>
                                        <p:cTn id="83" dur="2000" fill="hold"/>
                                        <p:tgtEl>
                                          <p:spTgt spid="28"/>
                                        </p:tgtEl>
                                        <p:attrNameLst>
                                          <p:attrName>style.rotation</p:attrName>
                                        </p:attrNameLst>
                                      </p:cBhvr>
                                      <p:tavLst>
                                        <p:tav tm="0">
                                          <p:val>
                                            <p:fltVal val="720"/>
                                          </p:val>
                                        </p:tav>
                                        <p:tav tm="100000">
                                          <p:val>
                                            <p:fltVal val="0"/>
                                          </p:val>
                                        </p:tav>
                                      </p:tavLst>
                                    </p:anim>
                                    <p:anim calcmode="lin" valueType="num">
                                      <p:cBhvr>
                                        <p:cTn id="84" dur="2000" fill="hold"/>
                                        <p:tgtEl>
                                          <p:spTgt spid="28"/>
                                        </p:tgtEl>
                                        <p:attrNameLst>
                                          <p:attrName>ppt_h</p:attrName>
                                        </p:attrNameLst>
                                      </p:cBhvr>
                                      <p:tavLst>
                                        <p:tav tm="0">
                                          <p:val>
                                            <p:fltVal val="0"/>
                                          </p:val>
                                        </p:tav>
                                        <p:tav tm="100000">
                                          <p:val>
                                            <p:strVal val="#ppt_h"/>
                                          </p:val>
                                        </p:tav>
                                      </p:tavLst>
                                    </p:anim>
                                    <p:anim calcmode="lin" valueType="num">
                                      <p:cBhvr>
                                        <p:cTn id="85" dur="2000" fill="hold"/>
                                        <p:tgtEl>
                                          <p:spTgt spid="28"/>
                                        </p:tgtEl>
                                        <p:attrNameLst>
                                          <p:attrName>ppt_w</p:attrName>
                                        </p:attrNameLst>
                                      </p:cBhvr>
                                      <p:tavLst>
                                        <p:tav tm="0">
                                          <p:val>
                                            <p:fltVal val="0"/>
                                          </p:val>
                                        </p:tav>
                                        <p:tav tm="100000">
                                          <p:val>
                                            <p:strVal val="#ppt_w"/>
                                          </p:val>
                                        </p:tav>
                                      </p:tavLst>
                                    </p:anim>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1" fill="hold" nodeType="clickEffect">
                                  <p:stCondLst>
                                    <p:cond delay="0"/>
                                  </p:stCondLst>
                                  <p:childTnLst>
                                    <p:set>
                                      <p:cBhvr>
                                        <p:cTn id="89" dur="1" fill="hold">
                                          <p:stCondLst>
                                            <p:cond delay="0"/>
                                          </p:stCondLst>
                                        </p:cTn>
                                        <p:tgtEl>
                                          <p:spTgt spid="29"/>
                                        </p:tgtEl>
                                        <p:attrNameLst>
                                          <p:attrName>style.visibility</p:attrName>
                                        </p:attrNameLst>
                                      </p:cBhvr>
                                      <p:to>
                                        <p:strVal val="visible"/>
                                      </p:to>
                                    </p:set>
                                    <p:animEffect transition="in" filter="wipe(up)">
                                      <p:cBhvr>
                                        <p:cTn id="90" dur="500"/>
                                        <p:tgtEl>
                                          <p:spTgt spid="29"/>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38" presetClass="entr" presetSubtype="0" accel="50000" fill="hold" grpId="0" nodeType="clickEffect">
                                  <p:stCondLst>
                                    <p:cond delay="0"/>
                                  </p:stCondLst>
                                  <p:iterate type="lt">
                                    <p:tmPct val="50000"/>
                                  </p:iterate>
                                  <p:childTnLst>
                                    <p:set>
                                      <p:cBhvr>
                                        <p:cTn id="94" dur="1" fill="hold">
                                          <p:stCondLst>
                                            <p:cond delay="0"/>
                                          </p:stCondLst>
                                        </p:cTn>
                                        <p:tgtEl>
                                          <p:spTgt spid="34848"/>
                                        </p:tgtEl>
                                        <p:attrNameLst>
                                          <p:attrName>style.visibility</p:attrName>
                                        </p:attrNameLst>
                                      </p:cBhvr>
                                      <p:to>
                                        <p:strVal val="visible"/>
                                      </p:to>
                                    </p:set>
                                    <p:set>
                                      <p:cBhvr>
                                        <p:cTn id="95" dur="455" fill="hold">
                                          <p:stCondLst>
                                            <p:cond delay="0"/>
                                          </p:stCondLst>
                                        </p:cTn>
                                        <p:tgtEl>
                                          <p:spTgt spid="34848"/>
                                        </p:tgtEl>
                                        <p:attrNameLst>
                                          <p:attrName>style.rotation</p:attrName>
                                        </p:attrNameLst>
                                      </p:cBhvr>
                                      <p:to>
                                        <p:strVal val="-45.0"/>
                                      </p:to>
                                    </p:set>
                                    <p:anim calcmode="lin" valueType="num">
                                      <p:cBhvr>
                                        <p:cTn id="96" dur="455" fill="hold">
                                          <p:stCondLst>
                                            <p:cond delay="455"/>
                                          </p:stCondLst>
                                        </p:cTn>
                                        <p:tgtEl>
                                          <p:spTgt spid="34848"/>
                                        </p:tgtEl>
                                        <p:attrNameLst>
                                          <p:attrName>style.rotation</p:attrName>
                                        </p:attrNameLst>
                                      </p:cBhvr>
                                      <p:tavLst>
                                        <p:tav tm="0">
                                          <p:val>
                                            <p:fltVal val="-45"/>
                                          </p:val>
                                        </p:tav>
                                        <p:tav tm="69900">
                                          <p:val>
                                            <p:fltVal val="45"/>
                                          </p:val>
                                        </p:tav>
                                        <p:tav tm="100000">
                                          <p:val>
                                            <p:fltVal val="0"/>
                                          </p:val>
                                        </p:tav>
                                      </p:tavLst>
                                    </p:anim>
                                    <p:anim calcmode="lin" valueType="num">
                                      <p:cBhvr>
                                        <p:cTn id="97" dur="455" fill="hold">
                                          <p:stCondLst>
                                            <p:cond delay="0"/>
                                          </p:stCondLst>
                                        </p:cTn>
                                        <p:tgtEl>
                                          <p:spTgt spid="34848"/>
                                        </p:tgtEl>
                                        <p:attrNameLst>
                                          <p:attrName>ppt_y</p:attrName>
                                        </p:attrNameLst>
                                      </p:cBhvr>
                                      <p:tavLst>
                                        <p:tav tm="0">
                                          <p:val>
                                            <p:strVal val="#ppt_y-1"/>
                                          </p:val>
                                        </p:tav>
                                        <p:tav tm="100000">
                                          <p:val>
                                            <p:strVal val="#ppt_y-(0.354*#ppt_w-0.172*#ppt_h)"/>
                                          </p:val>
                                        </p:tav>
                                      </p:tavLst>
                                    </p:anim>
                                    <p:anim calcmode="lin" valueType="num">
                                      <p:cBhvr>
                                        <p:cTn id="98" dur="156" decel="50000" autoRev="1" fill="hold">
                                          <p:stCondLst>
                                            <p:cond delay="455"/>
                                          </p:stCondLst>
                                        </p:cTn>
                                        <p:tgtEl>
                                          <p:spTgt spid="34848"/>
                                        </p:tgtEl>
                                        <p:attrNameLst>
                                          <p:attrName>ppt_y</p:attrName>
                                        </p:attrNameLst>
                                      </p:cBhvr>
                                      <p:tavLst>
                                        <p:tav tm="0">
                                          <p:val>
                                            <p:strVal val="#ppt_y-(0.354*#ppt_w-0.172*#ppt_h)"/>
                                          </p:val>
                                        </p:tav>
                                        <p:tav tm="100000">
                                          <p:val>
                                            <p:strVal val="#ppt_y-(0.354*#ppt_w-0.172*#ppt_h)-#ppt_h/2"/>
                                          </p:val>
                                        </p:tav>
                                      </p:tavLst>
                                    </p:anim>
                                    <p:anim calcmode="lin" valueType="num">
                                      <p:cBhvr>
                                        <p:cTn id="99" dur="136" fill="hold">
                                          <p:stCondLst>
                                            <p:cond delay="864"/>
                                          </p:stCondLst>
                                        </p:cTn>
                                        <p:tgtEl>
                                          <p:spTgt spid="34848"/>
                                        </p:tgtEl>
                                        <p:attrNameLst>
                                          <p:attrName>ppt_y</p:attrName>
                                        </p:attrNameLst>
                                      </p:cBhvr>
                                      <p:tavLst>
                                        <p:tav tm="0">
                                          <p:val>
                                            <p:strVal val="#ppt_y-(0.354*#ppt_w-0.172*#ppt_h)"/>
                                          </p:val>
                                        </p:tav>
                                        <p:tav tm="100000">
                                          <p:val>
                                            <p:strVal val="#ppt_y"/>
                                          </p:val>
                                        </p:tav>
                                      </p:tavLst>
                                    </p:anim>
                                  </p:childTnLst>
                                </p:cTn>
                              </p:par>
                            </p:childTnLst>
                          </p:cTn>
                        </p:par>
                      </p:childTnLst>
                    </p:cTn>
                  </p:par>
                  <p:par>
                    <p:cTn id="100" fill="hold" nodeType="clickPar">
                      <p:stCondLst>
                        <p:cond delay="indefinite"/>
                      </p:stCondLst>
                      <p:childTnLst>
                        <p:par>
                          <p:cTn id="101" fill="hold" nodeType="withGroup">
                            <p:stCondLst>
                              <p:cond delay="0"/>
                            </p:stCondLst>
                            <p:childTnLst>
                              <p:par>
                                <p:cTn id="102" presetID="55" presetClass="entr" presetSubtype="0" fill="hold" grpId="0" nodeType="clickEffect">
                                  <p:stCondLst>
                                    <p:cond delay="0"/>
                                  </p:stCondLst>
                                  <p:childTnLst>
                                    <p:set>
                                      <p:cBhvr>
                                        <p:cTn id="103" dur="1" fill="hold">
                                          <p:stCondLst>
                                            <p:cond delay="0"/>
                                          </p:stCondLst>
                                        </p:cTn>
                                        <p:tgtEl>
                                          <p:spTgt spid="34853"/>
                                        </p:tgtEl>
                                        <p:attrNameLst>
                                          <p:attrName>style.visibility</p:attrName>
                                        </p:attrNameLst>
                                      </p:cBhvr>
                                      <p:to>
                                        <p:strVal val="visible"/>
                                      </p:to>
                                    </p:set>
                                    <p:anim calcmode="lin" valueType="num">
                                      <p:cBhvr>
                                        <p:cTn id="104" dur="1000" fill="hold"/>
                                        <p:tgtEl>
                                          <p:spTgt spid="34853"/>
                                        </p:tgtEl>
                                        <p:attrNameLst>
                                          <p:attrName>ppt_w</p:attrName>
                                        </p:attrNameLst>
                                      </p:cBhvr>
                                      <p:tavLst>
                                        <p:tav tm="0">
                                          <p:val>
                                            <p:strVal val="#ppt_w*0.70"/>
                                          </p:val>
                                        </p:tav>
                                        <p:tav tm="100000">
                                          <p:val>
                                            <p:strVal val="#ppt_w"/>
                                          </p:val>
                                        </p:tav>
                                      </p:tavLst>
                                    </p:anim>
                                    <p:anim calcmode="lin" valueType="num">
                                      <p:cBhvr>
                                        <p:cTn id="105" dur="1000" fill="hold"/>
                                        <p:tgtEl>
                                          <p:spTgt spid="34853"/>
                                        </p:tgtEl>
                                        <p:attrNameLst>
                                          <p:attrName>ppt_h</p:attrName>
                                        </p:attrNameLst>
                                      </p:cBhvr>
                                      <p:tavLst>
                                        <p:tav tm="0">
                                          <p:val>
                                            <p:strVal val="#ppt_h"/>
                                          </p:val>
                                        </p:tav>
                                        <p:tav tm="100000">
                                          <p:val>
                                            <p:strVal val="#ppt_h"/>
                                          </p:val>
                                        </p:tav>
                                      </p:tavLst>
                                    </p:anim>
                                    <p:animEffect transition="in" filter="fade">
                                      <p:cBhvr>
                                        <p:cTn id="106" dur="1000"/>
                                        <p:tgtEl>
                                          <p:spTgt spid="34853"/>
                                        </p:tgtEl>
                                      </p:cBhvr>
                                    </p:animEffect>
                                  </p:childTnLst>
                                </p:cTn>
                              </p:par>
                              <p:par>
                                <p:cTn id="107" presetID="55" presetClass="entr" presetSubtype="0" fill="hold" grpId="0" nodeType="withEffect">
                                  <p:stCondLst>
                                    <p:cond delay="0"/>
                                  </p:stCondLst>
                                  <p:childTnLst>
                                    <p:set>
                                      <p:cBhvr>
                                        <p:cTn id="108" dur="1" fill="hold">
                                          <p:stCondLst>
                                            <p:cond delay="0"/>
                                          </p:stCondLst>
                                        </p:cTn>
                                        <p:tgtEl>
                                          <p:spTgt spid="34854"/>
                                        </p:tgtEl>
                                        <p:attrNameLst>
                                          <p:attrName>style.visibility</p:attrName>
                                        </p:attrNameLst>
                                      </p:cBhvr>
                                      <p:to>
                                        <p:strVal val="visible"/>
                                      </p:to>
                                    </p:set>
                                    <p:anim calcmode="lin" valueType="num">
                                      <p:cBhvr>
                                        <p:cTn id="109" dur="1000" fill="hold"/>
                                        <p:tgtEl>
                                          <p:spTgt spid="34854"/>
                                        </p:tgtEl>
                                        <p:attrNameLst>
                                          <p:attrName>ppt_w</p:attrName>
                                        </p:attrNameLst>
                                      </p:cBhvr>
                                      <p:tavLst>
                                        <p:tav tm="0">
                                          <p:val>
                                            <p:strVal val="#ppt_w*0.70"/>
                                          </p:val>
                                        </p:tav>
                                        <p:tav tm="100000">
                                          <p:val>
                                            <p:strVal val="#ppt_w"/>
                                          </p:val>
                                        </p:tav>
                                      </p:tavLst>
                                    </p:anim>
                                    <p:anim calcmode="lin" valueType="num">
                                      <p:cBhvr>
                                        <p:cTn id="110" dur="1000" fill="hold"/>
                                        <p:tgtEl>
                                          <p:spTgt spid="34854"/>
                                        </p:tgtEl>
                                        <p:attrNameLst>
                                          <p:attrName>ppt_h</p:attrName>
                                        </p:attrNameLst>
                                      </p:cBhvr>
                                      <p:tavLst>
                                        <p:tav tm="0">
                                          <p:val>
                                            <p:strVal val="#ppt_h"/>
                                          </p:val>
                                        </p:tav>
                                        <p:tav tm="100000">
                                          <p:val>
                                            <p:strVal val="#ppt_h"/>
                                          </p:val>
                                        </p:tav>
                                      </p:tavLst>
                                    </p:anim>
                                    <p:animEffect transition="in" filter="fade">
                                      <p:cBhvr>
                                        <p:cTn id="111" dur="1000"/>
                                        <p:tgtEl>
                                          <p:spTgt spid="34854"/>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26" presetClass="emph" presetSubtype="0" fill="hold" grpId="1" nodeType="clickEffect">
                                  <p:stCondLst>
                                    <p:cond delay="0"/>
                                  </p:stCondLst>
                                  <p:childTnLst>
                                    <p:animEffect transition="out" filter="fade">
                                      <p:cBhvr>
                                        <p:cTn id="115" dur="500" tmFilter="0, 0; .2, .5; .8, .5; 1, 0"/>
                                        <p:tgtEl>
                                          <p:spTgt spid="34853"/>
                                        </p:tgtEl>
                                      </p:cBhvr>
                                    </p:animEffect>
                                    <p:animScale>
                                      <p:cBhvr>
                                        <p:cTn id="116" dur="250" autoRev="1" fill="hold"/>
                                        <p:tgtEl>
                                          <p:spTgt spid="34853"/>
                                        </p:tgtEl>
                                      </p:cBhvr>
                                      <p:by x="105000" y="105000"/>
                                    </p:animScale>
                                  </p:childTnLst>
                                </p:cTn>
                              </p:par>
                              <p:par>
                                <p:cTn id="117" presetID="26" presetClass="emph" presetSubtype="0" fill="hold" grpId="1" nodeType="withEffect">
                                  <p:stCondLst>
                                    <p:cond delay="0"/>
                                  </p:stCondLst>
                                  <p:childTnLst>
                                    <p:animEffect transition="out" filter="fade">
                                      <p:cBhvr>
                                        <p:cTn id="118" dur="500" tmFilter="0, 0; .2, .5; .8, .5; 1, 0"/>
                                        <p:tgtEl>
                                          <p:spTgt spid="34854"/>
                                        </p:tgtEl>
                                      </p:cBhvr>
                                    </p:animEffect>
                                    <p:animScale>
                                      <p:cBhvr>
                                        <p:cTn id="119" dur="250" autoRev="1" fill="hold"/>
                                        <p:tgtEl>
                                          <p:spTgt spid="34854"/>
                                        </p:tgtEl>
                                      </p:cBhvr>
                                      <p:by x="105000" y="105000"/>
                                    </p:animScale>
                                  </p:childTnLst>
                                </p:cTn>
                              </p:par>
                            </p:childTnLst>
                          </p:cTn>
                        </p:par>
                      </p:childTnLst>
                    </p:cTn>
                  </p:par>
                  <p:par>
                    <p:cTn id="120" fill="hold" nodeType="clickPar">
                      <p:stCondLst>
                        <p:cond delay="indefinite"/>
                      </p:stCondLst>
                      <p:childTnLst>
                        <p:par>
                          <p:cTn id="121" fill="hold" nodeType="withGroup">
                            <p:stCondLst>
                              <p:cond delay="0"/>
                            </p:stCondLst>
                            <p:childTnLst>
                              <p:par>
                                <p:cTn id="122" presetID="22" presetClass="entr" presetSubtype="4" fill="hold" grpId="0" nodeType="clickEffect">
                                  <p:stCondLst>
                                    <p:cond delay="0"/>
                                  </p:stCondLst>
                                  <p:childTnLst>
                                    <p:set>
                                      <p:cBhvr>
                                        <p:cTn id="123" dur="1" fill="hold">
                                          <p:stCondLst>
                                            <p:cond delay="0"/>
                                          </p:stCondLst>
                                        </p:cTn>
                                        <p:tgtEl>
                                          <p:spTgt spid="7"/>
                                        </p:tgtEl>
                                        <p:attrNameLst>
                                          <p:attrName>style.visibility</p:attrName>
                                        </p:attrNameLst>
                                      </p:cBhvr>
                                      <p:to>
                                        <p:strVal val="visible"/>
                                      </p:to>
                                    </p:set>
                                    <p:animEffect transition="in" filter="wipe(down)">
                                      <p:cBhvr>
                                        <p:cTn id="124" dur="1000"/>
                                        <p:tgtEl>
                                          <p:spTgt spid="7"/>
                                        </p:tgtEl>
                                      </p:cBhvr>
                                    </p:animEffect>
                                  </p:childTnLst>
                                </p:cTn>
                              </p:par>
                              <p:par>
                                <p:cTn id="125" presetID="22" presetClass="entr" presetSubtype="4" fill="hold" grpId="0" nodeType="withEffect">
                                  <p:stCondLst>
                                    <p:cond delay="0"/>
                                  </p:stCondLst>
                                  <p:childTnLst>
                                    <p:set>
                                      <p:cBhvr>
                                        <p:cTn id="126" dur="1" fill="hold">
                                          <p:stCondLst>
                                            <p:cond delay="0"/>
                                          </p:stCondLst>
                                        </p:cTn>
                                        <p:tgtEl>
                                          <p:spTgt spid="6"/>
                                        </p:tgtEl>
                                        <p:attrNameLst>
                                          <p:attrName>style.visibility</p:attrName>
                                        </p:attrNameLst>
                                      </p:cBhvr>
                                      <p:to>
                                        <p:strVal val="visible"/>
                                      </p:to>
                                    </p:set>
                                    <p:animEffect transition="in" filter="wipe(down)">
                                      <p:cBhvr>
                                        <p:cTn id="127" dur="1000"/>
                                        <p:tgtEl>
                                          <p:spTgt spid="6"/>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22" presetClass="entr" presetSubtype="8" fill="hold" grpId="0" nodeType="clickEffect">
                                  <p:stCondLst>
                                    <p:cond delay="0"/>
                                  </p:stCondLst>
                                  <p:childTnLst>
                                    <p:set>
                                      <p:cBhvr>
                                        <p:cTn id="131" dur="1" fill="hold">
                                          <p:stCondLst>
                                            <p:cond delay="0"/>
                                          </p:stCondLst>
                                        </p:cTn>
                                        <p:tgtEl>
                                          <p:spTgt spid="37"/>
                                        </p:tgtEl>
                                        <p:attrNameLst>
                                          <p:attrName>style.visibility</p:attrName>
                                        </p:attrNameLst>
                                      </p:cBhvr>
                                      <p:to>
                                        <p:strVal val="visible"/>
                                      </p:to>
                                    </p:set>
                                    <p:animEffect transition="in" filter="wipe(left)">
                                      <p:cBhvr>
                                        <p:cTn id="132" dur="500"/>
                                        <p:tgtEl>
                                          <p:spTgt spid="37"/>
                                        </p:tgtEl>
                                      </p:cBhvr>
                                    </p:animEffect>
                                  </p:childTnLst>
                                </p:cTn>
                              </p:par>
                              <p:par>
                                <p:cTn id="133" presetID="22" presetClass="entr" presetSubtype="8" fill="hold" nodeType="withEffect">
                                  <p:stCondLst>
                                    <p:cond delay="0"/>
                                  </p:stCondLst>
                                  <p:childTnLst>
                                    <p:set>
                                      <p:cBhvr>
                                        <p:cTn id="134" dur="1" fill="hold">
                                          <p:stCondLst>
                                            <p:cond delay="0"/>
                                          </p:stCondLst>
                                        </p:cTn>
                                        <p:tgtEl>
                                          <p:spTgt spid="39"/>
                                        </p:tgtEl>
                                        <p:attrNameLst>
                                          <p:attrName>style.visibility</p:attrName>
                                        </p:attrNameLst>
                                      </p:cBhvr>
                                      <p:to>
                                        <p:strVal val="visible"/>
                                      </p:to>
                                    </p:set>
                                    <p:animEffect transition="in" filter="wipe(left)">
                                      <p:cBhvr>
                                        <p:cTn id="135" dur="500"/>
                                        <p:tgtEl>
                                          <p:spTgt spid="39"/>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38" presetClass="entr" presetSubtype="0" accel="50000" fill="hold" grpId="0" nodeType="clickEffect">
                                  <p:stCondLst>
                                    <p:cond delay="0"/>
                                  </p:stCondLst>
                                  <p:iterate type="lt">
                                    <p:tmPct val="50000"/>
                                  </p:iterate>
                                  <p:childTnLst>
                                    <p:set>
                                      <p:cBhvr>
                                        <p:cTn id="139" dur="1" fill="hold">
                                          <p:stCondLst>
                                            <p:cond delay="0"/>
                                          </p:stCondLst>
                                        </p:cTn>
                                        <p:tgtEl>
                                          <p:spTgt spid="36"/>
                                        </p:tgtEl>
                                        <p:attrNameLst>
                                          <p:attrName>style.visibility</p:attrName>
                                        </p:attrNameLst>
                                      </p:cBhvr>
                                      <p:to>
                                        <p:strVal val="visible"/>
                                      </p:to>
                                    </p:set>
                                    <p:set>
                                      <p:cBhvr>
                                        <p:cTn id="140" dur="455" fill="hold">
                                          <p:stCondLst>
                                            <p:cond delay="0"/>
                                          </p:stCondLst>
                                        </p:cTn>
                                        <p:tgtEl>
                                          <p:spTgt spid="36"/>
                                        </p:tgtEl>
                                        <p:attrNameLst>
                                          <p:attrName>style.rotation</p:attrName>
                                        </p:attrNameLst>
                                      </p:cBhvr>
                                      <p:to>
                                        <p:strVal val="-45.0"/>
                                      </p:to>
                                    </p:set>
                                    <p:anim calcmode="lin" valueType="num">
                                      <p:cBhvr>
                                        <p:cTn id="141" dur="455" fill="hold">
                                          <p:stCondLst>
                                            <p:cond delay="455"/>
                                          </p:stCondLst>
                                        </p:cTn>
                                        <p:tgtEl>
                                          <p:spTgt spid="36"/>
                                        </p:tgtEl>
                                        <p:attrNameLst>
                                          <p:attrName>style.rotation</p:attrName>
                                        </p:attrNameLst>
                                      </p:cBhvr>
                                      <p:tavLst>
                                        <p:tav tm="0">
                                          <p:val>
                                            <p:fltVal val="-45"/>
                                          </p:val>
                                        </p:tav>
                                        <p:tav tm="69900">
                                          <p:val>
                                            <p:fltVal val="45"/>
                                          </p:val>
                                        </p:tav>
                                        <p:tav tm="100000">
                                          <p:val>
                                            <p:fltVal val="0"/>
                                          </p:val>
                                        </p:tav>
                                      </p:tavLst>
                                    </p:anim>
                                    <p:anim calcmode="lin" valueType="num">
                                      <p:cBhvr>
                                        <p:cTn id="142" dur="455" fill="hold">
                                          <p:stCondLst>
                                            <p:cond delay="0"/>
                                          </p:stCondLst>
                                        </p:cTn>
                                        <p:tgtEl>
                                          <p:spTgt spid="36"/>
                                        </p:tgtEl>
                                        <p:attrNameLst>
                                          <p:attrName>ppt_y</p:attrName>
                                        </p:attrNameLst>
                                      </p:cBhvr>
                                      <p:tavLst>
                                        <p:tav tm="0">
                                          <p:val>
                                            <p:strVal val="#ppt_y-1"/>
                                          </p:val>
                                        </p:tav>
                                        <p:tav tm="100000">
                                          <p:val>
                                            <p:strVal val="#ppt_y-(0.354*#ppt_w-0.172*#ppt_h)"/>
                                          </p:val>
                                        </p:tav>
                                      </p:tavLst>
                                    </p:anim>
                                    <p:anim calcmode="lin" valueType="num">
                                      <p:cBhvr>
                                        <p:cTn id="143" dur="156" decel="50000" autoRev="1" fill="hold">
                                          <p:stCondLst>
                                            <p:cond delay="455"/>
                                          </p:stCondLst>
                                        </p:cTn>
                                        <p:tgtEl>
                                          <p:spTgt spid="36"/>
                                        </p:tgtEl>
                                        <p:attrNameLst>
                                          <p:attrName>ppt_y</p:attrName>
                                        </p:attrNameLst>
                                      </p:cBhvr>
                                      <p:tavLst>
                                        <p:tav tm="0">
                                          <p:val>
                                            <p:strVal val="#ppt_y-(0.354*#ppt_w-0.172*#ppt_h)"/>
                                          </p:val>
                                        </p:tav>
                                        <p:tav tm="100000">
                                          <p:val>
                                            <p:strVal val="#ppt_y-(0.354*#ppt_w-0.172*#ppt_h)-#ppt_h/2"/>
                                          </p:val>
                                        </p:tav>
                                      </p:tavLst>
                                    </p:anim>
                                    <p:anim calcmode="lin" valueType="num">
                                      <p:cBhvr>
                                        <p:cTn id="144" dur="136" fill="hold">
                                          <p:stCondLst>
                                            <p:cond delay="864"/>
                                          </p:stCondLst>
                                        </p:cTn>
                                        <p:tgtEl>
                                          <p:spTgt spid="36"/>
                                        </p:tgtEl>
                                        <p:attrNameLst>
                                          <p:attrName>ppt_y</p:attrName>
                                        </p:attrNameLst>
                                      </p:cBhvr>
                                      <p:tavLst>
                                        <p:tav tm="0">
                                          <p:val>
                                            <p:strVal val="#ppt_y-(0.354*#ppt_w-0.172*#ppt_h)"/>
                                          </p:val>
                                        </p:tav>
                                        <p:tav tm="100000">
                                          <p:val>
                                            <p:strVal val="#ppt_y"/>
                                          </p:val>
                                        </p:tav>
                                      </p:tavLst>
                                    </p:anim>
                                  </p:childTnLst>
                                </p:cTn>
                              </p:par>
                            </p:childTnLst>
                          </p:cTn>
                        </p:par>
                      </p:childTnLst>
                    </p:cTn>
                  </p:par>
                  <p:par>
                    <p:cTn id="145" fill="hold" nodeType="clickPar">
                      <p:stCondLst>
                        <p:cond delay="indefinite"/>
                      </p:stCondLst>
                      <p:childTnLst>
                        <p:par>
                          <p:cTn id="146" fill="hold" nodeType="withGroup">
                            <p:stCondLst>
                              <p:cond delay="0"/>
                            </p:stCondLst>
                            <p:childTnLst>
                              <p:par>
                                <p:cTn id="147" presetID="22" presetClass="entr" presetSubtype="1" fill="hold" nodeType="clickEffect">
                                  <p:stCondLst>
                                    <p:cond delay="0"/>
                                  </p:stCondLst>
                                  <p:childTnLst>
                                    <p:set>
                                      <p:cBhvr>
                                        <p:cTn id="148" dur="1" fill="hold">
                                          <p:stCondLst>
                                            <p:cond delay="0"/>
                                          </p:stCondLst>
                                        </p:cTn>
                                        <p:tgtEl>
                                          <p:spTgt spid="33"/>
                                        </p:tgtEl>
                                        <p:attrNameLst>
                                          <p:attrName>style.visibility</p:attrName>
                                        </p:attrNameLst>
                                      </p:cBhvr>
                                      <p:to>
                                        <p:strVal val="visible"/>
                                      </p:to>
                                    </p:set>
                                    <p:animEffect transition="in" filter="wipe(up)">
                                      <p:cBhvr>
                                        <p:cTn id="149" dur="1000"/>
                                        <p:tgtEl>
                                          <p:spTgt spid="33"/>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38" presetClass="entr" presetSubtype="0" accel="50000" fill="hold" grpId="0" nodeType="clickEffect">
                                  <p:stCondLst>
                                    <p:cond delay="0"/>
                                  </p:stCondLst>
                                  <p:iterate type="lt">
                                    <p:tmPct val="50000"/>
                                  </p:iterate>
                                  <p:childTnLst>
                                    <p:set>
                                      <p:cBhvr>
                                        <p:cTn id="153" dur="1" fill="hold">
                                          <p:stCondLst>
                                            <p:cond delay="0"/>
                                          </p:stCondLst>
                                        </p:cTn>
                                        <p:tgtEl>
                                          <p:spTgt spid="34850"/>
                                        </p:tgtEl>
                                        <p:attrNameLst>
                                          <p:attrName>style.visibility</p:attrName>
                                        </p:attrNameLst>
                                      </p:cBhvr>
                                      <p:to>
                                        <p:strVal val="visible"/>
                                      </p:to>
                                    </p:set>
                                    <p:set>
                                      <p:cBhvr>
                                        <p:cTn id="154" dur="455" fill="hold">
                                          <p:stCondLst>
                                            <p:cond delay="0"/>
                                          </p:stCondLst>
                                        </p:cTn>
                                        <p:tgtEl>
                                          <p:spTgt spid="34850"/>
                                        </p:tgtEl>
                                        <p:attrNameLst>
                                          <p:attrName>style.rotation</p:attrName>
                                        </p:attrNameLst>
                                      </p:cBhvr>
                                      <p:to>
                                        <p:strVal val="-45.0"/>
                                      </p:to>
                                    </p:set>
                                    <p:anim calcmode="lin" valueType="num">
                                      <p:cBhvr>
                                        <p:cTn id="155" dur="455" fill="hold">
                                          <p:stCondLst>
                                            <p:cond delay="455"/>
                                          </p:stCondLst>
                                        </p:cTn>
                                        <p:tgtEl>
                                          <p:spTgt spid="34850"/>
                                        </p:tgtEl>
                                        <p:attrNameLst>
                                          <p:attrName>style.rotation</p:attrName>
                                        </p:attrNameLst>
                                      </p:cBhvr>
                                      <p:tavLst>
                                        <p:tav tm="0">
                                          <p:val>
                                            <p:fltVal val="-45"/>
                                          </p:val>
                                        </p:tav>
                                        <p:tav tm="69900">
                                          <p:val>
                                            <p:fltVal val="45"/>
                                          </p:val>
                                        </p:tav>
                                        <p:tav tm="100000">
                                          <p:val>
                                            <p:fltVal val="0"/>
                                          </p:val>
                                        </p:tav>
                                      </p:tavLst>
                                    </p:anim>
                                    <p:anim calcmode="lin" valueType="num">
                                      <p:cBhvr>
                                        <p:cTn id="156" dur="455" fill="hold">
                                          <p:stCondLst>
                                            <p:cond delay="0"/>
                                          </p:stCondLst>
                                        </p:cTn>
                                        <p:tgtEl>
                                          <p:spTgt spid="34850"/>
                                        </p:tgtEl>
                                        <p:attrNameLst>
                                          <p:attrName>ppt_y</p:attrName>
                                        </p:attrNameLst>
                                      </p:cBhvr>
                                      <p:tavLst>
                                        <p:tav tm="0">
                                          <p:val>
                                            <p:strVal val="#ppt_y-1"/>
                                          </p:val>
                                        </p:tav>
                                        <p:tav tm="100000">
                                          <p:val>
                                            <p:strVal val="#ppt_y-(0.354*#ppt_w-0.172*#ppt_h)"/>
                                          </p:val>
                                        </p:tav>
                                      </p:tavLst>
                                    </p:anim>
                                    <p:anim calcmode="lin" valueType="num">
                                      <p:cBhvr>
                                        <p:cTn id="157" dur="156" decel="50000" autoRev="1" fill="hold">
                                          <p:stCondLst>
                                            <p:cond delay="455"/>
                                          </p:stCondLst>
                                        </p:cTn>
                                        <p:tgtEl>
                                          <p:spTgt spid="34850"/>
                                        </p:tgtEl>
                                        <p:attrNameLst>
                                          <p:attrName>ppt_y</p:attrName>
                                        </p:attrNameLst>
                                      </p:cBhvr>
                                      <p:tavLst>
                                        <p:tav tm="0">
                                          <p:val>
                                            <p:strVal val="#ppt_y-(0.354*#ppt_w-0.172*#ppt_h)"/>
                                          </p:val>
                                        </p:tav>
                                        <p:tav tm="100000">
                                          <p:val>
                                            <p:strVal val="#ppt_y-(0.354*#ppt_w-0.172*#ppt_h)-#ppt_h/2"/>
                                          </p:val>
                                        </p:tav>
                                      </p:tavLst>
                                    </p:anim>
                                    <p:anim calcmode="lin" valueType="num">
                                      <p:cBhvr>
                                        <p:cTn id="158" dur="136" fill="hold">
                                          <p:stCondLst>
                                            <p:cond delay="864"/>
                                          </p:stCondLst>
                                        </p:cTn>
                                        <p:tgtEl>
                                          <p:spTgt spid="34850"/>
                                        </p:tgtEl>
                                        <p:attrNameLst>
                                          <p:attrName>ppt_y</p:attrName>
                                        </p:attrNameLst>
                                      </p:cBhvr>
                                      <p:tavLst>
                                        <p:tav tm="0">
                                          <p:val>
                                            <p:strVal val="#ppt_y-(0.354*#ppt_w-0.172*#ppt_h)"/>
                                          </p:val>
                                        </p:tav>
                                        <p:tav tm="100000">
                                          <p:val>
                                            <p:strVal val="#ppt_y"/>
                                          </p:val>
                                        </p:tav>
                                      </p:tavLst>
                                    </p:anim>
                                  </p:childTnLst>
                                </p:cTn>
                              </p:par>
                            </p:childTnLst>
                          </p:cTn>
                        </p:par>
                      </p:childTnLst>
                    </p:cTn>
                  </p:par>
                  <p:par>
                    <p:cTn id="159" fill="hold" nodeType="clickPar">
                      <p:stCondLst>
                        <p:cond delay="indefinite"/>
                      </p:stCondLst>
                      <p:childTnLst>
                        <p:par>
                          <p:cTn id="160" fill="hold" nodeType="withGroup">
                            <p:stCondLst>
                              <p:cond delay="0"/>
                            </p:stCondLst>
                            <p:childTnLst>
                              <p:par>
                                <p:cTn id="161" presetID="22" presetClass="entr" presetSubtype="8" fill="hold" nodeType="clickEffect">
                                  <p:stCondLst>
                                    <p:cond delay="0"/>
                                  </p:stCondLst>
                                  <p:childTnLst>
                                    <p:set>
                                      <p:cBhvr>
                                        <p:cTn id="162" dur="1" fill="hold">
                                          <p:stCondLst>
                                            <p:cond delay="0"/>
                                          </p:stCondLst>
                                        </p:cTn>
                                        <p:tgtEl>
                                          <p:spTgt spid="41"/>
                                        </p:tgtEl>
                                        <p:attrNameLst>
                                          <p:attrName>style.visibility</p:attrName>
                                        </p:attrNameLst>
                                      </p:cBhvr>
                                      <p:to>
                                        <p:strVal val="visible"/>
                                      </p:to>
                                    </p:set>
                                    <p:animEffect transition="in" filter="wipe(left)">
                                      <p:cBhvr>
                                        <p:cTn id="163" dur="3000"/>
                                        <p:tgtEl>
                                          <p:spTgt spid="41"/>
                                        </p:tgtEl>
                                      </p:cBhvr>
                                    </p:animEffec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55" presetClass="entr" presetSubtype="0" fill="hold" grpId="0" nodeType="clickEffect">
                                  <p:stCondLst>
                                    <p:cond delay="0"/>
                                  </p:stCondLst>
                                  <p:childTnLst>
                                    <p:set>
                                      <p:cBhvr>
                                        <p:cTn id="167" dur="1" fill="hold">
                                          <p:stCondLst>
                                            <p:cond delay="0"/>
                                          </p:stCondLst>
                                        </p:cTn>
                                        <p:tgtEl>
                                          <p:spTgt spid="43"/>
                                        </p:tgtEl>
                                        <p:attrNameLst>
                                          <p:attrName>style.visibility</p:attrName>
                                        </p:attrNameLst>
                                      </p:cBhvr>
                                      <p:to>
                                        <p:strVal val="visible"/>
                                      </p:to>
                                    </p:set>
                                    <p:anim calcmode="lin" valueType="num">
                                      <p:cBhvr>
                                        <p:cTn id="168" dur="1000" fill="hold"/>
                                        <p:tgtEl>
                                          <p:spTgt spid="43"/>
                                        </p:tgtEl>
                                        <p:attrNameLst>
                                          <p:attrName>ppt_w</p:attrName>
                                        </p:attrNameLst>
                                      </p:cBhvr>
                                      <p:tavLst>
                                        <p:tav tm="0">
                                          <p:val>
                                            <p:strVal val="#ppt_w*0.70"/>
                                          </p:val>
                                        </p:tav>
                                        <p:tav tm="100000">
                                          <p:val>
                                            <p:strVal val="#ppt_w"/>
                                          </p:val>
                                        </p:tav>
                                      </p:tavLst>
                                    </p:anim>
                                    <p:anim calcmode="lin" valueType="num">
                                      <p:cBhvr>
                                        <p:cTn id="169" dur="1000" fill="hold"/>
                                        <p:tgtEl>
                                          <p:spTgt spid="43"/>
                                        </p:tgtEl>
                                        <p:attrNameLst>
                                          <p:attrName>ppt_h</p:attrName>
                                        </p:attrNameLst>
                                      </p:cBhvr>
                                      <p:tavLst>
                                        <p:tav tm="0">
                                          <p:val>
                                            <p:strVal val="#ppt_h"/>
                                          </p:val>
                                        </p:tav>
                                        <p:tav tm="100000">
                                          <p:val>
                                            <p:strVal val="#ppt_h"/>
                                          </p:val>
                                        </p:tav>
                                      </p:tavLst>
                                    </p:anim>
                                    <p:animEffect transition="in" filter="fade">
                                      <p:cBhvr>
                                        <p:cTn id="170"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animBg="1"/>
      <p:bldP spid="45061" grpId="0" animBg="1"/>
      <p:bldP spid="45062" grpId="0" animBg="1"/>
      <p:bldP spid="45063" grpId="0"/>
      <p:bldP spid="45064" grpId="0"/>
      <p:bldP spid="45065" grpId="0"/>
      <p:bldP spid="45070" grpId="0" animBg="1"/>
      <p:bldP spid="45073" grpId="0"/>
      <p:bldP spid="34836" grpId="0"/>
      <p:bldP spid="2" grpId="0" animBg="1"/>
      <p:bldP spid="3" grpId="0"/>
      <p:bldP spid="6" grpId="0" animBg="1"/>
      <p:bldP spid="7" grpId="0"/>
      <p:bldP spid="34848" grpId="0"/>
      <p:bldP spid="34850" grpId="0"/>
      <p:bldP spid="34853" grpId="0" animBg="1"/>
      <p:bldP spid="34853" grpId="1" animBg="1"/>
      <p:bldP spid="34854" grpId="0" animBg="1"/>
      <p:bldP spid="34854" grpId="1" animBg="1"/>
      <p:bldP spid="28" grpId="0"/>
      <p:bldP spid="35" grpId="0"/>
      <p:bldP spid="36" grpId="0"/>
      <p:bldP spid="37" grpId="0"/>
      <p:bldP spid="4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313" y="274638"/>
            <a:ext cx="8472487" cy="1143000"/>
          </a:xfrm>
        </p:spPr>
        <p:txBody>
          <a:bodyPr>
            <a:normAutofit fontScale="90000"/>
          </a:bodyPr>
          <a:lstStyle/>
          <a:p>
            <a:pPr algn="ctr">
              <a:defRPr/>
            </a:pPr>
            <a:r>
              <a:rPr lang="cs-CZ" dirty="0" smtClean="0">
                <a:solidFill>
                  <a:srgbClr val="FFC000"/>
                </a:solidFill>
              </a:rPr>
              <a:t>Ekonomický koloběh – mikroekonomické pojetí</a:t>
            </a:r>
            <a:endParaRPr lang="cs-CZ" dirty="0">
              <a:solidFill>
                <a:srgbClr val="FFC000"/>
              </a:solidFill>
            </a:endParaRPr>
          </a:p>
        </p:txBody>
      </p:sp>
      <p:graphicFrame>
        <p:nvGraphicFramePr>
          <p:cNvPr id="4" name="Objekt 3"/>
          <p:cNvGraphicFramePr>
            <a:graphicFrameLocks noChangeAspect="1"/>
          </p:cNvGraphicFramePr>
          <p:nvPr/>
        </p:nvGraphicFramePr>
        <p:xfrm>
          <a:off x="0" y="990600"/>
          <a:ext cx="9144000" cy="5418138"/>
        </p:xfrm>
        <a:graphic>
          <a:graphicData uri="http://schemas.openxmlformats.org/presentationml/2006/ole">
            <mc:AlternateContent xmlns:mc="http://schemas.openxmlformats.org/markup-compatibility/2006">
              <mc:Choice xmlns:v="urn:schemas-microsoft-com:vml" Requires="v">
                <p:oleObj spid="_x0000_s1068" name="obrázek" r:id="rId4" imgW="4914900" imgH="2857500" progId="Word.Picture.8">
                  <p:embed/>
                </p:oleObj>
              </mc:Choice>
              <mc:Fallback>
                <p:oleObj name="obrázek" r:id="rId4" imgW="4914900" imgH="2857500" progId="Word.Picture.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990600"/>
                        <a:ext cx="9144000" cy="541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573757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p:txBody>
          <a:bodyPr>
            <a:normAutofit fontScale="90000"/>
          </a:bodyPr>
          <a:lstStyle/>
          <a:p>
            <a:pPr algn="ctr"/>
            <a:r>
              <a:rPr lang="cs-CZ" altLang="cs-CZ" smtClean="0"/>
              <a:t>Jednoduchý výdajový multiplikátor - komentář</a:t>
            </a:r>
            <a:endParaRPr lang="en-US" altLang="cs-CZ" smtClean="0"/>
          </a:p>
        </p:txBody>
      </p:sp>
      <p:sp>
        <p:nvSpPr>
          <p:cNvPr id="43011" name="Text Box 15"/>
          <p:cNvSpPr txBox="1">
            <a:spLocks noChangeArrowheads="1"/>
          </p:cNvSpPr>
          <p:nvPr/>
        </p:nvSpPr>
        <p:spPr bwMode="auto">
          <a:xfrm>
            <a:off x="179388" y="1700213"/>
            <a:ext cx="83534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endParaRPr lang="en-US" altLang="cs-CZ" sz="1800"/>
          </a:p>
        </p:txBody>
      </p:sp>
      <p:sp>
        <p:nvSpPr>
          <p:cNvPr id="36890" name="Text Box 26"/>
          <p:cNvSpPr txBox="1">
            <a:spLocks noChangeArrowheads="1"/>
          </p:cNvSpPr>
          <p:nvPr/>
        </p:nvSpPr>
        <p:spPr bwMode="auto">
          <a:xfrm>
            <a:off x="500063" y="1773238"/>
            <a:ext cx="8143875" cy="518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lnSpc>
                <a:spcPct val="130000"/>
              </a:lnSpc>
              <a:spcBef>
                <a:spcPct val="50000"/>
              </a:spcBef>
              <a:buClrTx/>
              <a:buSzTx/>
              <a:buFontTx/>
              <a:buNone/>
            </a:pPr>
            <a:r>
              <a:rPr lang="cs-CZ" altLang="cs-CZ" sz="2400"/>
              <a:t>Zvýší se nám investiční výdaje, což vyvolá posun křivky AE směrem nahoru. Důležité je, že změna investic vyvolá několikanásobnou (multiplikovanou změnu rovnovážného produktu, která se dá vypočítat skrz </a:t>
            </a:r>
            <a:r>
              <a:rPr lang="cs-CZ" altLang="cs-CZ" sz="2400" u="sng"/>
              <a:t>jednoduchý výdajový multiplikátor</a:t>
            </a:r>
            <a:r>
              <a:rPr lang="cs-CZ" altLang="cs-CZ" sz="2400"/>
              <a:t> (značí se </a:t>
            </a:r>
            <a:r>
              <a:rPr lang="cs-CZ" altLang="cs-CZ" sz="2400">
                <a:solidFill>
                  <a:srgbClr val="009900"/>
                </a:solidFill>
              </a:rPr>
              <a:t>k</a:t>
            </a:r>
            <a:r>
              <a:rPr lang="cs-CZ" altLang="cs-CZ" sz="2400"/>
              <a:t>), který udává, </a:t>
            </a:r>
            <a:r>
              <a:rPr lang="cs-CZ" altLang="cs-CZ" sz="2400" b="1" i="1">
                <a:solidFill>
                  <a:srgbClr val="FF0000"/>
                </a:solidFill>
              </a:rPr>
              <a:t>o kolik se zvýší produkt, zvýšíme-li investiční výdaje o jednotku</a:t>
            </a:r>
            <a:r>
              <a:rPr lang="cs-CZ" altLang="cs-CZ" sz="2400"/>
              <a:t>.</a:t>
            </a:r>
          </a:p>
          <a:p>
            <a:pPr eaLnBrk="1" hangingPunct="1">
              <a:spcBef>
                <a:spcPct val="50000"/>
              </a:spcBef>
              <a:buClrTx/>
              <a:buSzTx/>
              <a:buFontTx/>
              <a:buNone/>
            </a:pPr>
            <a:endParaRPr lang="cs-CZ" altLang="cs-CZ" sz="2400" u="sng"/>
          </a:p>
          <a:p>
            <a:pPr eaLnBrk="1" hangingPunct="1">
              <a:spcBef>
                <a:spcPct val="50000"/>
              </a:spcBef>
              <a:buClrTx/>
              <a:buSzTx/>
              <a:buFontTx/>
              <a:buNone/>
            </a:pPr>
            <a:r>
              <a:rPr lang="cs-CZ" altLang="cs-CZ" sz="2400" u="sng"/>
              <a:t>Výpočet:</a:t>
            </a:r>
            <a:r>
              <a:rPr lang="cs-CZ" altLang="cs-CZ" sz="2400"/>
              <a:t> </a:t>
            </a:r>
            <a:r>
              <a:rPr lang="cs-CZ" altLang="cs-CZ" sz="2400">
                <a:solidFill>
                  <a:srgbClr val="7030A0"/>
                </a:solidFill>
              </a:rPr>
              <a:t>k=</a:t>
            </a:r>
          </a:p>
          <a:p>
            <a:pPr eaLnBrk="1" hangingPunct="1">
              <a:spcBef>
                <a:spcPct val="50000"/>
              </a:spcBef>
              <a:buClrTx/>
              <a:buSzTx/>
              <a:buFontTx/>
              <a:buNone/>
            </a:pPr>
            <a:endParaRPr lang="cs-CZ" altLang="cs-CZ" sz="2400"/>
          </a:p>
          <a:p>
            <a:pPr eaLnBrk="1" hangingPunct="1">
              <a:spcBef>
                <a:spcPct val="50000"/>
              </a:spcBef>
              <a:buClrTx/>
              <a:buSzTx/>
              <a:buFontTx/>
              <a:buNone/>
            </a:pPr>
            <a:endParaRPr lang="en-US" altLang="cs-CZ" sz="2400"/>
          </a:p>
        </p:txBody>
      </p:sp>
      <p:cxnSp>
        <p:nvCxnSpPr>
          <p:cNvPr id="9" name="Přímá spojovací čára 8"/>
          <p:cNvCxnSpPr/>
          <p:nvPr/>
        </p:nvCxnSpPr>
        <p:spPr>
          <a:xfrm>
            <a:off x="2286000" y="5500688"/>
            <a:ext cx="714375" cy="1587"/>
          </a:xfrm>
          <a:prstGeom prst="line">
            <a:avLst/>
          </a:prstGeom>
          <a:ln w="34925">
            <a:solidFill>
              <a:srgbClr val="7030A0"/>
            </a:solidFill>
          </a:ln>
        </p:spPr>
        <p:style>
          <a:lnRef idx="1">
            <a:schemeClr val="accent1"/>
          </a:lnRef>
          <a:fillRef idx="0">
            <a:schemeClr val="accent1"/>
          </a:fillRef>
          <a:effectRef idx="0">
            <a:schemeClr val="accent1"/>
          </a:effectRef>
          <a:fontRef idx="minor">
            <a:schemeClr val="tx1"/>
          </a:fontRef>
        </p:style>
      </p:cxnSp>
      <p:sp>
        <p:nvSpPr>
          <p:cNvPr id="11" name="Text Box 32"/>
          <p:cNvSpPr txBox="1">
            <a:spLocks noChangeArrowheads="1"/>
          </p:cNvSpPr>
          <p:nvPr/>
        </p:nvSpPr>
        <p:spPr bwMode="auto">
          <a:xfrm>
            <a:off x="2357438" y="5000625"/>
            <a:ext cx="571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el-GR" altLang="cs-CZ" sz="1600" b="1">
                <a:solidFill>
                  <a:srgbClr val="7030A0"/>
                </a:solidFill>
              </a:rPr>
              <a:t>Δ</a:t>
            </a:r>
            <a:r>
              <a:rPr lang="cs-CZ" altLang="cs-CZ" sz="2400" b="1">
                <a:solidFill>
                  <a:srgbClr val="7030A0"/>
                </a:solidFill>
              </a:rPr>
              <a:t>Y</a:t>
            </a:r>
            <a:endParaRPr lang="en-US" altLang="cs-CZ" sz="2400" b="1">
              <a:solidFill>
                <a:srgbClr val="7030A0"/>
              </a:solidFill>
            </a:endParaRPr>
          </a:p>
        </p:txBody>
      </p:sp>
      <p:sp>
        <p:nvSpPr>
          <p:cNvPr id="12" name="Text Box 32"/>
          <p:cNvSpPr txBox="1">
            <a:spLocks noChangeArrowheads="1"/>
          </p:cNvSpPr>
          <p:nvPr/>
        </p:nvSpPr>
        <p:spPr bwMode="auto">
          <a:xfrm>
            <a:off x="2357438" y="5572125"/>
            <a:ext cx="863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el-GR" altLang="cs-CZ" sz="1600" b="1">
                <a:solidFill>
                  <a:srgbClr val="7030A0"/>
                </a:solidFill>
              </a:rPr>
              <a:t>Δ</a:t>
            </a:r>
            <a:r>
              <a:rPr lang="cs-CZ" altLang="cs-CZ" sz="1600" b="1">
                <a:solidFill>
                  <a:srgbClr val="7030A0"/>
                </a:solidFill>
              </a:rPr>
              <a:t> </a:t>
            </a:r>
            <a:r>
              <a:rPr lang="cs-CZ" altLang="cs-CZ" sz="2400" b="1">
                <a:solidFill>
                  <a:srgbClr val="7030A0"/>
                </a:solidFill>
              </a:rPr>
              <a:t>I</a:t>
            </a:r>
            <a:endParaRPr lang="en-US" altLang="cs-CZ" sz="2400" b="1">
              <a:solidFill>
                <a:srgbClr val="7030A0"/>
              </a:solidFill>
            </a:endParaRPr>
          </a:p>
        </p:txBody>
      </p:sp>
      <p:sp>
        <p:nvSpPr>
          <p:cNvPr id="22" name="TextovéPole 21"/>
          <p:cNvSpPr txBox="1">
            <a:spLocks noChangeArrowheads="1"/>
          </p:cNvSpPr>
          <p:nvPr/>
        </p:nvSpPr>
        <p:spPr bwMode="auto">
          <a:xfrm>
            <a:off x="3000375" y="5286375"/>
            <a:ext cx="428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solidFill>
                  <a:srgbClr val="7030A0"/>
                </a:solidFill>
              </a:rPr>
              <a:t>=</a:t>
            </a:r>
          </a:p>
        </p:txBody>
      </p:sp>
      <p:cxnSp>
        <p:nvCxnSpPr>
          <p:cNvPr id="23" name="Přímá spojovací čára 22"/>
          <p:cNvCxnSpPr/>
          <p:nvPr/>
        </p:nvCxnSpPr>
        <p:spPr>
          <a:xfrm>
            <a:off x="3286125" y="5500688"/>
            <a:ext cx="714375" cy="1587"/>
          </a:xfrm>
          <a:prstGeom prst="line">
            <a:avLst/>
          </a:prstGeom>
          <a:ln w="3492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4" name="Přímá spojovací čára 23"/>
          <p:cNvCxnSpPr/>
          <p:nvPr/>
        </p:nvCxnSpPr>
        <p:spPr>
          <a:xfrm>
            <a:off x="4429125" y="5500688"/>
            <a:ext cx="714375" cy="1587"/>
          </a:xfrm>
          <a:prstGeom prst="line">
            <a:avLst/>
          </a:prstGeom>
          <a:ln w="34925">
            <a:solidFill>
              <a:srgbClr val="7030A0"/>
            </a:solidFill>
          </a:ln>
        </p:spPr>
        <p:style>
          <a:lnRef idx="1">
            <a:schemeClr val="accent1"/>
          </a:lnRef>
          <a:fillRef idx="0">
            <a:schemeClr val="accent1"/>
          </a:fillRef>
          <a:effectRef idx="0">
            <a:schemeClr val="accent1"/>
          </a:effectRef>
          <a:fontRef idx="minor">
            <a:schemeClr val="tx1"/>
          </a:fontRef>
        </p:style>
      </p:cxnSp>
      <p:sp>
        <p:nvSpPr>
          <p:cNvPr id="25" name="TextovéPole 24"/>
          <p:cNvSpPr txBox="1">
            <a:spLocks noChangeArrowheads="1"/>
          </p:cNvSpPr>
          <p:nvPr/>
        </p:nvSpPr>
        <p:spPr bwMode="auto">
          <a:xfrm>
            <a:off x="4000500" y="5286375"/>
            <a:ext cx="428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solidFill>
                  <a:srgbClr val="7030A0"/>
                </a:solidFill>
              </a:rPr>
              <a:t>=</a:t>
            </a:r>
          </a:p>
        </p:txBody>
      </p:sp>
      <p:sp>
        <p:nvSpPr>
          <p:cNvPr id="26" name="TextovéPole 25"/>
          <p:cNvSpPr txBox="1">
            <a:spLocks noChangeArrowheads="1"/>
          </p:cNvSpPr>
          <p:nvPr/>
        </p:nvSpPr>
        <p:spPr bwMode="auto">
          <a:xfrm>
            <a:off x="3214688" y="5572125"/>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b="1">
                <a:solidFill>
                  <a:srgbClr val="7030A0"/>
                </a:solidFill>
              </a:rPr>
              <a:t>1-mpc</a:t>
            </a:r>
          </a:p>
        </p:txBody>
      </p:sp>
      <p:sp>
        <p:nvSpPr>
          <p:cNvPr id="28" name="TextovéPole 27"/>
          <p:cNvSpPr txBox="1">
            <a:spLocks noChangeArrowheads="1"/>
          </p:cNvSpPr>
          <p:nvPr/>
        </p:nvSpPr>
        <p:spPr bwMode="auto">
          <a:xfrm>
            <a:off x="4572000" y="5072063"/>
            <a:ext cx="4286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b="1">
                <a:solidFill>
                  <a:srgbClr val="7030A0"/>
                </a:solidFill>
              </a:rPr>
              <a:t>1</a:t>
            </a:r>
          </a:p>
        </p:txBody>
      </p:sp>
      <p:sp>
        <p:nvSpPr>
          <p:cNvPr id="29" name="TextovéPole 28"/>
          <p:cNvSpPr txBox="1">
            <a:spLocks noChangeArrowheads="1"/>
          </p:cNvSpPr>
          <p:nvPr/>
        </p:nvSpPr>
        <p:spPr bwMode="auto">
          <a:xfrm>
            <a:off x="3357563" y="5072063"/>
            <a:ext cx="4286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b="1">
                <a:solidFill>
                  <a:srgbClr val="7030A0"/>
                </a:solidFill>
              </a:rPr>
              <a:t>1</a:t>
            </a:r>
          </a:p>
        </p:txBody>
      </p:sp>
      <p:sp>
        <p:nvSpPr>
          <p:cNvPr id="30" name="TextovéPole 29"/>
          <p:cNvSpPr txBox="1">
            <a:spLocks noChangeArrowheads="1"/>
          </p:cNvSpPr>
          <p:nvPr/>
        </p:nvSpPr>
        <p:spPr bwMode="auto">
          <a:xfrm>
            <a:off x="4500563" y="5572125"/>
            <a:ext cx="1000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b="1">
                <a:solidFill>
                  <a:srgbClr val="7030A0"/>
                </a:solidFill>
              </a:rPr>
              <a:t>mps</a:t>
            </a:r>
          </a:p>
        </p:txBody>
      </p:sp>
    </p:spTree>
    <p:extLst>
      <p:ext uri="{BB962C8B-B14F-4D97-AF65-F5344CB8AC3E}">
        <p14:creationId xmlns:p14="http://schemas.microsoft.com/office/powerpoint/2010/main" val="30156726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6890">
                                            <p:txEl>
                                              <p:pRg st="2" end="2"/>
                                            </p:txEl>
                                          </p:spTgt>
                                        </p:tgtEl>
                                        <p:attrNameLst>
                                          <p:attrName>style.visibility</p:attrName>
                                        </p:attrNameLst>
                                      </p:cBhvr>
                                      <p:to>
                                        <p:strVal val="visible"/>
                                      </p:to>
                                    </p:set>
                                    <p:animEffect transition="in" filter="wipe(left)">
                                      <p:cBhvr>
                                        <p:cTn id="7" dur="3000"/>
                                        <p:tgtEl>
                                          <p:spTgt spid="36890">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500"/>
                                        <p:tgtEl>
                                          <p:spTgt spid="11"/>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left)">
                                      <p:cBhvr>
                                        <p:cTn id="18" dur="500"/>
                                        <p:tgtEl>
                                          <p:spTgt spid="1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ipe(left)">
                                      <p:cBhvr>
                                        <p:cTn id="23" dur="2000"/>
                                        <p:tgtEl>
                                          <p:spTgt spid="22"/>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29"/>
                                        </p:tgtEl>
                                        <p:attrNameLst>
                                          <p:attrName>style.visibility</p:attrName>
                                        </p:attrNameLst>
                                      </p:cBhvr>
                                      <p:to>
                                        <p:strVal val="visible"/>
                                      </p:to>
                                    </p:set>
                                    <p:animEffect transition="in" filter="wipe(left)">
                                      <p:cBhvr>
                                        <p:cTn id="26" dur="2000"/>
                                        <p:tgtEl>
                                          <p:spTgt spid="29"/>
                                        </p:tgtEl>
                                      </p:cBhvr>
                                    </p:animEffect>
                                  </p:childTnLst>
                                </p:cTn>
                              </p:par>
                              <p:par>
                                <p:cTn id="27" presetID="22" presetClass="entr" presetSubtype="8"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left)">
                                      <p:cBhvr>
                                        <p:cTn id="29" dur="2000"/>
                                        <p:tgtEl>
                                          <p:spTgt spid="23"/>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wipe(left)">
                                      <p:cBhvr>
                                        <p:cTn id="32" dur="2000"/>
                                        <p:tgtEl>
                                          <p:spTgt spid="2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wipe(left)">
                                      <p:cBhvr>
                                        <p:cTn id="37" dur="2000"/>
                                        <p:tgtEl>
                                          <p:spTgt spid="25"/>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wipe(left)">
                                      <p:cBhvr>
                                        <p:cTn id="40" dur="2000"/>
                                        <p:tgtEl>
                                          <p:spTgt spid="28"/>
                                        </p:tgtEl>
                                      </p:cBhvr>
                                    </p:animEffect>
                                  </p:childTnLst>
                                </p:cTn>
                              </p:par>
                              <p:par>
                                <p:cTn id="41" presetID="22" presetClass="entr" presetSubtype="8"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wipe(left)">
                                      <p:cBhvr>
                                        <p:cTn id="43" dur="2000"/>
                                        <p:tgtEl>
                                          <p:spTgt spid="24"/>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30"/>
                                        </p:tgtEl>
                                        <p:attrNameLst>
                                          <p:attrName>style.visibility</p:attrName>
                                        </p:attrNameLst>
                                      </p:cBhvr>
                                      <p:to>
                                        <p:strVal val="visible"/>
                                      </p:to>
                                    </p:set>
                                    <p:animEffect transition="in" filter="wipe(left)">
                                      <p:cBhvr>
                                        <p:cTn id="46" dur="2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22" grpId="0"/>
      <p:bldP spid="25" grpId="0"/>
      <p:bldP spid="26" grpId="0"/>
      <p:bldP spid="28" grpId="0"/>
      <p:bldP spid="29" grpId="0"/>
      <p:bldP spid="30"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p:txBody>
          <a:bodyPr>
            <a:normAutofit fontScale="90000"/>
          </a:bodyPr>
          <a:lstStyle/>
          <a:p>
            <a:pPr algn="ctr"/>
            <a:r>
              <a:rPr lang="cs-CZ" altLang="cs-CZ" smtClean="0"/>
              <a:t>Jednoduchý výdajový multiplikátor</a:t>
            </a:r>
            <a:endParaRPr lang="en-US" altLang="cs-CZ" smtClean="0"/>
          </a:p>
        </p:txBody>
      </p:sp>
      <p:sp>
        <p:nvSpPr>
          <p:cNvPr id="45060" name="Line 4"/>
          <p:cNvSpPr>
            <a:spLocks noChangeShapeType="1"/>
          </p:cNvSpPr>
          <p:nvPr/>
        </p:nvSpPr>
        <p:spPr bwMode="auto">
          <a:xfrm>
            <a:off x="2627313" y="2781300"/>
            <a:ext cx="0" cy="316865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061" name="Line 5"/>
          <p:cNvSpPr>
            <a:spLocks noChangeShapeType="1"/>
          </p:cNvSpPr>
          <p:nvPr/>
        </p:nvSpPr>
        <p:spPr bwMode="auto">
          <a:xfrm>
            <a:off x="2627313" y="5949950"/>
            <a:ext cx="5438775"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5062" name="Line 6"/>
          <p:cNvSpPr>
            <a:spLocks noChangeShapeType="1"/>
          </p:cNvSpPr>
          <p:nvPr/>
        </p:nvSpPr>
        <p:spPr bwMode="auto">
          <a:xfrm flipV="1">
            <a:off x="2700338" y="2420938"/>
            <a:ext cx="3455987" cy="3457575"/>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45063" name="Text Box 7"/>
          <p:cNvSpPr txBox="1">
            <a:spLocks noChangeArrowheads="1"/>
          </p:cNvSpPr>
          <p:nvPr/>
        </p:nvSpPr>
        <p:spPr bwMode="auto">
          <a:xfrm>
            <a:off x="6156325" y="2205038"/>
            <a:ext cx="1441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45</a:t>
            </a:r>
            <a:r>
              <a:rPr lang="en-US" altLang="cs-CZ" sz="1800">
                <a:cs typeface="Arial" panose="020B0604020202020204" pitchFamily="34" charset="0"/>
              </a:rPr>
              <a:t>°</a:t>
            </a:r>
            <a:r>
              <a:rPr lang="cs-CZ" altLang="cs-CZ" sz="1800">
                <a:cs typeface="Arial" panose="020B0604020202020204" pitchFamily="34" charset="0"/>
              </a:rPr>
              <a:t> (Y=AE)</a:t>
            </a:r>
            <a:endParaRPr lang="en-US" altLang="cs-CZ" sz="1800">
              <a:cs typeface="Arial" panose="020B0604020202020204" pitchFamily="34" charset="0"/>
            </a:endParaRPr>
          </a:p>
        </p:txBody>
      </p:sp>
      <p:sp>
        <p:nvSpPr>
          <p:cNvPr id="45064" name="Text Box 8"/>
          <p:cNvSpPr txBox="1">
            <a:spLocks noChangeArrowheads="1"/>
          </p:cNvSpPr>
          <p:nvPr/>
        </p:nvSpPr>
        <p:spPr bwMode="auto">
          <a:xfrm>
            <a:off x="2051050" y="2420938"/>
            <a:ext cx="86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2400"/>
              <a:t>AE</a:t>
            </a:r>
            <a:endParaRPr lang="en-US" altLang="cs-CZ" sz="2400"/>
          </a:p>
        </p:txBody>
      </p:sp>
      <p:sp>
        <p:nvSpPr>
          <p:cNvPr id="45065" name="Text Box 9"/>
          <p:cNvSpPr txBox="1">
            <a:spLocks noChangeArrowheads="1"/>
          </p:cNvSpPr>
          <p:nvPr/>
        </p:nvSpPr>
        <p:spPr bwMode="auto">
          <a:xfrm>
            <a:off x="7956550" y="6021388"/>
            <a:ext cx="936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2400"/>
              <a:t>Y</a:t>
            </a:r>
            <a:endParaRPr lang="en-US" altLang="cs-CZ" sz="2400"/>
          </a:p>
        </p:txBody>
      </p:sp>
      <p:sp>
        <p:nvSpPr>
          <p:cNvPr id="45070" name="Line 14"/>
          <p:cNvSpPr>
            <a:spLocks noChangeShapeType="1"/>
          </p:cNvSpPr>
          <p:nvPr/>
        </p:nvSpPr>
        <p:spPr bwMode="auto">
          <a:xfrm flipH="1">
            <a:off x="2484438" y="5445125"/>
            <a:ext cx="0" cy="576263"/>
          </a:xfrm>
          <a:prstGeom prst="line">
            <a:avLst/>
          </a:prstGeom>
          <a:noFill/>
          <a:ln w="31750">
            <a:solidFill>
              <a:srgbClr val="8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45073" name="Text Box 17"/>
          <p:cNvSpPr txBox="1">
            <a:spLocks noChangeArrowheads="1"/>
          </p:cNvSpPr>
          <p:nvPr/>
        </p:nvSpPr>
        <p:spPr bwMode="auto">
          <a:xfrm>
            <a:off x="1692275" y="5300663"/>
            <a:ext cx="971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a:t>A</a:t>
            </a:r>
            <a:r>
              <a:rPr lang="cs-CZ" altLang="cs-CZ" sz="1800" baseline="-25000"/>
              <a:t>A</a:t>
            </a:r>
            <a:endParaRPr lang="en-US" altLang="cs-CZ" sz="1800" baseline="-25000"/>
          </a:p>
        </p:txBody>
      </p:sp>
      <p:cxnSp>
        <p:nvCxnSpPr>
          <p:cNvPr id="20" name="Přímá spojovací čára 19"/>
          <p:cNvCxnSpPr/>
          <p:nvPr/>
        </p:nvCxnSpPr>
        <p:spPr>
          <a:xfrm rot="5400000">
            <a:off x="3031331" y="5545932"/>
            <a:ext cx="776287" cy="0"/>
          </a:xfrm>
          <a:prstGeom prst="line">
            <a:avLst/>
          </a:prstGeom>
          <a:ln w="31750">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34836" name="TextovéPole 21"/>
          <p:cNvSpPr txBox="1">
            <a:spLocks noChangeArrowheads="1"/>
          </p:cNvSpPr>
          <p:nvPr/>
        </p:nvSpPr>
        <p:spPr bwMode="auto">
          <a:xfrm>
            <a:off x="3203575" y="6021388"/>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Y</a:t>
            </a:r>
            <a:r>
              <a:rPr lang="cs-CZ" altLang="cs-CZ" sz="2000" baseline="-25000"/>
              <a:t>E1 </a:t>
            </a:r>
          </a:p>
        </p:txBody>
      </p:sp>
      <p:sp>
        <p:nvSpPr>
          <p:cNvPr id="45069" name="Text Box 24"/>
          <p:cNvSpPr txBox="1">
            <a:spLocks noChangeArrowheads="1"/>
          </p:cNvSpPr>
          <p:nvPr/>
        </p:nvSpPr>
        <p:spPr bwMode="auto">
          <a:xfrm>
            <a:off x="179388" y="1700213"/>
            <a:ext cx="83534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endParaRPr lang="en-US" altLang="cs-CZ" sz="1800"/>
          </a:p>
        </p:txBody>
      </p:sp>
      <p:sp>
        <p:nvSpPr>
          <p:cNvPr id="11278" name="Text Box 25"/>
          <p:cNvSpPr txBox="1">
            <a:spLocks noChangeArrowheads="1"/>
          </p:cNvSpPr>
          <p:nvPr/>
        </p:nvSpPr>
        <p:spPr bwMode="auto">
          <a:xfrm>
            <a:off x="250825" y="1773238"/>
            <a:ext cx="8642350" cy="366712"/>
          </a:xfrm>
          <a:prstGeom prst="rect">
            <a:avLst/>
          </a:prstGeom>
          <a:solidFill>
            <a:schemeClr val="accent1">
              <a:lumMod val="60000"/>
              <a:lumOff val="40000"/>
            </a:schemeClr>
          </a:solid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cs-CZ" altLang="cs-CZ" b="1" dirty="0" smtClean="0"/>
              <a:t>Jaký efekt bude mít na výši rovnovážného produktu zvýšení </a:t>
            </a:r>
            <a:r>
              <a:rPr lang="cs-CZ" altLang="cs-CZ" b="1" dirty="0" err="1" smtClean="0"/>
              <a:t>mpc</a:t>
            </a:r>
            <a:r>
              <a:rPr lang="cs-CZ" altLang="cs-CZ" b="1" dirty="0" smtClean="0"/>
              <a:t>?</a:t>
            </a:r>
            <a:endParaRPr lang="en-US" altLang="cs-CZ" b="1" dirty="0" smtClean="0"/>
          </a:p>
        </p:txBody>
      </p:sp>
      <p:sp>
        <p:nvSpPr>
          <p:cNvPr id="2" name="Line 10"/>
          <p:cNvSpPr>
            <a:spLocks noChangeShapeType="1"/>
          </p:cNvSpPr>
          <p:nvPr/>
        </p:nvSpPr>
        <p:spPr bwMode="auto">
          <a:xfrm flipV="1">
            <a:off x="2627313" y="3786188"/>
            <a:ext cx="4945062" cy="1587500"/>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3" name="Text Box 12"/>
          <p:cNvSpPr txBox="1">
            <a:spLocks noChangeArrowheads="1"/>
          </p:cNvSpPr>
          <p:nvPr/>
        </p:nvSpPr>
        <p:spPr bwMode="auto">
          <a:xfrm>
            <a:off x="7500938" y="3714750"/>
            <a:ext cx="18002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AE</a:t>
            </a:r>
            <a:r>
              <a:rPr lang="cs-CZ" altLang="cs-CZ" sz="1800" b="1" baseline="-25000"/>
              <a:t>0</a:t>
            </a:r>
            <a:r>
              <a:rPr lang="cs-CZ" altLang="cs-CZ" sz="1800" b="1"/>
              <a:t>=C+I</a:t>
            </a:r>
            <a:endParaRPr lang="en-US" altLang="cs-CZ" sz="1800" b="1"/>
          </a:p>
        </p:txBody>
      </p:sp>
      <p:sp>
        <p:nvSpPr>
          <p:cNvPr id="6" name="Line 10"/>
          <p:cNvSpPr>
            <a:spLocks noChangeShapeType="1"/>
          </p:cNvSpPr>
          <p:nvPr/>
        </p:nvSpPr>
        <p:spPr bwMode="auto">
          <a:xfrm flipV="1">
            <a:off x="2662238" y="2500313"/>
            <a:ext cx="4052887" cy="2867025"/>
          </a:xfrm>
          <a:prstGeom prst="line">
            <a:avLst/>
          </a:prstGeom>
          <a:noFill/>
          <a:ln w="53975">
            <a:solidFill>
              <a:srgbClr val="800000"/>
            </a:solidFill>
            <a:prstDash val="dash"/>
            <a:round/>
            <a:headEnd/>
            <a:tailEnd/>
          </a:ln>
          <a:extLst>
            <a:ext uri="{909E8E84-426E-40DD-AFC4-6F175D3DCCD1}">
              <a14:hiddenFill xmlns:a14="http://schemas.microsoft.com/office/drawing/2010/main">
                <a:noFill/>
              </a14:hiddenFill>
            </a:ext>
          </a:extLst>
        </p:spPr>
        <p:txBody>
          <a:bodyPr/>
          <a:lstStyle/>
          <a:p>
            <a:endParaRPr lang="cs-CZ"/>
          </a:p>
        </p:txBody>
      </p:sp>
      <p:sp>
        <p:nvSpPr>
          <p:cNvPr id="7" name="Text Box 12"/>
          <p:cNvSpPr txBox="1">
            <a:spLocks noChangeArrowheads="1"/>
          </p:cNvSpPr>
          <p:nvPr/>
        </p:nvSpPr>
        <p:spPr bwMode="auto">
          <a:xfrm>
            <a:off x="6600825" y="2670175"/>
            <a:ext cx="18002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AE</a:t>
            </a:r>
            <a:r>
              <a:rPr lang="cs-CZ" altLang="cs-CZ" sz="1800" b="1" baseline="-25000"/>
              <a:t>1</a:t>
            </a:r>
            <a:r>
              <a:rPr lang="cs-CZ" altLang="cs-CZ" sz="1800" b="1"/>
              <a:t>=C+I</a:t>
            </a:r>
            <a:endParaRPr lang="en-US" altLang="cs-CZ" sz="1800" b="1"/>
          </a:p>
        </p:txBody>
      </p:sp>
      <p:sp>
        <p:nvSpPr>
          <p:cNvPr id="34848" name="Text Box 32"/>
          <p:cNvSpPr txBox="1">
            <a:spLocks noChangeArrowheads="1"/>
          </p:cNvSpPr>
          <p:nvPr/>
        </p:nvSpPr>
        <p:spPr bwMode="auto">
          <a:xfrm>
            <a:off x="1331913" y="4772025"/>
            <a:ext cx="11350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el-GR" altLang="cs-CZ" sz="2400" b="1"/>
              <a:t>Δ</a:t>
            </a:r>
            <a:r>
              <a:rPr lang="cs-CZ" altLang="cs-CZ" sz="2400" b="1"/>
              <a:t>mpc</a:t>
            </a:r>
            <a:endParaRPr lang="en-US" altLang="cs-CZ" sz="2400" b="1"/>
          </a:p>
        </p:txBody>
      </p:sp>
      <p:sp>
        <p:nvSpPr>
          <p:cNvPr id="34850" name="TextovéPole 21"/>
          <p:cNvSpPr txBox="1">
            <a:spLocks noChangeArrowheads="1"/>
          </p:cNvSpPr>
          <p:nvPr/>
        </p:nvSpPr>
        <p:spPr bwMode="auto">
          <a:xfrm>
            <a:off x="4067175" y="6021388"/>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a:t>Y</a:t>
            </a:r>
            <a:r>
              <a:rPr lang="cs-CZ" altLang="cs-CZ" sz="2000" baseline="-25000"/>
              <a:t>E2</a:t>
            </a:r>
          </a:p>
        </p:txBody>
      </p:sp>
      <p:sp>
        <p:nvSpPr>
          <p:cNvPr id="34853" name="AutoShape 37"/>
          <p:cNvSpPr>
            <a:spLocks noChangeArrowheads="1"/>
          </p:cNvSpPr>
          <p:nvPr/>
        </p:nvSpPr>
        <p:spPr bwMode="auto">
          <a:xfrm rot="-1768848">
            <a:off x="4549775" y="4044950"/>
            <a:ext cx="330200" cy="576263"/>
          </a:xfrm>
          <a:prstGeom prst="upArrow">
            <a:avLst>
              <a:gd name="adj1" fmla="val 50000"/>
              <a:gd name="adj2" fmla="val 43630"/>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cs-CZ" sz="1800"/>
          </a:p>
        </p:txBody>
      </p:sp>
      <p:sp>
        <p:nvSpPr>
          <p:cNvPr id="34854" name="AutoShape 38"/>
          <p:cNvSpPr>
            <a:spLocks noChangeArrowheads="1"/>
          </p:cNvSpPr>
          <p:nvPr/>
        </p:nvSpPr>
        <p:spPr bwMode="auto">
          <a:xfrm rot="-1768848">
            <a:off x="6835775" y="3330575"/>
            <a:ext cx="330200" cy="576263"/>
          </a:xfrm>
          <a:prstGeom prst="upArrow">
            <a:avLst>
              <a:gd name="adj1" fmla="val 50000"/>
              <a:gd name="adj2" fmla="val 43630"/>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cs-CZ" sz="1800"/>
          </a:p>
        </p:txBody>
      </p:sp>
      <p:sp>
        <p:nvSpPr>
          <p:cNvPr id="28" name="TextovéPole 27"/>
          <p:cNvSpPr txBox="1">
            <a:spLocks noChangeArrowheads="1"/>
          </p:cNvSpPr>
          <p:nvPr/>
        </p:nvSpPr>
        <p:spPr bwMode="auto">
          <a:xfrm>
            <a:off x="127000" y="2690813"/>
            <a:ext cx="20351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Změna mpc vyvolá změnu sklonu AE </a:t>
            </a:r>
          </a:p>
          <a:p>
            <a:pPr eaLnBrk="1" hangingPunct="1">
              <a:spcBef>
                <a:spcPct val="0"/>
              </a:spcBef>
              <a:buClrTx/>
              <a:buSzTx/>
              <a:buFontTx/>
              <a:buNone/>
            </a:pPr>
            <a:r>
              <a:rPr lang="cs-CZ" altLang="cs-CZ" sz="1800"/>
              <a:t>zvýší se</a:t>
            </a:r>
          </a:p>
        </p:txBody>
      </p:sp>
      <p:sp>
        <p:nvSpPr>
          <p:cNvPr id="29" name="Šrafovaná šipka doprava 28"/>
          <p:cNvSpPr/>
          <p:nvPr/>
        </p:nvSpPr>
        <p:spPr>
          <a:xfrm rot="2343961">
            <a:off x="666750" y="4051300"/>
            <a:ext cx="992188" cy="428625"/>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cs-CZ"/>
          </a:p>
        </p:txBody>
      </p:sp>
      <p:cxnSp>
        <p:nvCxnSpPr>
          <p:cNvPr id="33" name="Přímá spojovací čára 32"/>
          <p:cNvCxnSpPr/>
          <p:nvPr/>
        </p:nvCxnSpPr>
        <p:spPr>
          <a:xfrm rot="5400000">
            <a:off x="3571081" y="5001419"/>
            <a:ext cx="1857375" cy="1588"/>
          </a:xfrm>
          <a:prstGeom prst="line">
            <a:avLst/>
          </a:prstGeom>
          <a:ln w="444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5" name="Text Box 32"/>
          <p:cNvSpPr txBox="1">
            <a:spLocks noChangeArrowheads="1"/>
          </p:cNvSpPr>
          <p:nvPr/>
        </p:nvSpPr>
        <p:spPr bwMode="auto">
          <a:xfrm>
            <a:off x="3421063" y="5086350"/>
            <a:ext cx="86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E</a:t>
            </a:r>
            <a:r>
              <a:rPr lang="cs-CZ" altLang="cs-CZ" sz="1800" b="1" baseline="-25000"/>
              <a:t>1</a:t>
            </a:r>
            <a:endParaRPr lang="en-US" altLang="cs-CZ" sz="1800" b="1" baseline="-25000"/>
          </a:p>
        </p:txBody>
      </p:sp>
      <p:sp>
        <p:nvSpPr>
          <p:cNvPr id="36" name="Text Box 32"/>
          <p:cNvSpPr txBox="1">
            <a:spLocks noChangeArrowheads="1"/>
          </p:cNvSpPr>
          <p:nvPr/>
        </p:nvSpPr>
        <p:spPr bwMode="auto">
          <a:xfrm>
            <a:off x="4143375" y="3643313"/>
            <a:ext cx="863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1800" b="1"/>
              <a:t>E</a:t>
            </a:r>
            <a:r>
              <a:rPr lang="cs-CZ" altLang="cs-CZ" sz="1800" b="1" baseline="-25000"/>
              <a:t>2</a:t>
            </a:r>
            <a:endParaRPr lang="en-US" altLang="cs-CZ" sz="1800" b="1" baseline="-25000"/>
          </a:p>
        </p:txBody>
      </p:sp>
      <p:sp>
        <p:nvSpPr>
          <p:cNvPr id="37" name="TextovéPole 36"/>
          <p:cNvSpPr txBox="1">
            <a:spLocks noChangeArrowheads="1"/>
          </p:cNvSpPr>
          <p:nvPr/>
        </p:nvSpPr>
        <p:spPr bwMode="auto">
          <a:xfrm>
            <a:off x="2786063" y="2643188"/>
            <a:ext cx="26431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a:t>Nový rovnovážný bod</a:t>
            </a:r>
          </a:p>
        </p:txBody>
      </p:sp>
      <p:cxnSp>
        <p:nvCxnSpPr>
          <p:cNvPr id="39" name="Přímá spojovací šipka 38"/>
          <p:cNvCxnSpPr/>
          <p:nvPr/>
        </p:nvCxnSpPr>
        <p:spPr>
          <a:xfrm rot="16200000" flipH="1">
            <a:off x="3643313" y="3071813"/>
            <a:ext cx="571500" cy="571500"/>
          </a:xfrm>
          <a:prstGeom prst="straightConnector1">
            <a:avLst/>
          </a:prstGeom>
          <a:ln w="25400">
            <a:solidFill>
              <a:srgbClr val="009900"/>
            </a:solidFill>
            <a:tailEnd type="arrow"/>
          </a:ln>
        </p:spPr>
        <p:style>
          <a:lnRef idx="1">
            <a:schemeClr val="accent1"/>
          </a:lnRef>
          <a:fillRef idx="0">
            <a:schemeClr val="accent1"/>
          </a:fillRef>
          <a:effectRef idx="0">
            <a:schemeClr val="accent1"/>
          </a:effectRef>
          <a:fontRef idx="minor">
            <a:schemeClr val="tx1"/>
          </a:fontRef>
        </p:style>
      </p:cxnSp>
      <p:cxnSp>
        <p:nvCxnSpPr>
          <p:cNvPr id="41" name="Přímá spojovací šipka 40"/>
          <p:cNvCxnSpPr/>
          <p:nvPr/>
        </p:nvCxnSpPr>
        <p:spPr>
          <a:xfrm>
            <a:off x="3500438" y="6572250"/>
            <a:ext cx="1071562" cy="1588"/>
          </a:xfrm>
          <a:prstGeom prst="straightConnector1">
            <a:avLst/>
          </a:prstGeom>
          <a:ln w="50800">
            <a:solidFill>
              <a:srgbClr val="009900"/>
            </a:solidFill>
            <a:tailEnd type="arrow"/>
          </a:ln>
        </p:spPr>
        <p:style>
          <a:lnRef idx="1">
            <a:schemeClr val="accent1"/>
          </a:lnRef>
          <a:fillRef idx="0">
            <a:schemeClr val="accent1"/>
          </a:fillRef>
          <a:effectRef idx="0">
            <a:schemeClr val="accent1"/>
          </a:effectRef>
          <a:fontRef idx="minor">
            <a:schemeClr val="tx1"/>
          </a:fontRef>
        </p:style>
      </p:cxnSp>
      <p:sp>
        <p:nvSpPr>
          <p:cNvPr id="43" name="TextovéPole 42"/>
          <p:cNvSpPr txBox="1">
            <a:spLocks noChangeArrowheads="1"/>
          </p:cNvSpPr>
          <p:nvPr/>
        </p:nvSpPr>
        <p:spPr bwMode="auto">
          <a:xfrm>
            <a:off x="4714875" y="6286500"/>
            <a:ext cx="3000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hlink"/>
              </a:buClr>
              <a:buSzPct val="65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hlink"/>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800" b="1">
                <a:solidFill>
                  <a:srgbClr val="009900"/>
                </a:solidFill>
              </a:rPr>
              <a:t>Došlo k nárůstu produktu</a:t>
            </a:r>
          </a:p>
        </p:txBody>
      </p:sp>
    </p:spTree>
    <p:extLst>
      <p:ext uri="{BB962C8B-B14F-4D97-AF65-F5344CB8AC3E}">
        <p14:creationId xmlns:p14="http://schemas.microsoft.com/office/powerpoint/2010/main" val="9503991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 calcmode="lin" valueType="num">
                                      <p:cBhvr additive="base">
                                        <p:cTn id="7" dur="500" fill="hold"/>
                                        <p:tgtEl>
                                          <p:spTgt spid="45060"/>
                                        </p:tgtEl>
                                        <p:attrNameLst>
                                          <p:attrName>ppt_x</p:attrName>
                                        </p:attrNameLst>
                                      </p:cBhvr>
                                      <p:tavLst>
                                        <p:tav tm="0">
                                          <p:val>
                                            <p:strVal val="#ppt_x"/>
                                          </p:val>
                                        </p:tav>
                                        <p:tav tm="100000">
                                          <p:val>
                                            <p:strVal val="#ppt_x"/>
                                          </p:val>
                                        </p:tav>
                                      </p:tavLst>
                                    </p:anim>
                                    <p:anim calcmode="lin" valueType="num">
                                      <p:cBhvr additive="base">
                                        <p:cTn id="8" dur="500" fill="hold"/>
                                        <p:tgtEl>
                                          <p:spTgt spid="4506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5061"/>
                                        </p:tgtEl>
                                        <p:attrNameLst>
                                          <p:attrName>style.visibility</p:attrName>
                                        </p:attrNameLst>
                                      </p:cBhvr>
                                      <p:to>
                                        <p:strVal val="visible"/>
                                      </p:to>
                                    </p:set>
                                    <p:anim calcmode="lin" valueType="num">
                                      <p:cBhvr additive="base">
                                        <p:cTn id="11" dur="500" fill="hold"/>
                                        <p:tgtEl>
                                          <p:spTgt spid="45061"/>
                                        </p:tgtEl>
                                        <p:attrNameLst>
                                          <p:attrName>ppt_x</p:attrName>
                                        </p:attrNameLst>
                                      </p:cBhvr>
                                      <p:tavLst>
                                        <p:tav tm="0">
                                          <p:val>
                                            <p:strVal val="#ppt_x"/>
                                          </p:val>
                                        </p:tav>
                                        <p:tav tm="100000">
                                          <p:val>
                                            <p:strVal val="#ppt_x"/>
                                          </p:val>
                                        </p:tav>
                                      </p:tavLst>
                                    </p:anim>
                                    <p:anim calcmode="lin" valueType="num">
                                      <p:cBhvr additive="base">
                                        <p:cTn id="12" dur="500" fill="hold"/>
                                        <p:tgtEl>
                                          <p:spTgt spid="45061"/>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45065"/>
                                        </p:tgtEl>
                                        <p:attrNameLst>
                                          <p:attrName>style.visibility</p:attrName>
                                        </p:attrNameLst>
                                      </p:cBhvr>
                                      <p:to>
                                        <p:strVal val="visible"/>
                                      </p:to>
                                    </p:set>
                                    <p:set>
                                      <p:cBhvr>
                                        <p:cTn id="17" dur="455" fill="hold">
                                          <p:stCondLst>
                                            <p:cond delay="0"/>
                                          </p:stCondLst>
                                        </p:cTn>
                                        <p:tgtEl>
                                          <p:spTgt spid="45065"/>
                                        </p:tgtEl>
                                        <p:attrNameLst>
                                          <p:attrName>style.rotation</p:attrName>
                                        </p:attrNameLst>
                                      </p:cBhvr>
                                      <p:to>
                                        <p:strVal val="-45.0"/>
                                      </p:to>
                                    </p:set>
                                    <p:anim calcmode="lin" valueType="num">
                                      <p:cBhvr>
                                        <p:cTn id="18" dur="455" fill="hold">
                                          <p:stCondLst>
                                            <p:cond delay="455"/>
                                          </p:stCondLst>
                                        </p:cTn>
                                        <p:tgtEl>
                                          <p:spTgt spid="45065"/>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45065"/>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45065"/>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45065"/>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38" presetClass="entr" presetSubtype="0" accel="50000" fill="hold" grpId="0" nodeType="clickEffect">
                                  <p:stCondLst>
                                    <p:cond delay="0"/>
                                  </p:stCondLst>
                                  <p:iterate type="lt">
                                    <p:tmPct val="50000"/>
                                  </p:iterate>
                                  <p:childTnLst>
                                    <p:set>
                                      <p:cBhvr>
                                        <p:cTn id="25" dur="1" fill="hold">
                                          <p:stCondLst>
                                            <p:cond delay="0"/>
                                          </p:stCondLst>
                                        </p:cTn>
                                        <p:tgtEl>
                                          <p:spTgt spid="45064"/>
                                        </p:tgtEl>
                                        <p:attrNameLst>
                                          <p:attrName>style.visibility</p:attrName>
                                        </p:attrNameLst>
                                      </p:cBhvr>
                                      <p:to>
                                        <p:strVal val="visible"/>
                                      </p:to>
                                    </p:set>
                                    <p:set>
                                      <p:cBhvr>
                                        <p:cTn id="26" dur="455" fill="hold">
                                          <p:stCondLst>
                                            <p:cond delay="0"/>
                                          </p:stCondLst>
                                        </p:cTn>
                                        <p:tgtEl>
                                          <p:spTgt spid="45064"/>
                                        </p:tgtEl>
                                        <p:attrNameLst>
                                          <p:attrName>style.rotation</p:attrName>
                                        </p:attrNameLst>
                                      </p:cBhvr>
                                      <p:to>
                                        <p:strVal val="-45.0"/>
                                      </p:to>
                                    </p:set>
                                    <p:anim calcmode="lin" valueType="num">
                                      <p:cBhvr>
                                        <p:cTn id="27" dur="455" fill="hold">
                                          <p:stCondLst>
                                            <p:cond delay="455"/>
                                          </p:stCondLst>
                                        </p:cTn>
                                        <p:tgtEl>
                                          <p:spTgt spid="45064"/>
                                        </p:tgtEl>
                                        <p:attrNameLst>
                                          <p:attrName>style.rotation</p:attrName>
                                        </p:attrNameLst>
                                      </p:cBhvr>
                                      <p:tavLst>
                                        <p:tav tm="0">
                                          <p:val>
                                            <p:fltVal val="-45"/>
                                          </p:val>
                                        </p:tav>
                                        <p:tav tm="69900">
                                          <p:val>
                                            <p:fltVal val="45"/>
                                          </p:val>
                                        </p:tav>
                                        <p:tav tm="100000">
                                          <p:val>
                                            <p:fltVal val="0"/>
                                          </p:val>
                                        </p:tav>
                                      </p:tavLst>
                                    </p:anim>
                                    <p:anim calcmode="lin" valueType="num">
                                      <p:cBhvr>
                                        <p:cTn id="28" dur="455" fill="hold">
                                          <p:stCondLst>
                                            <p:cond delay="0"/>
                                          </p:stCondLst>
                                        </p:cTn>
                                        <p:tgtEl>
                                          <p:spTgt spid="45064"/>
                                        </p:tgtEl>
                                        <p:attrNameLst>
                                          <p:attrName>ppt_y</p:attrName>
                                        </p:attrNameLst>
                                      </p:cBhvr>
                                      <p:tavLst>
                                        <p:tav tm="0">
                                          <p:val>
                                            <p:strVal val="#ppt_y-1"/>
                                          </p:val>
                                        </p:tav>
                                        <p:tav tm="100000">
                                          <p:val>
                                            <p:strVal val="#ppt_y-(0.354*#ppt_w-0.172*#ppt_h)"/>
                                          </p:val>
                                        </p:tav>
                                      </p:tavLst>
                                    </p:anim>
                                    <p:anim calcmode="lin" valueType="num">
                                      <p:cBhvr>
                                        <p:cTn id="29" dur="156" decel="50000" autoRev="1" fill="hold">
                                          <p:stCondLst>
                                            <p:cond delay="455"/>
                                          </p:stCondLst>
                                        </p:cTn>
                                        <p:tgtEl>
                                          <p:spTgt spid="45064"/>
                                        </p:tgtEl>
                                        <p:attrNameLst>
                                          <p:attrName>ppt_y</p:attrName>
                                        </p:attrNameLst>
                                      </p:cBhvr>
                                      <p:tavLst>
                                        <p:tav tm="0">
                                          <p:val>
                                            <p:strVal val="#ppt_y-(0.354*#ppt_w-0.172*#ppt_h)"/>
                                          </p:val>
                                        </p:tav>
                                        <p:tav tm="100000">
                                          <p:val>
                                            <p:strVal val="#ppt_y-(0.354*#ppt_w-0.172*#ppt_h)-#ppt_h/2"/>
                                          </p:val>
                                        </p:tav>
                                      </p:tavLst>
                                    </p:anim>
                                    <p:anim calcmode="lin" valueType="num">
                                      <p:cBhvr>
                                        <p:cTn id="30" dur="136" fill="hold">
                                          <p:stCondLst>
                                            <p:cond delay="864"/>
                                          </p:stCondLst>
                                        </p:cTn>
                                        <p:tgtEl>
                                          <p:spTgt spid="45064"/>
                                        </p:tgtEl>
                                        <p:attrNameLst>
                                          <p:attrName>ppt_y</p:attrName>
                                        </p:attrNameLst>
                                      </p:cBhvr>
                                      <p:tavLst>
                                        <p:tav tm="0">
                                          <p:val>
                                            <p:strVal val="#ppt_y-(0.354*#ppt_w-0.172*#ppt_h)"/>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45062"/>
                                        </p:tgtEl>
                                        <p:attrNameLst>
                                          <p:attrName>style.visibility</p:attrName>
                                        </p:attrNameLst>
                                      </p:cBhvr>
                                      <p:to>
                                        <p:strVal val="visible"/>
                                      </p:to>
                                    </p:set>
                                    <p:animEffect transition="in" filter="wipe(down)">
                                      <p:cBhvr>
                                        <p:cTn id="35" dur="1000"/>
                                        <p:tgtEl>
                                          <p:spTgt spid="45062"/>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45063"/>
                                        </p:tgtEl>
                                        <p:attrNameLst>
                                          <p:attrName>style.visibility</p:attrName>
                                        </p:attrNameLst>
                                      </p:cBhvr>
                                      <p:to>
                                        <p:strVal val="visible"/>
                                      </p:to>
                                    </p:set>
                                    <p:animEffect transition="in" filter="wipe(down)">
                                      <p:cBhvr>
                                        <p:cTn id="38" dur="1000"/>
                                        <p:tgtEl>
                                          <p:spTgt spid="4506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wipe(down)">
                                      <p:cBhvr>
                                        <p:cTn id="43" dur="2000"/>
                                        <p:tgtEl>
                                          <p:spTgt spid="2"/>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wipe(down)">
                                      <p:cBhvr>
                                        <p:cTn id="46" dur="2000"/>
                                        <p:tgtEl>
                                          <p:spTgt spid="3"/>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45070"/>
                                        </p:tgtEl>
                                        <p:attrNameLst>
                                          <p:attrName>style.visibility</p:attrName>
                                        </p:attrNameLst>
                                      </p:cBhvr>
                                      <p:to>
                                        <p:strVal val="visible"/>
                                      </p:to>
                                    </p:set>
                                    <p:animEffect transition="in" filter="wipe(down)">
                                      <p:cBhvr>
                                        <p:cTn id="51" dur="2000"/>
                                        <p:tgtEl>
                                          <p:spTgt spid="45070"/>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45073"/>
                                        </p:tgtEl>
                                        <p:attrNameLst>
                                          <p:attrName>style.visibility</p:attrName>
                                        </p:attrNameLst>
                                      </p:cBhvr>
                                      <p:to>
                                        <p:strVal val="visible"/>
                                      </p:to>
                                    </p:set>
                                    <p:animEffect transition="in" filter="wipe(down)">
                                      <p:cBhvr>
                                        <p:cTn id="54" dur="2000"/>
                                        <p:tgtEl>
                                          <p:spTgt spid="45073"/>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8" presetClass="entr" presetSubtype="0" accel="50000" fill="hold" grpId="0" nodeType="clickEffect">
                                  <p:stCondLst>
                                    <p:cond delay="0"/>
                                  </p:stCondLst>
                                  <p:iterate type="lt">
                                    <p:tmPct val="50000"/>
                                  </p:iterate>
                                  <p:childTnLst>
                                    <p:set>
                                      <p:cBhvr>
                                        <p:cTn id="58" dur="1" fill="hold">
                                          <p:stCondLst>
                                            <p:cond delay="0"/>
                                          </p:stCondLst>
                                        </p:cTn>
                                        <p:tgtEl>
                                          <p:spTgt spid="35"/>
                                        </p:tgtEl>
                                        <p:attrNameLst>
                                          <p:attrName>style.visibility</p:attrName>
                                        </p:attrNameLst>
                                      </p:cBhvr>
                                      <p:to>
                                        <p:strVal val="visible"/>
                                      </p:to>
                                    </p:set>
                                    <p:set>
                                      <p:cBhvr>
                                        <p:cTn id="59" dur="455" fill="hold">
                                          <p:stCondLst>
                                            <p:cond delay="0"/>
                                          </p:stCondLst>
                                        </p:cTn>
                                        <p:tgtEl>
                                          <p:spTgt spid="35"/>
                                        </p:tgtEl>
                                        <p:attrNameLst>
                                          <p:attrName>style.rotation</p:attrName>
                                        </p:attrNameLst>
                                      </p:cBhvr>
                                      <p:to>
                                        <p:strVal val="-45.0"/>
                                      </p:to>
                                    </p:set>
                                    <p:anim calcmode="lin" valueType="num">
                                      <p:cBhvr>
                                        <p:cTn id="60" dur="455" fill="hold">
                                          <p:stCondLst>
                                            <p:cond delay="455"/>
                                          </p:stCondLst>
                                        </p:cTn>
                                        <p:tgtEl>
                                          <p:spTgt spid="35"/>
                                        </p:tgtEl>
                                        <p:attrNameLst>
                                          <p:attrName>style.rotation</p:attrName>
                                        </p:attrNameLst>
                                      </p:cBhvr>
                                      <p:tavLst>
                                        <p:tav tm="0">
                                          <p:val>
                                            <p:fltVal val="-45"/>
                                          </p:val>
                                        </p:tav>
                                        <p:tav tm="69900">
                                          <p:val>
                                            <p:fltVal val="45"/>
                                          </p:val>
                                        </p:tav>
                                        <p:tav tm="100000">
                                          <p:val>
                                            <p:fltVal val="0"/>
                                          </p:val>
                                        </p:tav>
                                      </p:tavLst>
                                    </p:anim>
                                    <p:anim calcmode="lin" valueType="num">
                                      <p:cBhvr>
                                        <p:cTn id="61" dur="455" fill="hold">
                                          <p:stCondLst>
                                            <p:cond delay="0"/>
                                          </p:stCondLst>
                                        </p:cTn>
                                        <p:tgtEl>
                                          <p:spTgt spid="35"/>
                                        </p:tgtEl>
                                        <p:attrNameLst>
                                          <p:attrName>ppt_y</p:attrName>
                                        </p:attrNameLst>
                                      </p:cBhvr>
                                      <p:tavLst>
                                        <p:tav tm="0">
                                          <p:val>
                                            <p:strVal val="#ppt_y-1"/>
                                          </p:val>
                                        </p:tav>
                                        <p:tav tm="100000">
                                          <p:val>
                                            <p:strVal val="#ppt_y-(0.354*#ppt_w-0.172*#ppt_h)"/>
                                          </p:val>
                                        </p:tav>
                                      </p:tavLst>
                                    </p:anim>
                                    <p:anim calcmode="lin" valueType="num">
                                      <p:cBhvr>
                                        <p:cTn id="62" dur="156" decel="50000" autoRev="1" fill="hold">
                                          <p:stCondLst>
                                            <p:cond delay="455"/>
                                          </p:stCondLst>
                                        </p:cTn>
                                        <p:tgtEl>
                                          <p:spTgt spid="35"/>
                                        </p:tgtEl>
                                        <p:attrNameLst>
                                          <p:attrName>ppt_y</p:attrName>
                                        </p:attrNameLst>
                                      </p:cBhvr>
                                      <p:tavLst>
                                        <p:tav tm="0">
                                          <p:val>
                                            <p:strVal val="#ppt_y-(0.354*#ppt_w-0.172*#ppt_h)"/>
                                          </p:val>
                                        </p:tav>
                                        <p:tav tm="100000">
                                          <p:val>
                                            <p:strVal val="#ppt_y-(0.354*#ppt_w-0.172*#ppt_h)-#ppt_h/2"/>
                                          </p:val>
                                        </p:tav>
                                      </p:tavLst>
                                    </p:anim>
                                    <p:anim calcmode="lin" valueType="num">
                                      <p:cBhvr>
                                        <p:cTn id="63" dur="136" fill="hold">
                                          <p:stCondLst>
                                            <p:cond delay="864"/>
                                          </p:stCondLst>
                                        </p:cTn>
                                        <p:tgtEl>
                                          <p:spTgt spid="35"/>
                                        </p:tgtEl>
                                        <p:attrNameLst>
                                          <p:attrName>ppt_y</p:attrName>
                                        </p:attrNameLst>
                                      </p:cBhvr>
                                      <p:tavLst>
                                        <p:tav tm="0">
                                          <p:val>
                                            <p:strVal val="#ppt_y-(0.354*#ppt_w-0.172*#ppt_h)"/>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1" fill="hold" nodeType="click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wipe(up)">
                                      <p:cBhvr>
                                        <p:cTn id="68" dur="2000"/>
                                        <p:tgtEl>
                                          <p:spTgt spid="20"/>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38" presetClass="entr" presetSubtype="0" accel="50000" fill="hold" grpId="0" nodeType="clickEffect">
                                  <p:stCondLst>
                                    <p:cond delay="0"/>
                                  </p:stCondLst>
                                  <p:iterate type="lt">
                                    <p:tmPct val="50000"/>
                                  </p:iterate>
                                  <p:childTnLst>
                                    <p:set>
                                      <p:cBhvr>
                                        <p:cTn id="72" dur="1" fill="hold">
                                          <p:stCondLst>
                                            <p:cond delay="0"/>
                                          </p:stCondLst>
                                        </p:cTn>
                                        <p:tgtEl>
                                          <p:spTgt spid="34836"/>
                                        </p:tgtEl>
                                        <p:attrNameLst>
                                          <p:attrName>style.visibility</p:attrName>
                                        </p:attrNameLst>
                                      </p:cBhvr>
                                      <p:to>
                                        <p:strVal val="visible"/>
                                      </p:to>
                                    </p:set>
                                    <p:set>
                                      <p:cBhvr>
                                        <p:cTn id="73" dur="455" fill="hold">
                                          <p:stCondLst>
                                            <p:cond delay="0"/>
                                          </p:stCondLst>
                                        </p:cTn>
                                        <p:tgtEl>
                                          <p:spTgt spid="34836"/>
                                        </p:tgtEl>
                                        <p:attrNameLst>
                                          <p:attrName>style.rotation</p:attrName>
                                        </p:attrNameLst>
                                      </p:cBhvr>
                                      <p:to>
                                        <p:strVal val="-45.0"/>
                                      </p:to>
                                    </p:set>
                                    <p:anim calcmode="lin" valueType="num">
                                      <p:cBhvr>
                                        <p:cTn id="74" dur="455" fill="hold">
                                          <p:stCondLst>
                                            <p:cond delay="455"/>
                                          </p:stCondLst>
                                        </p:cTn>
                                        <p:tgtEl>
                                          <p:spTgt spid="34836"/>
                                        </p:tgtEl>
                                        <p:attrNameLst>
                                          <p:attrName>style.rotation</p:attrName>
                                        </p:attrNameLst>
                                      </p:cBhvr>
                                      <p:tavLst>
                                        <p:tav tm="0">
                                          <p:val>
                                            <p:fltVal val="-45"/>
                                          </p:val>
                                        </p:tav>
                                        <p:tav tm="69900">
                                          <p:val>
                                            <p:fltVal val="45"/>
                                          </p:val>
                                        </p:tav>
                                        <p:tav tm="100000">
                                          <p:val>
                                            <p:fltVal val="0"/>
                                          </p:val>
                                        </p:tav>
                                      </p:tavLst>
                                    </p:anim>
                                    <p:anim calcmode="lin" valueType="num">
                                      <p:cBhvr>
                                        <p:cTn id="75" dur="455" fill="hold">
                                          <p:stCondLst>
                                            <p:cond delay="0"/>
                                          </p:stCondLst>
                                        </p:cTn>
                                        <p:tgtEl>
                                          <p:spTgt spid="34836"/>
                                        </p:tgtEl>
                                        <p:attrNameLst>
                                          <p:attrName>ppt_y</p:attrName>
                                        </p:attrNameLst>
                                      </p:cBhvr>
                                      <p:tavLst>
                                        <p:tav tm="0">
                                          <p:val>
                                            <p:strVal val="#ppt_y-1"/>
                                          </p:val>
                                        </p:tav>
                                        <p:tav tm="100000">
                                          <p:val>
                                            <p:strVal val="#ppt_y-(0.354*#ppt_w-0.172*#ppt_h)"/>
                                          </p:val>
                                        </p:tav>
                                      </p:tavLst>
                                    </p:anim>
                                    <p:anim calcmode="lin" valueType="num">
                                      <p:cBhvr>
                                        <p:cTn id="76" dur="156" decel="50000" autoRev="1" fill="hold">
                                          <p:stCondLst>
                                            <p:cond delay="455"/>
                                          </p:stCondLst>
                                        </p:cTn>
                                        <p:tgtEl>
                                          <p:spTgt spid="34836"/>
                                        </p:tgtEl>
                                        <p:attrNameLst>
                                          <p:attrName>ppt_y</p:attrName>
                                        </p:attrNameLst>
                                      </p:cBhvr>
                                      <p:tavLst>
                                        <p:tav tm="0">
                                          <p:val>
                                            <p:strVal val="#ppt_y-(0.354*#ppt_w-0.172*#ppt_h)"/>
                                          </p:val>
                                        </p:tav>
                                        <p:tav tm="100000">
                                          <p:val>
                                            <p:strVal val="#ppt_y-(0.354*#ppt_w-0.172*#ppt_h)-#ppt_h/2"/>
                                          </p:val>
                                        </p:tav>
                                      </p:tavLst>
                                    </p:anim>
                                    <p:anim calcmode="lin" valueType="num">
                                      <p:cBhvr>
                                        <p:cTn id="77" dur="136" fill="hold">
                                          <p:stCondLst>
                                            <p:cond delay="864"/>
                                          </p:stCondLst>
                                        </p:cTn>
                                        <p:tgtEl>
                                          <p:spTgt spid="34836"/>
                                        </p:tgtEl>
                                        <p:attrNameLst>
                                          <p:attrName>ppt_y</p:attrName>
                                        </p:attrNameLst>
                                      </p:cBhvr>
                                      <p:tavLst>
                                        <p:tav tm="0">
                                          <p:val>
                                            <p:strVal val="#ppt_y-(0.354*#ppt_w-0.172*#ppt_h)"/>
                                          </p:val>
                                        </p:tav>
                                        <p:tav tm="100000">
                                          <p:val>
                                            <p:strVal val="#ppt_y"/>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35" presetClass="entr" presetSubtype="0" fill="hold" grpId="0" nodeType="click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2000"/>
                                        <p:tgtEl>
                                          <p:spTgt spid="28"/>
                                        </p:tgtEl>
                                      </p:cBhvr>
                                    </p:animEffect>
                                    <p:anim calcmode="lin" valueType="num">
                                      <p:cBhvr>
                                        <p:cTn id="83" dur="2000" fill="hold"/>
                                        <p:tgtEl>
                                          <p:spTgt spid="28"/>
                                        </p:tgtEl>
                                        <p:attrNameLst>
                                          <p:attrName>style.rotation</p:attrName>
                                        </p:attrNameLst>
                                      </p:cBhvr>
                                      <p:tavLst>
                                        <p:tav tm="0">
                                          <p:val>
                                            <p:fltVal val="720"/>
                                          </p:val>
                                        </p:tav>
                                        <p:tav tm="100000">
                                          <p:val>
                                            <p:fltVal val="0"/>
                                          </p:val>
                                        </p:tav>
                                      </p:tavLst>
                                    </p:anim>
                                    <p:anim calcmode="lin" valueType="num">
                                      <p:cBhvr>
                                        <p:cTn id="84" dur="2000" fill="hold"/>
                                        <p:tgtEl>
                                          <p:spTgt spid="28"/>
                                        </p:tgtEl>
                                        <p:attrNameLst>
                                          <p:attrName>ppt_h</p:attrName>
                                        </p:attrNameLst>
                                      </p:cBhvr>
                                      <p:tavLst>
                                        <p:tav tm="0">
                                          <p:val>
                                            <p:fltVal val="0"/>
                                          </p:val>
                                        </p:tav>
                                        <p:tav tm="100000">
                                          <p:val>
                                            <p:strVal val="#ppt_h"/>
                                          </p:val>
                                        </p:tav>
                                      </p:tavLst>
                                    </p:anim>
                                    <p:anim calcmode="lin" valueType="num">
                                      <p:cBhvr>
                                        <p:cTn id="85" dur="2000" fill="hold"/>
                                        <p:tgtEl>
                                          <p:spTgt spid="28"/>
                                        </p:tgtEl>
                                        <p:attrNameLst>
                                          <p:attrName>ppt_w</p:attrName>
                                        </p:attrNameLst>
                                      </p:cBhvr>
                                      <p:tavLst>
                                        <p:tav tm="0">
                                          <p:val>
                                            <p:fltVal val="0"/>
                                          </p:val>
                                        </p:tav>
                                        <p:tav tm="100000">
                                          <p:val>
                                            <p:strVal val="#ppt_w"/>
                                          </p:val>
                                        </p:tav>
                                      </p:tavLst>
                                    </p:anim>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1" fill="hold" nodeType="clickEffect">
                                  <p:stCondLst>
                                    <p:cond delay="0"/>
                                  </p:stCondLst>
                                  <p:childTnLst>
                                    <p:set>
                                      <p:cBhvr>
                                        <p:cTn id="89" dur="1" fill="hold">
                                          <p:stCondLst>
                                            <p:cond delay="0"/>
                                          </p:stCondLst>
                                        </p:cTn>
                                        <p:tgtEl>
                                          <p:spTgt spid="29"/>
                                        </p:tgtEl>
                                        <p:attrNameLst>
                                          <p:attrName>style.visibility</p:attrName>
                                        </p:attrNameLst>
                                      </p:cBhvr>
                                      <p:to>
                                        <p:strVal val="visible"/>
                                      </p:to>
                                    </p:set>
                                    <p:animEffect transition="in" filter="wipe(up)">
                                      <p:cBhvr>
                                        <p:cTn id="90" dur="500"/>
                                        <p:tgtEl>
                                          <p:spTgt spid="29"/>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38" presetClass="entr" presetSubtype="0" accel="50000" fill="hold" grpId="0" nodeType="clickEffect">
                                  <p:stCondLst>
                                    <p:cond delay="0"/>
                                  </p:stCondLst>
                                  <p:iterate type="lt">
                                    <p:tmPct val="50000"/>
                                  </p:iterate>
                                  <p:childTnLst>
                                    <p:set>
                                      <p:cBhvr>
                                        <p:cTn id="94" dur="1" fill="hold">
                                          <p:stCondLst>
                                            <p:cond delay="0"/>
                                          </p:stCondLst>
                                        </p:cTn>
                                        <p:tgtEl>
                                          <p:spTgt spid="34848"/>
                                        </p:tgtEl>
                                        <p:attrNameLst>
                                          <p:attrName>style.visibility</p:attrName>
                                        </p:attrNameLst>
                                      </p:cBhvr>
                                      <p:to>
                                        <p:strVal val="visible"/>
                                      </p:to>
                                    </p:set>
                                    <p:set>
                                      <p:cBhvr>
                                        <p:cTn id="95" dur="455" fill="hold">
                                          <p:stCondLst>
                                            <p:cond delay="0"/>
                                          </p:stCondLst>
                                        </p:cTn>
                                        <p:tgtEl>
                                          <p:spTgt spid="34848"/>
                                        </p:tgtEl>
                                        <p:attrNameLst>
                                          <p:attrName>style.rotation</p:attrName>
                                        </p:attrNameLst>
                                      </p:cBhvr>
                                      <p:to>
                                        <p:strVal val="-45.0"/>
                                      </p:to>
                                    </p:set>
                                    <p:anim calcmode="lin" valueType="num">
                                      <p:cBhvr>
                                        <p:cTn id="96" dur="455" fill="hold">
                                          <p:stCondLst>
                                            <p:cond delay="455"/>
                                          </p:stCondLst>
                                        </p:cTn>
                                        <p:tgtEl>
                                          <p:spTgt spid="34848"/>
                                        </p:tgtEl>
                                        <p:attrNameLst>
                                          <p:attrName>style.rotation</p:attrName>
                                        </p:attrNameLst>
                                      </p:cBhvr>
                                      <p:tavLst>
                                        <p:tav tm="0">
                                          <p:val>
                                            <p:fltVal val="-45"/>
                                          </p:val>
                                        </p:tav>
                                        <p:tav tm="69900">
                                          <p:val>
                                            <p:fltVal val="45"/>
                                          </p:val>
                                        </p:tav>
                                        <p:tav tm="100000">
                                          <p:val>
                                            <p:fltVal val="0"/>
                                          </p:val>
                                        </p:tav>
                                      </p:tavLst>
                                    </p:anim>
                                    <p:anim calcmode="lin" valueType="num">
                                      <p:cBhvr>
                                        <p:cTn id="97" dur="455" fill="hold">
                                          <p:stCondLst>
                                            <p:cond delay="0"/>
                                          </p:stCondLst>
                                        </p:cTn>
                                        <p:tgtEl>
                                          <p:spTgt spid="34848"/>
                                        </p:tgtEl>
                                        <p:attrNameLst>
                                          <p:attrName>ppt_y</p:attrName>
                                        </p:attrNameLst>
                                      </p:cBhvr>
                                      <p:tavLst>
                                        <p:tav tm="0">
                                          <p:val>
                                            <p:strVal val="#ppt_y-1"/>
                                          </p:val>
                                        </p:tav>
                                        <p:tav tm="100000">
                                          <p:val>
                                            <p:strVal val="#ppt_y-(0.354*#ppt_w-0.172*#ppt_h)"/>
                                          </p:val>
                                        </p:tav>
                                      </p:tavLst>
                                    </p:anim>
                                    <p:anim calcmode="lin" valueType="num">
                                      <p:cBhvr>
                                        <p:cTn id="98" dur="156" decel="50000" autoRev="1" fill="hold">
                                          <p:stCondLst>
                                            <p:cond delay="455"/>
                                          </p:stCondLst>
                                        </p:cTn>
                                        <p:tgtEl>
                                          <p:spTgt spid="34848"/>
                                        </p:tgtEl>
                                        <p:attrNameLst>
                                          <p:attrName>ppt_y</p:attrName>
                                        </p:attrNameLst>
                                      </p:cBhvr>
                                      <p:tavLst>
                                        <p:tav tm="0">
                                          <p:val>
                                            <p:strVal val="#ppt_y-(0.354*#ppt_w-0.172*#ppt_h)"/>
                                          </p:val>
                                        </p:tav>
                                        <p:tav tm="100000">
                                          <p:val>
                                            <p:strVal val="#ppt_y-(0.354*#ppt_w-0.172*#ppt_h)-#ppt_h/2"/>
                                          </p:val>
                                        </p:tav>
                                      </p:tavLst>
                                    </p:anim>
                                    <p:anim calcmode="lin" valueType="num">
                                      <p:cBhvr>
                                        <p:cTn id="99" dur="136" fill="hold">
                                          <p:stCondLst>
                                            <p:cond delay="864"/>
                                          </p:stCondLst>
                                        </p:cTn>
                                        <p:tgtEl>
                                          <p:spTgt spid="34848"/>
                                        </p:tgtEl>
                                        <p:attrNameLst>
                                          <p:attrName>ppt_y</p:attrName>
                                        </p:attrNameLst>
                                      </p:cBhvr>
                                      <p:tavLst>
                                        <p:tav tm="0">
                                          <p:val>
                                            <p:strVal val="#ppt_y-(0.354*#ppt_w-0.172*#ppt_h)"/>
                                          </p:val>
                                        </p:tav>
                                        <p:tav tm="100000">
                                          <p:val>
                                            <p:strVal val="#ppt_y"/>
                                          </p:val>
                                        </p:tav>
                                      </p:tavLst>
                                    </p:anim>
                                  </p:childTnLst>
                                </p:cTn>
                              </p:par>
                            </p:childTnLst>
                          </p:cTn>
                        </p:par>
                      </p:childTnLst>
                    </p:cTn>
                  </p:par>
                  <p:par>
                    <p:cTn id="100" fill="hold" nodeType="clickPar">
                      <p:stCondLst>
                        <p:cond delay="indefinite"/>
                      </p:stCondLst>
                      <p:childTnLst>
                        <p:par>
                          <p:cTn id="101" fill="hold" nodeType="withGroup">
                            <p:stCondLst>
                              <p:cond delay="0"/>
                            </p:stCondLst>
                            <p:childTnLst>
                              <p:par>
                                <p:cTn id="102" presetID="55" presetClass="entr" presetSubtype="0" fill="hold" grpId="0" nodeType="clickEffect">
                                  <p:stCondLst>
                                    <p:cond delay="0"/>
                                  </p:stCondLst>
                                  <p:childTnLst>
                                    <p:set>
                                      <p:cBhvr>
                                        <p:cTn id="103" dur="1" fill="hold">
                                          <p:stCondLst>
                                            <p:cond delay="0"/>
                                          </p:stCondLst>
                                        </p:cTn>
                                        <p:tgtEl>
                                          <p:spTgt spid="34853"/>
                                        </p:tgtEl>
                                        <p:attrNameLst>
                                          <p:attrName>style.visibility</p:attrName>
                                        </p:attrNameLst>
                                      </p:cBhvr>
                                      <p:to>
                                        <p:strVal val="visible"/>
                                      </p:to>
                                    </p:set>
                                    <p:anim calcmode="lin" valueType="num">
                                      <p:cBhvr>
                                        <p:cTn id="104" dur="1000" fill="hold"/>
                                        <p:tgtEl>
                                          <p:spTgt spid="34853"/>
                                        </p:tgtEl>
                                        <p:attrNameLst>
                                          <p:attrName>ppt_w</p:attrName>
                                        </p:attrNameLst>
                                      </p:cBhvr>
                                      <p:tavLst>
                                        <p:tav tm="0">
                                          <p:val>
                                            <p:strVal val="#ppt_w*0.70"/>
                                          </p:val>
                                        </p:tav>
                                        <p:tav tm="100000">
                                          <p:val>
                                            <p:strVal val="#ppt_w"/>
                                          </p:val>
                                        </p:tav>
                                      </p:tavLst>
                                    </p:anim>
                                    <p:anim calcmode="lin" valueType="num">
                                      <p:cBhvr>
                                        <p:cTn id="105" dur="1000" fill="hold"/>
                                        <p:tgtEl>
                                          <p:spTgt spid="34853"/>
                                        </p:tgtEl>
                                        <p:attrNameLst>
                                          <p:attrName>ppt_h</p:attrName>
                                        </p:attrNameLst>
                                      </p:cBhvr>
                                      <p:tavLst>
                                        <p:tav tm="0">
                                          <p:val>
                                            <p:strVal val="#ppt_h"/>
                                          </p:val>
                                        </p:tav>
                                        <p:tav tm="100000">
                                          <p:val>
                                            <p:strVal val="#ppt_h"/>
                                          </p:val>
                                        </p:tav>
                                      </p:tavLst>
                                    </p:anim>
                                    <p:animEffect transition="in" filter="fade">
                                      <p:cBhvr>
                                        <p:cTn id="106" dur="1000"/>
                                        <p:tgtEl>
                                          <p:spTgt spid="34853"/>
                                        </p:tgtEl>
                                      </p:cBhvr>
                                    </p:animEffect>
                                  </p:childTnLst>
                                </p:cTn>
                              </p:par>
                              <p:par>
                                <p:cTn id="107" presetID="55" presetClass="entr" presetSubtype="0" fill="hold" grpId="0" nodeType="withEffect">
                                  <p:stCondLst>
                                    <p:cond delay="0"/>
                                  </p:stCondLst>
                                  <p:childTnLst>
                                    <p:set>
                                      <p:cBhvr>
                                        <p:cTn id="108" dur="1" fill="hold">
                                          <p:stCondLst>
                                            <p:cond delay="0"/>
                                          </p:stCondLst>
                                        </p:cTn>
                                        <p:tgtEl>
                                          <p:spTgt spid="34854"/>
                                        </p:tgtEl>
                                        <p:attrNameLst>
                                          <p:attrName>style.visibility</p:attrName>
                                        </p:attrNameLst>
                                      </p:cBhvr>
                                      <p:to>
                                        <p:strVal val="visible"/>
                                      </p:to>
                                    </p:set>
                                    <p:anim calcmode="lin" valueType="num">
                                      <p:cBhvr>
                                        <p:cTn id="109" dur="1000" fill="hold"/>
                                        <p:tgtEl>
                                          <p:spTgt spid="34854"/>
                                        </p:tgtEl>
                                        <p:attrNameLst>
                                          <p:attrName>ppt_w</p:attrName>
                                        </p:attrNameLst>
                                      </p:cBhvr>
                                      <p:tavLst>
                                        <p:tav tm="0">
                                          <p:val>
                                            <p:strVal val="#ppt_w*0.70"/>
                                          </p:val>
                                        </p:tav>
                                        <p:tav tm="100000">
                                          <p:val>
                                            <p:strVal val="#ppt_w"/>
                                          </p:val>
                                        </p:tav>
                                      </p:tavLst>
                                    </p:anim>
                                    <p:anim calcmode="lin" valueType="num">
                                      <p:cBhvr>
                                        <p:cTn id="110" dur="1000" fill="hold"/>
                                        <p:tgtEl>
                                          <p:spTgt spid="34854"/>
                                        </p:tgtEl>
                                        <p:attrNameLst>
                                          <p:attrName>ppt_h</p:attrName>
                                        </p:attrNameLst>
                                      </p:cBhvr>
                                      <p:tavLst>
                                        <p:tav tm="0">
                                          <p:val>
                                            <p:strVal val="#ppt_h"/>
                                          </p:val>
                                        </p:tav>
                                        <p:tav tm="100000">
                                          <p:val>
                                            <p:strVal val="#ppt_h"/>
                                          </p:val>
                                        </p:tav>
                                      </p:tavLst>
                                    </p:anim>
                                    <p:animEffect transition="in" filter="fade">
                                      <p:cBhvr>
                                        <p:cTn id="111" dur="1000"/>
                                        <p:tgtEl>
                                          <p:spTgt spid="34854"/>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26" presetClass="emph" presetSubtype="0" fill="hold" grpId="1" nodeType="clickEffect">
                                  <p:stCondLst>
                                    <p:cond delay="0"/>
                                  </p:stCondLst>
                                  <p:childTnLst>
                                    <p:animEffect transition="out" filter="fade">
                                      <p:cBhvr>
                                        <p:cTn id="115" dur="500" tmFilter="0, 0; .2, .5; .8, .5; 1, 0"/>
                                        <p:tgtEl>
                                          <p:spTgt spid="34853"/>
                                        </p:tgtEl>
                                      </p:cBhvr>
                                    </p:animEffect>
                                    <p:animScale>
                                      <p:cBhvr>
                                        <p:cTn id="116" dur="250" autoRev="1" fill="hold"/>
                                        <p:tgtEl>
                                          <p:spTgt spid="34853"/>
                                        </p:tgtEl>
                                      </p:cBhvr>
                                      <p:by x="105000" y="105000"/>
                                    </p:animScale>
                                  </p:childTnLst>
                                </p:cTn>
                              </p:par>
                              <p:par>
                                <p:cTn id="117" presetID="26" presetClass="emph" presetSubtype="0" fill="hold" grpId="1" nodeType="withEffect">
                                  <p:stCondLst>
                                    <p:cond delay="0"/>
                                  </p:stCondLst>
                                  <p:childTnLst>
                                    <p:animEffect transition="out" filter="fade">
                                      <p:cBhvr>
                                        <p:cTn id="118" dur="500" tmFilter="0, 0; .2, .5; .8, .5; 1, 0"/>
                                        <p:tgtEl>
                                          <p:spTgt spid="34854"/>
                                        </p:tgtEl>
                                      </p:cBhvr>
                                    </p:animEffect>
                                    <p:animScale>
                                      <p:cBhvr>
                                        <p:cTn id="119" dur="250" autoRev="1" fill="hold"/>
                                        <p:tgtEl>
                                          <p:spTgt spid="34854"/>
                                        </p:tgtEl>
                                      </p:cBhvr>
                                      <p:by x="105000" y="105000"/>
                                    </p:animScale>
                                  </p:childTnLst>
                                </p:cTn>
                              </p:par>
                            </p:childTnLst>
                          </p:cTn>
                        </p:par>
                      </p:childTnLst>
                    </p:cTn>
                  </p:par>
                  <p:par>
                    <p:cTn id="120" fill="hold" nodeType="clickPar">
                      <p:stCondLst>
                        <p:cond delay="indefinite"/>
                      </p:stCondLst>
                      <p:childTnLst>
                        <p:par>
                          <p:cTn id="121" fill="hold" nodeType="withGroup">
                            <p:stCondLst>
                              <p:cond delay="0"/>
                            </p:stCondLst>
                            <p:childTnLst>
                              <p:par>
                                <p:cTn id="122" presetID="22" presetClass="entr" presetSubtype="4" fill="hold" grpId="0" nodeType="clickEffect">
                                  <p:stCondLst>
                                    <p:cond delay="0"/>
                                  </p:stCondLst>
                                  <p:childTnLst>
                                    <p:set>
                                      <p:cBhvr>
                                        <p:cTn id="123" dur="1" fill="hold">
                                          <p:stCondLst>
                                            <p:cond delay="0"/>
                                          </p:stCondLst>
                                        </p:cTn>
                                        <p:tgtEl>
                                          <p:spTgt spid="7"/>
                                        </p:tgtEl>
                                        <p:attrNameLst>
                                          <p:attrName>style.visibility</p:attrName>
                                        </p:attrNameLst>
                                      </p:cBhvr>
                                      <p:to>
                                        <p:strVal val="visible"/>
                                      </p:to>
                                    </p:set>
                                    <p:animEffect transition="in" filter="wipe(down)">
                                      <p:cBhvr>
                                        <p:cTn id="124" dur="1000"/>
                                        <p:tgtEl>
                                          <p:spTgt spid="7"/>
                                        </p:tgtEl>
                                      </p:cBhvr>
                                    </p:animEffect>
                                  </p:childTnLst>
                                </p:cTn>
                              </p:par>
                              <p:par>
                                <p:cTn id="125" presetID="22" presetClass="entr" presetSubtype="4" fill="hold" grpId="0" nodeType="withEffect">
                                  <p:stCondLst>
                                    <p:cond delay="0"/>
                                  </p:stCondLst>
                                  <p:childTnLst>
                                    <p:set>
                                      <p:cBhvr>
                                        <p:cTn id="126" dur="1" fill="hold">
                                          <p:stCondLst>
                                            <p:cond delay="0"/>
                                          </p:stCondLst>
                                        </p:cTn>
                                        <p:tgtEl>
                                          <p:spTgt spid="6"/>
                                        </p:tgtEl>
                                        <p:attrNameLst>
                                          <p:attrName>style.visibility</p:attrName>
                                        </p:attrNameLst>
                                      </p:cBhvr>
                                      <p:to>
                                        <p:strVal val="visible"/>
                                      </p:to>
                                    </p:set>
                                    <p:animEffect transition="in" filter="wipe(down)">
                                      <p:cBhvr>
                                        <p:cTn id="127" dur="1000"/>
                                        <p:tgtEl>
                                          <p:spTgt spid="6"/>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22" presetClass="entr" presetSubtype="8" fill="hold" grpId="0" nodeType="clickEffect">
                                  <p:stCondLst>
                                    <p:cond delay="0"/>
                                  </p:stCondLst>
                                  <p:childTnLst>
                                    <p:set>
                                      <p:cBhvr>
                                        <p:cTn id="131" dur="1" fill="hold">
                                          <p:stCondLst>
                                            <p:cond delay="0"/>
                                          </p:stCondLst>
                                        </p:cTn>
                                        <p:tgtEl>
                                          <p:spTgt spid="37"/>
                                        </p:tgtEl>
                                        <p:attrNameLst>
                                          <p:attrName>style.visibility</p:attrName>
                                        </p:attrNameLst>
                                      </p:cBhvr>
                                      <p:to>
                                        <p:strVal val="visible"/>
                                      </p:to>
                                    </p:set>
                                    <p:animEffect transition="in" filter="wipe(left)">
                                      <p:cBhvr>
                                        <p:cTn id="132" dur="500"/>
                                        <p:tgtEl>
                                          <p:spTgt spid="37"/>
                                        </p:tgtEl>
                                      </p:cBhvr>
                                    </p:animEffect>
                                  </p:childTnLst>
                                </p:cTn>
                              </p:par>
                              <p:par>
                                <p:cTn id="133" presetID="22" presetClass="entr" presetSubtype="8" fill="hold" nodeType="withEffect">
                                  <p:stCondLst>
                                    <p:cond delay="0"/>
                                  </p:stCondLst>
                                  <p:childTnLst>
                                    <p:set>
                                      <p:cBhvr>
                                        <p:cTn id="134" dur="1" fill="hold">
                                          <p:stCondLst>
                                            <p:cond delay="0"/>
                                          </p:stCondLst>
                                        </p:cTn>
                                        <p:tgtEl>
                                          <p:spTgt spid="39"/>
                                        </p:tgtEl>
                                        <p:attrNameLst>
                                          <p:attrName>style.visibility</p:attrName>
                                        </p:attrNameLst>
                                      </p:cBhvr>
                                      <p:to>
                                        <p:strVal val="visible"/>
                                      </p:to>
                                    </p:set>
                                    <p:animEffect transition="in" filter="wipe(left)">
                                      <p:cBhvr>
                                        <p:cTn id="135" dur="500"/>
                                        <p:tgtEl>
                                          <p:spTgt spid="39"/>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38" presetClass="entr" presetSubtype="0" accel="50000" fill="hold" grpId="0" nodeType="clickEffect">
                                  <p:stCondLst>
                                    <p:cond delay="0"/>
                                  </p:stCondLst>
                                  <p:iterate type="lt">
                                    <p:tmPct val="50000"/>
                                  </p:iterate>
                                  <p:childTnLst>
                                    <p:set>
                                      <p:cBhvr>
                                        <p:cTn id="139" dur="1" fill="hold">
                                          <p:stCondLst>
                                            <p:cond delay="0"/>
                                          </p:stCondLst>
                                        </p:cTn>
                                        <p:tgtEl>
                                          <p:spTgt spid="36"/>
                                        </p:tgtEl>
                                        <p:attrNameLst>
                                          <p:attrName>style.visibility</p:attrName>
                                        </p:attrNameLst>
                                      </p:cBhvr>
                                      <p:to>
                                        <p:strVal val="visible"/>
                                      </p:to>
                                    </p:set>
                                    <p:set>
                                      <p:cBhvr>
                                        <p:cTn id="140" dur="455" fill="hold">
                                          <p:stCondLst>
                                            <p:cond delay="0"/>
                                          </p:stCondLst>
                                        </p:cTn>
                                        <p:tgtEl>
                                          <p:spTgt spid="36"/>
                                        </p:tgtEl>
                                        <p:attrNameLst>
                                          <p:attrName>style.rotation</p:attrName>
                                        </p:attrNameLst>
                                      </p:cBhvr>
                                      <p:to>
                                        <p:strVal val="-45.0"/>
                                      </p:to>
                                    </p:set>
                                    <p:anim calcmode="lin" valueType="num">
                                      <p:cBhvr>
                                        <p:cTn id="141" dur="455" fill="hold">
                                          <p:stCondLst>
                                            <p:cond delay="455"/>
                                          </p:stCondLst>
                                        </p:cTn>
                                        <p:tgtEl>
                                          <p:spTgt spid="36"/>
                                        </p:tgtEl>
                                        <p:attrNameLst>
                                          <p:attrName>style.rotation</p:attrName>
                                        </p:attrNameLst>
                                      </p:cBhvr>
                                      <p:tavLst>
                                        <p:tav tm="0">
                                          <p:val>
                                            <p:fltVal val="-45"/>
                                          </p:val>
                                        </p:tav>
                                        <p:tav tm="69900">
                                          <p:val>
                                            <p:fltVal val="45"/>
                                          </p:val>
                                        </p:tav>
                                        <p:tav tm="100000">
                                          <p:val>
                                            <p:fltVal val="0"/>
                                          </p:val>
                                        </p:tav>
                                      </p:tavLst>
                                    </p:anim>
                                    <p:anim calcmode="lin" valueType="num">
                                      <p:cBhvr>
                                        <p:cTn id="142" dur="455" fill="hold">
                                          <p:stCondLst>
                                            <p:cond delay="0"/>
                                          </p:stCondLst>
                                        </p:cTn>
                                        <p:tgtEl>
                                          <p:spTgt spid="36"/>
                                        </p:tgtEl>
                                        <p:attrNameLst>
                                          <p:attrName>ppt_y</p:attrName>
                                        </p:attrNameLst>
                                      </p:cBhvr>
                                      <p:tavLst>
                                        <p:tav tm="0">
                                          <p:val>
                                            <p:strVal val="#ppt_y-1"/>
                                          </p:val>
                                        </p:tav>
                                        <p:tav tm="100000">
                                          <p:val>
                                            <p:strVal val="#ppt_y-(0.354*#ppt_w-0.172*#ppt_h)"/>
                                          </p:val>
                                        </p:tav>
                                      </p:tavLst>
                                    </p:anim>
                                    <p:anim calcmode="lin" valueType="num">
                                      <p:cBhvr>
                                        <p:cTn id="143" dur="156" decel="50000" autoRev="1" fill="hold">
                                          <p:stCondLst>
                                            <p:cond delay="455"/>
                                          </p:stCondLst>
                                        </p:cTn>
                                        <p:tgtEl>
                                          <p:spTgt spid="36"/>
                                        </p:tgtEl>
                                        <p:attrNameLst>
                                          <p:attrName>ppt_y</p:attrName>
                                        </p:attrNameLst>
                                      </p:cBhvr>
                                      <p:tavLst>
                                        <p:tav tm="0">
                                          <p:val>
                                            <p:strVal val="#ppt_y-(0.354*#ppt_w-0.172*#ppt_h)"/>
                                          </p:val>
                                        </p:tav>
                                        <p:tav tm="100000">
                                          <p:val>
                                            <p:strVal val="#ppt_y-(0.354*#ppt_w-0.172*#ppt_h)-#ppt_h/2"/>
                                          </p:val>
                                        </p:tav>
                                      </p:tavLst>
                                    </p:anim>
                                    <p:anim calcmode="lin" valueType="num">
                                      <p:cBhvr>
                                        <p:cTn id="144" dur="136" fill="hold">
                                          <p:stCondLst>
                                            <p:cond delay="864"/>
                                          </p:stCondLst>
                                        </p:cTn>
                                        <p:tgtEl>
                                          <p:spTgt spid="36"/>
                                        </p:tgtEl>
                                        <p:attrNameLst>
                                          <p:attrName>ppt_y</p:attrName>
                                        </p:attrNameLst>
                                      </p:cBhvr>
                                      <p:tavLst>
                                        <p:tav tm="0">
                                          <p:val>
                                            <p:strVal val="#ppt_y-(0.354*#ppt_w-0.172*#ppt_h)"/>
                                          </p:val>
                                        </p:tav>
                                        <p:tav tm="100000">
                                          <p:val>
                                            <p:strVal val="#ppt_y"/>
                                          </p:val>
                                        </p:tav>
                                      </p:tavLst>
                                    </p:anim>
                                  </p:childTnLst>
                                </p:cTn>
                              </p:par>
                            </p:childTnLst>
                          </p:cTn>
                        </p:par>
                      </p:childTnLst>
                    </p:cTn>
                  </p:par>
                  <p:par>
                    <p:cTn id="145" fill="hold" nodeType="clickPar">
                      <p:stCondLst>
                        <p:cond delay="indefinite"/>
                      </p:stCondLst>
                      <p:childTnLst>
                        <p:par>
                          <p:cTn id="146" fill="hold" nodeType="withGroup">
                            <p:stCondLst>
                              <p:cond delay="0"/>
                            </p:stCondLst>
                            <p:childTnLst>
                              <p:par>
                                <p:cTn id="147" presetID="22" presetClass="entr" presetSubtype="1" fill="hold" nodeType="clickEffect">
                                  <p:stCondLst>
                                    <p:cond delay="0"/>
                                  </p:stCondLst>
                                  <p:childTnLst>
                                    <p:set>
                                      <p:cBhvr>
                                        <p:cTn id="148" dur="1" fill="hold">
                                          <p:stCondLst>
                                            <p:cond delay="0"/>
                                          </p:stCondLst>
                                        </p:cTn>
                                        <p:tgtEl>
                                          <p:spTgt spid="33"/>
                                        </p:tgtEl>
                                        <p:attrNameLst>
                                          <p:attrName>style.visibility</p:attrName>
                                        </p:attrNameLst>
                                      </p:cBhvr>
                                      <p:to>
                                        <p:strVal val="visible"/>
                                      </p:to>
                                    </p:set>
                                    <p:animEffect transition="in" filter="wipe(up)">
                                      <p:cBhvr>
                                        <p:cTn id="149" dur="1000"/>
                                        <p:tgtEl>
                                          <p:spTgt spid="33"/>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38" presetClass="entr" presetSubtype="0" accel="50000" fill="hold" grpId="0" nodeType="clickEffect">
                                  <p:stCondLst>
                                    <p:cond delay="0"/>
                                  </p:stCondLst>
                                  <p:iterate type="lt">
                                    <p:tmPct val="50000"/>
                                  </p:iterate>
                                  <p:childTnLst>
                                    <p:set>
                                      <p:cBhvr>
                                        <p:cTn id="153" dur="1" fill="hold">
                                          <p:stCondLst>
                                            <p:cond delay="0"/>
                                          </p:stCondLst>
                                        </p:cTn>
                                        <p:tgtEl>
                                          <p:spTgt spid="34850"/>
                                        </p:tgtEl>
                                        <p:attrNameLst>
                                          <p:attrName>style.visibility</p:attrName>
                                        </p:attrNameLst>
                                      </p:cBhvr>
                                      <p:to>
                                        <p:strVal val="visible"/>
                                      </p:to>
                                    </p:set>
                                    <p:set>
                                      <p:cBhvr>
                                        <p:cTn id="154" dur="455" fill="hold">
                                          <p:stCondLst>
                                            <p:cond delay="0"/>
                                          </p:stCondLst>
                                        </p:cTn>
                                        <p:tgtEl>
                                          <p:spTgt spid="34850"/>
                                        </p:tgtEl>
                                        <p:attrNameLst>
                                          <p:attrName>style.rotation</p:attrName>
                                        </p:attrNameLst>
                                      </p:cBhvr>
                                      <p:to>
                                        <p:strVal val="-45.0"/>
                                      </p:to>
                                    </p:set>
                                    <p:anim calcmode="lin" valueType="num">
                                      <p:cBhvr>
                                        <p:cTn id="155" dur="455" fill="hold">
                                          <p:stCondLst>
                                            <p:cond delay="455"/>
                                          </p:stCondLst>
                                        </p:cTn>
                                        <p:tgtEl>
                                          <p:spTgt spid="34850"/>
                                        </p:tgtEl>
                                        <p:attrNameLst>
                                          <p:attrName>style.rotation</p:attrName>
                                        </p:attrNameLst>
                                      </p:cBhvr>
                                      <p:tavLst>
                                        <p:tav tm="0">
                                          <p:val>
                                            <p:fltVal val="-45"/>
                                          </p:val>
                                        </p:tav>
                                        <p:tav tm="69900">
                                          <p:val>
                                            <p:fltVal val="45"/>
                                          </p:val>
                                        </p:tav>
                                        <p:tav tm="100000">
                                          <p:val>
                                            <p:fltVal val="0"/>
                                          </p:val>
                                        </p:tav>
                                      </p:tavLst>
                                    </p:anim>
                                    <p:anim calcmode="lin" valueType="num">
                                      <p:cBhvr>
                                        <p:cTn id="156" dur="455" fill="hold">
                                          <p:stCondLst>
                                            <p:cond delay="0"/>
                                          </p:stCondLst>
                                        </p:cTn>
                                        <p:tgtEl>
                                          <p:spTgt spid="34850"/>
                                        </p:tgtEl>
                                        <p:attrNameLst>
                                          <p:attrName>ppt_y</p:attrName>
                                        </p:attrNameLst>
                                      </p:cBhvr>
                                      <p:tavLst>
                                        <p:tav tm="0">
                                          <p:val>
                                            <p:strVal val="#ppt_y-1"/>
                                          </p:val>
                                        </p:tav>
                                        <p:tav tm="100000">
                                          <p:val>
                                            <p:strVal val="#ppt_y-(0.354*#ppt_w-0.172*#ppt_h)"/>
                                          </p:val>
                                        </p:tav>
                                      </p:tavLst>
                                    </p:anim>
                                    <p:anim calcmode="lin" valueType="num">
                                      <p:cBhvr>
                                        <p:cTn id="157" dur="156" decel="50000" autoRev="1" fill="hold">
                                          <p:stCondLst>
                                            <p:cond delay="455"/>
                                          </p:stCondLst>
                                        </p:cTn>
                                        <p:tgtEl>
                                          <p:spTgt spid="34850"/>
                                        </p:tgtEl>
                                        <p:attrNameLst>
                                          <p:attrName>ppt_y</p:attrName>
                                        </p:attrNameLst>
                                      </p:cBhvr>
                                      <p:tavLst>
                                        <p:tav tm="0">
                                          <p:val>
                                            <p:strVal val="#ppt_y-(0.354*#ppt_w-0.172*#ppt_h)"/>
                                          </p:val>
                                        </p:tav>
                                        <p:tav tm="100000">
                                          <p:val>
                                            <p:strVal val="#ppt_y-(0.354*#ppt_w-0.172*#ppt_h)-#ppt_h/2"/>
                                          </p:val>
                                        </p:tav>
                                      </p:tavLst>
                                    </p:anim>
                                    <p:anim calcmode="lin" valueType="num">
                                      <p:cBhvr>
                                        <p:cTn id="158" dur="136" fill="hold">
                                          <p:stCondLst>
                                            <p:cond delay="864"/>
                                          </p:stCondLst>
                                        </p:cTn>
                                        <p:tgtEl>
                                          <p:spTgt spid="34850"/>
                                        </p:tgtEl>
                                        <p:attrNameLst>
                                          <p:attrName>ppt_y</p:attrName>
                                        </p:attrNameLst>
                                      </p:cBhvr>
                                      <p:tavLst>
                                        <p:tav tm="0">
                                          <p:val>
                                            <p:strVal val="#ppt_y-(0.354*#ppt_w-0.172*#ppt_h)"/>
                                          </p:val>
                                        </p:tav>
                                        <p:tav tm="100000">
                                          <p:val>
                                            <p:strVal val="#ppt_y"/>
                                          </p:val>
                                        </p:tav>
                                      </p:tavLst>
                                    </p:anim>
                                  </p:childTnLst>
                                </p:cTn>
                              </p:par>
                            </p:childTnLst>
                          </p:cTn>
                        </p:par>
                      </p:childTnLst>
                    </p:cTn>
                  </p:par>
                  <p:par>
                    <p:cTn id="159" fill="hold" nodeType="clickPar">
                      <p:stCondLst>
                        <p:cond delay="indefinite"/>
                      </p:stCondLst>
                      <p:childTnLst>
                        <p:par>
                          <p:cTn id="160" fill="hold" nodeType="withGroup">
                            <p:stCondLst>
                              <p:cond delay="0"/>
                            </p:stCondLst>
                            <p:childTnLst>
                              <p:par>
                                <p:cTn id="161" presetID="22" presetClass="entr" presetSubtype="8" fill="hold" nodeType="clickEffect">
                                  <p:stCondLst>
                                    <p:cond delay="0"/>
                                  </p:stCondLst>
                                  <p:childTnLst>
                                    <p:set>
                                      <p:cBhvr>
                                        <p:cTn id="162" dur="1" fill="hold">
                                          <p:stCondLst>
                                            <p:cond delay="0"/>
                                          </p:stCondLst>
                                        </p:cTn>
                                        <p:tgtEl>
                                          <p:spTgt spid="41"/>
                                        </p:tgtEl>
                                        <p:attrNameLst>
                                          <p:attrName>style.visibility</p:attrName>
                                        </p:attrNameLst>
                                      </p:cBhvr>
                                      <p:to>
                                        <p:strVal val="visible"/>
                                      </p:to>
                                    </p:set>
                                    <p:animEffect transition="in" filter="wipe(left)">
                                      <p:cBhvr>
                                        <p:cTn id="163" dur="3000"/>
                                        <p:tgtEl>
                                          <p:spTgt spid="41"/>
                                        </p:tgtEl>
                                      </p:cBhvr>
                                    </p:animEffec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55" presetClass="entr" presetSubtype="0" fill="hold" grpId="0" nodeType="clickEffect">
                                  <p:stCondLst>
                                    <p:cond delay="0"/>
                                  </p:stCondLst>
                                  <p:childTnLst>
                                    <p:set>
                                      <p:cBhvr>
                                        <p:cTn id="167" dur="1" fill="hold">
                                          <p:stCondLst>
                                            <p:cond delay="0"/>
                                          </p:stCondLst>
                                        </p:cTn>
                                        <p:tgtEl>
                                          <p:spTgt spid="43"/>
                                        </p:tgtEl>
                                        <p:attrNameLst>
                                          <p:attrName>style.visibility</p:attrName>
                                        </p:attrNameLst>
                                      </p:cBhvr>
                                      <p:to>
                                        <p:strVal val="visible"/>
                                      </p:to>
                                    </p:set>
                                    <p:anim calcmode="lin" valueType="num">
                                      <p:cBhvr>
                                        <p:cTn id="168" dur="1000" fill="hold"/>
                                        <p:tgtEl>
                                          <p:spTgt spid="43"/>
                                        </p:tgtEl>
                                        <p:attrNameLst>
                                          <p:attrName>ppt_w</p:attrName>
                                        </p:attrNameLst>
                                      </p:cBhvr>
                                      <p:tavLst>
                                        <p:tav tm="0">
                                          <p:val>
                                            <p:strVal val="#ppt_w*0.70"/>
                                          </p:val>
                                        </p:tav>
                                        <p:tav tm="100000">
                                          <p:val>
                                            <p:strVal val="#ppt_w"/>
                                          </p:val>
                                        </p:tav>
                                      </p:tavLst>
                                    </p:anim>
                                    <p:anim calcmode="lin" valueType="num">
                                      <p:cBhvr>
                                        <p:cTn id="169" dur="1000" fill="hold"/>
                                        <p:tgtEl>
                                          <p:spTgt spid="43"/>
                                        </p:tgtEl>
                                        <p:attrNameLst>
                                          <p:attrName>ppt_h</p:attrName>
                                        </p:attrNameLst>
                                      </p:cBhvr>
                                      <p:tavLst>
                                        <p:tav tm="0">
                                          <p:val>
                                            <p:strVal val="#ppt_h"/>
                                          </p:val>
                                        </p:tav>
                                        <p:tav tm="100000">
                                          <p:val>
                                            <p:strVal val="#ppt_h"/>
                                          </p:val>
                                        </p:tav>
                                      </p:tavLst>
                                    </p:anim>
                                    <p:animEffect transition="in" filter="fade">
                                      <p:cBhvr>
                                        <p:cTn id="170"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animBg="1"/>
      <p:bldP spid="45061" grpId="0" animBg="1"/>
      <p:bldP spid="45062" grpId="0" animBg="1"/>
      <p:bldP spid="45063" grpId="0"/>
      <p:bldP spid="45064" grpId="0"/>
      <p:bldP spid="45065" grpId="0"/>
      <p:bldP spid="45070" grpId="0" animBg="1"/>
      <p:bldP spid="45073" grpId="0"/>
      <p:bldP spid="34836" grpId="0"/>
      <p:bldP spid="2" grpId="0" animBg="1"/>
      <p:bldP spid="3" grpId="0"/>
      <p:bldP spid="6" grpId="0" animBg="1"/>
      <p:bldP spid="7" grpId="0"/>
      <p:bldP spid="34848" grpId="0"/>
      <p:bldP spid="34850" grpId="0"/>
      <p:bldP spid="34853" grpId="0" animBg="1"/>
      <p:bldP spid="34853" grpId="1" animBg="1"/>
      <p:bldP spid="34854" grpId="0" animBg="1"/>
      <p:bldP spid="34854" grpId="1" animBg="1"/>
      <p:bldP spid="28" grpId="0"/>
      <p:bldP spid="35" grpId="0"/>
      <p:bldP spid="36" grpId="0"/>
      <p:bldP spid="37" grpId="0"/>
      <p:bldP spid="43"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p:cNvSpPr>
            <a:spLocks noGrp="1"/>
          </p:cNvSpPr>
          <p:nvPr>
            <p:ph type="title"/>
          </p:nvPr>
        </p:nvSpPr>
        <p:spPr/>
        <p:txBody>
          <a:bodyPr>
            <a:normAutofit fontScale="90000"/>
          </a:bodyPr>
          <a:lstStyle/>
          <a:p>
            <a:pPr algn="ctr"/>
            <a:r>
              <a:rPr lang="cs-CZ" altLang="cs-CZ" b="1" smtClean="0">
                <a:latin typeface="Corbel" panose="020B0503020204020204" pitchFamily="34" charset="0"/>
              </a:rPr>
              <a:t>Model s linií 45</a:t>
            </a:r>
            <a:r>
              <a:rPr lang="cs-CZ" altLang="cs-CZ" b="1" smtClean="0">
                <a:latin typeface="Corbel" panose="020B0503020204020204" pitchFamily="34" charset="0"/>
                <a:cs typeface="Times New Roman" panose="02020603050405020304" pitchFamily="18" charset="0"/>
              </a:rPr>
              <a:t>º čili jednoduchý keynesiánský model</a:t>
            </a:r>
            <a:endParaRPr lang="cs-CZ" altLang="cs-CZ" b="1" smtClean="0">
              <a:latin typeface="Corbel" panose="020B0503020204020204" pitchFamily="34" charset="0"/>
            </a:endParaRPr>
          </a:p>
        </p:txBody>
      </p:sp>
      <p:sp>
        <p:nvSpPr>
          <p:cNvPr id="47107" name="Zástupný symbol pro obsah 2"/>
          <p:cNvSpPr>
            <a:spLocks noGrp="1"/>
          </p:cNvSpPr>
          <p:nvPr>
            <p:ph idx="1"/>
          </p:nvPr>
        </p:nvSpPr>
        <p:spPr>
          <a:xfrm>
            <a:off x="395288" y="2492375"/>
            <a:ext cx="8497887" cy="4114800"/>
          </a:xfrm>
        </p:spPr>
        <p:txBody>
          <a:bodyPr/>
          <a:lstStyle/>
          <a:p>
            <a:r>
              <a:rPr lang="cs-CZ" altLang="cs-CZ" b="1" smtClean="0"/>
              <a:t>posune</a:t>
            </a:r>
            <a:r>
              <a:rPr lang="cs-CZ" altLang="cs-CZ" smtClean="0"/>
              <a:t> se směrem nahoru, když se </a:t>
            </a:r>
            <a:r>
              <a:rPr lang="cs-CZ" altLang="cs-CZ" b="1" smtClean="0"/>
              <a:t>zvýší </a:t>
            </a:r>
            <a:r>
              <a:rPr lang="cs-CZ" altLang="cs-CZ" smtClean="0"/>
              <a:t>C</a:t>
            </a:r>
            <a:r>
              <a:rPr lang="cs-CZ" altLang="cs-CZ" baseline="-25000" smtClean="0"/>
              <a:t>A</a:t>
            </a:r>
            <a:r>
              <a:rPr lang="cs-CZ" altLang="cs-CZ" smtClean="0"/>
              <a:t>, I</a:t>
            </a:r>
            <a:r>
              <a:rPr lang="cs-CZ" altLang="cs-CZ" baseline="-25000" smtClean="0"/>
              <a:t>A</a:t>
            </a:r>
            <a:r>
              <a:rPr lang="cs-CZ" altLang="cs-CZ" smtClean="0"/>
              <a:t> </a:t>
            </a:r>
          </a:p>
          <a:p>
            <a:r>
              <a:rPr lang="cs-CZ" altLang="cs-CZ" b="1" smtClean="0"/>
              <a:t>zvýší</a:t>
            </a:r>
            <a:r>
              <a:rPr lang="cs-CZ" altLang="cs-CZ" smtClean="0"/>
              <a:t> se její sklon, pokud se </a:t>
            </a:r>
            <a:r>
              <a:rPr lang="cs-CZ" altLang="cs-CZ" b="1" smtClean="0"/>
              <a:t>zvýší</a:t>
            </a:r>
            <a:r>
              <a:rPr lang="cs-CZ" altLang="cs-CZ" smtClean="0"/>
              <a:t> mpc</a:t>
            </a:r>
          </a:p>
          <a:p>
            <a:r>
              <a:rPr lang="cs-CZ" altLang="cs-CZ" b="1" smtClean="0"/>
              <a:t>posune</a:t>
            </a:r>
            <a:r>
              <a:rPr lang="cs-CZ" altLang="cs-CZ" smtClean="0"/>
              <a:t> se směrem dolů, pokud se sníží C</a:t>
            </a:r>
            <a:r>
              <a:rPr lang="cs-CZ" altLang="cs-CZ" baseline="-25000" smtClean="0"/>
              <a:t>A</a:t>
            </a:r>
            <a:r>
              <a:rPr lang="cs-CZ" altLang="cs-CZ" smtClean="0"/>
              <a:t> nebo I</a:t>
            </a:r>
            <a:r>
              <a:rPr lang="cs-CZ" altLang="cs-CZ" baseline="-25000" smtClean="0"/>
              <a:t>A</a:t>
            </a:r>
            <a:r>
              <a:rPr lang="cs-CZ" altLang="cs-CZ" smtClean="0"/>
              <a:t> </a:t>
            </a:r>
          </a:p>
          <a:p>
            <a:r>
              <a:rPr lang="cs-CZ" altLang="cs-CZ" b="1" smtClean="0"/>
              <a:t>sníží</a:t>
            </a:r>
            <a:r>
              <a:rPr lang="cs-CZ" altLang="cs-CZ" smtClean="0"/>
              <a:t> se její sklon, pokud se </a:t>
            </a:r>
            <a:r>
              <a:rPr lang="cs-CZ" altLang="cs-CZ" b="1" smtClean="0"/>
              <a:t>sníží</a:t>
            </a:r>
            <a:r>
              <a:rPr lang="cs-CZ" altLang="cs-CZ" smtClean="0"/>
              <a:t> mpc</a:t>
            </a:r>
          </a:p>
          <a:p>
            <a:endParaRPr lang="cs-CZ" altLang="cs-CZ" smtClean="0"/>
          </a:p>
        </p:txBody>
      </p:sp>
      <p:sp>
        <p:nvSpPr>
          <p:cNvPr id="5" name="TextovéPole 4"/>
          <p:cNvSpPr txBox="1"/>
          <p:nvPr/>
        </p:nvSpPr>
        <p:spPr>
          <a:xfrm>
            <a:off x="0" y="1792288"/>
            <a:ext cx="9144000" cy="585787"/>
          </a:xfrm>
          <a:prstGeom prst="rect">
            <a:avLst/>
          </a:prstGeom>
          <a:solidFill>
            <a:schemeClr val="accent1">
              <a:lumMod val="60000"/>
              <a:lumOff val="40000"/>
            </a:schemeClr>
          </a:solidFill>
        </p:spPr>
        <p:txBody>
          <a:bodyPr>
            <a:spAutoFit/>
          </a:bodyPr>
          <a:lstStyle/>
          <a:p>
            <a:pPr algn="ctr" eaLnBrk="1" hangingPunct="1">
              <a:defRPr/>
            </a:pPr>
            <a:r>
              <a:rPr lang="cs-CZ" sz="3200" b="1" cap="all" dirty="0">
                <a:latin typeface="Arial" charset="0"/>
              </a:rPr>
              <a:t>Křivka Agregátních Výdajů </a:t>
            </a:r>
          </a:p>
        </p:txBody>
      </p:sp>
    </p:spTree>
    <p:extLst>
      <p:ext uri="{BB962C8B-B14F-4D97-AF65-F5344CB8AC3E}">
        <p14:creationId xmlns:p14="http://schemas.microsoft.com/office/powerpoint/2010/main" val="19129298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313" y="274638"/>
            <a:ext cx="8472487" cy="1143000"/>
          </a:xfrm>
        </p:spPr>
        <p:txBody>
          <a:bodyPr>
            <a:normAutofit fontScale="90000"/>
          </a:bodyPr>
          <a:lstStyle/>
          <a:p>
            <a:pPr algn="ctr">
              <a:defRPr/>
            </a:pPr>
            <a:r>
              <a:rPr lang="cs-CZ" dirty="0" smtClean="0">
                <a:solidFill>
                  <a:srgbClr val="FFC000"/>
                </a:solidFill>
              </a:rPr>
              <a:t>Ekonomický koloběh – makroekonomické pojetí</a:t>
            </a:r>
            <a:endParaRPr lang="cs-CZ" dirty="0">
              <a:solidFill>
                <a:srgbClr val="FFC000"/>
              </a:solidFill>
            </a:endParaRPr>
          </a:p>
        </p:txBody>
      </p:sp>
      <p:graphicFrame>
        <p:nvGraphicFramePr>
          <p:cNvPr id="3" name="Objekt 2"/>
          <p:cNvGraphicFramePr>
            <a:graphicFrameLocks noChangeAspect="1"/>
          </p:cNvGraphicFramePr>
          <p:nvPr>
            <p:extLst>
              <p:ext uri="{D42A27DB-BD31-4B8C-83A1-F6EECF244321}">
                <p14:modId xmlns:p14="http://schemas.microsoft.com/office/powerpoint/2010/main" val="2606754633"/>
              </p:ext>
            </p:extLst>
          </p:nvPr>
        </p:nvGraphicFramePr>
        <p:xfrm>
          <a:off x="755576" y="1228662"/>
          <a:ext cx="7560568" cy="5656662"/>
        </p:xfrm>
        <a:graphic>
          <a:graphicData uri="http://schemas.openxmlformats.org/presentationml/2006/ole">
            <mc:AlternateContent xmlns:mc="http://schemas.openxmlformats.org/markup-compatibility/2006">
              <mc:Choice xmlns:v="urn:schemas-microsoft-com:vml" Requires="v">
                <p:oleObj spid="_x0000_s2092" name="obrázek" r:id="rId4" imgW="5581650" imgH="4343400" progId="Word.Picture.8">
                  <p:embed/>
                </p:oleObj>
              </mc:Choice>
              <mc:Fallback>
                <p:oleObj name="obrázek" r:id="rId4" imgW="5581650" imgH="4343400" progId="Word.Picture.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576" y="1228662"/>
                        <a:ext cx="7560568" cy="5656662"/>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0961360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313" y="274638"/>
            <a:ext cx="8472487" cy="1143000"/>
          </a:xfrm>
        </p:spPr>
        <p:txBody>
          <a:bodyPr/>
          <a:lstStyle/>
          <a:p>
            <a:pPr algn="ctr">
              <a:defRPr/>
            </a:pPr>
            <a:r>
              <a:rPr lang="cs-CZ" dirty="0" smtClean="0">
                <a:solidFill>
                  <a:srgbClr val="FFC000"/>
                </a:solidFill>
              </a:rPr>
              <a:t>Makroekonomické souvislosti</a:t>
            </a:r>
            <a:endParaRPr lang="cs-CZ" dirty="0">
              <a:solidFill>
                <a:srgbClr val="FFC000"/>
              </a:solidFill>
            </a:endParaRPr>
          </a:p>
        </p:txBody>
      </p:sp>
      <p:sp>
        <p:nvSpPr>
          <p:cNvPr id="20483" name="Zástupný symbol pro obsah 2"/>
          <p:cNvSpPr>
            <a:spLocks noGrp="1"/>
          </p:cNvSpPr>
          <p:nvPr>
            <p:ph idx="1"/>
          </p:nvPr>
        </p:nvSpPr>
        <p:spPr/>
        <p:txBody>
          <a:bodyPr/>
          <a:lstStyle/>
          <a:p>
            <a:pPr>
              <a:spcBef>
                <a:spcPts val="600"/>
              </a:spcBef>
            </a:pPr>
            <a:r>
              <a:rPr lang="cs-CZ" sz="2800" dirty="0" smtClean="0">
                <a:latin typeface="Corbel" pitchFamily="34" charset="0"/>
              </a:rPr>
              <a:t>Vývoj ekonomiky a jeho sledování zajímá domácnosti, firmy, stát a koneckonců i zahraničí</a:t>
            </a:r>
          </a:p>
          <a:p>
            <a:pPr>
              <a:spcBef>
                <a:spcPts val="600"/>
              </a:spcBef>
            </a:pPr>
            <a:r>
              <a:rPr lang="cs-CZ" sz="2800" dirty="0" smtClean="0">
                <a:latin typeface="Corbel" pitchFamily="34" charset="0"/>
              </a:rPr>
              <a:t>PROČ?</a:t>
            </a:r>
          </a:p>
          <a:p>
            <a:pPr>
              <a:spcBef>
                <a:spcPts val="600"/>
              </a:spcBef>
            </a:pPr>
            <a:r>
              <a:rPr lang="cs-CZ" sz="2800" u="sng" dirty="0" smtClean="0">
                <a:latin typeface="Corbel" pitchFamily="34" charset="0"/>
              </a:rPr>
              <a:t>Domácnosti</a:t>
            </a:r>
            <a:r>
              <a:rPr lang="cs-CZ" sz="2800" dirty="0" smtClean="0">
                <a:latin typeface="Corbel" pitchFamily="34" charset="0"/>
              </a:rPr>
              <a:t> – mzdy, důchody, investice do infrastruktury, jistota zaměstnání</a:t>
            </a:r>
          </a:p>
          <a:p>
            <a:pPr>
              <a:spcBef>
                <a:spcPts val="600"/>
              </a:spcBef>
            </a:pPr>
            <a:r>
              <a:rPr lang="cs-CZ" sz="2800" u="sng" dirty="0" smtClean="0">
                <a:latin typeface="Corbel" pitchFamily="34" charset="0"/>
              </a:rPr>
              <a:t>Firmy</a:t>
            </a:r>
            <a:r>
              <a:rPr lang="cs-CZ" sz="2800" dirty="0" smtClean="0">
                <a:latin typeface="Corbel" pitchFamily="34" charset="0"/>
              </a:rPr>
              <a:t>  - kolik investovat, mzdy, kolik vyrábět</a:t>
            </a:r>
          </a:p>
          <a:p>
            <a:pPr>
              <a:spcBef>
                <a:spcPts val="600"/>
              </a:spcBef>
            </a:pPr>
            <a:r>
              <a:rPr lang="cs-CZ" sz="2800" u="sng" dirty="0" smtClean="0">
                <a:latin typeface="Corbel" pitchFamily="34" charset="0"/>
              </a:rPr>
              <a:t>Stát</a:t>
            </a:r>
            <a:r>
              <a:rPr lang="cs-CZ" sz="2800" dirty="0" smtClean="0">
                <a:latin typeface="Corbel" pitchFamily="34" charset="0"/>
              </a:rPr>
              <a:t> – kurz měny (CB), daně, rozpočet</a:t>
            </a:r>
          </a:p>
          <a:p>
            <a:pPr>
              <a:spcBef>
                <a:spcPts val="600"/>
              </a:spcBef>
            </a:pPr>
            <a:r>
              <a:rPr lang="cs-CZ" sz="2800" u="sng" dirty="0" smtClean="0">
                <a:latin typeface="Corbel" pitchFamily="34" charset="0"/>
              </a:rPr>
              <a:t>Politici</a:t>
            </a:r>
            <a:r>
              <a:rPr lang="cs-CZ" sz="2800" dirty="0" smtClean="0">
                <a:latin typeface="Corbel" pitchFamily="34" charset="0"/>
              </a:rPr>
              <a:t> – chtějí znovuzvolení</a:t>
            </a:r>
          </a:p>
          <a:p>
            <a:pPr>
              <a:spcBef>
                <a:spcPts val="600"/>
              </a:spcBef>
            </a:pPr>
            <a:r>
              <a:rPr lang="cs-CZ" sz="2800" u="sng" dirty="0" smtClean="0">
                <a:effectLst/>
                <a:latin typeface="Corbel" pitchFamily="34" charset="0"/>
              </a:rPr>
              <a:t>Zahraničí</a:t>
            </a:r>
            <a:r>
              <a:rPr lang="cs-CZ" sz="2800" dirty="0" smtClean="0">
                <a:effectLst/>
                <a:latin typeface="Corbel" pitchFamily="34" charset="0"/>
              </a:rPr>
              <a:t> – investice, zahraniční obchod, půjčky</a:t>
            </a:r>
          </a:p>
          <a:p>
            <a:pPr>
              <a:spcBef>
                <a:spcPts val="600"/>
              </a:spcBef>
            </a:pPr>
            <a:r>
              <a:rPr lang="cs-CZ" sz="2800" b="1" dirty="0" smtClean="0">
                <a:solidFill>
                  <a:srgbClr val="FF0000"/>
                </a:solidFill>
                <a:latin typeface="Corbel" pitchFamily="34" charset="0"/>
              </a:rPr>
              <a:t>Kde jde zjistit data? </a:t>
            </a:r>
            <a:endParaRPr lang="cs-CZ" sz="2800" b="1" dirty="0" smtClean="0">
              <a:solidFill>
                <a:srgbClr val="FF0000"/>
              </a:solidFill>
              <a:effectLst/>
              <a:latin typeface="Corbel" pitchFamily="34" charset="0"/>
            </a:endParaRPr>
          </a:p>
        </p:txBody>
      </p:sp>
    </p:spTree>
    <p:extLst>
      <p:ext uri="{BB962C8B-B14F-4D97-AF65-F5344CB8AC3E}">
        <p14:creationId xmlns:p14="http://schemas.microsoft.com/office/powerpoint/2010/main" val="333268420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p:cTn id="7" dur="1000" fill="hold"/>
                                        <p:tgtEl>
                                          <p:spTgt spid="204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04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048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 calcmode="lin" valueType="num">
                                      <p:cBhvr>
                                        <p:cTn id="14" dur="1000" fill="hold"/>
                                        <p:tgtEl>
                                          <p:spTgt spid="2048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048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048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0483">
                                            <p:txEl>
                                              <p:pRg st="2" end="2"/>
                                            </p:txEl>
                                          </p:spTgt>
                                        </p:tgtEl>
                                        <p:attrNameLst>
                                          <p:attrName>style.visibility</p:attrName>
                                        </p:attrNameLst>
                                      </p:cBhvr>
                                      <p:to>
                                        <p:strVal val="visible"/>
                                      </p:to>
                                    </p:set>
                                    <p:anim calcmode="lin" valueType="num">
                                      <p:cBhvr>
                                        <p:cTn id="21" dur="1000" fill="hold"/>
                                        <p:tgtEl>
                                          <p:spTgt spid="2048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048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048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0483">
                                            <p:txEl>
                                              <p:pRg st="3" end="3"/>
                                            </p:txEl>
                                          </p:spTgt>
                                        </p:tgtEl>
                                        <p:attrNameLst>
                                          <p:attrName>style.visibility</p:attrName>
                                        </p:attrNameLst>
                                      </p:cBhvr>
                                      <p:to>
                                        <p:strVal val="visible"/>
                                      </p:to>
                                    </p:set>
                                    <p:anim calcmode="lin" valueType="num">
                                      <p:cBhvr>
                                        <p:cTn id="28" dur="1000" fill="hold"/>
                                        <p:tgtEl>
                                          <p:spTgt spid="2048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2048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048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20483">
                                            <p:txEl>
                                              <p:pRg st="4" end="4"/>
                                            </p:txEl>
                                          </p:spTgt>
                                        </p:tgtEl>
                                        <p:attrNameLst>
                                          <p:attrName>style.visibility</p:attrName>
                                        </p:attrNameLst>
                                      </p:cBhvr>
                                      <p:to>
                                        <p:strVal val="visible"/>
                                      </p:to>
                                    </p:set>
                                    <p:anim calcmode="lin" valueType="num">
                                      <p:cBhvr>
                                        <p:cTn id="35" dur="1000" fill="hold"/>
                                        <p:tgtEl>
                                          <p:spTgt spid="2048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2048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2048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20483">
                                            <p:txEl>
                                              <p:pRg st="5" end="5"/>
                                            </p:txEl>
                                          </p:spTgt>
                                        </p:tgtEl>
                                        <p:attrNameLst>
                                          <p:attrName>style.visibility</p:attrName>
                                        </p:attrNameLst>
                                      </p:cBhvr>
                                      <p:to>
                                        <p:strVal val="visible"/>
                                      </p:to>
                                    </p:set>
                                    <p:anim calcmode="lin" valueType="num">
                                      <p:cBhvr>
                                        <p:cTn id="42" dur="1000" fill="hold"/>
                                        <p:tgtEl>
                                          <p:spTgt spid="2048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2048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2048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20483">
                                            <p:txEl>
                                              <p:pRg st="6" end="6"/>
                                            </p:txEl>
                                          </p:spTgt>
                                        </p:tgtEl>
                                        <p:attrNameLst>
                                          <p:attrName>style.visibility</p:attrName>
                                        </p:attrNameLst>
                                      </p:cBhvr>
                                      <p:to>
                                        <p:strVal val="visible"/>
                                      </p:to>
                                    </p:set>
                                    <p:anim calcmode="lin" valueType="num">
                                      <p:cBhvr>
                                        <p:cTn id="49" dur="1000" fill="hold"/>
                                        <p:tgtEl>
                                          <p:spTgt spid="20483">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20483">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2048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nodeType="clickEffect">
                                  <p:stCondLst>
                                    <p:cond delay="0"/>
                                  </p:stCondLst>
                                  <p:childTnLst>
                                    <p:set>
                                      <p:cBhvr>
                                        <p:cTn id="55" dur="1" fill="hold">
                                          <p:stCondLst>
                                            <p:cond delay="0"/>
                                          </p:stCondLst>
                                        </p:cTn>
                                        <p:tgtEl>
                                          <p:spTgt spid="20483">
                                            <p:txEl>
                                              <p:pRg st="7" end="7"/>
                                            </p:txEl>
                                          </p:spTgt>
                                        </p:tgtEl>
                                        <p:attrNameLst>
                                          <p:attrName>style.visibility</p:attrName>
                                        </p:attrNameLst>
                                      </p:cBhvr>
                                      <p:to>
                                        <p:strVal val="visible"/>
                                      </p:to>
                                    </p:set>
                                    <p:anim calcmode="lin" valueType="num">
                                      <p:cBhvr>
                                        <p:cTn id="56" dur="1000" fill="hold"/>
                                        <p:tgtEl>
                                          <p:spTgt spid="20483">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20483">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2048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313" y="274638"/>
            <a:ext cx="8472487" cy="1143000"/>
          </a:xfrm>
        </p:spPr>
        <p:txBody>
          <a:bodyPr>
            <a:normAutofit fontScale="90000"/>
          </a:bodyPr>
          <a:lstStyle/>
          <a:p>
            <a:pPr algn="ctr">
              <a:defRPr/>
            </a:pPr>
            <a:r>
              <a:rPr lang="cs-CZ" dirty="0" smtClean="0">
                <a:solidFill>
                  <a:srgbClr val="FFC000"/>
                </a:solidFill>
              </a:rPr>
              <a:t>Makroekonomie – základní agregáty</a:t>
            </a:r>
            <a:endParaRPr lang="cs-CZ" dirty="0">
              <a:solidFill>
                <a:srgbClr val="FFC000"/>
              </a:solidFill>
            </a:endParaRPr>
          </a:p>
        </p:txBody>
      </p:sp>
      <p:sp>
        <p:nvSpPr>
          <p:cNvPr id="20483" name="Zástupný symbol pro obsah 2"/>
          <p:cNvSpPr>
            <a:spLocks noGrp="1"/>
          </p:cNvSpPr>
          <p:nvPr>
            <p:ph idx="1"/>
          </p:nvPr>
        </p:nvSpPr>
        <p:spPr/>
        <p:txBody>
          <a:bodyPr/>
          <a:lstStyle/>
          <a:p>
            <a:pPr>
              <a:spcBef>
                <a:spcPts val="600"/>
              </a:spcBef>
            </a:pPr>
            <a:r>
              <a:rPr lang="cs-CZ" sz="2800" dirty="0" smtClean="0">
                <a:latin typeface="Corbel" pitchFamily="34" charset="0"/>
              </a:rPr>
              <a:t>Výkon dané ekonomiky –</a:t>
            </a:r>
            <a:r>
              <a:rPr lang="cs-CZ" sz="2800" dirty="0">
                <a:latin typeface="Corbel" pitchFamily="34" charset="0"/>
              </a:rPr>
              <a:t> </a:t>
            </a:r>
            <a:r>
              <a:rPr lang="cs-CZ" sz="2800" dirty="0" smtClean="0">
                <a:latin typeface="Corbel" pitchFamily="34" charset="0"/>
              </a:rPr>
              <a:t>produkt (HDP a HNP)</a:t>
            </a:r>
          </a:p>
          <a:p>
            <a:pPr>
              <a:spcBef>
                <a:spcPts val="600"/>
              </a:spcBef>
            </a:pPr>
            <a:r>
              <a:rPr lang="cs-CZ" sz="2800" dirty="0" smtClean="0">
                <a:effectLst/>
                <a:latin typeface="Corbel" pitchFamily="34" charset="0"/>
              </a:rPr>
              <a:t>Pracovní síla (zaměstnanost a nezaměstnanost)</a:t>
            </a:r>
          </a:p>
          <a:p>
            <a:pPr>
              <a:spcBef>
                <a:spcPts val="600"/>
              </a:spcBef>
            </a:pPr>
            <a:r>
              <a:rPr lang="cs-CZ" sz="2800" dirty="0" smtClean="0">
                <a:latin typeface="Corbel" pitchFamily="34" charset="0"/>
              </a:rPr>
              <a:t>Cenová hladina</a:t>
            </a:r>
          </a:p>
          <a:p>
            <a:pPr>
              <a:spcBef>
                <a:spcPts val="600"/>
              </a:spcBef>
            </a:pPr>
            <a:r>
              <a:rPr lang="cs-CZ" sz="2800" dirty="0" smtClean="0">
                <a:effectLst/>
                <a:latin typeface="Corbel" pitchFamily="34" charset="0"/>
              </a:rPr>
              <a:t>Pozice vůči zahraničí</a:t>
            </a:r>
          </a:p>
        </p:txBody>
      </p:sp>
    </p:spTree>
    <p:extLst>
      <p:ext uri="{BB962C8B-B14F-4D97-AF65-F5344CB8AC3E}">
        <p14:creationId xmlns:p14="http://schemas.microsoft.com/office/powerpoint/2010/main" val="3565304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p:cTn id="7" dur="1000" fill="hold"/>
                                        <p:tgtEl>
                                          <p:spTgt spid="204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04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048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 calcmode="lin" valueType="num">
                                      <p:cBhvr>
                                        <p:cTn id="14" dur="1000" fill="hold"/>
                                        <p:tgtEl>
                                          <p:spTgt spid="2048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048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048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20483">
                                            <p:txEl>
                                              <p:pRg st="2" end="2"/>
                                            </p:txEl>
                                          </p:spTgt>
                                        </p:tgtEl>
                                        <p:attrNameLst>
                                          <p:attrName>style.visibility</p:attrName>
                                        </p:attrNameLst>
                                      </p:cBhvr>
                                      <p:to>
                                        <p:strVal val="visible"/>
                                      </p:to>
                                    </p:set>
                                    <p:anim calcmode="lin" valueType="num">
                                      <p:cBhvr>
                                        <p:cTn id="21" dur="1000" fill="hold"/>
                                        <p:tgtEl>
                                          <p:spTgt spid="2048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048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048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20483">
                                            <p:txEl>
                                              <p:pRg st="3" end="3"/>
                                            </p:txEl>
                                          </p:spTgt>
                                        </p:tgtEl>
                                        <p:attrNameLst>
                                          <p:attrName>style.visibility</p:attrName>
                                        </p:attrNameLst>
                                      </p:cBhvr>
                                      <p:to>
                                        <p:strVal val="visible"/>
                                      </p:to>
                                    </p:set>
                                    <p:anim calcmode="lin" valueType="num">
                                      <p:cBhvr>
                                        <p:cTn id="28" dur="1000" fill="hold"/>
                                        <p:tgtEl>
                                          <p:spTgt spid="2048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2048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4877</TotalTime>
  <Words>3179</Words>
  <Application>Microsoft Office PowerPoint</Application>
  <PresentationFormat>Předvádění na obrazovce (4:3)</PresentationFormat>
  <Paragraphs>427</Paragraphs>
  <Slides>62</Slides>
  <Notes>49</Notes>
  <HiddenSlides>0</HiddenSlides>
  <MMClips>0</MMClips>
  <ScaleCrop>false</ScaleCrop>
  <HeadingPairs>
    <vt:vector size="8" baseType="variant">
      <vt:variant>
        <vt:lpstr>Použitá písma</vt:lpstr>
      </vt:variant>
      <vt:variant>
        <vt:i4>11</vt:i4>
      </vt:variant>
      <vt:variant>
        <vt:lpstr>Motiv</vt:lpstr>
      </vt:variant>
      <vt:variant>
        <vt:i4>1</vt:i4>
      </vt:variant>
      <vt:variant>
        <vt:lpstr>Vložené servery OLE</vt:lpstr>
      </vt:variant>
      <vt:variant>
        <vt:i4>2</vt:i4>
      </vt:variant>
      <vt:variant>
        <vt:lpstr>Nadpisy snímků</vt:lpstr>
      </vt:variant>
      <vt:variant>
        <vt:i4>62</vt:i4>
      </vt:variant>
    </vt:vector>
  </HeadingPairs>
  <TitlesOfParts>
    <vt:vector size="76" baseType="lpstr">
      <vt:lpstr>Arial</vt:lpstr>
      <vt:lpstr>Arial CE</vt:lpstr>
      <vt:lpstr>Bookman Old Style</vt:lpstr>
      <vt:lpstr>Calibri</vt:lpstr>
      <vt:lpstr>Consolas</vt:lpstr>
      <vt:lpstr>Corbel</vt:lpstr>
      <vt:lpstr>Symbol</vt:lpstr>
      <vt:lpstr>Times New Roman</vt:lpstr>
      <vt:lpstr>Wingdings</vt:lpstr>
      <vt:lpstr>Wingdings 2</vt:lpstr>
      <vt:lpstr>Wingdings 3</vt:lpstr>
      <vt:lpstr>Modul</vt:lpstr>
      <vt:lpstr>obrázek</vt:lpstr>
      <vt:lpstr>Visio</vt:lpstr>
      <vt:lpstr>Obecná ekonomie II</vt:lpstr>
      <vt:lpstr>Osnova předmětu</vt:lpstr>
      <vt:lpstr>Literatura ke studiu</vt:lpstr>
      <vt:lpstr>Podmínky absolvování kurzu</vt:lpstr>
      <vt:lpstr>Ekonomie jako věda</vt:lpstr>
      <vt:lpstr>Ekonomický koloběh – mikroekonomické pojetí</vt:lpstr>
      <vt:lpstr>Ekonomický koloběh – makroekonomické pojetí</vt:lpstr>
      <vt:lpstr>Makroekonomické souvislosti</vt:lpstr>
      <vt:lpstr>Makroekonomie – základní agregáty</vt:lpstr>
      <vt:lpstr>Makroekonomické agregáty - produkt</vt:lpstr>
      <vt:lpstr>Makroekonomické agregáty - zaměstnanost</vt:lpstr>
      <vt:lpstr>Makroekonomické agregáty – cenová hladina</vt:lpstr>
      <vt:lpstr>Makroekonomické agregáty – vnější ekonomická pozice</vt:lpstr>
      <vt:lpstr>Měření výkonu ekonomiky</vt:lpstr>
      <vt:lpstr>Měření výkonnosti ekonomiky</vt:lpstr>
      <vt:lpstr>Výkon ekonomiky – hrubý domácí produkt (HDP)</vt:lpstr>
      <vt:lpstr>Hrubý domácí produkt - výpočet </vt:lpstr>
      <vt:lpstr>Výkon ekonomiky – hrubý domácí produkt (HDP)</vt:lpstr>
      <vt:lpstr>ČR v pořadí evropských zemí (HDP v USD dle PPP)</vt:lpstr>
      <vt:lpstr>HDP vs. HNP </vt:lpstr>
      <vt:lpstr>Hrubý domácí produkt – metody měření </vt:lpstr>
      <vt:lpstr>Výdajová metoda (výdaj=příjem)</vt:lpstr>
      <vt:lpstr>HDP na příkladu české ekonomiky</vt:lpstr>
      <vt:lpstr>Metody měření HDP – důchodová metoda</vt:lpstr>
      <vt:lpstr>Keynesovská vs. neoklasická ekonomie</vt:lpstr>
      <vt:lpstr>Výkon ekonomiky</vt:lpstr>
      <vt:lpstr>Potenciální produkt</vt:lpstr>
      <vt:lpstr>Hospodářský cyklus a ekonomický růst</vt:lpstr>
      <vt:lpstr>Hospodářský cyklus</vt:lpstr>
      <vt:lpstr>Hospodářský cyklus</vt:lpstr>
      <vt:lpstr>Fáze ekonomického cyklu- expanze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Příčiny hospodářského cyklu</vt:lpstr>
      <vt:lpstr>Externí příčiny</vt:lpstr>
      <vt:lpstr>Interní příčiny</vt:lpstr>
      <vt:lpstr>Otázka č.1</vt:lpstr>
      <vt:lpstr>Disponibilní důchod</vt:lpstr>
      <vt:lpstr>Spotřební funkce</vt:lpstr>
      <vt:lpstr>Spotřební funkce</vt:lpstr>
      <vt:lpstr>Úsporová funkce</vt:lpstr>
      <vt:lpstr>Úsporová funkce</vt:lpstr>
      <vt:lpstr>Model s linií 45º čili jednoduchý keynesiánský model</vt:lpstr>
      <vt:lpstr>Model s linií 45º čili jednoduchý keynesiánský model</vt:lpstr>
      <vt:lpstr>Model s linií 45º čili jednoduchý keynesiánský model</vt:lpstr>
      <vt:lpstr>Investiční funkce</vt:lpstr>
      <vt:lpstr>Model s linií 45º čili jednoduchý keynesiánský model</vt:lpstr>
      <vt:lpstr>Určení rovnovážného produktu pomocí křivky spotřeby a investic</vt:lpstr>
      <vt:lpstr>Určení rovnovážného produktu pomocí úsporové a investiční funkce</vt:lpstr>
      <vt:lpstr>Určení recesní mezery pomocí křivky spotřeby a investic</vt:lpstr>
      <vt:lpstr>Určení recesní mezery pomocí úsporové a investiční funkce</vt:lpstr>
      <vt:lpstr>Paradox spořivosti</vt:lpstr>
      <vt:lpstr>Jednoduchý výdajový multiplikátor</vt:lpstr>
      <vt:lpstr>Jednoduchý výdajový multiplikátor - komentář</vt:lpstr>
      <vt:lpstr>Jednoduchý výdajový multiplikátor</vt:lpstr>
      <vt:lpstr>Model s linií 45º čili jednoduchý keynesiánský model</vt:lpstr>
    </vt:vector>
  </TitlesOfParts>
  <Company>Prstná</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Trh práce</dc:title>
  <dc:creator>Marian</dc:creator>
  <cp:lastModifiedBy>Michal Tvrdoň</cp:lastModifiedBy>
  <cp:revision>299</cp:revision>
  <dcterms:created xsi:type="dcterms:W3CDTF">2003-10-04T09:43:03Z</dcterms:created>
  <dcterms:modified xsi:type="dcterms:W3CDTF">2020-03-15T17:29:51Z</dcterms:modified>
</cp:coreProperties>
</file>