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6AD6EE87-EBD5-4F12-A48A-63ACA297AC8F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22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72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135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58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6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519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849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1088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482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288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469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88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296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116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11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82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63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0298CD5-6C1E-4009-B41F-6DF62E31D3BE}" type="datetimeFigureOut">
              <a:rPr lang="en-US" smtClean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2668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18179" y="1949150"/>
            <a:ext cx="7197726" cy="2421464"/>
          </a:xfrm>
        </p:spPr>
        <p:txBody>
          <a:bodyPr>
            <a:noAutofit/>
          </a:bodyPr>
          <a:lstStyle/>
          <a:p>
            <a:r>
              <a:rPr lang="cs-CZ" sz="5400" b="1" dirty="0"/>
              <a:t>Strukturně funkcionální pojetí organizace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18179" y="5141512"/>
            <a:ext cx="7197726" cy="1405467"/>
          </a:xfrm>
        </p:spPr>
        <p:txBody>
          <a:bodyPr>
            <a:normAutofit/>
          </a:bodyPr>
          <a:lstStyle/>
          <a:p>
            <a:r>
              <a:rPr lang="cs-CZ" dirty="0"/>
              <a:t>Dagmar Svobodová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131" y="406358"/>
            <a:ext cx="1490721" cy="20062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233" y="289283"/>
            <a:ext cx="1673308" cy="22404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62" y="3928044"/>
            <a:ext cx="1626675" cy="22830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213" y="1949150"/>
            <a:ext cx="1808839" cy="22869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233" y="3831273"/>
            <a:ext cx="1638935" cy="23798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51997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strukturní funkcionalismus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1614197"/>
            <a:ext cx="10131425" cy="4177004"/>
          </a:xfrm>
        </p:spPr>
        <p:txBody>
          <a:bodyPr/>
          <a:lstStyle/>
          <a:p>
            <a:r>
              <a:rPr lang="cs-CZ" sz="2200" dirty="0"/>
              <a:t>vlivný směr v sociologii organizace 20. století</a:t>
            </a:r>
          </a:p>
          <a:p>
            <a:r>
              <a:rPr lang="cs-CZ" sz="2200" dirty="0"/>
              <a:t>společnost jako komplexní sociální systém složený ze struktur, které plní jednotlivé funkce</a:t>
            </a:r>
          </a:p>
          <a:p>
            <a:r>
              <a:rPr lang="cs-CZ" sz="2200" dirty="0"/>
              <a:t>snaha o minimalizaci změn pomocí kontroly = &gt; dosažení rovnováhy</a:t>
            </a:r>
          </a:p>
          <a:p>
            <a:r>
              <a:rPr lang="cs-CZ" sz="2200" dirty="0"/>
              <a:t>strukturní funkcionalismus chápe organizace jako zvláštní sociální útvary odlišné od sociálního prostředí a plnící explicitně stanovené funkce, k jejichž dosažení jsou strukturovány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992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Talcott</a:t>
            </a:r>
            <a:r>
              <a:rPr lang="cs-CZ" dirty="0"/>
              <a:t> </a:t>
            </a:r>
            <a:r>
              <a:rPr lang="cs-CZ" dirty="0" err="1"/>
              <a:t>parsons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4504" y="1990956"/>
            <a:ext cx="10131425" cy="4018384"/>
          </a:xfrm>
        </p:spPr>
        <p:txBody>
          <a:bodyPr>
            <a:normAutofit/>
          </a:bodyPr>
          <a:lstStyle/>
          <a:p>
            <a:r>
              <a:rPr lang="cs-CZ" sz="2400" dirty="0"/>
              <a:t>zakladatel strukturálního funkcionalismu (</a:t>
            </a:r>
            <a:r>
              <a:rPr lang="en-US" sz="2400" dirty="0"/>
              <a:t>The Structure of Social Action</a:t>
            </a:r>
            <a:r>
              <a:rPr lang="cs-CZ" sz="2400" dirty="0"/>
              <a:t>)</a:t>
            </a:r>
          </a:p>
          <a:p>
            <a:r>
              <a:rPr lang="cs-CZ" sz="2400" dirty="0"/>
              <a:t>formální organizace se odlišují od ostatních sociálních útvarů orientaci na specifický cíl =&gt; od specifického cíle se odvozuje jak vnitřní struktura, tak vztah k vnějšímu prostředí</a:t>
            </a:r>
          </a:p>
          <a:p>
            <a:r>
              <a:rPr lang="cs-CZ" sz="2400" dirty="0"/>
              <a:t>specializované organizace jsou nutností tam, kde produkce a spotřeba neprobíhá v jednom subjektu =&gt; každá organizace produkuje pro někoho jiného a užívá pro vstupy produkty někoho jiného</a:t>
            </a:r>
          </a:p>
          <a:p>
            <a:r>
              <a:rPr lang="cs-CZ" sz="2400" dirty="0"/>
              <a:t>co je pro specializovanou organizaci hlavním cílem, je z hlediska celého systému dílčí funkcí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729" y="-22858"/>
            <a:ext cx="1966271" cy="26462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61394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Talcott</a:t>
            </a:r>
            <a:r>
              <a:rPr lang="cs-CZ" dirty="0"/>
              <a:t> </a:t>
            </a:r>
            <a:r>
              <a:rPr lang="cs-CZ" dirty="0" err="1"/>
              <a:t>parsons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6490" y="2136712"/>
            <a:ext cx="10210736" cy="3999722"/>
          </a:xfrm>
        </p:spPr>
        <p:txBody>
          <a:bodyPr>
            <a:normAutofit/>
          </a:bodyPr>
          <a:lstStyle/>
          <a:p>
            <a:r>
              <a:rPr lang="cs-CZ" sz="2200" dirty="0"/>
              <a:t>všechny umělé vytvořené organizace se vyznačují:</a:t>
            </a:r>
          </a:p>
          <a:p>
            <a:pPr marL="457200" lvl="1" indent="0">
              <a:buNone/>
            </a:pPr>
            <a:r>
              <a:rPr lang="cs-CZ" sz="2200" dirty="0"/>
              <a:t>a) dělbou práce, moci a zodpovědnosti</a:t>
            </a:r>
          </a:p>
          <a:p>
            <a:pPr marL="457200" lvl="1" indent="0">
              <a:buNone/>
            </a:pPr>
            <a:r>
              <a:rPr lang="cs-CZ" sz="2200" dirty="0"/>
              <a:t>b) existencí jednoho nebo více rozhodovacích center</a:t>
            </a:r>
          </a:p>
          <a:p>
            <a:r>
              <a:rPr lang="cs-CZ" sz="2200" dirty="0"/>
              <a:t>Pojetí formální organizace ve dvou rovinách:</a:t>
            </a:r>
          </a:p>
          <a:p>
            <a:pPr marL="457200" lvl="1" indent="0">
              <a:buNone/>
            </a:pPr>
            <a:r>
              <a:rPr lang="cs-CZ" sz="2200" dirty="0"/>
              <a:t>a) podle hodnotových vzorců, které mají za úkol legitimovat organizaci v rámci společnosti </a:t>
            </a:r>
          </a:p>
          <a:p>
            <a:pPr marL="457200" lvl="1" indent="0">
              <a:buNone/>
            </a:pPr>
            <a:r>
              <a:rPr lang="cs-CZ" sz="2200" dirty="0"/>
              <a:t>b) podle rolí, které členové organizace zastávají </a:t>
            </a:r>
          </a:p>
          <a:p>
            <a:r>
              <a:rPr lang="cs-CZ" sz="2200" dirty="0"/>
              <a:t>Základem organizačního dění je kontrola užívání zdrojů v zájmů naplnění cílů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9483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Phillip </a:t>
            </a:r>
            <a:r>
              <a:rPr lang="cs-CZ" dirty="0" err="1"/>
              <a:t>selznick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3163" y="2065867"/>
            <a:ext cx="10131425" cy="4149012"/>
          </a:xfrm>
        </p:spPr>
        <p:txBody>
          <a:bodyPr>
            <a:normAutofit lnSpcReduction="10000"/>
          </a:bodyPr>
          <a:lstStyle/>
          <a:p>
            <a:r>
              <a:rPr lang="cs-CZ" sz="2200" dirty="0" err="1"/>
              <a:t>Foundations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Theory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Organisations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    (skloubení empirie a strukturního funkcionalismu)</a:t>
            </a:r>
          </a:p>
          <a:p>
            <a:r>
              <a:rPr lang="cs-CZ" sz="2200" dirty="0"/>
              <a:t>chápe organizace jako kooperativní systémy složené z individuí, která jsou ve vzájemné interakci</a:t>
            </a:r>
          </a:p>
          <a:p>
            <a:r>
              <a:rPr lang="cs-CZ" sz="2200" dirty="0"/>
              <a:t>struktura je výsledkem vzájemného ovlivňování formálních a neformálních aspektů organizace</a:t>
            </a:r>
          </a:p>
          <a:p>
            <a:r>
              <a:rPr lang="cs-CZ" sz="2200" dirty="0"/>
              <a:t>struktura současně reaguje na vnější vlivy </a:t>
            </a:r>
          </a:p>
          <a:p>
            <a:r>
              <a:rPr lang="cs-CZ" sz="2200" dirty="0"/>
              <a:t>vzdorovitost jako sociální  problém = neochota aktérů akceptovat formální definici své role</a:t>
            </a:r>
          </a:p>
          <a:p>
            <a:r>
              <a:rPr lang="cs-CZ" sz="2200" dirty="0"/>
              <a:t>organizace chce-li přežít, musí respektovat vzdorovitost svých členů </a:t>
            </a:r>
          </a:p>
          <a:p>
            <a:endParaRPr lang="cs-CZ" sz="2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2237" y="-99065"/>
            <a:ext cx="1999763" cy="26775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9664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Robert King </a:t>
            </a:r>
            <a:r>
              <a:rPr lang="cs-CZ" dirty="0" err="1"/>
              <a:t>Merton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1565072"/>
            <a:ext cx="10131425" cy="3649133"/>
          </a:xfrm>
        </p:spPr>
        <p:txBody>
          <a:bodyPr>
            <a:normAutofit/>
          </a:bodyPr>
          <a:lstStyle/>
          <a:p>
            <a:r>
              <a:rPr lang="cs-CZ" sz="2200" dirty="0"/>
              <a:t>rozlišuje:</a:t>
            </a:r>
          </a:p>
          <a:p>
            <a:pPr marL="457200" lvl="1" indent="0">
              <a:buNone/>
            </a:pPr>
            <a:r>
              <a:rPr lang="cs-CZ" sz="2200" dirty="0"/>
              <a:t>a) manifestní funkce (cíle) organizace  </a:t>
            </a:r>
          </a:p>
          <a:p>
            <a:pPr marL="457200" lvl="1" indent="0">
              <a:buNone/>
            </a:pPr>
            <a:r>
              <a:rPr lang="cs-CZ" sz="2200" dirty="0"/>
              <a:t>b) latentní funkce (cíle) organizace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426" y="1565072"/>
            <a:ext cx="2489427" cy="34939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449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Max weber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6374" y="1628020"/>
            <a:ext cx="10131425" cy="4149012"/>
          </a:xfrm>
        </p:spPr>
        <p:txBody>
          <a:bodyPr>
            <a:normAutofit/>
          </a:bodyPr>
          <a:lstStyle/>
          <a:p>
            <a:r>
              <a:rPr lang="cs-CZ" sz="2200" dirty="0"/>
              <a:t>pravidla, podle kterých je řízen chod organizace, nevznikají spontánně, ale jsou vědomě ustavována </a:t>
            </a:r>
          </a:p>
          <a:p>
            <a:r>
              <a:rPr lang="cs-CZ" sz="2200" dirty="0"/>
              <a:t>formální organizace je považována za nejúčinnější způsob kooperace </a:t>
            </a:r>
          </a:p>
          <a:p>
            <a:r>
              <a:rPr lang="cs-CZ" sz="2200" dirty="0"/>
              <a:t>předpokládá se, že organizace jsou ke svým členům všemocné </a:t>
            </a:r>
          </a:p>
          <a:p>
            <a:r>
              <a:rPr lang="cs-CZ" sz="2200" dirty="0"/>
              <a:t>strukturní funkcionalisté otevřeně hovoří, že účinnost formálních organizací je vykupována lidskými oběťmi,  jejich zaměstnanci jsou odcizeni své práci</a:t>
            </a:r>
          </a:p>
          <a:p>
            <a:r>
              <a:rPr lang="cs-CZ" sz="2200" dirty="0"/>
              <a:t>řešení spatřují v teorii </a:t>
            </a:r>
            <a:r>
              <a:rPr lang="cs-CZ" sz="2200" dirty="0" err="1"/>
              <a:t>human</a:t>
            </a:r>
            <a:r>
              <a:rPr lang="cs-CZ" sz="2200" dirty="0"/>
              <a:t> relations =&gt; sloučení racionálního chodu organizace s maximálním uspokojením zaměstnanců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5838" y="-51790"/>
            <a:ext cx="2118049" cy="26778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48465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Gouldnerova</a:t>
            </a:r>
            <a:r>
              <a:rPr lang="cs-CZ" dirty="0"/>
              <a:t> kritika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0547" y="1959429"/>
            <a:ext cx="9573210" cy="4578219"/>
          </a:xfrm>
        </p:spPr>
        <p:txBody>
          <a:bodyPr>
            <a:normAutofit fontScale="92500" lnSpcReduction="20000"/>
          </a:bodyPr>
          <a:lstStyle/>
          <a:p>
            <a:r>
              <a:rPr lang="cs-CZ" sz="2200" dirty="0"/>
              <a:t>dosahování specifického cíle je jednou z mnoha potřeb organizace </a:t>
            </a:r>
          </a:p>
          <a:p>
            <a:r>
              <a:rPr lang="cs-CZ" sz="2200" dirty="0"/>
              <a:t>každá organizace se snaží přežít v prostředí =&gt; proto vyvíjí nové imperativy, které nemusejí s původním cílem souviset </a:t>
            </a:r>
          </a:p>
          <a:p>
            <a:r>
              <a:rPr lang="cs-CZ" sz="2200" dirty="0"/>
              <a:t>kritizuje Weberův předpoklad o záměrnosti a řízenosti procesů v organizaci =&gt; organizační struktury jsou brány jako spontánně se utvářející a </a:t>
            </a:r>
            <a:r>
              <a:rPr lang="cs-CZ" sz="2200" dirty="0" err="1"/>
              <a:t>seberegulující</a:t>
            </a:r>
            <a:endParaRPr lang="cs-CZ" sz="2200" dirty="0"/>
          </a:p>
          <a:p>
            <a:r>
              <a:rPr lang="cs-CZ" sz="2200" dirty="0"/>
              <a:t>změny jsou dopředu neplánovanou odpovědí na hrozby rovnováhy systému, proto se organizace vyvíjejí vlastní dynamikou (teorie </a:t>
            </a:r>
            <a:r>
              <a:rPr lang="cs-CZ" sz="2200" dirty="0" err="1"/>
              <a:t>autopoiézy</a:t>
            </a:r>
            <a:r>
              <a:rPr lang="cs-CZ" sz="2200" dirty="0"/>
              <a:t>)</a:t>
            </a:r>
          </a:p>
          <a:p>
            <a:r>
              <a:rPr lang="cs-CZ" sz="2200" dirty="0"/>
              <a:t>kritizuje orientaci na cíle špičkových manažerů, kde je mizivá schopnost prosazování cílů ze strany subsystémů =&gt; podle </a:t>
            </a:r>
            <a:r>
              <a:rPr lang="cs-CZ" sz="2200" dirty="0" err="1"/>
              <a:t>Gouldnera</a:t>
            </a:r>
            <a:r>
              <a:rPr lang="cs-CZ" sz="2200" dirty="0"/>
              <a:t> je důležité, aby docházelo k přesnější specifikaci cílů jednotlivců</a:t>
            </a:r>
          </a:p>
          <a:p>
            <a:r>
              <a:rPr lang="cs-CZ" sz="2200" dirty="0"/>
              <a:t>podle systémového modelu slouží organizační struktura kontrole a propojování =&gt; podle </a:t>
            </a:r>
            <a:r>
              <a:rPr lang="cs-CZ" sz="2200" dirty="0" err="1"/>
              <a:t>Gouldnera</a:t>
            </a:r>
            <a:r>
              <a:rPr lang="cs-CZ" sz="2200" dirty="0"/>
              <a:t> slouží organizační struktura k ochraně a udržování jednotlivých částí ve vztahu k ostatním částem </a:t>
            </a:r>
          </a:p>
          <a:p>
            <a:r>
              <a:rPr lang="cs-CZ" sz="2200" dirty="0"/>
              <a:t>organizační struktura je formována napětím mezi odstředivými a dostředivými silami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184" y="0"/>
            <a:ext cx="2273816" cy="25949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00391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TM03457452[[fn=Nebe]]</Template>
  <TotalTime>185</TotalTime>
  <Words>507</Words>
  <Application>Microsoft Office PowerPoint</Application>
  <PresentationFormat>Širokoúhlá obrazovka</PresentationFormat>
  <Paragraphs>46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Nebe</vt:lpstr>
      <vt:lpstr>Strukturně funkcionální pojetí organizace</vt:lpstr>
      <vt:lpstr>Pojem strukturní funkcionalismus</vt:lpstr>
      <vt:lpstr>Talcott parsons</vt:lpstr>
      <vt:lpstr>Talcott parsons</vt:lpstr>
      <vt:lpstr>Phillip selznick</vt:lpstr>
      <vt:lpstr>Robert King Merton</vt:lpstr>
      <vt:lpstr>Max weber</vt:lpstr>
      <vt:lpstr>Gouldnerova kritika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Strukturně funkcionální pojetí organizace</dc:title>
  <dc:creator>student</dc:creator>
  <cp:lastModifiedBy>svo0002</cp:lastModifiedBy>
  <cp:revision>23</cp:revision>
  <dcterms:created xsi:type="dcterms:W3CDTF">2015-03-02T11:02:18Z</dcterms:created>
  <dcterms:modified xsi:type="dcterms:W3CDTF">2020-02-26T09:40:49Z</dcterms:modified>
</cp:coreProperties>
</file>