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4" r:id="rId9"/>
    <p:sldId id="275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kub" initials="J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79" autoAdjust="0"/>
    <p:restoredTop sz="94707" autoAdjust="0"/>
  </p:normalViewPr>
  <p:slideViewPr>
    <p:cSldViewPr snapToGrid="0">
      <p:cViewPr varScale="1">
        <p:scale>
          <a:sx n="108" d="100"/>
          <a:sy n="108" d="100"/>
        </p:scale>
        <p:origin x="1608" y="114"/>
      </p:cViewPr>
      <p:guideLst>
        <p:guide orient="horz" pos="4095"/>
        <p:guide pos="2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783A3-5E22-4FC8-9FC9-7060A79A8EEE}" type="datetimeFigureOut">
              <a:rPr lang="cs-CZ" smtClean="0"/>
              <a:t>04.03.2020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2E20B-9B48-44C7-88E8-7E477AC6EE0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728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03E7A-F743-42B2-BB8C-276484A43311}" type="datetimeFigureOut">
              <a:rPr lang="cs-CZ"/>
              <a:pPr>
                <a:defRPr/>
              </a:pPr>
              <a:t>04.03.2020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10FA8-8C46-41C9-890C-802C7CCA13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EA303-B1B2-40E6-A5BD-073689D665B4}" type="datetimeFigureOut">
              <a:rPr lang="cs-CZ"/>
              <a:pPr>
                <a:defRPr/>
              </a:pPr>
              <a:t>04.03.2020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BBC7F-A0CC-49EA-A882-0C573499B6C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B5B1F-12FA-409C-B231-EDBD419154FF}" type="datetimeFigureOut">
              <a:rPr lang="cs-CZ"/>
              <a:pPr>
                <a:defRPr/>
              </a:pPr>
              <a:t>04.03.2020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C65B9-8C18-4151-9B95-DE36BFE42EF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EDCD2-1617-479D-8922-38563E45B9E0}" type="datetimeFigureOut">
              <a:rPr lang="cs-CZ"/>
              <a:pPr>
                <a:defRPr/>
              </a:pPr>
              <a:t>04.03.2020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4E6D1-8589-4C92-968E-DE0C3AD9A1A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9EB75-5515-423D-8B88-96D28269E402}" type="datetimeFigureOut">
              <a:rPr lang="cs-CZ"/>
              <a:pPr>
                <a:defRPr/>
              </a:pPr>
              <a:t>04.03.2020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0891B-AC87-4564-A151-C02B780976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18C93-007E-478B-801A-676F3C29B62A}" type="datetimeFigureOut">
              <a:rPr lang="cs-CZ"/>
              <a:pPr>
                <a:defRPr/>
              </a:pPr>
              <a:t>04.03.2020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A3D4F-C928-4613-957B-98E455B23FF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2F33B-24CC-44F0-8005-627BC093D157}" type="datetimeFigureOut">
              <a:rPr lang="cs-CZ"/>
              <a:pPr>
                <a:defRPr/>
              </a:pPr>
              <a:t>04.03.2020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96FF0-4E0B-4923-9621-C7B11EB2510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CD5B9-6962-45FE-A04E-02C6AB4BD1AF}" type="datetimeFigureOut">
              <a:rPr lang="cs-CZ"/>
              <a:pPr>
                <a:defRPr/>
              </a:pPr>
              <a:t>04.03.2020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278D6-EEE0-41D8-8D93-37FDEF07BED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3B2DD-622B-4B6D-BF95-B2AFC5BAC70A}" type="datetimeFigureOut">
              <a:rPr lang="cs-CZ"/>
              <a:pPr>
                <a:defRPr/>
              </a:pPr>
              <a:t>04.03.2020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5D79-257E-4355-859B-889A90DFEE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C1F2B-17F7-41CE-A091-498D868119A4}" type="datetimeFigureOut">
              <a:rPr lang="cs-CZ"/>
              <a:pPr>
                <a:defRPr/>
              </a:pPr>
              <a:t>04.03.2020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71120-91BF-421C-B6C7-9DF30BF404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28B33-5014-449B-94C4-027C1A4B2F51}" type="datetimeFigureOut">
              <a:rPr lang="cs-CZ"/>
              <a:pPr>
                <a:defRPr/>
              </a:pPr>
              <a:t>04.03.2020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B7697-A82F-4373-90A0-79C2A4ED399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484AFF-1CF1-4AE0-B7C1-3BA33C4A96E0}" type="datetimeFigureOut">
              <a:rPr lang="cs-CZ"/>
              <a:pPr>
                <a:defRPr/>
              </a:pPr>
              <a:t>04.03.2020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4E6D32-DA7F-43A7-8FDC-B95E5D7676D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>
                <a:latin typeface="Times New Roman" pitchFamily="18" charset="0"/>
                <a:cs typeface="Times New Roman" pitchFamily="18" charset="0"/>
              </a:rPr>
              <a:t>Organizace ve světle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>
                <a:latin typeface="Times New Roman" pitchFamily="18" charset="0"/>
                <a:cs typeface="Times New Roman" pitchFamily="18" charset="0"/>
              </a:rPr>
              <a:t>vybraných sociologických paradigmat</a:t>
            </a:r>
          </a:p>
        </p:txBody>
      </p:sp>
      <p:pic>
        <p:nvPicPr>
          <p:cNvPr id="2051" name="Picture 4" descr="G:\KLIENTI\OVX\2008-06-SLU-DesignManual\2008-10-DM\2008-11-04-Stavba01\final03\export\logoOPF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63" y="358775"/>
            <a:ext cx="4643437" cy="185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Dagmar Svobodová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6840"/>
            <a:ext cx="8229600" cy="1143000"/>
          </a:xfrm>
        </p:spPr>
        <p:txBody>
          <a:bodyPr/>
          <a:lstStyle/>
          <a:p>
            <a:r>
              <a:rPr lang="cs-CZ" sz="3200" b="1" dirty="0">
                <a:latin typeface="Times New Roman" pitchFamily="18" charset="0"/>
                <a:cs typeface="Times New Roman" pitchFamily="18" charset="0"/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3472"/>
            <a:ext cx="8229600" cy="4525963"/>
          </a:xfrm>
        </p:spPr>
        <p:txBody>
          <a:bodyPr/>
          <a:lstStyle/>
          <a:p>
            <a:pPr marL="514350" indent="-514350">
              <a:lnSpc>
                <a:spcPct val="300000"/>
              </a:lnSpc>
              <a:buFont typeface="+mj-lt"/>
              <a:buAutoNum type="arabicPeriod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Organizace z pohledu hlavních sociologických paradigmat</a:t>
            </a:r>
          </a:p>
          <a:p>
            <a:pPr marL="514350" indent="-514350">
              <a:lnSpc>
                <a:spcPct val="300000"/>
              </a:lnSpc>
              <a:buFont typeface="+mj-lt"/>
              <a:buAutoNum type="arabicPeriod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Organizace z hlediska teorie konfliktu</a:t>
            </a:r>
          </a:p>
          <a:p>
            <a:pPr marL="514350" indent="-514350">
              <a:lnSpc>
                <a:spcPct val="300000"/>
              </a:lnSpc>
              <a:buFont typeface="+mj-lt"/>
              <a:buAutoNum type="arabicPeriod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Organizace ve světle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interpretativní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sociologie</a:t>
            </a:r>
          </a:p>
          <a:p>
            <a:pPr marL="400050" lvl="1" indent="0">
              <a:buNone/>
            </a:pPr>
            <a:endParaRPr lang="cs-CZ" sz="1800" dirty="0">
              <a:latin typeface="Times New Roman" pitchFamily="18" charset="0"/>
              <a:cs typeface="Times New Roman" pitchFamily="18" charset="0"/>
            </a:endParaRPr>
          </a:p>
          <a:p>
            <a:pPr marL="914400" lvl="1" indent="-514350">
              <a:buFont typeface="+mj-lt"/>
              <a:buAutoNum type="arabicPeriod"/>
            </a:pPr>
            <a:endParaRPr lang="cs-CZ" sz="1800" dirty="0">
              <a:latin typeface="Times New Roman" pitchFamily="18" charset="0"/>
              <a:cs typeface="Times New Roman" pitchFamily="18" charset="0"/>
            </a:endParaRPr>
          </a:p>
          <a:p>
            <a:pPr marL="914400" lvl="1" indent="-514350">
              <a:buFont typeface="+mj-lt"/>
              <a:buAutoNum type="arabicPeriod"/>
            </a:pPr>
            <a:endParaRPr lang="cs-CZ" sz="1800" dirty="0">
              <a:latin typeface="Times New Roman" pitchFamily="18" charset="0"/>
              <a:cs typeface="Times New Roman" pitchFamily="18" charset="0"/>
            </a:endParaRPr>
          </a:p>
          <a:p>
            <a:pPr marL="914400" lvl="1" indent="-514350">
              <a:buFont typeface="+mj-lt"/>
              <a:buAutoNum type="arabicPeriod"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914400" lvl="1" indent="-514350">
              <a:buFont typeface="+mj-lt"/>
              <a:buAutoNum type="arabicPeriod"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492369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51103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492369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92369"/>
            <a:ext cx="8229600" cy="1143000"/>
          </a:xfrm>
        </p:spPr>
        <p:txBody>
          <a:bodyPr/>
          <a:lstStyle/>
          <a:p>
            <a:r>
              <a:rPr lang="cs-CZ" sz="4000" dirty="0">
                <a:latin typeface="Times New Roman" pitchFamily="18" charset="0"/>
                <a:cs typeface="Times New Roman" pitchFamily="18" charset="0"/>
              </a:rPr>
              <a:t>Organizace z pohledu hlavních paradigmat sociologie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795462"/>
            <a:ext cx="8229600" cy="4525963"/>
          </a:xfrm>
        </p:spPr>
        <p:txBody>
          <a:bodyPr/>
          <a:lstStyle/>
          <a:p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Člověk jako tvůrce a výtvor sociální reality</a:t>
            </a:r>
          </a:p>
          <a:p>
            <a:pPr marL="1828800" lvl="4" indent="0"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Zkoumání podle různých verzí konfliktu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7196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492369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92369"/>
            <a:ext cx="8229600" cy="1143000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Organizace podle teorie konfliktu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695735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Sherman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Krupp</a:t>
            </a:r>
          </a:p>
          <a:p>
            <a:pPr lvl="2">
              <a:lnSpc>
                <a:spcPct val="150000"/>
              </a:lnSpc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kritik strukturálně funkcionálního pojetí organizace</a:t>
            </a:r>
          </a:p>
          <a:p>
            <a:pPr lvl="2">
              <a:lnSpc>
                <a:spcPct val="150000"/>
              </a:lnSpc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problémy z hlediska lidí, kteří mají v organizaci moc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Dalton a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Scott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150000"/>
              </a:lnSpc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zkoumání organizace z hlediska konfliktu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Organizace jako aréna                           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John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Scott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3657600" lvl="8" indent="0">
              <a:lnSpc>
                <a:spcPct val="150000"/>
              </a:lnSpc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131" y="3764367"/>
            <a:ext cx="1460957" cy="176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86538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492369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0376" y="818866"/>
            <a:ext cx="8236424" cy="5307297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R.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Collins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vychází z koncepce tří typů panství podle Maxe Webera </a:t>
            </a:r>
          </a:p>
          <a:p>
            <a:pPr lvl="4"/>
            <a:r>
              <a:rPr lang="cs-CZ" dirty="0">
                <a:latin typeface="Times New Roman" pitchFamily="18" charset="0"/>
                <a:cs typeface="Times New Roman" pitchFamily="18" charset="0"/>
              </a:rPr>
              <a:t>charismatického</a:t>
            </a:r>
          </a:p>
          <a:p>
            <a:pPr lvl="4"/>
            <a:r>
              <a:rPr lang="cs-CZ" dirty="0">
                <a:latin typeface="Times New Roman" pitchFamily="18" charset="0"/>
                <a:cs typeface="Times New Roman" pitchFamily="18" charset="0"/>
              </a:rPr>
              <a:t>tradičního</a:t>
            </a:r>
          </a:p>
          <a:p>
            <a:pPr lvl="4"/>
            <a:r>
              <a:rPr lang="cs-CZ" dirty="0">
                <a:latin typeface="Times New Roman" pitchFamily="18" charset="0"/>
                <a:cs typeface="Times New Roman" pitchFamily="18" charset="0"/>
              </a:rPr>
              <a:t>legálního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Konflikty zájmů uvnitř organizace způsobují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neosobní byrokratická pravidla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kritický pohled na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human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relations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motivační sankce jako hrozba donucení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914400" lvl="2" indent="0"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materiální odměna, využití loajality</a:t>
            </a:r>
          </a:p>
          <a:p>
            <a:pPr lvl="2"/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637" y="3627979"/>
            <a:ext cx="1519046" cy="237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211556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492369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36728" y="805218"/>
            <a:ext cx="8250072" cy="532094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Mocenský rozměr organizačních rituálů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Goffman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– zvýšení autority a moci zajišťují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charismatičtí vůdci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tradiční vůdci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byrokratičtí vůdci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konflikty s cizími skupinami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Organizační struktura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organizace jako síť meziosobních vztahů a vlivů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soustředění v oblasti nejistoty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204" y="2231655"/>
            <a:ext cx="1840740" cy="2139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147953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492369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92369"/>
            <a:ext cx="8229600" cy="1143000"/>
          </a:xfrm>
        </p:spPr>
        <p:txBody>
          <a:bodyPr/>
          <a:lstStyle/>
          <a:p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Organizace z pohledu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interpretativní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sociologie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885156"/>
            <a:ext cx="8229600" cy="4077105"/>
          </a:xfrm>
        </p:spPr>
        <p:txBody>
          <a:bodyPr/>
          <a:lstStyle/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David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Silverman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autor prvního systematického pokusu aplikovat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interpretativní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sociologii na studium organizace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polemizuje jak s přístupem strukturálního funkcionalismu, tak s teorií konfliktu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ovlivněn byl P. Bergerem, T.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Luckmannem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E.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Goffmanem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interakce mezi vlastním jednáním a jednáním druhých</a:t>
            </a:r>
          </a:p>
        </p:txBody>
      </p:sp>
    </p:spTree>
    <p:extLst>
      <p:ext uri="{BB962C8B-B14F-4D97-AF65-F5344CB8AC3E}">
        <p14:creationId xmlns:p14="http://schemas.microsoft.com/office/powerpoint/2010/main" val="21773451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492369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36728" y="750628"/>
            <a:ext cx="8250072" cy="5375536"/>
          </a:xfrm>
        </p:spPr>
        <p:txBody>
          <a:bodyPr/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Organizace jako sociální konstrukt vzniká na základě</a:t>
            </a:r>
          </a:p>
          <a:p>
            <a:pPr lvl="2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jednání aktérů odráží vlivy uvnitř organizace i z vnějšího prostředí</a:t>
            </a:r>
          </a:p>
          <a:p>
            <a:pPr lvl="2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vztahy mezi světem práce a ne-práce</a:t>
            </a:r>
          </a:p>
          <a:p>
            <a:pPr lvl="2"/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Vznik organizací a jejich proměny</a:t>
            </a:r>
          </a:p>
          <a:p>
            <a:pPr lvl="2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Zakládány jsou konkrétními lidmi sázejícími na finanční a intelektuální potenciál lidských zdrojů</a:t>
            </a:r>
          </a:p>
          <a:p>
            <a:pPr lvl="2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předpokládá se, že míra uspokojení zaměstnance není dána jen výši finanční odměny</a:t>
            </a:r>
          </a:p>
          <a:p>
            <a:pPr lvl="2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zaměstnanci se liší v důsledku minulé zkušenosti (nezaměstnanost, venkovský původ), různosti sociálních statusů (ženatý, člen etnické skupiny) nebo etapou životní dráhy</a:t>
            </a:r>
          </a:p>
          <a:p>
            <a:pPr lvl="2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vnější vlivy na organizační změny působí skrze zúčastněné aktéry</a:t>
            </a:r>
          </a:p>
        </p:txBody>
      </p:sp>
    </p:spTree>
    <p:extLst>
      <p:ext uri="{BB962C8B-B14F-4D97-AF65-F5344CB8AC3E}">
        <p14:creationId xmlns:p14="http://schemas.microsoft.com/office/powerpoint/2010/main" val="420675995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492369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36728" y="764276"/>
            <a:ext cx="8250072" cy="5361888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Vztah členů k organizaci a strategie aktérů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problém identifikace členů s jejich organizací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vztahy lidí k organizaci se mění v důsledku zkušeností nabitých v rámci organizace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odlišné vnímání situace se promítá do odlišných strategií</a:t>
            </a:r>
          </a:p>
          <a:p>
            <a:pPr lvl="2"/>
            <a:r>
              <a:rPr lang="cs-CZ" dirty="0" err="1">
                <a:latin typeface="Times New Roman" pitchFamily="18" charset="0"/>
                <a:cs typeface="Times New Roman" pitchFamily="18" charset="0"/>
              </a:rPr>
              <a:t>Burns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Stalker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– defenzivní strategie</a:t>
            </a:r>
          </a:p>
          <a:p>
            <a:pPr marL="914400" lvl="2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Zpětná racionalizace systému rozhodování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teorie omezené racionality lidského jednání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analýza zpětné racionalizace</a:t>
            </a:r>
          </a:p>
          <a:p>
            <a:pPr lvl="2"/>
            <a:r>
              <a:rPr lang="cs-CZ" dirty="0">
                <a:latin typeface="Times New Roman" pitchFamily="18" charset="0"/>
                <a:cs typeface="Times New Roman" pitchFamily="18" charset="0"/>
              </a:rPr>
              <a:t>řešení problému uspokojivým způsobem, nikoliv vždy optimálním</a:t>
            </a:r>
          </a:p>
        </p:txBody>
      </p:sp>
    </p:spTree>
    <p:extLst>
      <p:ext uri="{BB962C8B-B14F-4D97-AF65-F5344CB8AC3E}">
        <p14:creationId xmlns:p14="http://schemas.microsoft.com/office/powerpoint/2010/main" val="413979591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2253</TotalTime>
  <Words>352</Words>
  <Application>Microsoft Office PowerPoint</Application>
  <PresentationFormat>Předvádění na obrazovce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Motiv sady Office</vt:lpstr>
      <vt:lpstr>Prezentace aplikace PowerPoint</vt:lpstr>
      <vt:lpstr>Obsah</vt:lpstr>
      <vt:lpstr>Organizace z pohledu hlavních paradigmat sociologie</vt:lpstr>
      <vt:lpstr>Organizace podle teorie konfliktu</vt:lpstr>
      <vt:lpstr>Prezentace aplikace PowerPoint</vt:lpstr>
      <vt:lpstr>Prezentace aplikace PowerPoint</vt:lpstr>
      <vt:lpstr> Organizace z pohledu interpretativní sociologie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Juhasz</dc:creator>
  <cp:lastModifiedBy>svo0002</cp:lastModifiedBy>
  <cp:revision>233</cp:revision>
  <dcterms:created xsi:type="dcterms:W3CDTF">2008-12-30T09:11:17Z</dcterms:created>
  <dcterms:modified xsi:type="dcterms:W3CDTF">2020-03-04T09:43:55Z</dcterms:modified>
</cp:coreProperties>
</file>