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80" r:id="rId4"/>
    <p:sldId id="276" r:id="rId5"/>
    <p:sldId id="278" r:id="rId6"/>
    <p:sldId id="279" r:id="rId7"/>
    <p:sldId id="266" r:id="rId8"/>
    <p:sldId id="267" r:id="rId9"/>
    <p:sldId id="269" r:id="rId10"/>
    <p:sldId id="274" r:id="rId11"/>
    <p:sldId id="273" r:id="rId12"/>
    <p:sldId id="272" r:id="rId13"/>
    <p:sldId id="287" r:id="rId14"/>
    <p:sldId id="289" r:id="rId15"/>
    <p:sldId id="285" r:id="rId16"/>
    <p:sldId id="286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234" y="90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E111D-39EE-49EB-A491-EF0C13E79440}" type="datetimeFigureOut">
              <a:rPr lang="cs-CZ" smtClean="0"/>
              <a:pPr/>
              <a:t>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E2C23-D949-46BC-93A2-481FCE4C4E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423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89ECB-327B-4231-8241-3B194E08144D}" type="datetimeFigureOut">
              <a:rPr lang="cs-CZ" smtClean="0"/>
              <a:pPr/>
              <a:t>6.3.2018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71C3B-3B06-4DB1-B2A0-0A416D201E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814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71C3B-3B06-4DB1-B2A0-0A416D201EB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90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 smtClean="0"/>
              <a:pPr>
                <a:defRPr/>
              </a:pPr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957804"/>
            <a:ext cx="9144000" cy="132086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Byrokracie jako základ organizace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</a:p>
        </p:txBody>
      </p:sp>
      <p:pic>
        <p:nvPicPr>
          <p:cNvPr id="5" name="Picture 2" descr="http://www.komik.cz/dir_obrazky/b/byrokracie_v_c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9385" cy="29578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0383" y="876903"/>
            <a:ext cx="808131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 </a:t>
            </a:r>
            <a:r>
              <a:rPr lang="cs-CZ" sz="2600" b="1" dirty="0" smtClean="0"/>
              <a:t>TYPOLOGIE BYROKRACIE </a:t>
            </a:r>
          </a:p>
          <a:p>
            <a:pPr algn="ctr"/>
            <a:r>
              <a:rPr lang="cs-CZ" sz="2600" b="1" dirty="0" smtClean="0"/>
              <a:t>PODLE TYPŮ BYROKRATICKÝCH ÚŘEDNÍKŮ</a:t>
            </a:r>
          </a:p>
          <a:p>
            <a:pPr algn="ctr"/>
            <a:endParaRPr lang="cs-CZ" dirty="0" smtClean="0"/>
          </a:p>
          <a:p>
            <a:pPr lvl="1"/>
            <a:r>
              <a:rPr lang="cs-CZ" sz="2200" b="1" dirty="0" smtClean="0">
                <a:latin typeface="Arial Narrow" pitchFamily="34" charset="0"/>
              </a:rPr>
              <a:t>strážní byrokracie </a:t>
            </a:r>
            <a:r>
              <a:rPr lang="cs-CZ" sz="2200" dirty="0" smtClean="0">
                <a:latin typeface="Arial Narrow" pitchFamily="34" charset="0"/>
              </a:rPr>
              <a:t>– ztělesňování hodnot, norem společenství a reprezentace</a:t>
            </a:r>
          </a:p>
          <a:p>
            <a:pPr lvl="1">
              <a:buFont typeface="Wingdings" pitchFamily="2" charset="2"/>
              <a:buChar char="Ø"/>
            </a:pPr>
            <a:endParaRPr lang="cs-CZ" sz="2200" dirty="0" smtClean="0">
              <a:latin typeface="Arial Narrow" pitchFamily="34" charset="0"/>
            </a:endParaRPr>
          </a:p>
          <a:p>
            <a:pPr lvl="1"/>
            <a:r>
              <a:rPr lang="cs-CZ" sz="2200" b="1" dirty="0">
                <a:latin typeface="Arial Narrow" pitchFamily="34" charset="0"/>
              </a:rPr>
              <a:t>k</a:t>
            </a:r>
            <a:r>
              <a:rPr lang="cs-CZ" sz="2200" b="1" dirty="0" smtClean="0">
                <a:latin typeface="Arial Narrow" pitchFamily="34" charset="0"/>
              </a:rPr>
              <a:t>astovní byrokracie </a:t>
            </a:r>
            <a:r>
              <a:rPr lang="cs-CZ" sz="2200" dirty="0" smtClean="0">
                <a:latin typeface="Arial Narrow" pitchFamily="34" charset="0"/>
              </a:rPr>
              <a:t>– slouží partikulárním zájmům, idea veřejného poslání je oslabena</a:t>
            </a:r>
          </a:p>
          <a:p>
            <a:pPr lvl="1"/>
            <a:endParaRPr lang="cs-CZ" sz="2200" dirty="0">
              <a:latin typeface="Arial Narrow" pitchFamily="34" charset="0"/>
            </a:endParaRPr>
          </a:p>
          <a:p>
            <a:pPr lvl="1"/>
            <a:r>
              <a:rPr lang="cs-CZ" sz="2200" b="1" dirty="0" smtClean="0">
                <a:latin typeface="Arial Narrow" pitchFamily="34" charset="0"/>
              </a:rPr>
              <a:t>byrokracie </a:t>
            </a:r>
            <a:r>
              <a:rPr lang="cs-CZ" sz="2200" b="1" dirty="0" err="1" smtClean="0">
                <a:latin typeface="Arial Narrow" pitchFamily="34" charset="0"/>
              </a:rPr>
              <a:t>patronáže</a:t>
            </a:r>
            <a:r>
              <a:rPr lang="cs-CZ" sz="2200" b="1" dirty="0" smtClean="0">
                <a:latin typeface="Arial Narrow" pitchFamily="34" charset="0"/>
              </a:rPr>
              <a:t> </a:t>
            </a:r>
            <a:r>
              <a:rPr lang="cs-CZ" sz="2200" dirty="0" smtClean="0">
                <a:latin typeface="Arial Narrow" pitchFamily="34" charset="0"/>
              </a:rPr>
              <a:t>– projev nízké disciplinovanosti a lhostejnosti vůči obecným zájmům,</a:t>
            </a:r>
          </a:p>
          <a:p>
            <a:pPr lvl="1">
              <a:buFont typeface="Wingdings" pitchFamily="2" charset="2"/>
              <a:buChar char="Ø"/>
            </a:pPr>
            <a:endParaRPr lang="cs-CZ" sz="2200" dirty="0" smtClean="0">
              <a:latin typeface="Arial Narrow" pitchFamily="34" charset="0"/>
            </a:endParaRPr>
          </a:p>
          <a:p>
            <a:pPr lvl="1"/>
            <a:r>
              <a:rPr lang="cs-CZ" sz="2200" b="1" dirty="0" smtClean="0">
                <a:latin typeface="Arial Narrow" pitchFamily="34" charset="0"/>
              </a:rPr>
              <a:t>byrokracie výkonu </a:t>
            </a:r>
            <a:r>
              <a:rPr lang="cs-CZ" sz="2200" dirty="0" smtClean="0">
                <a:latin typeface="Arial Narrow" pitchFamily="34" charset="0"/>
              </a:rPr>
              <a:t>– slouží obecným zájmům, vyžaduje osobní kvalifikaci, je slučitelná s chodem moderní společnosti</a:t>
            </a:r>
            <a:endParaRPr lang="cs-CZ" sz="2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5163" y="924198"/>
            <a:ext cx="8452022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 </a:t>
            </a:r>
            <a:r>
              <a:rPr lang="cs-CZ" sz="2400" b="1" dirty="0" smtClean="0"/>
              <a:t>	</a:t>
            </a:r>
            <a:r>
              <a:rPr lang="cs-CZ" sz="2600" b="1" dirty="0" smtClean="0"/>
              <a:t>TYPOLOGIE PODLE </a:t>
            </a:r>
          </a:p>
          <a:p>
            <a:pPr algn="ctr"/>
            <a:r>
              <a:rPr lang="cs-CZ" sz="2600" b="1" dirty="0" smtClean="0"/>
              <a:t>ROLOVÝCH TYPŮ BYROKRATA</a:t>
            </a:r>
          </a:p>
          <a:p>
            <a:endParaRPr lang="cs-CZ" sz="2500" dirty="0" smtClean="0">
              <a:latin typeface="Arial Narrow" pitchFamily="34" charset="0"/>
            </a:endParaRPr>
          </a:p>
          <a:p>
            <a:pPr lvl="1"/>
            <a:r>
              <a:rPr lang="cs-CZ" sz="2500" b="1" dirty="0" smtClean="0">
                <a:latin typeface="Arial Narrow" pitchFamily="34" charset="0"/>
              </a:rPr>
              <a:t>funkcionalista </a:t>
            </a:r>
            <a:r>
              <a:rPr lang="cs-CZ" sz="2500" dirty="0" smtClean="0">
                <a:latin typeface="Arial Narrow" pitchFamily="34" charset="0"/>
              </a:rPr>
              <a:t>– úředník, orientovaný více na profesní skupinu než na organizaci</a:t>
            </a:r>
          </a:p>
          <a:p>
            <a:pPr lvl="1">
              <a:buFont typeface="Wingdings" pitchFamily="2" charset="2"/>
              <a:buChar char="Ø"/>
            </a:pPr>
            <a:endParaRPr lang="cs-CZ" sz="2500" dirty="0" smtClean="0">
              <a:latin typeface="Arial Narrow" pitchFamily="34" charset="0"/>
            </a:endParaRPr>
          </a:p>
          <a:p>
            <a:pPr lvl="1"/>
            <a:r>
              <a:rPr lang="cs-CZ" sz="2500" b="1" dirty="0" smtClean="0">
                <a:latin typeface="Arial Narrow" pitchFamily="34" charset="0"/>
              </a:rPr>
              <a:t>specialista </a:t>
            </a:r>
            <a:r>
              <a:rPr lang="cs-CZ" sz="2500" dirty="0" smtClean="0">
                <a:latin typeface="Arial Narrow" pitchFamily="34" charset="0"/>
              </a:rPr>
              <a:t>– orientuje se jak na svou kariéru, tak na kariéru v rámci organizace</a:t>
            </a:r>
          </a:p>
          <a:p>
            <a:pPr lvl="1">
              <a:buFont typeface="Wingdings" pitchFamily="2" charset="2"/>
              <a:buChar char="Ø"/>
            </a:pPr>
            <a:endParaRPr lang="cs-CZ" sz="2500" dirty="0" smtClean="0">
              <a:latin typeface="Arial Narrow" pitchFamily="34" charset="0"/>
            </a:endParaRPr>
          </a:p>
          <a:p>
            <a:pPr lvl="1"/>
            <a:r>
              <a:rPr lang="cs-CZ" sz="2500" b="1" dirty="0" smtClean="0">
                <a:latin typeface="Arial Narrow" pitchFamily="34" charset="0"/>
              </a:rPr>
              <a:t>servisní byrokrat </a:t>
            </a:r>
            <a:r>
              <a:rPr lang="cs-CZ" sz="2500" dirty="0" smtClean="0">
                <a:latin typeface="Arial Narrow" pitchFamily="34" charset="0"/>
              </a:rPr>
              <a:t>– orientuje se na hierarchickou strukturu a zároveň chce být užitečný </a:t>
            </a:r>
            <a:r>
              <a:rPr lang="cs-CZ" sz="2500" dirty="0" smtClean="0">
                <a:latin typeface="Arial Narrow" pitchFamily="34" charset="0"/>
              </a:rPr>
              <a:t>klientele</a:t>
            </a:r>
            <a:endParaRPr lang="cs-CZ" sz="2500" dirty="0" smtClean="0">
              <a:latin typeface="Arial Narrow" pitchFamily="34" charset="0"/>
            </a:endParaRPr>
          </a:p>
          <a:p>
            <a:pPr lvl="1"/>
            <a:endParaRPr lang="cs-CZ" sz="2500" dirty="0">
              <a:latin typeface="Arial Narrow" pitchFamily="34" charset="0"/>
            </a:endParaRPr>
          </a:p>
          <a:p>
            <a:pPr lvl="1"/>
            <a:r>
              <a:rPr lang="cs-CZ" sz="2500" b="1" dirty="0" smtClean="0">
                <a:latin typeface="Arial Narrow" pitchFamily="34" charset="0"/>
              </a:rPr>
              <a:t>byrokrat z povolání </a:t>
            </a:r>
            <a:r>
              <a:rPr lang="cs-CZ" sz="2500" dirty="0" smtClean="0">
                <a:latin typeface="Arial Narrow" pitchFamily="34" charset="0"/>
              </a:rPr>
              <a:t>– zaměřuje se pouze o vlastní </a:t>
            </a:r>
            <a:r>
              <a:rPr lang="cs-CZ" sz="2500" dirty="0" smtClean="0">
                <a:latin typeface="Arial Narrow" pitchFamily="34" charset="0"/>
              </a:rPr>
              <a:t>kariéru</a:t>
            </a:r>
            <a:endParaRPr lang="cs-CZ" sz="25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Byrokracie jako základ organizace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93125" y="1000897"/>
            <a:ext cx="798246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 smtClean="0"/>
              <a:t>TYPOLOGIE BYROKRACIE PODLE GOULDNERA</a:t>
            </a:r>
          </a:p>
          <a:p>
            <a:endParaRPr lang="cs-CZ" sz="2600" dirty="0" smtClean="0">
              <a:latin typeface="Arial Narrow" pitchFamily="34" charset="0"/>
            </a:endParaRPr>
          </a:p>
          <a:p>
            <a:pPr lvl="1"/>
            <a:r>
              <a:rPr lang="cs-CZ" sz="2600" b="1" dirty="0" smtClean="0">
                <a:latin typeface="Arial Narrow" pitchFamily="34" charset="0"/>
              </a:rPr>
              <a:t>slabá byrokracie </a:t>
            </a:r>
            <a:r>
              <a:rPr lang="cs-CZ" sz="2600" dirty="0" smtClean="0">
                <a:latin typeface="Arial Narrow" pitchFamily="34" charset="0"/>
              </a:rPr>
              <a:t>– pravidla uložená vnější instancí jsou buď dodržována nebo ignorována</a:t>
            </a:r>
          </a:p>
          <a:p>
            <a:pPr lvl="1">
              <a:buFont typeface="Wingdings" pitchFamily="2" charset="2"/>
              <a:buChar char="Ø"/>
            </a:pPr>
            <a:endParaRPr lang="cs-CZ" sz="2600" dirty="0" smtClean="0">
              <a:latin typeface="Arial Narrow" pitchFamily="34" charset="0"/>
            </a:endParaRPr>
          </a:p>
          <a:p>
            <a:pPr lvl="1"/>
            <a:r>
              <a:rPr lang="cs-CZ" sz="2600" b="1" dirty="0" smtClean="0">
                <a:latin typeface="Arial Narrow" pitchFamily="34" charset="0"/>
              </a:rPr>
              <a:t>reprezentativní byrokracie </a:t>
            </a:r>
            <a:r>
              <a:rPr lang="cs-CZ" sz="2600" dirty="0" smtClean="0">
                <a:latin typeface="Arial Narrow" pitchFamily="34" charset="0"/>
              </a:rPr>
              <a:t>– autorita byrokrata je založena na skutečném vědění a odbornosti, pravidla slouží k dosahování cílů v souladu se zájmy klientů</a:t>
            </a:r>
          </a:p>
          <a:p>
            <a:pPr lvl="1">
              <a:buFont typeface="Wingdings" pitchFamily="2" charset="2"/>
              <a:buChar char="Ø"/>
            </a:pPr>
            <a:endParaRPr lang="cs-CZ" sz="2600" dirty="0" smtClean="0">
              <a:latin typeface="Arial Narrow" pitchFamily="34" charset="0"/>
            </a:endParaRPr>
          </a:p>
          <a:p>
            <a:pPr lvl="1"/>
            <a:r>
              <a:rPr lang="cs-CZ" sz="2600" b="1" dirty="0" smtClean="0">
                <a:latin typeface="Arial Narrow" pitchFamily="34" charset="0"/>
              </a:rPr>
              <a:t>trestající byrokracie </a:t>
            </a:r>
            <a:r>
              <a:rPr lang="cs-CZ" sz="2600" dirty="0" smtClean="0">
                <a:latin typeface="Arial Narrow" pitchFamily="34" charset="0"/>
              </a:rPr>
              <a:t>– cílem je poslušnost bez ohledu na zájmy klientů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669" y="495355"/>
            <a:ext cx="8229600" cy="1143000"/>
          </a:xfrm>
        </p:spPr>
        <p:txBody>
          <a:bodyPr/>
          <a:lstStyle/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MICHEL CROZIER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5841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dirty="0">
                <a:latin typeface="Arial Narrow" pitchFamily="34" charset="0"/>
                <a:cs typeface="Arial" pitchFamily="34" charset="0"/>
              </a:rPr>
              <a:t>O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značení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“byrokratický fenomén“ – maladaptace, které jsou nutným doprovodným jevem fungování formálních organizací</a:t>
            </a:r>
          </a:p>
          <a:p>
            <a:pPr marL="0" indent="0" algn="just">
              <a:buNone/>
            </a:pPr>
            <a:r>
              <a:rPr lang="cs-CZ" sz="2600" dirty="0">
                <a:latin typeface="Arial Narrow" pitchFamily="34" charset="0"/>
                <a:cs typeface="Arial" pitchFamily="34" charset="0"/>
              </a:rPr>
              <a:t>Z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ákladním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problémem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je,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že každá kooperace činností většího počtu lidí vyžaduje nezbytnou míru konformity ze strany zúčastněných</a:t>
            </a:r>
          </a:p>
          <a:p>
            <a:pPr marL="0" indent="0" algn="just">
              <a:buNone/>
            </a:pPr>
            <a:r>
              <a:rPr lang="cs-CZ" sz="2600" dirty="0" err="1">
                <a:latin typeface="Arial Narrow" pitchFamily="34" charset="0"/>
                <a:cs typeface="Arial" pitchFamily="34" charset="0"/>
              </a:rPr>
              <a:t>Crozier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 analyzuje dva rysy formálních organizací, kterými jsou </a:t>
            </a:r>
            <a:r>
              <a:rPr lang="cs-CZ" sz="2600" b="1" dirty="0">
                <a:latin typeface="Arial Narrow" pitchFamily="34" charset="0"/>
                <a:cs typeface="Arial" pitchFamily="34" charset="0"/>
              </a:rPr>
              <a:t>neosobnost pravidel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a </a:t>
            </a:r>
            <a:r>
              <a:rPr lang="cs-CZ" sz="2600" b="1" dirty="0">
                <a:latin typeface="Arial Narrow" pitchFamily="34" charset="0"/>
                <a:cs typeface="Arial" pitchFamily="34" charset="0"/>
              </a:rPr>
              <a:t>centralizace </a:t>
            </a: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rozhodování</a:t>
            </a:r>
          </a:p>
          <a:p>
            <a:pPr marL="0" indent="0" algn="just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Bludný </a:t>
            </a:r>
            <a:r>
              <a:rPr lang="cs-CZ" sz="2600" b="1" dirty="0">
                <a:latin typeface="Arial Narrow" pitchFamily="34" charset="0"/>
                <a:cs typeface="Arial" pitchFamily="34" charset="0"/>
              </a:rPr>
              <a:t>kruh </a:t>
            </a: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byrokracie: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formální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organizace mají tendenci upravovat a reglementovat různé aspekty svého fungování pomocí neosobních pravidel, typická formální organizace se vyznačuje centralizací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rozhodování</a:t>
            </a:r>
            <a:endParaRPr lang="cs-CZ" sz="2600" dirty="0">
              <a:latin typeface="Arial Narrow" pitchFamily="34" charset="0"/>
              <a:cs typeface="Arial" pitchFamily="34" charset="0"/>
            </a:endParaRPr>
          </a:p>
          <a:p>
            <a:endParaRPr lang="cs-CZ" sz="2600" dirty="0">
              <a:latin typeface="Arial Narrow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cs-CZ" sz="2600" b="1" dirty="0">
              <a:latin typeface="Arial Narrow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8180"/>
            <a:ext cx="9144000" cy="4927984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Rituální chování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je promyšlená taktika aktérů, kteří neváhají využít prostředí byrokratické organizace k dosažení svých osobních cílů</a:t>
            </a:r>
          </a:p>
          <a:p>
            <a:pPr marL="0" lvl="0" indent="0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cs-CZ" sz="2600" dirty="0" err="1" smtClean="0">
                <a:latin typeface="Arial Narrow" pitchFamily="34" charset="0"/>
                <a:cs typeface="Arial" pitchFamily="34" charset="0"/>
              </a:rPr>
              <a:t>Crozier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 ukazuje, že úředníci nejsou oběťmi, ale spíše hráči, rozšiřuje tak model bludného kruhu</a:t>
            </a:r>
          </a:p>
          <a:p>
            <a:pPr marL="0" lvl="0" indent="0">
              <a:buNone/>
            </a:pPr>
            <a:endParaRPr lang="cs-CZ" sz="2600" dirty="0">
              <a:latin typeface="Arial Narrow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cs-CZ" sz="2600" dirty="0" err="1" smtClean="0">
                <a:latin typeface="Arial Narrow" pitchFamily="34" charset="0"/>
                <a:cs typeface="Arial" pitchFamily="34" charset="0"/>
              </a:rPr>
              <a:t>Crozierovo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pojetí byrokratické osobnosti – namísto pasivního zaměstnance nastupuje agresivní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aktér</a:t>
            </a:r>
            <a:endParaRPr lang="cs-CZ" sz="2600" dirty="0">
              <a:latin typeface="Arial Narrow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Byrokratická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organizace – představuje kombinaci relativní nezávislosti a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bezpečí</a:t>
            </a:r>
            <a:endParaRPr lang="cs-CZ" sz="2600" dirty="0">
              <a:latin typeface="Arial Narrow" pitchFamily="34" charset="0"/>
              <a:cs typeface="Arial" pitchFamily="34" charset="0"/>
            </a:endParaRPr>
          </a:p>
          <a:p>
            <a:pPr lvl="0"/>
            <a:endParaRPr lang="cs-CZ" sz="2600" dirty="0" smtClean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45932" y="788275"/>
            <a:ext cx="7409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/>
              <a:t>Byrokracie a demokracie</a:t>
            </a:r>
            <a:endParaRPr lang="cs-CZ" sz="4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8014" y="1513489"/>
            <a:ext cx="8686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200" dirty="0">
                <a:latin typeface="Arial Narrow" pitchFamily="34" charset="0"/>
              </a:rPr>
              <a:t>B</a:t>
            </a:r>
            <a:r>
              <a:rPr lang="cs-CZ" sz="2200" dirty="0" smtClean="0">
                <a:latin typeface="Arial Narrow" pitchFamily="34" charset="0"/>
              </a:rPr>
              <a:t>yrokracie = překážka demokratického rozhodování i v samotných </a:t>
            </a:r>
            <a:r>
              <a:rPr lang="cs-CZ" sz="2200" dirty="0" smtClean="0">
                <a:latin typeface="Arial Narrow" pitchFamily="34" charset="0"/>
              </a:rPr>
              <a:t>demokraciích</a:t>
            </a:r>
            <a:endParaRPr lang="cs-CZ" sz="2200" dirty="0" smtClean="0">
              <a:latin typeface="Arial Narrow" pitchFamily="34" charset="0"/>
            </a:endParaRPr>
          </a:p>
          <a:p>
            <a:pPr algn="just"/>
            <a:endParaRPr lang="cs-CZ" sz="2200" b="1" dirty="0">
              <a:latin typeface="Arial Narrow" pitchFamily="34" charset="0"/>
            </a:endParaRPr>
          </a:p>
          <a:p>
            <a:pPr algn="just"/>
            <a:r>
              <a:rPr lang="cs-CZ" sz="2200" b="1" dirty="0" smtClean="0">
                <a:latin typeface="Arial Narrow" pitchFamily="34" charset="0"/>
              </a:rPr>
              <a:t>formální organizace </a:t>
            </a:r>
            <a:r>
              <a:rPr lang="cs-CZ" sz="2200" dirty="0" smtClean="0">
                <a:latin typeface="Arial Narrow" pitchFamily="34" charset="0"/>
              </a:rPr>
              <a:t>jsou založeny na principu minimalizace počtu nutných rozhodnutí</a:t>
            </a:r>
          </a:p>
          <a:p>
            <a:pPr algn="just"/>
            <a:endParaRPr lang="cs-CZ" sz="2200" dirty="0">
              <a:latin typeface="Arial Narrow" pitchFamily="34" charset="0"/>
            </a:endParaRPr>
          </a:p>
          <a:p>
            <a:pPr algn="just"/>
            <a:r>
              <a:rPr lang="cs-CZ" sz="2200" dirty="0" smtClean="0">
                <a:latin typeface="Arial Narrow" pitchFamily="34" charset="0"/>
              </a:rPr>
              <a:t>vůdčím typem </a:t>
            </a:r>
            <a:r>
              <a:rPr lang="cs-CZ" sz="2200" b="1" dirty="0" smtClean="0">
                <a:latin typeface="Arial Narrow" pitchFamily="34" charset="0"/>
              </a:rPr>
              <a:t>demokracie</a:t>
            </a:r>
            <a:r>
              <a:rPr lang="cs-CZ" sz="2200" dirty="0" smtClean="0">
                <a:latin typeface="Arial Narrow" pitchFamily="34" charset="0"/>
              </a:rPr>
              <a:t> je právo na nesouhlas, možnost vyslovit odlišný názor</a:t>
            </a:r>
          </a:p>
          <a:p>
            <a:pPr algn="just">
              <a:buFont typeface="Arial" pitchFamily="34" charset="0"/>
              <a:buChar char="•"/>
            </a:pPr>
            <a:endParaRPr lang="cs-CZ" sz="2200" dirty="0" smtClean="0">
              <a:latin typeface="Arial Narrow" pitchFamily="34" charset="0"/>
            </a:endParaRPr>
          </a:p>
          <a:p>
            <a:pPr algn="just"/>
            <a:r>
              <a:rPr lang="cs-CZ" sz="2200" dirty="0" smtClean="0">
                <a:latin typeface="Arial Narrow" pitchFamily="34" charset="0"/>
              </a:rPr>
              <a:t>Podle </a:t>
            </a:r>
            <a:r>
              <a:rPr lang="cs-CZ" sz="2200" b="1" dirty="0" err="1" smtClean="0">
                <a:latin typeface="Arial Narrow" pitchFamily="34" charset="0"/>
              </a:rPr>
              <a:t>Blaua</a:t>
            </a:r>
            <a:r>
              <a:rPr lang="cs-CZ" sz="2200" dirty="0" smtClean="0">
                <a:latin typeface="Arial Narrow" pitchFamily="34" charset="0"/>
              </a:rPr>
              <a:t> jsou největším nebezpečím demokracie organizace, které mají o cílech nejen rozhodovat, ale také je dosahovat </a:t>
            </a:r>
            <a:endParaRPr lang="cs-CZ" sz="2200" dirty="0">
              <a:latin typeface="Arial Narrow" pitchFamily="34" charset="0"/>
            </a:endParaRPr>
          </a:p>
          <a:p>
            <a:pPr algn="just"/>
            <a:endParaRPr lang="cs-CZ" sz="2200" dirty="0" smtClean="0">
              <a:latin typeface="Arial Narrow" pitchFamily="34" charset="0"/>
            </a:endParaRPr>
          </a:p>
          <a:p>
            <a:pPr algn="just"/>
            <a:r>
              <a:rPr lang="cs-CZ" sz="2200" dirty="0">
                <a:latin typeface="Arial Narrow" pitchFamily="34" charset="0"/>
              </a:rPr>
              <a:t>V</a:t>
            </a:r>
            <a:r>
              <a:rPr lang="cs-CZ" sz="2200" dirty="0" smtClean="0">
                <a:latin typeface="Arial Narrow" pitchFamily="34" charset="0"/>
              </a:rPr>
              <a:t> moderní společnosti však uznává, že nelze dosahovat demokraticky zvolených cílů bez pomoci byrokracie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106804"/>
            <a:ext cx="813500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cs-CZ" sz="2200" b="1" dirty="0" smtClean="0"/>
              <a:t>Byrokratická forma organizace </a:t>
            </a:r>
            <a:r>
              <a:rPr lang="cs-CZ" sz="2200" dirty="0" smtClean="0"/>
              <a:t>ohrožuje demokracii a zároveň přispívá k realizací jejích cílů </a:t>
            </a:r>
            <a:r>
              <a:rPr lang="cs-CZ" sz="2200" dirty="0" smtClean="0">
                <a:latin typeface="Times New Roman"/>
                <a:cs typeface="Times New Roman"/>
              </a:rPr>
              <a:t>→ </a:t>
            </a:r>
            <a:r>
              <a:rPr lang="cs-CZ" sz="2200" dirty="0" smtClean="0"/>
              <a:t>je zapotřebí hledat účinnější formy demokratických kontrol demokraticky řízených </a:t>
            </a:r>
            <a:r>
              <a:rPr lang="cs-CZ" sz="2200" dirty="0" smtClean="0"/>
              <a:t>organizací</a:t>
            </a:r>
          </a:p>
          <a:p>
            <a:pPr marL="0" lvl="1" algn="just"/>
            <a:endParaRPr lang="cs-CZ" sz="2200" dirty="0" smtClean="0"/>
          </a:p>
          <a:p>
            <a:pPr marL="0" lvl="1" algn="just"/>
            <a:r>
              <a:rPr lang="cs-CZ" sz="2200" b="1" dirty="0"/>
              <a:t>EISENSTADT </a:t>
            </a:r>
            <a:r>
              <a:rPr lang="cs-CZ" sz="2200" dirty="0"/>
              <a:t>– proces byrokratizace a </a:t>
            </a:r>
            <a:r>
              <a:rPr lang="cs-CZ" sz="2200" dirty="0" err="1"/>
              <a:t>debyrokratizace</a:t>
            </a:r>
            <a:endParaRPr lang="cs-CZ" sz="2200" dirty="0" smtClean="0"/>
          </a:p>
          <a:p>
            <a:pPr marL="0" lvl="1" algn="just"/>
            <a:r>
              <a:rPr lang="cs-CZ" sz="2200" dirty="0" err="1">
                <a:latin typeface="Arial Narrow" pitchFamily="34" charset="0"/>
              </a:rPr>
              <a:t>Einsenstadtovo</a:t>
            </a:r>
            <a:r>
              <a:rPr lang="cs-CZ" sz="2200" dirty="0">
                <a:latin typeface="Arial Narrow" pitchFamily="34" charset="0"/>
              </a:rPr>
              <a:t> pojetí je postaveno na předpokladu rovnováhy mezi profesní autonomií úředníků a možnostmi kontroly ze strany </a:t>
            </a:r>
            <a:r>
              <a:rPr lang="cs-CZ" sz="2200" dirty="0" smtClean="0">
                <a:latin typeface="Arial Narrow" pitchFamily="34" charset="0"/>
              </a:rPr>
              <a:t>společnosti</a:t>
            </a:r>
          </a:p>
          <a:p>
            <a:pPr algn="just"/>
            <a:endParaRPr lang="cs-CZ" sz="2200" b="1" dirty="0" smtClean="0">
              <a:latin typeface="Arial Narrow" pitchFamily="34" charset="0"/>
            </a:endParaRPr>
          </a:p>
          <a:p>
            <a:pPr algn="just"/>
            <a:r>
              <a:rPr lang="cs-CZ" sz="2200" b="1" dirty="0">
                <a:latin typeface="Arial Narrow" pitchFamily="34" charset="0"/>
              </a:rPr>
              <a:t>B</a:t>
            </a:r>
            <a:r>
              <a:rPr lang="cs-CZ" sz="2200" b="1" dirty="0" smtClean="0">
                <a:latin typeface="Arial Narrow" pitchFamily="34" charset="0"/>
              </a:rPr>
              <a:t>yrokratizace</a:t>
            </a:r>
            <a:r>
              <a:rPr lang="cs-CZ" sz="2200" dirty="0" smtClean="0">
                <a:latin typeface="Arial Narrow" pitchFamily="34" charset="0"/>
              </a:rPr>
              <a:t> vede k rostoucí </a:t>
            </a:r>
            <a:r>
              <a:rPr lang="cs-CZ" sz="2200" dirty="0" err="1" smtClean="0">
                <a:latin typeface="Arial Narrow" pitchFamily="34" charset="0"/>
              </a:rPr>
              <a:t>regimentaci</a:t>
            </a:r>
            <a:r>
              <a:rPr lang="cs-CZ" sz="2200" dirty="0" smtClean="0">
                <a:latin typeface="Arial Narrow" pitchFamily="34" charset="0"/>
              </a:rPr>
              <a:t> oblastí sociálního života, kdy dochází k záměně služby společnosti za službu zájmům organizace</a:t>
            </a:r>
          </a:p>
          <a:p>
            <a:pPr algn="just"/>
            <a:r>
              <a:rPr lang="cs-CZ" sz="2200" b="1" dirty="0" err="1">
                <a:latin typeface="Arial Narrow" pitchFamily="34" charset="0"/>
              </a:rPr>
              <a:t>D</a:t>
            </a:r>
            <a:r>
              <a:rPr lang="cs-CZ" sz="2200" b="1" dirty="0" err="1" smtClean="0">
                <a:latin typeface="Arial Narrow" pitchFamily="34" charset="0"/>
              </a:rPr>
              <a:t>ebyrokratizace</a:t>
            </a:r>
            <a:r>
              <a:rPr lang="cs-CZ" sz="2200" dirty="0" smtClean="0">
                <a:latin typeface="Arial Narrow" pitchFamily="34" charset="0"/>
              </a:rPr>
              <a:t> je ztráta autonomie byrokratických organizací, </a:t>
            </a:r>
          </a:p>
          <a:p>
            <a:pPr algn="just"/>
            <a:r>
              <a:rPr lang="cs-CZ" sz="2200" dirty="0" smtClean="0">
                <a:latin typeface="Arial Narrow" pitchFamily="34" charset="0"/>
              </a:rPr>
              <a:t>její funkce jsou přebírány jinými skupinami či institucemi</a:t>
            </a:r>
          </a:p>
          <a:p>
            <a:pPr algn="just">
              <a:buFont typeface="Arial" pitchFamily="34" charset="0"/>
              <a:buChar char="•"/>
            </a:pPr>
            <a:endParaRPr lang="cs-CZ" sz="2200" dirty="0" smtClean="0">
              <a:latin typeface="Arial Narrow" pitchFamily="34" charset="0"/>
            </a:endParaRPr>
          </a:p>
          <a:p>
            <a:pPr algn="just"/>
            <a:endParaRPr lang="cs-CZ" sz="2200" dirty="0">
              <a:latin typeface="Arial Narrow" pitchFamily="34" charset="0"/>
            </a:endParaRPr>
          </a:p>
        </p:txBody>
      </p:sp>
      <p:pic>
        <p:nvPicPr>
          <p:cNvPr id="4" name="Picture 2" descr="http://www.m-journal.cz/files/2013%20petr/leden/iik/byrokraci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265" y="5001207"/>
            <a:ext cx="2052735" cy="19314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Fenomén byrokracie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Pojem byrokracie poprvé použil francouzský fyziokrat </a:t>
            </a: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Vincent de </a:t>
            </a:r>
            <a:r>
              <a:rPr lang="cs-CZ" sz="2600" b="1" dirty="0" err="1" smtClean="0">
                <a:latin typeface="Arial Narrow" pitchFamily="34" charset="0"/>
                <a:cs typeface="Arial" pitchFamily="34" charset="0"/>
              </a:rPr>
              <a:t>Gournay</a:t>
            </a: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v roce 1745.</a:t>
            </a:r>
          </a:p>
          <a:p>
            <a:pPr marL="0" indent="0" algn="just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Byrokracie = z řeckého </a:t>
            </a:r>
            <a:r>
              <a:rPr lang="cs-CZ" sz="2600" i="1" dirty="0" err="1" smtClean="0">
                <a:latin typeface="Arial Narrow" pitchFamily="34" charset="0"/>
                <a:cs typeface="Arial" pitchFamily="34" charset="0"/>
              </a:rPr>
              <a:t>kratos</a:t>
            </a:r>
            <a:r>
              <a:rPr lang="cs-CZ" sz="2600" i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– síla, vláda a z francouzského </a:t>
            </a:r>
            <a:r>
              <a:rPr lang="cs-CZ" sz="2600" b="1" dirty="0" err="1" smtClean="0">
                <a:latin typeface="Arial Narrow" pitchFamily="34" charset="0"/>
                <a:cs typeface="Arial" pitchFamily="34" charset="0"/>
              </a:rPr>
              <a:t>bureau</a:t>
            </a: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– úřad.</a:t>
            </a:r>
          </a:p>
          <a:p>
            <a:pPr marL="0" indent="0" algn="ctr">
              <a:buNone/>
            </a:pPr>
            <a:r>
              <a:rPr lang="cs-CZ" sz="2600" dirty="0">
                <a:latin typeface="Arial Narrow" pitchFamily="34" charset="0"/>
                <a:cs typeface="Arial" pitchFamily="34" charset="0"/>
              </a:rPr>
              <a:t>Termínu byrokracie přiřazujeme různé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významy</a:t>
            </a: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politologie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– chápe byrokracii jako systém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vlády</a:t>
            </a: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sociologie 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(Weber) – vysvětluje byrokracii jako snahu o realizaci kolektivních aktivit pomocí systému neosobních pravidel </a:t>
            </a: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veřejnost</a:t>
            </a:r>
            <a:r>
              <a:rPr lang="cs-CZ" sz="2600" b="1" dirty="0">
                <a:latin typeface="Arial Narrow" pitchFamily="34" charset="0"/>
                <a:cs typeface="Arial" pitchFamily="34" charset="0"/>
              </a:rPr>
              <a:t>, laici </a:t>
            </a:r>
            <a:r>
              <a:rPr lang="cs-CZ" sz="2600" dirty="0">
                <a:latin typeface="Arial Narrow" pitchFamily="34" charset="0"/>
                <a:cs typeface="Arial" pitchFamily="34" charset="0"/>
              </a:rPr>
              <a:t>– vnímají byrokracii jako sbor úředníků, soubor praktik, které občanům znepříjemňují život</a:t>
            </a:r>
          </a:p>
          <a:p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720726"/>
            <a:ext cx="8229600" cy="5405438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Byrokratismus – nešvar dnešních dnů</a:t>
            </a:r>
          </a:p>
          <a:p>
            <a:pPr marL="0" indent="0">
              <a:buNone/>
            </a:pPr>
            <a:endParaRPr lang="cs-CZ" sz="2600" b="1" i="1" dirty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i="1" dirty="0" smtClean="0">
                <a:latin typeface="Arial Narrow" pitchFamily="34" charset="0"/>
                <a:cs typeface="Arial" pitchFamily="34" charset="0"/>
              </a:rPr>
              <a:t>Byrokracie je jev spíše rozporuplný než zcela záporný.</a:t>
            </a: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Na jedné straně nutí úředníky pracovat, vykonávat správu a staví jim do cesty mantinely, aby tak nečinili zištně a delegovanou moc nezneužívali. Na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druhé straně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zbavuje lidi iniciativy,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kreativity a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mladým bere iluze.</a:t>
            </a:r>
          </a:p>
          <a:p>
            <a:pPr algn="just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7" name="Picture 2" descr="http://hnonline.sk/sites/default/files/thumbnails/article/201406/byrokracia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726" y="3769566"/>
            <a:ext cx="4428490" cy="30884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720726"/>
            <a:ext cx="8686800" cy="5405438"/>
          </a:xfrm>
        </p:spPr>
        <p:txBody>
          <a:bodyPr/>
          <a:lstStyle/>
          <a:p>
            <a:pPr marL="0" indent="0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Předpoklady vzniku byrokracie</a:t>
            </a:r>
          </a:p>
          <a:p>
            <a:pPr marL="0" indent="0">
              <a:buNone/>
            </a:pPr>
            <a:endParaRPr lang="cs-CZ" sz="2600" b="1" dirty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rozvoj peněžního hospodářství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(určuje formu odměňování úředníků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existence daňového systému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(platy úředníků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kvantitativní nárůst správních úloh</a:t>
            </a:r>
          </a:p>
          <a:p>
            <a:pPr marL="0" indent="0">
              <a:buNone/>
            </a:pPr>
            <a:endParaRPr lang="cs-CZ" sz="2600" b="1" dirty="0" smtClean="0">
              <a:latin typeface="Arial Narrow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600" b="1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2" descr="http://www.propagacenainternetu.cz/wp-content/uploads/tvorba-obsah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521" y="3353119"/>
            <a:ext cx="3295650" cy="277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 smtClean="0">
                <a:latin typeface="Arial Narrow" pitchFamily="34" charset="0"/>
                <a:cs typeface="Arial" pitchFamily="34" charset="0"/>
              </a:rPr>
              <a:t>Znaky moderní byrokracie podle Maxe Webera</a:t>
            </a:r>
          </a:p>
          <a:p>
            <a:pPr>
              <a:buNone/>
            </a:pPr>
            <a:endParaRPr lang="cs-CZ" sz="2400" dirty="0" smtClean="0">
              <a:latin typeface="Arial Narrow" pitchFamily="34" charset="0"/>
              <a:cs typeface="Arial" pitchFamily="34" charset="0"/>
            </a:endParaRP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vyřizování záležitostí na základě pravidel abstraktního charakteru</a:t>
            </a: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pevně stanovené kompetence byrokratického aparátu</a:t>
            </a: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princip </a:t>
            </a: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úřední hierarchie</a:t>
            </a: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odborné vyškolení pracovníků</a:t>
            </a: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písemná forma úředního jednání</a:t>
            </a:r>
          </a:p>
          <a:p>
            <a:pPr marL="971550" lvl="1" indent="-514350">
              <a:buAutoNum type="arabicPeriod"/>
            </a:pPr>
            <a:r>
              <a:rPr lang="cs-CZ" sz="2400" dirty="0" smtClean="0">
                <a:latin typeface="Arial Narrow" pitchFamily="34" charset="0"/>
                <a:cs typeface="Arial" pitchFamily="34" charset="0"/>
              </a:rPr>
              <a:t>materiální správní prostředky nejsou ve vlastnictví úředníků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Důsledky byrokratické správy</a:t>
            </a:r>
          </a:p>
          <a:p>
            <a:pPr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sociální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– rozvoj byrokraticky řízených organizací je spjat s relativní demokratizací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společnosti, 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byrokratická organizace má zaručit rovnost práv ovládaných</a:t>
            </a:r>
          </a:p>
          <a:p>
            <a:pPr>
              <a:buNone/>
            </a:pPr>
            <a:endParaRPr lang="cs-CZ" sz="2600" dirty="0" smtClean="0">
              <a:latin typeface="Arial Narrow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600" b="1" dirty="0" smtClean="0">
                <a:latin typeface="Arial Narrow" pitchFamily="34" charset="0"/>
                <a:cs typeface="Arial" pitchFamily="34" charset="0"/>
              </a:rPr>
              <a:t>ekonomické</a:t>
            </a:r>
            <a:r>
              <a:rPr lang="cs-CZ" sz="2600" dirty="0" smtClean="0">
                <a:latin typeface="Arial Narrow" pitchFamily="34" charset="0"/>
                <a:cs typeface="Arial" pitchFamily="34" charset="0"/>
              </a:rPr>
              <a:t> – rozvoj moderní byrokracie probíhal paralelně s pronikáním kapitalismu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 b="1" dirty="0" smtClean="0"/>
              <a:t>Typologie byrokracie</a:t>
            </a:r>
            <a:endParaRPr lang="cs-CZ" sz="4000" b="1" dirty="0"/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129315" y="1680772"/>
            <a:ext cx="847725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600" dirty="0" smtClean="0">
                <a:latin typeface="Arial Narrow" pitchFamily="34" charset="0"/>
              </a:rPr>
              <a:t>V 60. letech 20. století probíhají první pokusy o ustavení typologií zachycujících specifické rysy a zvláštnosti formálních organizací a byrokracie na úrovni formálních organizací – typologie </a:t>
            </a:r>
            <a:r>
              <a:rPr lang="cs-CZ" sz="2600" b="1" dirty="0" smtClean="0">
                <a:latin typeface="Arial Narrow" pitchFamily="34" charset="0"/>
              </a:rPr>
              <a:t>A. </a:t>
            </a:r>
            <a:r>
              <a:rPr lang="cs-CZ" sz="2600" b="1" dirty="0" err="1" smtClean="0">
                <a:latin typeface="Arial Narrow" pitchFamily="34" charset="0"/>
              </a:rPr>
              <a:t>Etzioniho</a:t>
            </a:r>
            <a:endParaRPr lang="cs-CZ" sz="2600" b="1" dirty="0" smtClean="0">
              <a:latin typeface="Arial Narrow" pitchFamily="34" charset="0"/>
            </a:endParaRPr>
          </a:p>
          <a:p>
            <a:endParaRPr lang="cs-CZ" sz="2600" dirty="0" smtClean="0">
              <a:latin typeface="Arial Narrow" pitchFamily="34" charset="0"/>
            </a:endParaRPr>
          </a:p>
          <a:p>
            <a:pPr algn="just"/>
            <a:r>
              <a:rPr lang="cs-CZ" sz="2600" dirty="0">
                <a:latin typeface="Arial Narrow" pitchFamily="34" charset="0"/>
              </a:rPr>
              <a:t>V</a:t>
            </a:r>
            <a:r>
              <a:rPr lang="cs-CZ" sz="2600" dirty="0" smtClean="0">
                <a:latin typeface="Arial Narrow" pitchFamily="34" charset="0"/>
              </a:rPr>
              <a:t>edení organizace </a:t>
            </a:r>
            <a:r>
              <a:rPr lang="cs-CZ" sz="2600" dirty="0" smtClean="0">
                <a:latin typeface="Arial Narrow" pitchFamily="34" charset="0"/>
              </a:rPr>
              <a:t>má k </a:t>
            </a:r>
            <a:r>
              <a:rPr lang="cs-CZ" sz="2600" dirty="0" smtClean="0">
                <a:latin typeface="Arial Narrow" pitchFamily="34" charset="0"/>
              </a:rPr>
              <a:t>dispozici trojí typ moci: </a:t>
            </a:r>
            <a:r>
              <a:rPr lang="cs-CZ" sz="2600" b="1" dirty="0" smtClean="0">
                <a:latin typeface="Arial Narrow" pitchFamily="34" charset="0"/>
              </a:rPr>
              <a:t>donucovací, odměňovací a normativní</a:t>
            </a:r>
          </a:p>
          <a:p>
            <a:endParaRPr lang="cs-CZ" sz="2600" b="1" dirty="0">
              <a:latin typeface="Arial Narrow" pitchFamily="34" charset="0"/>
            </a:endParaRPr>
          </a:p>
          <a:p>
            <a:pPr algn="just"/>
            <a:r>
              <a:rPr lang="cs-CZ" sz="2600" dirty="0" smtClean="0">
                <a:latin typeface="Arial Narrow" pitchFamily="34" charset="0"/>
              </a:rPr>
              <a:t>Reakce </a:t>
            </a:r>
            <a:r>
              <a:rPr lang="cs-CZ" sz="2600" dirty="0">
                <a:latin typeface="Arial Narrow" pitchFamily="34" charset="0"/>
              </a:rPr>
              <a:t>podřízených na použitý typ moci </a:t>
            </a:r>
            <a:r>
              <a:rPr lang="cs-CZ" sz="2600" dirty="0" smtClean="0">
                <a:latin typeface="Arial Narrow" pitchFamily="34" charset="0"/>
              </a:rPr>
              <a:t>jsou </a:t>
            </a:r>
            <a:r>
              <a:rPr lang="cs-CZ" sz="2600" b="1" dirty="0" err="1" smtClean="0">
                <a:latin typeface="Arial Narrow" pitchFamily="34" charset="0"/>
              </a:rPr>
              <a:t>alienativní</a:t>
            </a:r>
            <a:r>
              <a:rPr lang="cs-CZ" sz="2600" b="1" dirty="0" smtClean="0">
                <a:latin typeface="Arial Narrow" pitchFamily="34" charset="0"/>
              </a:rPr>
              <a:t>, kalkulující a morální</a:t>
            </a:r>
            <a:endParaRPr lang="cs-CZ" sz="2600" b="1" dirty="0">
              <a:latin typeface="Arial Narrow" pitchFamily="34" charset="0"/>
            </a:endParaRPr>
          </a:p>
          <a:p>
            <a:endParaRPr lang="cs-CZ" sz="2600" dirty="0">
              <a:latin typeface="Arial Narrow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cs-CZ" sz="2600" b="1" dirty="0" smtClean="0">
              <a:latin typeface="Arial Narrow" pitchFamily="34" charset="0"/>
            </a:endParaRPr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www.smartemailing.cz/wp-content/uploads/tri-pravidla-email-marketingu-pro-dlouhodobe-udrzeni-zakazniku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241" y="5001208"/>
            <a:ext cx="1964850" cy="18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293340" y="1729945"/>
          <a:ext cx="6639700" cy="2946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925"/>
                <a:gridCol w="1659925"/>
                <a:gridCol w="1659925"/>
                <a:gridCol w="1659925"/>
              </a:tblGrid>
              <a:tr h="589349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TYP ÚČASTI</a:t>
                      </a:r>
                      <a:endParaRPr lang="cs-CZ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9349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TYP MOCI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odcizující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kalkulující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morální</a:t>
                      </a:r>
                      <a:endParaRPr lang="cs-CZ" b="1" dirty="0"/>
                    </a:p>
                  </a:txBody>
                  <a:tcPr anchor="ctr"/>
                </a:tc>
              </a:tr>
              <a:tr h="589349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donucující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 anchor="ctr"/>
                </a:tc>
              </a:tr>
              <a:tr h="589349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odměňující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 anchor="ctr"/>
                </a:tc>
              </a:tr>
              <a:tr h="589349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normativní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741406" y="4782064"/>
            <a:ext cx="773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</a:t>
            </a:r>
            <a:r>
              <a:rPr lang="cs-CZ" sz="1400" dirty="0" smtClean="0"/>
              <a:t>ypy č. 1, 5 a 9 zahrnují podle </a:t>
            </a:r>
            <a:r>
              <a:rPr lang="cs-CZ" sz="1400" dirty="0" err="1" smtClean="0"/>
              <a:t>Etzioniho</a:t>
            </a:r>
            <a:r>
              <a:rPr lang="cs-CZ" sz="1400" dirty="0" smtClean="0"/>
              <a:t> většinu formálních organizací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4270" y="2390394"/>
            <a:ext cx="81307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err="1">
                <a:latin typeface="Arial Narrow" pitchFamily="34" charset="0"/>
              </a:rPr>
              <a:t>K</a:t>
            </a:r>
            <a:r>
              <a:rPr lang="cs-CZ" sz="2600" b="1" dirty="0" err="1" smtClean="0">
                <a:latin typeface="Arial Narrow" pitchFamily="34" charset="0"/>
              </a:rPr>
              <a:t>oercivní</a:t>
            </a:r>
            <a:r>
              <a:rPr lang="cs-CZ" sz="2600" b="1" dirty="0" smtClean="0">
                <a:latin typeface="Arial Narrow" pitchFamily="34" charset="0"/>
              </a:rPr>
              <a:t> organizace </a:t>
            </a:r>
            <a:r>
              <a:rPr lang="cs-CZ" sz="2600" dirty="0" smtClean="0">
                <a:latin typeface="Arial Narrow" pitchFamily="34" charset="0"/>
              </a:rPr>
              <a:t>– k dosahování hlavního cíle je užíváno síly, včetně </a:t>
            </a:r>
            <a:r>
              <a:rPr lang="cs-CZ" sz="2600" dirty="0">
                <a:latin typeface="Arial Narrow" pitchFamily="34" charset="0"/>
              </a:rPr>
              <a:t>f</a:t>
            </a:r>
            <a:r>
              <a:rPr lang="cs-CZ" sz="2600" dirty="0" smtClean="0">
                <a:latin typeface="Arial Narrow" pitchFamily="34" charset="0"/>
              </a:rPr>
              <a:t>yzického násilí (vězení, koncentrační tábory)</a:t>
            </a:r>
          </a:p>
          <a:p>
            <a:pPr>
              <a:buFont typeface="Wingdings" pitchFamily="2" charset="2"/>
              <a:buChar char="Ø"/>
            </a:pPr>
            <a:endParaRPr lang="cs-CZ" sz="2600" dirty="0" smtClean="0">
              <a:latin typeface="Arial Narrow" pitchFamily="34" charset="0"/>
            </a:endParaRPr>
          </a:p>
          <a:p>
            <a:r>
              <a:rPr lang="cs-CZ" sz="2600" b="1" dirty="0">
                <a:latin typeface="Arial Narrow" pitchFamily="34" charset="0"/>
              </a:rPr>
              <a:t>U</a:t>
            </a:r>
            <a:r>
              <a:rPr lang="cs-CZ" sz="2600" b="1" dirty="0" smtClean="0">
                <a:latin typeface="Arial Narrow" pitchFamily="34" charset="0"/>
              </a:rPr>
              <a:t>tilitaristické organizace </a:t>
            </a:r>
            <a:r>
              <a:rPr lang="cs-CZ" sz="2600" dirty="0" smtClean="0">
                <a:latin typeface="Arial Narrow" pitchFamily="34" charset="0"/>
              </a:rPr>
              <a:t>– odměnou za sledování cílů slouží peníze a kvalitní pracovní podmínky (výrobní organizace, státní správa)</a:t>
            </a:r>
          </a:p>
          <a:p>
            <a:pPr>
              <a:buFont typeface="Wingdings" pitchFamily="2" charset="2"/>
              <a:buChar char="Ø"/>
            </a:pPr>
            <a:endParaRPr lang="cs-CZ" sz="2600" dirty="0" smtClean="0">
              <a:latin typeface="Arial Narrow" pitchFamily="34" charset="0"/>
            </a:endParaRPr>
          </a:p>
          <a:p>
            <a:r>
              <a:rPr lang="cs-CZ" sz="2600" b="1" dirty="0">
                <a:latin typeface="Arial Narrow" pitchFamily="34" charset="0"/>
              </a:rPr>
              <a:t>N</a:t>
            </a:r>
            <a:r>
              <a:rPr lang="cs-CZ" sz="2600" b="1" dirty="0" smtClean="0">
                <a:latin typeface="Arial Narrow" pitchFamily="34" charset="0"/>
              </a:rPr>
              <a:t>ormativní organizace </a:t>
            </a:r>
            <a:r>
              <a:rPr lang="cs-CZ" sz="2600" dirty="0" smtClean="0">
                <a:latin typeface="Arial Narrow" pitchFamily="34" charset="0"/>
              </a:rPr>
              <a:t>– moc nad členy organizace je dána tlaky sociální kontroly (církve, univerzity)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83059" y="1050324"/>
            <a:ext cx="8291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Charakteristika organizací </a:t>
            </a:r>
          </a:p>
          <a:p>
            <a:pPr algn="ctr"/>
            <a:r>
              <a:rPr lang="cs-CZ" sz="3200" b="1" dirty="0" smtClean="0"/>
              <a:t>podle </a:t>
            </a:r>
            <a:r>
              <a:rPr lang="cs-CZ" sz="3200" b="1" dirty="0" err="1" smtClean="0"/>
              <a:t>Etzioniho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783</Words>
  <Application>Microsoft Office PowerPoint</Application>
  <PresentationFormat>Předvádění na obrazovce (4:3)</PresentationFormat>
  <Paragraphs>143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Times New Roman</vt:lpstr>
      <vt:lpstr>Wingdings</vt:lpstr>
      <vt:lpstr>Motiv sady Office</vt:lpstr>
      <vt:lpstr>Prezentace aplikace PowerPoint</vt:lpstr>
      <vt:lpstr> Fenomén byrokracie</vt:lpstr>
      <vt:lpstr> </vt:lpstr>
      <vt:lpstr> </vt:lpstr>
      <vt:lpstr> 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MICHEL CROZIER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TO4</dc:title>
  <dc:creator>Čechová, Jeřábková, Gálíčková</dc:creator>
  <cp:lastModifiedBy>svobodovad</cp:lastModifiedBy>
  <cp:revision>111</cp:revision>
  <dcterms:created xsi:type="dcterms:W3CDTF">2008-12-30T09:11:17Z</dcterms:created>
  <dcterms:modified xsi:type="dcterms:W3CDTF">2018-03-06T10:32:31Z</dcterms:modified>
</cp:coreProperties>
</file>