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8" r:id="rId4"/>
    <p:sldId id="260" r:id="rId5"/>
    <p:sldId id="261" r:id="rId6"/>
    <p:sldId id="274" r:id="rId7"/>
    <p:sldId id="266" r:id="rId8"/>
    <p:sldId id="264" r:id="rId9"/>
    <p:sldId id="263" r:id="rId10"/>
    <p:sldId id="268" r:id="rId11"/>
    <p:sldId id="269" r:id="rId12"/>
    <p:sldId id="271" r:id="rId13"/>
    <p:sldId id="270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707" autoAdjust="0"/>
  </p:normalViewPr>
  <p:slideViewPr>
    <p:cSldViewPr snapToGrid="0">
      <p:cViewPr varScale="1">
        <p:scale>
          <a:sx n="55" d="100"/>
          <a:sy n="55" d="100"/>
        </p:scale>
        <p:origin x="1428" y="66"/>
      </p:cViewPr>
      <p:guideLst>
        <p:guide orient="horz" pos="4095"/>
        <p:guide pos="2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E7A-F743-42B2-BB8C-276484A43311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10FA8-8C46-41C9-890C-802C7CCA13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EA303-B1B2-40E6-A5BD-073689D665B4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BBC7F-A0CC-49EA-A882-0C573499B6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B5B1F-12FA-409C-B231-EDBD419154FF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C65B9-8C18-4151-9B95-DE36BFE42E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EDCD2-1617-479D-8922-38563E45B9E0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4E6D1-8589-4C92-968E-DE0C3AD9A1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9EB75-5515-423D-8B88-96D28269E402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0891B-AC87-4564-A151-C02B780976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18C93-007E-478B-801A-676F3C29B62A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A3D4F-C928-4613-957B-98E455B23F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2F33B-24CC-44F0-8005-627BC093D157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96FF0-4E0B-4923-9621-C7B11EB251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CD5B9-6962-45FE-A04E-02C6AB4BD1AF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278D6-EEE0-41D8-8D93-37FDEF07BE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3B2DD-622B-4B6D-BF95-B2AFC5BAC70A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15D79-257E-4355-859B-889A90DFEE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C1F2B-17F7-41CE-A091-498D868119A4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71120-91BF-421C-B6C7-9DF30BF404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28B33-5014-449B-94C4-027C1A4B2F51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B7697-A82F-4373-90A0-79C2A4ED39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484AFF-1CF1-4AE0-B7C1-3BA33C4A96E0}" type="datetimeFigureOut">
              <a:rPr lang="cs-CZ"/>
              <a:pPr>
                <a:defRPr/>
              </a:pPr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4E6D32-DA7F-43A7-8FDC-B95E5D7676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637064"/>
            <a:ext cx="9144000" cy="18002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Organizační chování v netržních organizacích</a:t>
            </a:r>
            <a:endParaRPr lang="cs-C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dirty="0" smtClean="0"/>
              <a:t>Dagmar Svobodová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Zdroje </a:t>
            </a:r>
            <a:r>
              <a:rPr lang="cs-CZ" b="1" dirty="0"/>
              <a:t>organizačních </a:t>
            </a:r>
            <a:r>
              <a:rPr lang="cs-CZ" b="1" dirty="0" smtClean="0"/>
              <a:t>konfliktů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000" b="1" dirty="0" smtClean="0"/>
          </a:p>
          <a:p>
            <a:pPr marL="0" indent="0" algn="just">
              <a:buNone/>
            </a:pPr>
            <a:r>
              <a:rPr lang="cs-CZ" sz="2000" b="1" dirty="0" smtClean="0"/>
              <a:t>nekompatibilita cílů </a:t>
            </a:r>
            <a:r>
              <a:rPr lang="cs-CZ" sz="2000" dirty="0"/>
              <a:t>(organizační jednotky mají cíle, které </a:t>
            </a:r>
            <a:r>
              <a:rPr lang="cs-CZ" sz="2000" dirty="0" smtClean="0"/>
              <a:t>jdou </a:t>
            </a:r>
            <a:r>
              <a:rPr lang="cs-CZ" sz="2000" dirty="0"/>
              <a:t>proti </a:t>
            </a:r>
            <a:r>
              <a:rPr lang="cs-CZ" sz="2000" dirty="0" smtClean="0"/>
              <a:t>sobě</a:t>
            </a:r>
            <a:r>
              <a:rPr lang="cs-CZ" sz="2000" dirty="0"/>
              <a:t>,</a:t>
            </a:r>
            <a:r>
              <a:rPr lang="cs-CZ" sz="2000" dirty="0" smtClean="0"/>
              <a:t> </a:t>
            </a:r>
            <a:r>
              <a:rPr lang="cs-CZ" sz="2000" dirty="0"/>
              <a:t>individuální cíle jednotlivců nejsou v souladu s organizačními </a:t>
            </a:r>
            <a:r>
              <a:rPr lang="cs-CZ" sz="2000" dirty="0" smtClean="0"/>
              <a:t>cíli)</a:t>
            </a:r>
            <a:endParaRPr lang="cs-CZ" sz="2000" dirty="0"/>
          </a:p>
          <a:p>
            <a:pPr marL="0" lvl="0" indent="0" algn="just">
              <a:buNone/>
            </a:pPr>
            <a:r>
              <a:rPr lang="cs-CZ" sz="2000" b="1" dirty="0"/>
              <a:t>vzájemná </a:t>
            </a:r>
            <a:r>
              <a:rPr lang="cs-CZ" sz="2000" b="1" dirty="0" smtClean="0"/>
              <a:t>závislost</a:t>
            </a:r>
            <a:r>
              <a:rPr lang="cs-CZ" sz="2000" dirty="0"/>
              <a:t> </a:t>
            </a:r>
            <a:r>
              <a:rPr lang="cs-CZ" sz="2000" dirty="0" smtClean="0"/>
              <a:t>(sdílení </a:t>
            </a:r>
            <a:r>
              <a:rPr lang="cs-CZ" sz="2000" dirty="0"/>
              <a:t>vybavení, sekvenční </a:t>
            </a:r>
            <a:r>
              <a:rPr lang="cs-CZ" sz="2000" dirty="0" smtClean="0"/>
              <a:t>závislost, když se výsledek </a:t>
            </a:r>
            <a:r>
              <a:rPr lang="cs-CZ" sz="2000" dirty="0"/>
              <a:t>práce jednoho </a:t>
            </a:r>
            <a:r>
              <a:rPr lang="cs-CZ" sz="2000" dirty="0" smtClean="0"/>
              <a:t>pracovníka stává </a:t>
            </a:r>
            <a:r>
              <a:rPr lang="cs-CZ" sz="2000" dirty="0"/>
              <a:t>vstupem pro jiného, reciproční závislost </a:t>
            </a:r>
            <a:r>
              <a:rPr lang="cs-CZ" sz="2000" dirty="0" smtClean="0"/>
              <a:t>mezi úředníky a servisními techniky)</a:t>
            </a:r>
            <a:endParaRPr lang="cs-CZ" sz="2000" dirty="0"/>
          </a:p>
          <a:p>
            <a:pPr marL="0" lvl="0" indent="0" algn="just">
              <a:buNone/>
            </a:pPr>
            <a:r>
              <a:rPr lang="cs-CZ" sz="2000" b="1" dirty="0" smtClean="0"/>
              <a:t>nejasnost a překrývání </a:t>
            </a:r>
            <a:r>
              <a:rPr lang="cs-CZ" sz="2000" b="1" dirty="0"/>
              <a:t>pracovních náplní, nejasná pravidla</a:t>
            </a:r>
            <a:endParaRPr lang="cs-CZ" sz="2000" dirty="0"/>
          </a:p>
          <a:p>
            <a:pPr marL="0" lvl="0" indent="0" algn="just">
              <a:buNone/>
            </a:pPr>
            <a:r>
              <a:rPr lang="cs-CZ" sz="2000" b="1" dirty="0"/>
              <a:t>omezenost zdrojů </a:t>
            </a:r>
            <a:r>
              <a:rPr lang="cs-CZ" sz="2000" dirty="0"/>
              <a:t>(omezenost zdrojů vede </a:t>
            </a:r>
            <a:r>
              <a:rPr lang="cs-CZ" sz="2000" dirty="0" smtClean="0"/>
              <a:t>pracovníky, </a:t>
            </a:r>
            <a:r>
              <a:rPr lang="cs-CZ" sz="2000" dirty="0"/>
              <a:t>že o </a:t>
            </a:r>
            <a:r>
              <a:rPr lang="cs-CZ" sz="2000" dirty="0" smtClean="0"/>
              <a:t>zdroje soupeří</a:t>
            </a:r>
            <a:r>
              <a:rPr lang="cs-CZ" sz="2000" dirty="0"/>
              <a:t>)</a:t>
            </a:r>
          </a:p>
          <a:p>
            <a:pPr marL="0" lvl="0" indent="0" algn="just">
              <a:buNone/>
            </a:pPr>
            <a:r>
              <a:rPr lang="cs-CZ" sz="2000" b="1" dirty="0" smtClean="0"/>
              <a:t>rozdílné </a:t>
            </a:r>
            <a:r>
              <a:rPr lang="cs-CZ" sz="2000" b="1" dirty="0"/>
              <a:t>vnímání pramenící z </a:t>
            </a:r>
            <a:r>
              <a:rPr lang="cs-CZ" sz="2000" b="1" dirty="0" smtClean="0"/>
              <a:t>rozdílů kultur </a:t>
            </a:r>
            <a:r>
              <a:rPr lang="cs-CZ" sz="2000" dirty="0"/>
              <a:t>(odlišnost názorů, postojů a myšlení </a:t>
            </a:r>
            <a:r>
              <a:rPr lang="cs-CZ" sz="2000" dirty="0" smtClean="0"/>
              <a:t>pramenících z</a:t>
            </a:r>
            <a:r>
              <a:rPr lang="cs-CZ" sz="2000" dirty="0"/>
              <a:t> </a:t>
            </a:r>
            <a:r>
              <a:rPr lang="cs-CZ" sz="2000" dirty="0" smtClean="0"/>
              <a:t>rozdílů profesionálních, organizačních a národních kultur</a:t>
            </a:r>
            <a:r>
              <a:rPr lang="cs-CZ" sz="2000" dirty="0"/>
              <a:t>)</a:t>
            </a:r>
          </a:p>
          <a:p>
            <a:pPr marL="0" lvl="0" indent="0" algn="just">
              <a:buNone/>
            </a:pPr>
            <a:r>
              <a:rPr lang="cs-CZ" sz="2000" b="1" dirty="0"/>
              <a:t>komunikační </a:t>
            </a:r>
            <a:r>
              <a:rPr lang="cs-CZ" sz="2000" b="1" dirty="0" smtClean="0"/>
              <a:t>problémy</a:t>
            </a:r>
            <a:endParaRPr lang="cs-CZ" sz="2000" dirty="0"/>
          </a:p>
          <a:p>
            <a:pPr marL="0" indent="0" algn="just">
              <a:buNone/>
            </a:pPr>
            <a:endParaRPr lang="cs-CZ" dirty="0"/>
          </a:p>
          <a:p>
            <a:pPr lvl="0" algn="just"/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50212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800" b="1" dirty="0" smtClean="0"/>
              <a:t>Prevence </a:t>
            </a:r>
            <a:r>
              <a:rPr lang="cs-CZ" sz="2800" b="1" dirty="0"/>
              <a:t>„</a:t>
            </a:r>
            <a:r>
              <a:rPr lang="cs-CZ" sz="2800" b="1" dirty="0" smtClean="0"/>
              <a:t>nezdravých“ konfliktů na </a:t>
            </a:r>
            <a:r>
              <a:rPr lang="cs-CZ" sz="2800" b="1" dirty="0"/>
              <a:t>úrovni </a:t>
            </a:r>
            <a:r>
              <a:rPr lang="cs-CZ" sz="2800" b="1" dirty="0" smtClean="0"/>
              <a:t>organizace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84145"/>
            <a:ext cx="8229600" cy="4525963"/>
          </a:xfrm>
        </p:spPr>
        <p:txBody>
          <a:bodyPr/>
          <a:lstStyle/>
          <a:p>
            <a:pPr marL="0" lvl="0" indent="0" algn="just">
              <a:buNone/>
            </a:pPr>
            <a:r>
              <a:rPr lang="cs-CZ" dirty="0"/>
              <a:t>rozvoj komunikačních dovedností, interkulturní </a:t>
            </a:r>
            <a:r>
              <a:rPr lang="cs-CZ" dirty="0" smtClean="0"/>
              <a:t>trénink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poskytnutí přiměřených </a:t>
            </a:r>
            <a:r>
              <a:rPr lang="cs-CZ" dirty="0" smtClean="0"/>
              <a:t>zdrojů, </a:t>
            </a:r>
            <a:r>
              <a:rPr lang="cs-CZ" dirty="0"/>
              <a:t>je-li to možné </a:t>
            </a:r>
            <a:r>
              <a:rPr lang="cs-CZ" dirty="0" smtClean="0"/>
              <a:t>nebo stanovení a </a:t>
            </a:r>
            <a:r>
              <a:rPr lang="cs-CZ" dirty="0"/>
              <a:t>objasnění pravidel rozdělování zdrojů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/>
              <a:t>podpora komunikace, poskytování příležitostí </a:t>
            </a:r>
            <a:r>
              <a:rPr lang="cs-CZ" dirty="0" smtClean="0"/>
              <a:t>pro </a:t>
            </a:r>
            <a:r>
              <a:rPr lang="cs-CZ" dirty="0"/>
              <a:t>komunikaci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88388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800" b="1" dirty="0" smtClean="0"/>
              <a:t>Organizační intervence </a:t>
            </a:r>
            <a:r>
              <a:rPr lang="cs-CZ" sz="2800" b="1" dirty="0"/>
              <a:t>za účelem řešení konfliktů</a:t>
            </a:r>
            <a:br>
              <a:rPr lang="cs-CZ" sz="2800" b="1" dirty="0"/>
            </a:br>
            <a:r>
              <a:rPr lang="cs-CZ" sz="2800" b="1" dirty="0"/>
              <a:t> </a:t>
            </a:r>
            <a:r>
              <a:rPr lang="cs-CZ" sz="2800" dirty="0"/>
              <a:t/>
            </a:r>
            <a:br>
              <a:rPr lang="cs-CZ" sz="2800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cs-CZ" sz="2800" b="1" dirty="0"/>
              <a:t>řešení konfliktů prostřednictvím </a:t>
            </a:r>
            <a:r>
              <a:rPr lang="cs-CZ" sz="2800" b="1" dirty="0" smtClean="0"/>
              <a:t>vyjednávání</a:t>
            </a:r>
            <a:r>
              <a:rPr lang="cs-CZ" sz="2800" dirty="0"/>
              <a:t> </a:t>
            </a:r>
            <a:r>
              <a:rPr lang="cs-CZ" sz="2800" dirty="0" smtClean="0"/>
              <a:t>účelem  </a:t>
            </a:r>
            <a:r>
              <a:rPr lang="cs-CZ" sz="2800" dirty="0"/>
              <a:t>vyjednávání je najít </a:t>
            </a:r>
            <a:r>
              <a:rPr lang="cs-CZ" sz="2800" dirty="0" smtClean="0"/>
              <a:t>oboustranně </a:t>
            </a:r>
            <a:r>
              <a:rPr lang="cs-CZ" sz="2800" dirty="0"/>
              <a:t>přijatelné řešení </a:t>
            </a:r>
            <a:r>
              <a:rPr lang="cs-CZ" sz="2800" dirty="0" smtClean="0"/>
              <a:t>problému a dospět </a:t>
            </a:r>
            <a:r>
              <a:rPr lang="cs-CZ" sz="2800" dirty="0"/>
              <a:t>k </a:t>
            </a:r>
            <a:r>
              <a:rPr lang="cs-CZ" sz="2800" dirty="0" smtClean="0"/>
              <a:t>dohodě</a:t>
            </a:r>
          </a:p>
          <a:p>
            <a:pPr marL="0" lvl="0" indent="0" algn="just">
              <a:buNone/>
            </a:pPr>
            <a:endParaRPr lang="cs-CZ" sz="2800" dirty="0"/>
          </a:p>
          <a:p>
            <a:pPr marL="0" indent="0" algn="just">
              <a:buNone/>
            </a:pPr>
            <a:r>
              <a:rPr lang="cs-CZ" sz="2800" b="1" dirty="0"/>
              <a:t>ř</a:t>
            </a:r>
            <a:r>
              <a:rPr lang="cs-CZ" sz="2800" b="1" dirty="0" smtClean="0"/>
              <a:t>ešení </a:t>
            </a:r>
            <a:r>
              <a:rPr lang="cs-CZ" sz="2800" b="1" dirty="0"/>
              <a:t>konfliktů prostřednictvím třetí strany </a:t>
            </a:r>
            <a:r>
              <a:rPr lang="cs-CZ" sz="2800" dirty="0"/>
              <a:t>může </a:t>
            </a:r>
            <a:r>
              <a:rPr lang="cs-CZ" sz="2800" dirty="0" smtClean="0"/>
              <a:t>znamenat </a:t>
            </a:r>
            <a:r>
              <a:rPr lang="cs-CZ" sz="2400" dirty="0" smtClean="0"/>
              <a:t>přesun  </a:t>
            </a:r>
            <a:r>
              <a:rPr lang="cs-CZ" sz="2400" dirty="0"/>
              <a:t>rozhodnutí sporu na nadřízený </a:t>
            </a:r>
            <a:r>
              <a:rPr lang="cs-CZ" sz="2400" dirty="0" smtClean="0"/>
              <a:t>orgán nebo soud,</a:t>
            </a:r>
            <a:r>
              <a:rPr lang="cs-CZ" sz="2400" dirty="0"/>
              <a:t> </a:t>
            </a:r>
            <a:r>
              <a:rPr lang="cs-CZ" sz="2400" dirty="0" smtClean="0"/>
              <a:t>zřízení </a:t>
            </a:r>
            <a:r>
              <a:rPr lang="cs-CZ" sz="2400" dirty="0"/>
              <a:t>funkce ombudsmana</a:t>
            </a:r>
          </a:p>
          <a:p>
            <a:pPr marL="0" indent="0" algn="just">
              <a:buNone/>
            </a:pPr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14630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88963"/>
            <a:ext cx="8229600" cy="1143000"/>
          </a:xfrm>
        </p:spPr>
        <p:txBody>
          <a:bodyPr/>
          <a:lstStyle/>
          <a:p>
            <a:r>
              <a:rPr lang="cs-CZ" sz="2800" b="1" dirty="0"/>
              <a:t>S</a:t>
            </a:r>
            <a:r>
              <a:rPr lang="cs-CZ" sz="2800" b="1" dirty="0" smtClean="0"/>
              <a:t>ituace pro použití stylů </a:t>
            </a:r>
            <a:r>
              <a:rPr lang="cs-CZ" sz="2800" b="1" dirty="0"/>
              <a:t>zvládání </a:t>
            </a:r>
            <a:r>
              <a:rPr lang="cs-CZ" sz="2800" b="1" dirty="0" smtClean="0"/>
              <a:t>konfliktů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b="1" dirty="0" smtClean="0"/>
              <a:t>Soupeření</a:t>
            </a:r>
            <a:endParaRPr lang="cs-CZ" sz="2000" dirty="0"/>
          </a:p>
          <a:p>
            <a:pPr lvl="1" algn="just"/>
            <a:r>
              <a:rPr lang="cs-CZ" sz="2000" dirty="0"/>
              <a:t>když je nutná rychlá a rozhodná akce</a:t>
            </a:r>
          </a:p>
          <a:p>
            <a:pPr lvl="1" algn="just"/>
            <a:r>
              <a:rPr lang="cs-CZ" sz="2000" dirty="0"/>
              <a:t>když je nutné prosadit nepopulární opatření</a:t>
            </a:r>
          </a:p>
          <a:p>
            <a:pPr marL="0" indent="0" algn="just">
              <a:buNone/>
            </a:pPr>
            <a:r>
              <a:rPr lang="cs-CZ" sz="2000" b="1" dirty="0"/>
              <a:t>Vyhýbání </a:t>
            </a:r>
            <a:endParaRPr lang="cs-CZ" sz="2000" dirty="0"/>
          </a:p>
          <a:p>
            <a:pPr lvl="1" algn="just"/>
            <a:r>
              <a:rPr lang="cs-CZ" sz="2000" dirty="0"/>
              <a:t>když jde o maličkost a jiné záležitosti jsou naléhavější</a:t>
            </a:r>
          </a:p>
          <a:p>
            <a:pPr lvl="1" algn="just"/>
            <a:r>
              <a:rPr lang="cs-CZ" sz="2000" dirty="0"/>
              <a:t>když nevidíte žádnou šanci uspokojit své zájmy</a:t>
            </a:r>
          </a:p>
          <a:p>
            <a:pPr marL="0" indent="0" algn="just">
              <a:buNone/>
            </a:pPr>
            <a:r>
              <a:rPr lang="cs-CZ" sz="2000" b="1" dirty="0"/>
              <a:t>Přizpůsobení </a:t>
            </a:r>
            <a:endParaRPr lang="cs-CZ" sz="2000" dirty="0"/>
          </a:p>
          <a:p>
            <a:pPr lvl="1" algn="just"/>
            <a:r>
              <a:rPr lang="cs-CZ" sz="2000" dirty="0"/>
              <a:t>když zjevně nemáte pravdu nebo nejste v právu</a:t>
            </a:r>
          </a:p>
          <a:p>
            <a:pPr marL="0" indent="0" algn="just">
              <a:buNone/>
            </a:pPr>
            <a:r>
              <a:rPr lang="cs-CZ" sz="2000" b="1" dirty="0" smtClean="0"/>
              <a:t>Kompromis</a:t>
            </a:r>
            <a:endParaRPr lang="cs-CZ" sz="2000" dirty="0"/>
          </a:p>
          <a:p>
            <a:pPr lvl="1" algn="just"/>
            <a:r>
              <a:rPr lang="cs-CZ" sz="2000" dirty="0"/>
              <a:t>když cíle a zájmy jsou sice důležité, ale ne tak, aby stály za narušení vztahů</a:t>
            </a:r>
          </a:p>
          <a:p>
            <a:pPr lvl="1" algn="just"/>
            <a:r>
              <a:rPr lang="cs-CZ" sz="2000" dirty="0"/>
              <a:t>pro dosažení dočasných urovnání ve složitějších záležitostech</a:t>
            </a:r>
          </a:p>
          <a:p>
            <a:endParaRPr lang="cs-CZ" sz="20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33289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49378"/>
            <a:ext cx="8229600" cy="168260"/>
          </a:xfrm>
        </p:spPr>
        <p:txBody>
          <a:bodyPr/>
          <a:lstStyle/>
          <a:p>
            <a:r>
              <a:rPr lang="cs-CZ" sz="3200" b="1" dirty="0" smtClean="0"/>
              <a:t>Ekonomický </a:t>
            </a:r>
            <a:r>
              <a:rPr lang="cs-CZ" sz="3200" b="1" dirty="0"/>
              <a:t>přístup 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ke </a:t>
            </a:r>
            <a:r>
              <a:rPr lang="cs-CZ" sz="3200" b="1" dirty="0"/>
              <a:t>studiu netržních </a:t>
            </a:r>
            <a:r>
              <a:rPr lang="cs-CZ" sz="3200" b="1" dirty="0" smtClean="0"/>
              <a:t>organizací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30858"/>
            <a:ext cx="8229600" cy="4795305"/>
          </a:xfrm>
        </p:spPr>
        <p:txBody>
          <a:bodyPr/>
          <a:lstStyle/>
          <a:p>
            <a:pPr lvl="0"/>
            <a:endParaRPr lang="cs-CZ" sz="2000" dirty="0" smtClean="0"/>
          </a:p>
          <a:p>
            <a:pPr lvl="0"/>
            <a:endParaRPr lang="cs-CZ" sz="2000" dirty="0"/>
          </a:p>
          <a:p>
            <a:pPr marL="0" lvl="0" indent="0">
              <a:buNone/>
            </a:pPr>
            <a:r>
              <a:rPr lang="cs-CZ" sz="2000" b="1" dirty="0" smtClean="0"/>
              <a:t>Anthony </a:t>
            </a:r>
            <a:r>
              <a:rPr lang="cs-CZ" sz="2000" b="1" dirty="0" err="1"/>
              <a:t>Downs</a:t>
            </a:r>
            <a:endParaRPr lang="cs-CZ" sz="2000" b="1" dirty="0"/>
          </a:p>
          <a:p>
            <a:pPr lvl="0"/>
            <a:r>
              <a:rPr lang="cs-CZ" sz="2000" dirty="0"/>
              <a:t>Komplexní </a:t>
            </a:r>
            <a:r>
              <a:rPr lang="cs-CZ" sz="2000" dirty="0" smtClean="0"/>
              <a:t>organizace </a:t>
            </a:r>
            <a:r>
              <a:rPr lang="cs-CZ" sz="2000" dirty="0"/>
              <a:t>netržního typu plní řadu funkcí, které by nemohly být uspokojivě plněny firmami </a:t>
            </a:r>
            <a:r>
              <a:rPr lang="cs-CZ" sz="2000" dirty="0" smtClean="0"/>
              <a:t>fungujícími na </a:t>
            </a:r>
            <a:r>
              <a:rPr lang="cs-CZ" sz="2000" dirty="0"/>
              <a:t>tržních </a:t>
            </a:r>
            <a:r>
              <a:rPr lang="cs-CZ" sz="2000" dirty="0" smtClean="0"/>
              <a:t>principech. V</a:t>
            </a:r>
            <a:r>
              <a:rPr lang="cs-CZ" sz="2000" dirty="0"/>
              <a:t> rovině individuálního jednání pojímá </a:t>
            </a:r>
            <a:r>
              <a:rPr lang="cs-CZ" sz="2000" dirty="0" err="1"/>
              <a:t>Downs</a:t>
            </a:r>
            <a:r>
              <a:rPr lang="cs-CZ" sz="2000" dirty="0"/>
              <a:t> úředníky jako bytosti orientované na maximalizaci užitku</a:t>
            </a:r>
            <a:r>
              <a:rPr lang="cs-CZ" sz="2000" dirty="0" smtClean="0"/>
              <a:t>.</a:t>
            </a:r>
          </a:p>
          <a:p>
            <a:pPr marL="0" lvl="0" indent="0">
              <a:buNone/>
            </a:pPr>
            <a:endParaRPr lang="cs-CZ" sz="2000" dirty="0" smtClean="0"/>
          </a:p>
          <a:p>
            <a:pPr lvl="0"/>
            <a:r>
              <a:rPr lang="cs-CZ" sz="2000" b="1" dirty="0" smtClean="0"/>
              <a:t>Typologie </a:t>
            </a:r>
            <a:r>
              <a:rPr lang="cs-CZ" sz="2000" b="1" dirty="0"/>
              <a:t>úředníků:</a:t>
            </a:r>
          </a:p>
          <a:p>
            <a:pPr lvl="1"/>
            <a:r>
              <a:rPr lang="cs-CZ" sz="1800" dirty="0"/>
              <a:t>kariéristé zaměření na zvyšování moci, příjmu a prestiže</a:t>
            </a:r>
          </a:p>
          <a:p>
            <a:pPr lvl="1"/>
            <a:r>
              <a:rPr lang="cs-CZ" sz="1800" dirty="0"/>
              <a:t>konzervativci snažící se udržet dosažené pohodlí a bezpečí</a:t>
            </a:r>
          </a:p>
          <a:p>
            <a:pPr lvl="1"/>
            <a:r>
              <a:rPr lang="cs-CZ" sz="1800" dirty="0" smtClean="0"/>
              <a:t>advokáti</a:t>
            </a:r>
            <a:r>
              <a:rPr lang="cs-CZ" sz="1800" dirty="0"/>
              <a:t>, jejichž loajalita se upíná na celou </a:t>
            </a:r>
            <a:r>
              <a:rPr lang="cs-CZ" sz="1800" dirty="0" smtClean="0"/>
              <a:t>organizaci</a:t>
            </a:r>
            <a:endParaRPr lang="cs-CZ" sz="1800" dirty="0"/>
          </a:p>
          <a:p>
            <a:pPr lvl="1"/>
            <a:r>
              <a:rPr lang="cs-CZ" sz="1800" dirty="0" smtClean="0"/>
              <a:t>Státníci loajální </a:t>
            </a:r>
            <a:r>
              <a:rPr lang="cs-CZ" sz="1800" dirty="0"/>
              <a:t>vůči společnosti a své poslání spatřují ve službě </a:t>
            </a:r>
            <a:r>
              <a:rPr lang="cs-CZ" sz="1800" dirty="0" smtClean="0"/>
              <a:t>celku</a:t>
            </a:r>
            <a:endParaRPr lang="cs-CZ" sz="18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94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ovéPole 8"/>
          <p:cNvSpPr txBox="1">
            <a:spLocks noChangeArrowheads="1"/>
          </p:cNvSpPr>
          <p:nvPr/>
        </p:nvSpPr>
        <p:spPr bwMode="auto">
          <a:xfrm>
            <a:off x="370795" y="777422"/>
            <a:ext cx="84597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 b="1" dirty="0" smtClean="0"/>
              <a:t>Typy manažerů podle postavení </a:t>
            </a:r>
            <a:endParaRPr lang="cs-CZ" sz="2800" b="1" dirty="0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   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0" y="1193814"/>
            <a:ext cx="914399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000" dirty="0" smtClean="0"/>
          </a:p>
          <a:p>
            <a:pPr algn="just"/>
            <a:r>
              <a:rPr lang="cs-CZ" sz="2000" dirty="0" smtClean="0"/>
              <a:t>Pojem manažer – z angličtiny (ředitel, vedoucí pracovník, správce), kde je podmínkou úspěchů splnění předpokladů pro řídící činnost na určité úrovni (vrozené kvality, získané předpoklady)</a:t>
            </a:r>
          </a:p>
          <a:p>
            <a:endParaRPr lang="cs-CZ" sz="2400" dirty="0" smtClean="0"/>
          </a:p>
          <a:p>
            <a:r>
              <a:rPr lang="cs-CZ" sz="2000" b="1" dirty="0"/>
              <a:t>Manažeři první linie </a:t>
            </a:r>
            <a:r>
              <a:rPr lang="cs-CZ" sz="2000" dirty="0"/>
              <a:t>-  vedoucí zaměstnanci, zodpovědní za přidělování úkolů zaměstnancům, dohlížení na jejich plnění, přicházejí s náměty pro manažery středního stupně, </a:t>
            </a:r>
            <a:r>
              <a:rPr lang="cs-CZ" sz="2000" dirty="0" smtClean="0"/>
              <a:t>vedoucí </a:t>
            </a:r>
            <a:r>
              <a:rPr lang="cs-CZ" sz="2000" dirty="0"/>
              <a:t>dílny, vedoucí čety, přední </a:t>
            </a:r>
            <a:r>
              <a:rPr lang="cs-CZ" sz="2000" dirty="0" smtClean="0"/>
              <a:t>dělníci</a:t>
            </a:r>
          </a:p>
          <a:p>
            <a:endParaRPr lang="cs-CZ" sz="2000" dirty="0"/>
          </a:p>
          <a:p>
            <a:r>
              <a:rPr lang="cs-CZ" sz="2000" b="1" dirty="0"/>
              <a:t>Střední manažeři –</a:t>
            </a:r>
            <a:r>
              <a:rPr lang="cs-CZ" sz="2000" dirty="0"/>
              <a:t> početné skupiny řídících pracovníků (větších podniků), </a:t>
            </a:r>
            <a:r>
              <a:rPr lang="cs-CZ" sz="2000" dirty="0" smtClean="0"/>
              <a:t>vedoucí </a:t>
            </a:r>
            <a:r>
              <a:rPr lang="cs-CZ" sz="2000" dirty="0"/>
              <a:t>odborných, funkčních útvarů, manažeři </a:t>
            </a:r>
            <a:r>
              <a:rPr lang="cs-CZ" sz="2000" dirty="0" smtClean="0"/>
              <a:t>závodů</a:t>
            </a:r>
          </a:p>
          <a:p>
            <a:endParaRPr lang="cs-CZ" sz="2000" b="1" dirty="0"/>
          </a:p>
          <a:p>
            <a:r>
              <a:rPr lang="cs-CZ" sz="2000" b="1" dirty="0"/>
              <a:t>Vrcholoví manažeři – </a:t>
            </a:r>
            <a:r>
              <a:rPr lang="cs-CZ" sz="2000" dirty="0"/>
              <a:t>přebírají na sebe zodpovědnost za vlastníky, </a:t>
            </a:r>
            <a:r>
              <a:rPr lang="cs-CZ" sz="2000" dirty="0" smtClean="0"/>
              <a:t>právníci</a:t>
            </a:r>
            <a:r>
              <a:rPr lang="cs-CZ" sz="2000" dirty="0"/>
              <a:t>, kteří usměrňují a koordinují všechny </a:t>
            </a:r>
            <a:r>
              <a:rPr lang="cs-CZ" sz="2000" dirty="0" smtClean="0"/>
              <a:t>činnosti organizace, </a:t>
            </a:r>
            <a:r>
              <a:rPr lang="cs-CZ" sz="2000" dirty="0"/>
              <a:t>na jejich činnosti závisí konečné </a:t>
            </a:r>
            <a:r>
              <a:rPr lang="cs-CZ" sz="2000" dirty="0" smtClean="0"/>
              <a:t>výsledky organizace</a:t>
            </a:r>
            <a:endParaRPr lang="cs-CZ" sz="2000" b="1" dirty="0"/>
          </a:p>
          <a:p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ovéPole 8"/>
          <p:cNvSpPr txBox="1">
            <a:spLocks noChangeArrowheads="1"/>
          </p:cNvSpPr>
          <p:nvPr/>
        </p:nvSpPr>
        <p:spPr bwMode="auto">
          <a:xfrm>
            <a:off x="770625" y="777422"/>
            <a:ext cx="84597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b="1" dirty="0" smtClean="0"/>
              <a:t>Manažerské dovednosti</a:t>
            </a:r>
            <a:endParaRPr lang="cs-CZ" sz="2800" b="1" dirty="0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66119" y="1495168"/>
            <a:ext cx="74634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Technické dovednosti </a:t>
            </a:r>
            <a:r>
              <a:rPr lang="cs-CZ" sz="2400" dirty="0" smtClean="0"/>
              <a:t>– práce se specifickými nástroji a technikami, znalost činností, které zahrnují metody, postupy a procesy</a:t>
            </a:r>
          </a:p>
          <a:p>
            <a:endParaRPr lang="cs-CZ" sz="2400" dirty="0"/>
          </a:p>
          <a:p>
            <a:r>
              <a:rPr lang="cs-CZ" sz="2400" b="1" dirty="0" smtClean="0"/>
              <a:t>Lidské dovednosti </a:t>
            </a:r>
            <a:r>
              <a:rPr lang="cs-CZ" sz="2400" dirty="0" smtClean="0"/>
              <a:t>– způsobilost pracovat s lidmi, cítit se bezpečně a svobodně vyjadřovat názory</a:t>
            </a:r>
          </a:p>
          <a:p>
            <a:endParaRPr lang="cs-CZ" sz="2400" dirty="0"/>
          </a:p>
          <a:p>
            <a:r>
              <a:rPr lang="cs-CZ" sz="2400" b="1" dirty="0" smtClean="0"/>
              <a:t>Koncepční dovednosti </a:t>
            </a:r>
            <a:r>
              <a:rPr lang="cs-CZ" sz="2400" dirty="0" smtClean="0"/>
              <a:t>– rozeznat významné body určité situace</a:t>
            </a:r>
          </a:p>
          <a:p>
            <a:endParaRPr lang="cs-CZ" sz="2400" dirty="0"/>
          </a:p>
          <a:p>
            <a:r>
              <a:rPr lang="cs-CZ" sz="2400" b="1" dirty="0" smtClean="0"/>
              <a:t>Projekční dovednosti </a:t>
            </a:r>
            <a:r>
              <a:rPr lang="cs-CZ" sz="2400" dirty="0" smtClean="0"/>
              <a:t>– efektivně řešit problémy a najít řešení, ze kterého má organizace užitek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   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0" y="72072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Manažerské role</a:t>
            </a:r>
            <a:endParaRPr lang="cs-CZ" sz="24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65314" y="1441450"/>
            <a:ext cx="90786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A</a:t>
            </a:r>
            <a:r>
              <a:rPr lang="cs-CZ" sz="2400" dirty="0" smtClean="0"/>
              <a:t>ktivity, které musí manažer vykonávat v rámci svých řídících funkcí na manažerské pozici</a:t>
            </a:r>
          </a:p>
          <a:p>
            <a:endParaRPr lang="cs-CZ" sz="2400" dirty="0"/>
          </a:p>
          <a:p>
            <a:r>
              <a:rPr lang="cs-CZ" sz="2400" b="1" dirty="0" smtClean="0"/>
              <a:t>Interpersonální</a:t>
            </a:r>
            <a:r>
              <a:rPr lang="cs-CZ" sz="2400" dirty="0" smtClean="0"/>
              <a:t> – vystupuje jako představitel nadřízených, podřízených spolupracovníků a na veřejnosti</a:t>
            </a:r>
          </a:p>
          <a:p>
            <a:endParaRPr lang="cs-CZ" sz="2400" dirty="0"/>
          </a:p>
          <a:p>
            <a:r>
              <a:rPr lang="cs-CZ" sz="2400" b="1" dirty="0" smtClean="0"/>
              <a:t>Informační </a:t>
            </a:r>
            <a:r>
              <a:rPr lang="cs-CZ" sz="2400" dirty="0" smtClean="0"/>
              <a:t>– působí jako pozorovatel a šiřitel informací</a:t>
            </a:r>
          </a:p>
          <a:p>
            <a:endParaRPr lang="cs-CZ" sz="2400" dirty="0"/>
          </a:p>
          <a:p>
            <a:r>
              <a:rPr lang="cs-CZ" sz="2400" b="1" dirty="0" smtClean="0"/>
              <a:t>Rozhodovací </a:t>
            </a:r>
            <a:r>
              <a:rPr lang="cs-CZ" sz="2400" dirty="0" smtClean="0"/>
              <a:t>– vytváří strategická organizační rozhodnutí, rozhoduje na pozicích podnikatele, řešitele konfliktů, </a:t>
            </a:r>
            <a:r>
              <a:rPr lang="cs-CZ" sz="2400" dirty="0" err="1" smtClean="0"/>
              <a:t>alokátora</a:t>
            </a:r>
            <a:r>
              <a:rPr lang="cs-CZ" sz="2400" dirty="0" smtClean="0"/>
              <a:t> zdrojů a vyjednávače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Koncepce řízení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 err="1" smtClean="0"/>
              <a:t>Douglas</a:t>
            </a:r>
            <a:r>
              <a:rPr lang="cs-CZ" dirty="0" smtClean="0"/>
              <a:t> </a:t>
            </a:r>
            <a:r>
              <a:rPr lang="cs-CZ" dirty="0" err="1" smtClean="0"/>
              <a:t>McGregor</a:t>
            </a:r>
            <a:endParaRPr lang="cs-CZ" dirty="0" smtClean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Teorie „X“ je přímé řízení a kontrola v pevných hierarchických strukturách organizace, odměny a tresty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Teorie „Y“ je přístup k zaměstnanci jako potenciálnímu tvůrci hodnot, nepřímé motivační metody, vztah podřízený a nadřízený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27666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Konflikty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9227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cs-CZ" sz="2800" dirty="0" smtClean="0"/>
          </a:p>
          <a:p>
            <a:pPr marL="0" indent="0" algn="just">
              <a:buNone/>
            </a:pPr>
            <a:r>
              <a:rPr lang="cs-CZ" sz="2800" dirty="0" smtClean="0"/>
              <a:t>pocházejí </a:t>
            </a:r>
            <a:r>
              <a:rPr lang="cs-CZ" sz="2800" dirty="0"/>
              <a:t>z latinského slova </a:t>
            </a:r>
            <a:r>
              <a:rPr lang="cs-CZ" sz="2800" dirty="0" err="1" smtClean="0"/>
              <a:t>conflictus</a:t>
            </a:r>
            <a:endParaRPr lang="cs-CZ" sz="2800" dirty="0"/>
          </a:p>
          <a:p>
            <a:pPr marL="0" indent="0" algn="just">
              <a:buNone/>
            </a:pPr>
            <a:r>
              <a:rPr lang="cs-CZ" sz="2800" dirty="0"/>
              <a:t>proces, ve kterém strany </a:t>
            </a:r>
            <a:r>
              <a:rPr lang="cs-CZ" sz="2800" dirty="0" smtClean="0"/>
              <a:t>prožívají </a:t>
            </a:r>
            <a:r>
              <a:rPr lang="cs-CZ" sz="2800" dirty="0"/>
              <a:t>rozpory </a:t>
            </a:r>
            <a:r>
              <a:rPr lang="cs-CZ" sz="2800" dirty="0" smtClean="0"/>
              <a:t>při uspokojování</a:t>
            </a:r>
            <a:r>
              <a:rPr lang="cs-CZ" sz="2800" dirty="0"/>
              <a:t> </a:t>
            </a:r>
            <a:r>
              <a:rPr lang="cs-CZ" sz="2800" dirty="0" smtClean="0"/>
              <a:t>potřeb </a:t>
            </a:r>
            <a:r>
              <a:rPr lang="cs-CZ" sz="2800" dirty="0"/>
              <a:t>a </a:t>
            </a:r>
            <a:r>
              <a:rPr lang="cs-CZ" sz="2800" dirty="0" smtClean="0"/>
              <a:t>zájmů</a:t>
            </a:r>
            <a:endParaRPr lang="cs-CZ" sz="2800" dirty="0"/>
          </a:p>
          <a:p>
            <a:pPr marL="0" indent="0" algn="ctr">
              <a:buNone/>
            </a:pPr>
            <a:r>
              <a:rPr lang="cs-CZ" sz="2800" b="1" dirty="0"/>
              <a:t>Druhy  </a:t>
            </a:r>
            <a:r>
              <a:rPr lang="cs-CZ" sz="2800" b="1" dirty="0" smtClean="0"/>
              <a:t>konfliktů</a:t>
            </a:r>
            <a:endParaRPr lang="cs-CZ" sz="2800" b="1" dirty="0"/>
          </a:p>
          <a:p>
            <a:pPr marL="0" lvl="0" indent="0" algn="just">
              <a:buNone/>
            </a:pPr>
            <a:r>
              <a:rPr lang="cs-CZ" sz="2800" dirty="0" smtClean="0"/>
              <a:t>organizační (</a:t>
            </a:r>
            <a:r>
              <a:rPr lang="cs-CZ" sz="2800" dirty="0"/>
              <a:t>konflikt, který vzniká v rámci organizace mezi více lidmi, </a:t>
            </a:r>
            <a:r>
              <a:rPr lang="cs-CZ" sz="2800" dirty="0" smtClean="0"/>
              <a:t>mezi odděleními)</a:t>
            </a:r>
            <a:endParaRPr lang="cs-CZ" sz="2800" b="1" dirty="0" smtClean="0"/>
          </a:p>
          <a:p>
            <a:pPr marL="0" indent="0" algn="just">
              <a:buNone/>
            </a:pPr>
            <a:r>
              <a:rPr lang="cs-CZ" sz="2800" dirty="0"/>
              <a:t>interpersonální </a:t>
            </a:r>
            <a:r>
              <a:rPr lang="cs-CZ" sz="2800" dirty="0" smtClean="0"/>
              <a:t>(konflikt </a:t>
            </a:r>
            <a:r>
              <a:rPr lang="cs-CZ" sz="2800" dirty="0"/>
              <a:t>mezi dvěma </a:t>
            </a:r>
            <a:r>
              <a:rPr lang="cs-CZ" sz="2800" dirty="0" smtClean="0"/>
              <a:t>a více subjekty)</a:t>
            </a:r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52525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800" b="1" dirty="0" smtClean="0"/>
              <a:t>Pozitivní </a:t>
            </a:r>
            <a:r>
              <a:rPr lang="cs-CZ" sz="2800" b="1" dirty="0"/>
              <a:t>důsledky organizačních konfliktů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sz="2400" b="1" dirty="0"/>
              <a:t>konflikt podněcuje </a:t>
            </a:r>
            <a:r>
              <a:rPr lang="cs-CZ" sz="2400" b="1" dirty="0" smtClean="0"/>
              <a:t>změny</a:t>
            </a:r>
            <a:r>
              <a:rPr lang="cs-CZ" sz="2400" dirty="0"/>
              <a:t> </a:t>
            </a:r>
            <a:r>
              <a:rPr lang="cs-CZ" sz="2400" dirty="0" smtClean="0"/>
              <a:t>(tam</a:t>
            </a:r>
            <a:r>
              <a:rPr lang="cs-CZ" sz="2400" dirty="0"/>
              <a:t>, kde není konflikt, není změna - neměnnost znamená stagnaci, konflikt znamená vývoj)</a:t>
            </a:r>
            <a:endParaRPr lang="cs-CZ" sz="2400" b="1" dirty="0"/>
          </a:p>
          <a:p>
            <a:pPr marL="0" lvl="0" indent="0">
              <a:buNone/>
            </a:pPr>
            <a:r>
              <a:rPr lang="cs-CZ" sz="2400" b="1" dirty="0"/>
              <a:t>konflikt podněcuje </a:t>
            </a:r>
            <a:r>
              <a:rPr lang="cs-CZ" sz="2400" b="1" dirty="0" smtClean="0"/>
              <a:t>tvořivost</a:t>
            </a:r>
            <a:r>
              <a:rPr lang="cs-CZ" sz="2400" dirty="0"/>
              <a:t> </a:t>
            </a:r>
            <a:r>
              <a:rPr lang="cs-CZ" sz="2400" dirty="0" smtClean="0"/>
              <a:t>(inovace </a:t>
            </a:r>
            <a:r>
              <a:rPr lang="cs-CZ" sz="2400" dirty="0"/>
              <a:t>- konflikty </a:t>
            </a:r>
            <a:r>
              <a:rPr lang="cs-CZ" sz="2400" dirty="0" smtClean="0"/>
              <a:t>nutí </a:t>
            </a:r>
            <a:r>
              <a:rPr lang="cs-CZ" sz="2400" dirty="0"/>
              <a:t>myslet,  nacházet nová  řešení)</a:t>
            </a:r>
          </a:p>
          <a:p>
            <a:pPr marL="0" lvl="0" indent="0">
              <a:buNone/>
            </a:pPr>
            <a:r>
              <a:rPr lang="cs-CZ" sz="2400" b="1" dirty="0"/>
              <a:t>konflikt zlepšuje kvalitu </a:t>
            </a:r>
            <a:r>
              <a:rPr lang="cs-CZ" sz="2400" b="1" dirty="0" smtClean="0"/>
              <a:t>rozhodování</a:t>
            </a:r>
            <a:r>
              <a:rPr lang="cs-CZ" sz="2400" dirty="0"/>
              <a:t> </a:t>
            </a:r>
            <a:r>
              <a:rPr lang="cs-CZ" sz="2400" dirty="0" smtClean="0"/>
              <a:t>(uplatňuje </a:t>
            </a:r>
            <a:r>
              <a:rPr lang="cs-CZ" sz="2400" dirty="0"/>
              <a:t>více úhlů pohledu, </a:t>
            </a:r>
            <a:r>
              <a:rPr lang="cs-CZ" sz="2400" dirty="0" smtClean="0"/>
              <a:t>nachází </a:t>
            </a:r>
            <a:r>
              <a:rPr lang="cs-CZ" sz="2400" dirty="0"/>
              <a:t>více variant řešení, </a:t>
            </a:r>
            <a:r>
              <a:rPr lang="cs-CZ" sz="2400" dirty="0" smtClean="0"/>
              <a:t>hledá </a:t>
            </a:r>
            <a:r>
              <a:rPr lang="cs-CZ" sz="2400" dirty="0"/>
              <a:t>optimální variantu)</a:t>
            </a:r>
            <a:endParaRPr lang="cs-CZ" sz="2400" b="1" dirty="0"/>
          </a:p>
          <a:p>
            <a:pPr marL="0" lvl="0" indent="0">
              <a:buNone/>
            </a:pPr>
            <a:r>
              <a:rPr lang="cs-CZ" sz="2400" b="1" dirty="0"/>
              <a:t>konflikt rozvíjí </a:t>
            </a:r>
            <a:r>
              <a:rPr lang="cs-CZ" sz="2400" b="1" dirty="0" smtClean="0"/>
              <a:t>přizpůsobivost</a:t>
            </a:r>
            <a:r>
              <a:rPr lang="cs-CZ" sz="2400" dirty="0"/>
              <a:t> </a:t>
            </a:r>
            <a:r>
              <a:rPr lang="cs-CZ" sz="2400" dirty="0" smtClean="0"/>
              <a:t>(konflikty </a:t>
            </a:r>
            <a:r>
              <a:rPr lang="cs-CZ" sz="2400" dirty="0"/>
              <a:t>jsou testem přizpůsobivosti - kdo je není schopen řešit, není schopen </a:t>
            </a:r>
            <a:r>
              <a:rPr lang="cs-CZ" sz="2400" dirty="0" smtClean="0"/>
              <a:t>se adaptovat na </a:t>
            </a:r>
            <a:r>
              <a:rPr lang="cs-CZ" sz="2400" dirty="0"/>
              <a:t>změny)</a:t>
            </a:r>
            <a:endParaRPr lang="cs-CZ" sz="2400" b="1" dirty="0"/>
          </a:p>
          <a:p>
            <a:pPr marL="0" lvl="0" indent="0">
              <a:buNone/>
            </a:pPr>
            <a:r>
              <a:rPr lang="cs-CZ" sz="2400" b="1" dirty="0"/>
              <a:t>konflikt (otevřený, řešený) </a:t>
            </a:r>
            <a:r>
              <a:rPr lang="cs-CZ" sz="2400" dirty="0"/>
              <a:t>uvolňuje napětí</a:t>
            </a:r>
          </a:p>
          <a:p>
            <a:pPr marL="0" indent="0">
              <a:buNone/>
            </a:pPr>
            <a:endParaRPr lang="cs-CZ" sz="2400" dirty="0"/>
          </a:p>
          <a:p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0" y="24714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79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b="1" dirty="0"/>
              <a:t>Negativní důsledky organizačních konfliktů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cs-CZ" sz="2800" dirty="0"/>
              <a:t>konflikty způsobují stres, frustraci, pracovní nespokojenost </a:t>
            </a:r>
            <a:endParaRPr lang="cs-CZ" sz="2800" dirty="0" smtClean="0"/>
          </a:p>
          <a:p>
            <a:pPr marL="0" lvl="0" indent="0" algn="just">
              <a:buNone/>
            </a:pPr>
            <a:endParaRPr lang="cs-CZ" sz="2800" dirty="0"/>
          </a:p>
          <a:p>
            <a:pPr marL="0" lvl="0" indent="0" algn="just">
              <a:buNone/>
            </a:pPr>
            <a:r>
              <a:rPr lang="cs-CZ" sz="2800" dirty="0"/>
              <a:t>konflikty vedou k nárůstu nemocnosti </a:t>
            </a:r>
            <a:r>
              <a:rPr lang="cs-CZ" sz="2800" dirty="0" smtClean="0"/>
              <a:t>v souvislosti se stresem a fluktuaci </a:t>
            </a:r>
            <a:r>
              <a:rPr lang="cs-CZ" sz="2800" dirty="0"/>
              <a:t>v </a:t>
            </a:r>
            <a:r>
              <a:rPr lang="cs-CZ" sz="2800" dirty="0" smtClean="0"/>
              <a:t>organizaci</a:t>
            </a:r>
            <a:r>
              <a:rPr lang="cs-CZ" sz="2800" dirty="0"/>
              <a:t> </a:t>
            </a:r>
            <a:endParaRPr lang="cs-CZ" sz="2800" dirty="0" smtClean="0"/>
          </a:p>
          <a:p>
            <a:pPr marL="0" lvl="0" indent="0" algn="just">
              <a:buNone/>
            </a:pPr>
            <a:endParaRPr lang="cs-CZ" sz="2800" dirty="0" smtClean="0"/>
          </a:p>
          <a:p>
            <a:pPr marL="0" lvl="0" indent="0" algn="just">
              <a:buNone/>
            </a:pPr>
            <a:r>
              <a:rPr lang="cs-CZ" sz="2800" dirty="0" smtClean="0"/>
              <a:t>konflikty </a:t>
            </a:r>
            <a:r>
              <a:rPr lang="cs-CZ" sz="2800" dirty="0"/>
              <a:t>narušují plnění pracovních úkolů a dosahování cílů, </a:t>
            </a:r>
            <a:r>
              <a:rPr lang="cs-CZ" sz="2800" dirty="0" smtClean="0"/>
              <a:t>snižují </a:t>
            </a:r>
            <a:r>
              <a:rPr lang="cs-CZ" sz="2800" dirty="0"/>
              <a:t>efektivnost </a:t>
            </a:r>
            <a:r>
              <a:rPr lang="cs-CZ" sz="2800" dirty="0" smtClean="0"/>
              <a:t>organizace</a:t>
            </a:r>
          </a:p>
          <a:p>
            <a:pPr marL="0" lvl="0" indent="0" algn="just">
              <a:buNone/>
            </a:pPr>
            <a:endParaRPr lang="cs-CZ" sz="2800" dirty="0"/>
          </a:p>
          <a:p>
            <a:pPr marL="0" lvl="0" indent="0" algn="just">
              <a:buNone/>
            </a:pPr>
            <a:r>
              <a:rPr lang="cs-CZ" sz="2800" dirty="0"/>
              <a:t>konflikty </a:t>
            </a:r>
            <a:r>
              <a:rPr lang="cs-CZ" sz="2800" dirty="0" smtClean="0"/>
              <a:t>poškozují </a:t>
            </a:r>
            <a:r>
              <a:rPr lang="cs-CZ" sz="2800" dirty="0"/>
              <a:t>image </a:t>
            </a:r>
            <a:r>
              <a:rPr lang="cs-CZ" sz="2800" dirty="0" smtClean="0"/>
              <a:t>organizace</a:t>
            </a: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08190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817</Words>
  <Application>Microsoft Office PowerPoint</Application>
  <PresentationFormat>Předvádění na obrazovce (4:3)</PresentationFormat>
  <Paragraphs>103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Arial</vt:lpstr>
      <vt:lpstr>Calibri</vt:lpstr>
      <vt:lpstr>Motiv sady Office</vt:lpstr>
      <vt:lpstr>Prezentace aplikace PowerPoint</vt:lpstr>
      <vt:lpstr>Ekonomický přístup  ke studiu netržních organizací</vt:lpstr>
      <vt:lpstr>Prezentace aplikace PowerPoint</vt:lpstr>
      <vt:lpstr>Prezentace aplikace PowerPoint</vt:lpstr>
      <vt:lpstr>Prezentace aplikace PowerPoint</vt:lpstr>
      <vt:lpstr> Koncepce řízení</vt:lpstr>
      <vt:lpstr> Konflikty</vt:lpstr>
      <vt:lpstr> Pozitivní důsledky organizačních konfliktů </vt:lpstr>
      <vt:lpstr> Negativní důsledky organizačních konfliktů</vt:lpstr>
      <vt:lpstr> Zdroje organizačních konfliktů</vt:lpstr>
      <vt:lpstr> Prevence „nezdravých“ konfliktů na úrovni organizace</vt:lpstr>
      <vt:lpstr>   Organizační intervence za účelem řešení konfliktů   </vt:lpstr>
      <vt:lpstr>Situace pro použití stylů zvládání konfliktů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Štefan</dc:creator>
  <cp:lastModifiedBy>uzivatel</cp:lastModifiedBy>
  <cp:revision>77</cp:revision>
  <dcterms:created xsi:type="dcterms:W3CDTF">2008-12-30T09:11:17Z</dcterms:created>
  <dcterms:modified xsi:type="dcterms:W3CDTF">2020-03-25T17:07:44Z</dcterms:modified>
</cp:coreProperties>
</file>