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61" r:id="rId5"/>
    <p:sldId id="258" r:id="rId6"/>
    <p:sldId id="260" r:id="rId7"/>
    <p:sldId id="264" r:id="rId8"/>
    <p:sldId id="259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E5F8B74-377C-40F6-869B-60E23751095D}" type="datetimeFigureOut">
              <a:rPr lang="cs-CZ" smtClean="0"/>
              <a:t>28.04.2020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C0B22F-1BDC-45C1-B0A3-02336A55FA38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126876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Sociální interakce </a:t>
            </a:r>
            <a:br>
              <a:rPr lang="cs-CZ" dirty="0"/>
            </a:br>
            <a:r>
              <a:rPr lang="cs-CZ" dirty="0"/>
              <a:t>v organizaci a v týmu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91680" y="4653136"/>
            <a:ext cx="6400800" cy="1752600"/>
          </a:xfrm>
        </p:spPr>
        <p:txBody>
          <a:bodyPr/>
          <a:lstStyle/>
          <a:p>
            <a:pPr algn="ctr"/>
            <a:r>
              <a:rPr lang="cs-CZ" dirty="0"/>
              <a:t>Dagmar Svobodová </a:t>
            </a:r>
          </a:p>
        </p:txBody>
      </p:sp>
    </p:spTree>
    <p:extLst>
      <p:ext uri="{BB962C8B-B14F-4D97-AF65-F5344CB8AC3E}">
        <p14:creationId xmlns:p14="http://schemas.microsoft.com/office/powerpoint/2010/main" val="4161443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b="1" i="1" dirty="0"/>
              <a:t>Sociální komunikace přímá </a:t>
            </a:r>
            <a:r>
              <a:rPr lang="cs-CZ" dirty="0"/>
              <a:t>- medium je vázáno na komunikátora (např. řeč, gesta), komunikátor i komunikant jsou při komunikaci současně přítomní</a:t>
            </a:r>
          </a:p>
          <a:p>
            <a:r>
              <a:rPr lang="cs-CZ" b="1" i="1" dirty="0"/>
              <a:t>Sociální komunikace nepřímá </a:t>
            </a:r>
            <a:r>
              <a:rPr lang="cs-CZ" dirty="0"/>
              <a:t>(zprostředkovaná komunikačními médií)medium je odděleno od komunikátora (prostorově nebo časově)</a:t>
            </a:r>
          </a:p>
          <a:p>
            <a:r>
              <a:rPr lang="cs-CZ" dirty="0"/>
              <a:t>Sociální komunikace nepřímá může být jednostranná (jen směrem k příjemci) nebo oboustranná (vzájemná interakce).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00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sz="2800" b="1" dirty="0"/>
              <a:t>Sociální interakce</a:t>
            </a:r>
            <a:r>
              <a:rPr lang="cs-CZ" sz="2800" dirty="0"/>
              <a:t> je proces, který spočívá v působení jedince nebo skupiny na jiného jedince nebo skupinu. Tento proces může mít podobu verbální i neverbální. Jde o jakoukoli formu setkání mezi jedinci. Toto působení vyvolává reakci.</a:t>
            </a:r>
          </a:p>
        </p:txBody>
      </p:sp>
    </p:spTree>
    <p:extLst>
      <p:ext uri="{BB962C8B-B14F-4D97-AF65-F5344CB8AC3E}">
        <p14:creationId xmlns:p14="http://schemas.microsoft.com/office/powerpoint/2010/main" val="276408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cs-CZ" dirty="0"/>
              <a:t>Kladný vliv přítomnosti jiných osob na chování člověka označujeme podle zakladatele americké experimentální sociální psychologie </a:t>
            </a:r>
            <a:r>
              <a:rPr lang="cs-CZ" dirty="0" err="1"/>
              <a:t>Floyda</a:t>
            </a:r>
            <a:r>
              <a:rPr lang="cs-CZ" dirty="0"/>
              <a:t> Henryho </a:t>
            </a:r>
            <a:r>
              <a:rPr lang="cs-CZ" b="1" dirty="0" err="1"/>
              <a:t>Allporta</a:t>
            </a:r>
            <a:r>
              <a:rPr lang="cs-CZ" dirty="0"/>
              <a:t> (1890- 1978) termínem </a:t>
            </a:r>
            <a:r>
              <a:rPr lang="cs-CZ" i="1" dirty="0"/>
              <a:t>sociální facilitace</a:t>
            </a:r>
            <a:r>
              <a:rPr lang="cs-CZ" dirty="0"/>
              <a:t>. Záporný vliv přítomnosti jiných osob na chování člověka (např. na pokles jeho výkonu) se nazývá </a:t>
            </a:r>
            <a:r>
              <a:rPr lang="cs-CZ" i="1" dirty="0"/>
              <a:t>sociální inhibice</a:t>
            </a:r>
            <a:endParaRPr lang="cs-CZ" dirty="0"/>
          </a:p>
          <a:p>
            <a:r>
              <a:rPr lang="cs-CZ" dirty="0"/>
              <a:t>Americký psycholog polského původu Robert B. </a:t>
            </a:r>
            <a:r>
              <a:rPr lang="cs-CZ" b="1" dirty="0" err="1"/>
              <a:t>Zajonc</a:t>
            </a:r>
            <a:r>
              <a:rPr lang="cs-CZ" dirty="0"/>
              <a:t> poukázal na to, že při vykonávání </a:t>
            </a:r>
            <a:r>
              <a:rPr lang="cs-CZ" b="1" dirty="0"/>
              <a:t>jednoduchých</a:t>
            </a:r>
            <a:r>
              <a:rPr lang="cs-CZ" dirty="0"/>
              <a:t> a dobře zvládnutých úkonů působí přítomnost jiných osob na výkon </a:t>
            </a:r>
            <a:r>
              <a:rPr lang="cs-CZ" i="1" dirty="0"/>
              <a:t>kladně</a:t>
            </a:r>
            <a:r>
              <a:rPr lang="cs-CZ" dirty="0"/>
              <a:t>. Avšak při vykonávání </a:t>
            </a:r>
            <a:r>
              <a:rPr lang="cs-CZ" b="1" dirty="0"/>
              <a:t>složitých</a:t>
            </a:r>
            <a:r>
              <a:rPr lang="cs-CZ" dirty="0"/>
              <a:t> úkolů působí přítomnost druhých osob spíše </a:t>
            </a:r>
            <a:r>
              <a:rPr lang="cs-CZ" i="1" dirty="0"/>
              <a:t>záporně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61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Giddens</a:t>
            </a:r>
            <a:r>
              <a:rPr lang="cs-CZ" dirty="0"/>
              <a:t> popisuje sociální interakci jako jakoukoliv formu setkání mezi jedinci. Může mít povahu </a:t>
            </a:r>
            <a:r>
              <a:rPr lang="cs-CZ" i="1" dirty="0"/>
              <a:t>formální</a:t>
            </a:r>
            <a:r>
              <a:rPr lang="cs-CZ" dirty="0"/>
              <a:t> (hosté na večírku) či </a:t>
            </a:r>
            <a:r>
              <a:rPr lang="cs-CZ" i="1" dirty="0"/>
              <a:t>neformální</a:t>
            </a:r>
            <a:r>
              <a:rPr lang="cs-CZ" dirty="0"/>
              <a:t> (komunikace dětí ve školní třídě). Jandourek hovoří o jednání, jehož důsledkem je vzájemné ovlivňování jedinců nebo skupin. K sociální interakci tedy dochází, když jednání jedné osoby (skupiny) vyvolá jednání jiné osoby (skupiny). K základním formám sociální interakce pak patří například kooperace nebo konflikt.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Shoda</a:t>
            </a:r>
            <a:r>
              <a:rPr lang="cs-CZ" dirty="0"/>
              <a:t> v mezilidských vztazích, </a:t>
            </a:r>
            <a:r>
              <a:rPr lang="cs-CZ" b="1" dirty="0"/>
              <a:t>stabilita skupiny</a:t>
            </a:r>
            <a:r>
              <a:rPr lang="cs-CZ" dirty="0"/>
              <a:t> a spokojenost členů skupiny je závislá na míře tzv. </a:t>
            </a:r>
            <a:r>
              <a:rPr lang="cs-CZ" i="1" dirty="0"/>
              <a:t>homogenity</a:t>
            </a:r>
            <a:r>
              <a:rPr lang="cs-CZ" dirty="0"/>
              <a:t> skupiny (např. podobnost zájmů, názorů v manželství napomáhá vytvoření harmonického manželství).</a:t>
            </a:r>
          </a:p>
          <a:p>
            <a:r>
              <a:rPr lang="cs-CZ" dirty="0"/>
              <a:t>Členové </a:t>
            </a:r>
            <a:r>
              <a:rPr lang="cs-CZ" i="1" dirty="0"/>
              <a:t>heterogenních</a:t>
            </a:r>
            <a:r>
              <a:rPr lang="cs-CZ" dirty="0"/>
              <a:t> skupin mají více konfliktů a více si konkurují. Projevuje se u nich také větší tendence k tvoření </a:t>
            </a:r>
            <a:r>
              <a:rPr lang="cs-CZ" i="1" dirty="0"/>
              <a:t>frakcí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85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sociální interakce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přímá interakce: </a:t>
            </a:r>
            <a:r>
              <a:rPr lang="cs-CZ" dirty="0"/>
              <a:t>uskutečňuje se přímým kontaktem tváří v tvář</a:t>
            </a:r>
          </a:p>
          <a:p>
            <a:r>
              <a:rPr lang="cs-CZ" b="1" dirty="0"/>
              <a:t>nepřímá interakce: </a:t>
            </a:r>
            <a:r>
              <a:rPr lang="cs-CZ" dirty="0"/>
              <a:t>probíhá zprostředkovaně třetí osobou či komunikačními prostředky - např. médii či mluvčími</a:t>
            </a:r>
          </a:p>
          <a:p>
            <a:r>
              <a:rPr lang="cs-CZ" b="1" dirty="0"/>
              <a:t>záměrná interakce: </a:t>
            </a:r>
            <a:r>
              <a:rPr lang="cs-CZ" dirty="0"/>
              <a:t>úsilí, nejčastěji rodičů a učitelů, ovlivňovat, vyučovat a vychovávat dítě</a:t>
            </a:r>
          </a:p>
          <a:p>
            <a:r>
              <a:rPr lang="cs-CZ" b="1" dirty="0"/>
              <a:t>nezáměrná interakce</a:t>
            </a:r>
            <a:r>
              <a:rPr lang="cs-CZ" dirty="0"/>
              <a:t>: probíhá každodenním vlivem osob v neformálních situacích, kdy jedinec pozoruje sociální model a s ním se ztotožňuje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89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Sociální interakce ve skupině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 </a:t>
            </a:r>
            <a:r>
              <a:rPr lang="cs-CZ" b="1" i="1" dirty="0" err="1"/>
              <a:t>koakci</a:t>
            </a:r>
            <a:r>
              <a:rPr lang="cs-CZ" dirty="0"/>
              <a:t> hovoříme tehdy, když členové skupiny pracují na určitém úkolu relativně nezávisle, bez spolupráce, rivality i soutěžení.</a:t>
            </a:r>
          </a:p>
          <a:p>
            <a:r>
              <a:rPr lang="cs-CZ" dirty="0"/>
              <a:t>O </a:t>
            </a:r>
            <a:r>
              <a:rPr lang="cs-CZ" b="1" i="1" dirty="0"/>
              <a:t>kooperaci</a:t>
            </a:r>
            <a:r>
              <a:rPr lang="cs-CZ" dirty="0"/>
              <a:t> či pozitivní interakci mluvíme tehdy, když členové skupiny spolupracují při dosahování určitého</a:t>
            </a:r>
          </a:p>
          <a:p>
            <a:r>
              <a:rPr lang="cs-CZ" dirty="0"/>
              <a:t>cíle. Necítí přitom rivalitu a ani nesoutěží.</a:t>
            </a:r>
          </a:p>
          <a:p>
            <a:r>
              <a:rPr lang="cs-CZ" dirty="0"/>
              <a:t>Při </a:t>
            </a:r>
            <a:r>
              <a:rPr lang="cs-CZ" b="1" i="1" dirty="0"/>
              <a:t>rivalitě</a:t>
            </a:r>
            <a:r>
              <a:rPr lang="cs-CZ" dirty="0"/>
              <a:t> (soupeření) se členové skupiny snaží zvýšit nejen svoje dosavadní výsledky, ale zároveň se snaží snížit zásluhy partnera, resp. všech ostatních.</a:t>
            </a:r>
          </a:p>
          <a:p>
            <a:r>
              <a:rPr lang="cs-CZ" b="1" i="1" dirty="0"/>
              <a:t>Soutěžení</a:t>
            </a:r>
            <a:r>
              <a:rPr lang="cs-CZ" dirty="0"/>
              <a:t> (</a:t>
            </a:r>
            <a:r>
              <a:rPr lang="cs-CZ" dirty="0" err="1"/>
              <a:t>kompetice</a:t>
            </a:r>
            <a:r>
              <a:rPr lang="cs-CZ" dirty="0"/>
              <a:t>) existuje ve dvou formách: jako motivace činnosti a jako organizace práce. Soutěžení jako motivace činnosti často přechází do rivality. Je to úsilí zlepšit své výsledky a tak překonat jiné osoby ve skupině. Konkurence zde převažuje. Soutěžení jako forma organizace práce skupiny je cílevědomé zavedení takových vztahů, při nichž každý člen skupiny usiluje o maximální výkon, ale v zájmu co nejlepších výsledků celé skupiny.</a:t>
            </a:r>
          </a:p>
        </p:txBody>
      </p:sp>
    </p:spTree>
    <p:extLst>
      <p:ext uri="{BB962C8B-B14F-4D97-AF65-F5344CB8AC3E}">
        <p14:creationId xmlns:p14="http://schemas.microsoft.com/office/powerpoint/2010/main" val="437973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Dimenze interpersonálního chování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•</a:t>
            </a:r>
            <a:r>
              <a:rPr lang="cs-CZ" b="1" dirty="0"/>
              <a:t>Dominance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–Sklon vést, řídit, ovládat druhé</a:t>
            </a:r>
          </a:p>
          <a:p>
            <a:pPr marL="0" indent="0">
              <a:buNone/>
            </a:pPr>
            <a:r>
              <a:rPr lang="cs-CZ" dirty="0"/>
              <a:t>•</a:t>
            </a:r>
            <a:r>
              <a:rPr lang="cs-CZ" b="1" dirty="0" err="1"/>
              <a:t>Submisivita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–Sklony podřídit se, být veden</a:t>
            </a:r>
          </a:p>
          <a:p>
            <a:r>
              <a:rPr lang="cs-CZ" b="1" dirty="0"/>
              <a:t>Afiliace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–Přátelskost, kladný vztah k lidem</a:t>
            </a:r>
          </a:p>
          <a:p>
            <a:pPr marL="0" indent="0">
              <a:buNone/>
            </a:pPr>
            <a:r>
              <a:rPr lang="cs-CZ" dirty="0"/>
              <a:t>•</a:t>
            </a:r>
            <a:r>
              <a:rPr lang="cs-CZ" b="1" dirty="0" err="1"/>
              <a:t>Hostilita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–Nepřátelský, záporný vztah k lidem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425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Chyby v sociální interakci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haló efekt</a:t>
            </a:r>
            <a:r>
              <a:rPr lang="cs-CZ" dirty="0"/>
              <a:t>: zaujetí postoje k člověku dle jednoho převažujícího rysu - např. špatné známky, neupravenosti</a:t>
            </a:r>
          </a:p>
          <a:p>
            <a:r>
              <a:rPr lang="cs-CZ" b="1" dirty="0"/>
              <a:t>první dojem: </a:t>
            </a:r>
            <a:r>
              <a:rPr lang="cs-CZ" dirty="0"/>
              <a:t>zmýlení prvním osobním kontaktem - např. z upravenosti vyvozujeme dokonalost i v chování</a:t>
            </a:r>
          </a:p>
          <a:p>
            <a:r>
              <a:rPr lang="cs-CZ" b="1" dirty="0"/>
              <a:t>efekt sociálního postavení: </a:t>
            </a:r>
            <a:r>
              <a:rPr lang="cs-CZ" dirty="0"/>
              <a:t>odlišnost chování k lidem z vyšší a nižší společnosti - např. profesor vzbuzuje větší důvěru než jeho asistent</a:t>
            </a:r>
          </a:p>
          <a:p>
            <a:r>
              <a:rPr lang="cs-CZ" b="1" dirty="0"/>
              <a:t>projekce: </a:t>
            </a:r>
            <a:r>
              <a:rPr lang="cs-CZ" dirty="0"/>
              <a:t>promítání sebe sama do druhého - např. rodiče své sny promítají do dětí</a:t>
            </a:r>
          </a:p>
          <a:p>
            <a:r>
              <a:rPr lang="cs-CZ" b="1" dirty="0"/>
              <a:t>předsudky a stereotypy: </a:t>
            </a:r>
            <a:r>
              <a:rPr lang="cs-CZ" dirty="0"/>
              <a:t>zaběhnuté nepravdivé názory zkreslující skutečnost např. zaostalost východ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58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Sociální komunikaci</a:t>
            </a:r>
            <a:r>
              <a:rPr lang="cs-CZ" dirty="0"/>
              <a:t> nelze jednoznačně definovat. Je orientována na partnera, je interakčním procesem vzájemného dorozumívání, jímž jsou sdělovány, příp. vyměňovány </a:t>
            </a:r>
            <a:r>
              <a:rPr lang="cs-CZ" dirty="0" err="1"/>
              <a:t>konvenciální</a:t>
            </a:r>
            <a:r>
              <a:rPr lang="cs-CZ" dirty="0"/>
              <a:t> znaky.</a:t>
            </a:r>
          </a:p>
        </p:txBody>
      </p:sp>
    </p:spTree>
    <p:extLst>
      <p:ext uri="{BB962C8B-B14F-4D97-AF65-F5344CB8AC3E}">
        <p14:creationId xmlns:p14="http://schemas.microsoft.com/office/powerpoint/2010/main" val="501808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745</Words>
  <Application>Microsoft Office PowerPoint</Application>
  <PresentationFormat>Předvádění na obrazovce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Arkýř</vt:lpstr>
      <vt:lpstr>Sociální interakce  v organizaci a v týmu</vt:lpstr>
      <vt:lpstr>Prezentace aplikace PowerPoint</vt:lpstr>
      <vt:lpstr>Prezentace aplikace PowerPoint</vt:lpstr>
      <vt:lpstr>Prezentace aplikace PowerPoint</vt:lpstr>
      <vt:lpstr>Druhy sociální interakce</vt:lpstr>
      <vt:lpstr>Sociální interakce ve skupině</vt:lpstr>
      <vt:lpstr>Dimenze interpersonálního chování </vt:lpstr>
      <vt:lpstr>Chyby v sociální interakci</vt:lpstr>
      <vt:lpstr>Sociální komunikace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interakce v organizaci a v týmu</dc:title>
  <dc:creator>Sára</dc:creator>
  <cp:lastModifiedBy>svo0002</cp:lastModifiedBy>
  <cp:revision>8</cp:revision>
  <dcterms:created xsi:type="dcterms:W3CDTF">2015-05-11T20:44:49Z</dcterms:created>
  <dcterms:modified xsi:type="dcterms:W3CDTF">2020-04-28T05:54:20Z</dcterms:modified>
</cp:coreProperties>
</file>