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2" r:id="rId1"/>
  </p:sldMasterIdLst>
  <p:sldIdLst>
    <p:sldId id="256" r:id="rId2"/>
    <p:sldId id="265" r:id="rId3"/>
    <p:sldId id="257" r:id="rId4"/>
    <p:sldId id="258" r:id="rId5"/>
    <p:sldId id="268" r:id="rId6"/>
    <p:sldId id="266" r:id="rId7"/>
    <p:sldId id="267" r:id="rId8"/>
    <p:sldId id="259" r:id="rId9"/>
    <p:sldId id="261" r:id="rId10"/>
    <p:sldId id="262" r:id="rId11"/>
    <p:sldId id="263" r:id="rId12"/>
    <p:sldId id="270" r:id="rId1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91" autoAdjust="0"/>
    <p:restoredTop sz="94660"/>
  </p:normalViewPr>
  <p:slideViewPr>
    <p:cSldViewPr snapToGrid="0">
      <p:cViewPr varScale="1">
        <p:scale>
          <a:sx n="114" d="100"/>
          <a:sy n="114" d="100"/>
        </p:scale>
        <p:origin x="516"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cs-CZ"/>
              <a:t>Kliknutím lze upravit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B02026F9-8887-4D99-9195-A5CBC97C432F}" type="datetimeFigureOut">
              <a:rPr lang="cs-CZ" smtClean="0"/>
              <a:t>05.05.2020</a:t>
            </a:fld>
            <a:endParaRPr lang="cs-CZ"/>
          </a:p>
        </p:txBody>
      </p:sp>
      <p:sp>
        <p:nvSpPr>
          <p:cNvPr id="5" name="Footer Placeholder 4"/>
          <p:cNvSpPr>
            <a:spLocks noGrp="1"/>
          </p:cNvSpPr>
          <p:nvPr>
            <p:ph type="ftr" sz="quarter" idx="11"/>
          </p:nvPr>
        </p:nvSpPr>
        <p:spPr/>
        <p:txBody>
          <a:bodyPr/>
          <a:lstStyle/>
          <a:p>
            <a:endParaRPr lang="cs-CZ"/>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CEB56E1-DC44-4BD0-888B-DEA6FA8DE28B}" type="slidenum">
              <a:rPr lang="cs-CZ" smtClean="0"/>
              <a:t>‹#›</a:t>
            </a:fld>
            <a:endParaRPr lang="cs-CZ"/>
          </a:p>
        </p:txBody>
      </p:sp>
    </p:spTree>
    <p:extLst>
      <p:ext uri="{BB962C8B-B14F-4D97-AF65-F5344CB8AC3E}">
        <p14:creationId xmlns:p14="http://schemas.microsoft.com/office/powerpoint/2010/main" val="37525088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cs-CZ"/>
              <a:t>Kliknutím lze upravit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B02026F9-8887-4D99-9195-A5CBC97C432F}" type="datetimeFigureOut">
              <a:rPr lang="cs-CZ" smtClean="0"/>
              <a:t>05.05.2020</a:t>
            </a:fld>
            <a:endParaRPr lang="cs-CZ"/>
          </a:p>
        </p:txBody>
      </p:sp>
      <p:sp>
        <p:nvSpPr>
          <p:cNvPr id="5" name="Footer Placeholder 4"/>
          <p:cNvSpPr>
            <a:spLocks noGrp="1"/>
          </p:cNvSpPr>
          <p:nvPr>
            <p:ph type="ftr" sz="quarter" idx="11"/>
          </p:nvPr>
        </p:nvSpPr>
        <p:spPr/>
        <p:txBody>
          <a:bodyPr/>
          <a:lstStyle/>
          <a:p>
            <a:endParaRPr lang="cs-C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CEB56E1-DC44-4BD0-888B-DEA6FA8DE28B}" type="slidenum">
              <a:rPr lang="cs-CZ" smtClean="0"/>
              <a:t>‹#›</a:t>
            </a:fld>
            <a:endParaRPr lang="cs-CZ"/>
          </a:p>
        </p:txBody>
      </p:sp>
    </p:spTree>
    <p:extLst>
      <p:ext uri="{BB962C8B-B14F-4D97-AF65-F5344CB8AC3E}">
        <p14:creationId xmlns:p14="http://schemas.microsoft.com/office/powerpoint/2010/main" val="1012283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a:t>Kliknutím lze upravit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B02026F9-8887-4D99-9195-A5CBC97C432F}" type="datetimeFigureOut">
              <a:rPr lang="cs-CZ" smtClean="0"/>
              <a:t>05.05.2020</a:t>
            </a:fld>
            <a:endParaRPr lang="cs-CZ"/>
          </a:p>
        </p:txBody>
      </p:sp>
      <p:sp>
        <p:nvSpPr>
          <p:cNvPr id="5" name="Footer Placeholder 4"/>
          <p:cNvSpPr>
            <a:spLocks noGrp="1"/>
          </p:cNvSpPr>
          <p:nvPr>
            <p:ph type="ftr" sz="quarter" idx="11"/>
          </p:nvPr>
        </p:nvSpPr>
        <p:spPr/>
        <p:txBody>
          <a:bodyPr/>
          <a:lstStyle/>
          <a:p>
            <a:endParaRPr lang="cs-CZ"/>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CEB56E1-DC44-4BD0-888B-DEA6FA8DE28B}" type="slidenum">
              <a:rPr lang="cs-CZ" smtClean="0"/>
              <a:t>‹#›</a:t>
            </a:fld>
            <a:endParaRPr lang="cs-CZ"/>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339507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cs-CZ"/>
              <a:t>Kliknutím lze upravit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Kliknutím lze upravit styly předlohy textu.</a:t>
            </a:r>
          </a:p>
        </p:txBody>
      </p:sp>
      <p:sp>
        <p:nvSpPr>
          <p:cNvPr id="5" name="Date Placeholder 4"/>
          <p:cNvSpPr>
            <a:spLocks noGrp="1"/>
          </p:cNvSpPr>
          <p:nvPr>
            <p:ph type="dt" sz="half" idx="10"/>
          </p:nvPr>
        </p:nvSpPr>
        <p:spPr/>
        <p:txBody>
          <a:bodyPr/>
          <a:lstStyle/>
          <a:p>
            <a:fld id="{B02026F9-8887-4D99-9195-A5CBC97C432F}" type="datetimeFigureOut">
              <a:rPr lang="cs-CZ" smtClean="0"/>
              <a:t>05.05.2020</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CEB56E1-DC44-4BD0-888B-DEA6FA8DE28B}" type="slidenum">
              <a:rPr lang="cs-CZ" smtClean="0"/>
              <a:t>‹#›</a:t>
            </a:fld>
            <a:endParaRPr lang="cs-CZ"/>
          </a:p>
        </p:txBody>
      </p:sp>
    </p:spTree>
    <p:extLst>
      <p:ext uri="{BB962C8B-B14F-4D97-AF65-F5344CB8AC3E}">
        <p14:creationId xmlns:p14="http://schemas.microsoft.com/office/powerpoint/2010/main" val="22964819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Kliknutím lze upravit styly předlohy textu.</a:t>
            </a:r>
          </a:p>
        </p:txBody>
      </p:sp>
      <p:sp>
        <p:nvSpPr>
          <p:cNvPr id="5" name="Date Placeholder 4"/>
          <p:cNvSpPr>
            <a:spLocks noGrp="1"/>
          </p:cNvSpPr>
          <p:nvPr>
            <p:ph type="dt" sz="half" idx="10"/>
          </p:nvPr>
        </p:nvSpPr>
        <p:spPr/>
        <p:txBody>
          <a:bodyPr/>
          <a:lstStyle/>
          <a:p>
            <a:fld id="{B02026F9-8887-4D99-9195-A5CBC97C432F}" type="datetimeFigureOut">
              <a:rPr lang="cs-CZ" smtClean="0"/>
              <a:t>05.05.2020</a:t>
            </a:fld>
            <a:endParaRPr lang="cs-CZ"/>
          </a:p>
        </p:txBody>
      </p:sp>
      <p:sp>
        <p:nvSpPr>
          <p:cNvPr id="6" name="Footer Placeholder 5"/>
          <p:cNvSpPr>
            <a:spLocks noGrp="1"/>
          </p:cNvSpPr>
          <p:nvPr>
            <p:ph type="ftr" sz="quarter" idx="11"/>
          </p:nvPr>
        </p:nvSpPr>
        <p:spPr/>
        <p:txBody>
          <a:bodyPr/>
          <a:lstStyle/>
          <a:p>
            <a:endParaRPr lang="cs-CZ"/>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CEB56E1-DC44-4BD0-888B-DEA6FA8DE28B}" type="slidenum">
              <a:rPr lang="cs-CZ" smtClean="0"/>
              <a:t>‹#›</a:t>
            </a:fld>
            <a:endParaRPr lang="cs-CZ"/>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046558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cs-CZ"/>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Kliknutím lze upravit styly předlohy textu.</a:t>
            </a:r>
          </a:p>
        </p:txBody>
      </p:sp>
      <p:sp>
        <p:nvSpPr>
          <p:cNvPr id="5" name="Date Placeholder 4"/>
          <p:cNvSpPr>
            <a:spLocks noGrp="1"/>
          </p:cNvSpPr>
          <p:nvPr>
            <p:ph type="dt" sz="half" idx="10"/>
          </p:nvPr>
        </p:nvSpPr>
        <p:spPr/>
        <p:txBody>
          <a:bodyPr/>
          <a:lstStyle/>
          <a:p>
            <a:fld id="{B02026F9-8887-4D99-9195-A5CBC97C432F}" type="datetimeFigureOut">
              <a:rPr lang="cs-CZ" smtClean="0"/>
              <a:t>05.05.2020</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CEB56E1-DC44-4BD0-888B-DEA6FA8DE28B}" type="slidenum">
              <a:rPr lang="cs-CZ" smtClean="0"/>
              <a:t>‹#›</a:t>
            </a:fld>
            <a:endParaRPr lang="cs-CZ"/>
          </a:p>
        </p:txBody>
      </p:sp>
    </p:spTree>
    <p:extLst>
      <p:ext uri="{BB962C8B-B14F-4D97-AF65-F5344CB8AC3E}">
        <p14:creationId xmlns:p14="http://schemas.microsoft.com/office/powerpoint/2010/main" val="6473634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02026F9-8887-4D99-9195-A5CBC97C432F}" type="datetimeFigureOut">
              <a:rPr lang="cs-CZ" smtClean="0"/>
              <a:t>05.05.2020</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CEB56E1-DC44-4BD0-888B-DEA6FA8DE28B}" type="slidenum">
              <a:rPr lang="cs-CZ" smtClean="0"/>
              <a:t>‹#›</a:t>
            </a:fld>
            <a:endParaRPr lang="cs-CZ"/>
          </a:p>
        </p:txBody>
      </p:sp>
    </p:spTree>
    <p:extLst>
      <p:ext uri="{BB962C8B-B14F-4D97-AF65-F5344CB8AC3E}">
        <p14:creationId xmlns:p14="http://schemas.microsoft.com/office/powerpoint/2010/main" val="37583797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02026F9-8887-4D99-9195-A5CBC97C432F}" type="datetimeFigureOut">
              <a:rPr lang="cs-CZ" smtClean="0"/>
              <a:t>05.05.2020</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CEB56E1-DC44-4BD0-888B-DEA6FA8DE28B}" type="slidenum">
              <a:rPr lang="cs-CZ" smtClean="0"/>
              <a:t>‹#›</a:t>
            </a:fld>
            <a:endParaRPr lang="cs-CZ"/>
          </a:p>
        </p:txBody>
      </p:sp>
    </p:spTree>
    <p:extLst>
      <p:ext uri="{BB962C8B-B14F-4D97-AF65-F5344CB8AC3E}">
        <p14:creationId xmlns:p14="http://schemas.microsoft.com/office/powerpoint/2010/main" val="193023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cs-CZ"/>
              <a:t>Kliknutím lze upravit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02026F9-8887-4D99-9195-A5CBC97C432F}" type="datetimeFigureOut">
              <a:rPr lang="cs-CZ" smtClean="0"/>
              <a:t>05.05.2020</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CEB56E1-DC44-4BD0-888B-DEA6FA8DE28B}" type="slidenum">
              <a:rPr lang="cs-CZ" smtClean="0"/>
              <a:t>‹#›</a:t>
            </a:fld>
            <a:endParaRPr lang="cs-CZ"/>
          </a:p>
        </p:txBody>
      </p:sp>
    </p:spTree>
    <p:extLst>
      <p:ext uri="{BB962C8B-B14F-4D97-AF65-F5344CB8AC3E}">
        <p14:creationId xmlns:p14="http://schemas.microsoft.com/office/powerpoint/2010/main" val="3921873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B02026F9-8887-4D99-9195-A5CBC97C432F}" type="datetimeFigureOut">
              <a:rPr lang="cs-CZ" smtClean="0"/>
              <a:t>05.05.2020</a:t>
            </a:fld>
            <a:endParaRPr lang="cs-CZ"/>
          </a:p>
        </p:txBody>
      </p:sp>
      <p:sp>
        <p:nvSpPr>
          <p:cNvPr id="5" name="Footer Placeholder 4"/>
          <p:cNvSpPr>
            <a:spLocks noGrp="1"/>
          </p:cNvSpPr>
          <p:nvPr>
            <p:ph type="ftr" sz="quarter" idx="11"/>
          </p:nvPr>
        </p:nvSpPr>
        <p:spPr/>
        <p:txBody>
          <a:bodyPr/>
          <a:lstStyle/>
          <a:p>
            <a:endParaRPr lang="cs-C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CEB56E1-DC44-4BD0-888B-DEA6FA8DE28B}" type="slidenum">
              <a:rPr lang="cs-CZ" smtClean="0"/>
              <a:t>‹#›</a:t>
            </a:fld>
            <a:endParaRPr lang="cs-CZ"/>
          </a:p>
        </p:txBody>
      </p:sp>
    </p:spTree>
    <p:extLst>
      <p:ext uri="{BB962C8B-B14F-4D97-AF65-F5344CB8AC3E}">
        <p14:creationId xmlns:p14="http://schemas.microsoft.com/office/powerpoint/2010/main" val="4083258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B02026F9-8887-4D99-9195-A5CBC97C432F}" type="datetimeFigureOut">
              <a:rPr lang="cs-CZ" smtClean="0"/>
              <a:t>05.05.2020</a:t>
            </a:fld>
            <a:endParaRPr lang="cs-CZ"/>
          </a:p>
        </p:txBody>
      </p:sp>
      <p:sp>
        <p:nvSpPr>
          <p:cNvPr id="6" name="Footer Placeholder 5"/>
          <p:cNvSpPr>
            <a:spLocks noGrp="1"/>
          </p:cNvSpPr>
          <p:nvPr>
            <p:ph type="ftr" sz="quarter" idx="11"/>
          </p:nvPr>
        </p:nvSpPr>
        <p:spPr/>
        <p:txBody>
          <a:bodyPr/>
          <a:lstStyle/>
          <a:p>
            <a:endParaRPr lang="cs-CZ"/>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CEB56E1-DC44-4BD0-888B-DEA6FA8DE28B}" type="slidenum">
              <a:rPr lang="cs-CZ" smtClean="0"/>
              <a:t>‹#›</a:t>
            </a:fld>
            <a:endParaRPr lang="cs-CZ"/>
          </a:p>
        </p:txBody>
      </p:sp>
    </p:spTree>
    <p:extLst>
      <p:ext uri="{BB962C8B-B14F-4D97-AF65-F5344CB8AC3E}">
        <p14:creationId xmlns:p14="http://schemas.microsoft.com/office/powerpoint/2010/main" val="3494704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B02026F9-8887-4D99-9195-A5CBC97C432F}" type="datetimeFigureOut">
              <a:rPr lang="cs-CZ" smtClean="0"/>
              <a:t>05.05.2020</a:t>
            </a:fld>
            <a:endParaRPr lang="cs-CZ"/>
          </a:p>
        </p:txBody>
      </p:sp>
      <p:sp>
        <p:nvSpPr>
          <p:cNvPr id="8" name="Footer Placeholder 7"/>
          <p:cNvSpPr>
            <a:spLocks noGrp="1"/>
          </p:cNvSpPr>
          <p:nvPr>
            <p:ph type="ftr" sz="quarter" idx="11"/>
          </p:nvPr>
        </p:nvSpPr>
        <p:spPr/>
        <p:txBody>
          <a:bodyPr/>
          <a:lstStyle/>
          <a:p>
            <a:endParaRPr lang="cs-CZ"/>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CEB56E1-DC44-4BD0-888B-DEA6FA8DE28B}" type="slidenum">
              <a:rPr lang="cs-CZ" smtClean="0"/>
              <a:t>‹#›</a:t>
            </a:fld>
            <a:endParaRPr lang="cs-CZ"/>
          </a:p>
        </p:txBody>
      </p:sp>
    </p:spTree>
    <p:extLst>
      <p:ext uri="{BB962C8B-B14F-4D97-AF65-F5344CB8AC3E}">
        <p14:creationId xmlns:p14="http://schemas.microsoft.com/office/powerpoint/2010/main" val="1461125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B02026F9-8887-4D99-9195-A5CBC97C432F}" type="datetimeFigureOut">
              <a:rPr lang="cs-CZ" smtClean="0"/>
              <a:t>05.05.2020</a:t>
            </a:fld>
            <a:endParaRPr lang="cs-CZ"/>
          </a:p>
        </p:txBody>
      </p:sp>
      <p:sp>
        <p:nvSpPr>
          <p:cNvPr id="4" name="Footer Placeholder 3"/>
          <p:cNvSpPr>
            <a:spLocks noGrp="1"/>
          </p:cNvSpPr>
          <p:nvPr>
            <p:ph type="ftr" sz="quarter" idx="11"/>
          </p:nvPr>
        </p:nvSpPr>
        <p:spPr/>
        <p:txBody>
          <a:bodyPr/>
          <a:lstStyle/>
          <a:p>
            <a:endParaRPr lang="cs-CZ"/>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CEB56E1-DC44-4BD0-888B-DEA6FA8DE28B}" type="slidenum">
              <a:rPr lang="cs-CZ" smtClean="0"/>
              <a:t>‹#›</a:t>
            </a:fld>
            <a:endParaRPr lang="cs-CZ"/>
          </a:p>
        </p:txBody>
      </p:sp>
    </p:spTree>
    <p:extLst>
      <p:ext uri="{BB962C8B-B14F-4D97-AF65-F5344CB8AC3E}">
        <p14:creationId xmlns:p14="http://schemas.microsoft.com/office/powerpoint/2010/main" val="1305339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2026F9-8887-4D99-9195-A5CBC97C432F}" type="datetimeFigureOut">
              <a:rPr lang="cs-CZ" smtClean="0"/>
              <a:t>05.05.2020</a:t>
            </a:fld>
            <a:endParaRPr lang="cs-CZ"/>
          </a:p>
        </p:txBody>
      </p:sp>
      <p:sp>
        <p:nvSpPr>
          <p:cNvPr id="3" name="Footer Placeholder 2"/>
          <p:cNvSpPr>
            <a:spLocks noGrp="1"/>
          </p:cNvSpPr>
          <p:nvPr>
            <p:ph type="ftr" sz="quarter" idx="11"/>
          </p:nvPr>
        </p:nvSpPr>
        <p:spPr/>
        <p:txBody>
          <a:bodyPr/>
          <a:lstStyle/>
          <a:p>
            <a:endParaRPr lang="cs-CZ"/>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CEB56E1-DC44-4BD0-888B-DEA6FA8DE28B}" type="slidenum">
              <a:rPr lang="cs-CZ" smtClean="0"/>
              <a:t>‹#›</a:t>
            </a:fld>
            <a:endParaRPr lang="cs-CZ"/>
          </a:p>
        </p:txBody>
      </p:sp>
    </p:spTree>
    <p:extLst>
      <p:ext uri="{BB962C8B-B14F-4D97-AF65-F5344CB8AC3E}">
        <p14:creationId xmlns:p14="http://schemas.microsoft.com/office/powerpoint/2010/main" val="37501945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cs-CZ"/>
              <a:t>Kliknutím lze upravit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B02026F9-8887-4D99-9195-A5CBC97C432F}" type="datetimeFigureOut">
              <a:rPr lang="cs-CZ" smtClean="0"/>
              <a:t>05.05.2020</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CEB56E1-DC44-4BD0-888B-DEA6FA8DE28B}" type="slidenum">
              <a:rPr lang="cs-CZ" smtClean="0"/>
              <a:t>‹#›</a:t>
            </a:fld>
            <a:endParaRPr lang="cs-CZ"/>
          </a:p>
        </p:txBody>
      </p:sp>
    </p:spTree>
    <p:extLst>
      <p:ext uri="{BB962C8B-B14F-4D97-AF65-F5344CB8AC3E}">
        <p14:creationId xmlns:p14="http://schemas.microsoft.com/office/powerpoint/2010/main" val="1787454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B02026F9-8887-4D99-9195-A5CBC97C432F}" type="datetimeFigureOut">
              <a:rPr lang="cs-CZ" smtClean="0"/>
              <a:t>05.05.2020</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CEB56E1-DC44-4BD0-888B-DEA6FA8DE28B}" type="slidenum">
              <a:rPr lang="cs-CZ" smtClean="0"/>
              <a:t>‹#›</a:t>
            </a:fld>
            <a:endParaRPr lang="cs-CZ"/>
          </a:p>
        </p:txBody>
      </p:sp>
    </p:spTree>
    <p:extLst>
      <p:ext uri="{BB962C8B-B14F-4D97-AF65-F5344CB8AC3E}">
        <p14:creationId xmlns:p14="http://schemas.microsoft.com/office/powerpoint/2010/main" val="763484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02026F9-8887-4D99-9195-A5CBC97C432F}" type="datetimeFigureOut">
              <a:rPr lang="cs-CZ" smtClean="0"/>
              <a:t>05.05.2020</a:t>
            </a:fld>
            <a:endParaRPr lang="cs-CZ"/>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CEB56E1-DC44-4BD0-888B-DEA6FA8DE28B}" type="slidenum">
              <a:rPr lang="cs-CZ" smtClean="0"/>
              <a:t>‹#›</a:t>
            </a:fld>
            <a:endParaRPr lang="cs-CZ"/>
          </a:p>
        </p:txBody>
      </p:sp>
    </p:spTree>
    <p:extLst>
      <p:ext uri="{BB962C8B-B14F-4D97-AF65-F5344CB8AC3E}">
        <p14:creationId xmlns:p14="http://schemas.microsoft.com/office/powerpoint/2010/main" val="3114814391"/>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 id="2147483794" r:id="rId12"/>
    <p:sldLayoutId id="2147483795" r:id="rId13"/>
    <p:sldLayoutId id="2147483796" r:id="rId14"/>
    <p:sldLayoutId id="2147483797" r:id="rId15"/>
    <p:sldLayoutId id="214748379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b="1" dirty="0"/>
              <a:t>Změny v chápání organizační společnosti</a:t>
            </a:r>
            <a:br>
              <a:rPr lang="cs-CZ" dirty="0"/>
            </a:br>
            <a:endParaRPr lang="cs-CZ" dirty="0"/>
          </a:p>
        </p:txBody>
      </p:sp>
      <p:sp>
        <p:nvSpPr>
          <p:cNvPr id="3" name="Podnadpis 2"/>
          <p:cNvSpPr>
            <a:spLocks noGrp="1"/>
          </p:cNvSpPr>
          <p:nvPr>
            <p:ph type="subTitle" idx="1"/>
          </p:nvPr>
        </p:nvSpPr>
        <p:spPr/>
        <p:txBody>
          <a:bodyPr>
            <a:normAutofit/>
          </a:bodyPr>
          <a:lstStyle/>
          <a:p>
            <a:r>
              <a:rPr lang="cs-CZ" dirty="0"/>
              <a:t>Dagmar Svobodová</a:t>
            </a:r>
          </a:p>
        </p:txBody>
      </p:sp>
    </p:spTree>
    <p:extLst>
      <p:ext uri="{BB962C8B-B14F-4D97-AF65-F5344CB8AC3E}">
        <p14:creationId xmlns:p14="http://schemas.microsoft.com/office/powerpoint/2010/main" val="2758899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Jak funguje strategická síť</a:t>
            </a:r>
          </a:p>
        </p:txBody>
      </p:sp>
      <p:sp>
        <p:nvSpPr>
          <p:cNvPr id="3" name="Zástupný symbol pro obsah 2"/>
          <p:cNvSpPr>
            <a:spLocks noGrp="1"/>
          </p:cNvSpPr>
          <p:nvPr>
            <p:ph idx="1"/>
          </p:nvPr>
        </p:nvSpPr>
        <p:spPr/>
        <p:txBody>
          <a:bodyPr/>
          <a:lstStyle/>
          <a:p>
            <a:r>
              <a:rPr lang="cs-CZ" dirty="0"/>
              <a:t>Pružně a adaptabilně(přizpůsobivě).</a:t>
            </a:r>
          </a:p>
          <a:p>
            <a:endParaRPr lang="cs-CZ" dirty="0"/>
          </a:p>
          <a:p>
            <a:r>
              <a:rPr lang="cs-CZ" dirty="0"/>
              <a:t>Její akcelerátory mohou hnát kupředu řešení problémů, spolupráci, kreativitu a lidé, kteří tuto práci dělají, budou soustředění a nadšení.</a:t>
            </a:r>
          </a:p>
          <a:p>
            <a:endParaRPr lang="cs-CZ" dirty="0"/>
          </a:p>
          <a:p>
            <a:r>
              <a:rPr lang="cs-CZ" dirty="0"/>
              <a:t>Týmy, které se zabývají iniciativami a </a:t>
            </a:r>
            <a:r>
              <a:rPr lang="cs-CZ" dirty="0" err="1"/>
              <a:t>subiniciativami</a:t>
            </a:r>
            <a:r>
              <a:rPr lang="cs-CZ" dirty="0"/>
              <a:t>, se spojují a rozpojují podle potřeby.</a:t>
            </a:r>
          </a:p>
          <a:p>
            <a:endParaRPr lang="cs-CZ" dirty="0"/>
          </a:p>
          <a:p>
            <a:r>
              <a:rPr lang="cs-CZ" dirty="0"/>
              <a:t>Typická hierarchie se zpravidla z roku na rok nemění, síť se může změnit snadno a rychle.</a:t>
            </a:r>
          </a:p>
          <a:p>
            <a:endParaRPr lang="cs-CZ" dirty="0"/>
          </a:p>
        </p:txBody>
      </p:sp>
    </p:spTree>
    <p:extLst>
      <p:ext uri="{BB962C8B-B14F-4D97-AF65-F5344CB8AC3E}">
        <p14:creationId xmlns:p14="http://schemas.microsoft.com/office/powerpoint/2010/main" val="13029921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Osm akcelerátorů</a:t>
            </a:r>
          </a:p>
        </p:txBody>
      </p:sp>
      <p:sp>
        <p:nvSpPr>
          <p:cNvPr id="3" name="Zástupný symbol pro obsah 2"/>
          <p:cNvSpPr>
            <a:spLocks noGrp="1"/>
          </p:cNvSpPr>
          <p:nvPr>
            <p:ph idx="1"/>
          </p:nvPr>
        </p:nvSpPr>
        <p:spPr>
          <a:xfrm>
            <a:off x="1004552" y="1609858"/>
            <a:ext cx="9337184" cy="4919730"/>
          </a:xfrm>
        </p:spPr>
        <p:txBody>
          <a:bodyPr>
            <a:normAutofit/>
          </a:bodyPr>
          <a:lstStyle/>
          <a:p>
            <a:r>
              <a:rPr lang="cs-CZ" dirty="0"/>
              <a:t>Vyvolejte pocit naléhavosti okolo jedné velké příležitosti.</a:t>
            </a:r>
          </a:p>
          <a:p>
            <a:r>
              <a:rPr lang="cs-CZ" dirty="0"/>
              <a:t>Vybudujte a udržujte vůdčí koalici.</a:t>
            </a:r>
          </a:p>
          <a:p>
            <a:r>
              <a:rPr lang="cs-CZ" dirty="0"/>
              <a:t>Formulujte strategickou vizi a rozvíjejte takové iniciativy, které využijí </a:t>
            </a:r>
            <a:r>
              <a:rPr lang="cs-CZ"/>
              <a:t>velkou příležitost.</a:t>
            </a:r>
            <a:endParaRPr lang="cs-CZ" dirty="0"/>
          </a:p>
          <a:p>
            <a:r>
              <a:rPr lang="cs-CZ" dirty="0"/>
              <a:t>Komunikujte vizi a strategii s cílem vzbudit nadšení a přilákat co nejvíce dobrovolníků.</a:t>
            </a:r>
          </a:p>
          <a:p>
            <a:r>
              <a:rPr lang="cs-CZ" dirty="0"/>
              <a:t>Urychlete implementaci(uskutečnění, naplnění, realizaci) vize a příležitosti tím, že síť bude odstraňovat bariéry.</a:t>
            </a:r>
          </a:p>
          <a:p>
            <a:r>
              <a:rPr lang="cs-CZ" dirty="0"/>
              <a:t>Oslavujte viditelné krátkodobé přínosy.</a:t>
            </a:r>
          </a:p>
          <a:p>
            <a:r>
              <a:rPr lang="cs-CZ" dirty="0"/>
              <a:t>Nikdy nepolevujte. Poučte se ze svých zkušeností. Nevyhlašujte vítězství příliš brzy.</a:t>
            </a:r>
          </a:p>
          <a:p>
            <a:r>
              <a:rPr lang="cs-CZ" dirty="0"/>
              <a:t>Institucionalizujete(proces organizování nějaké komplexní lidské aktivity) strategické změny v kulturu.</a:t>
            </a:r>
          </a:p>
        </p:txBody>
      </p:sp>
    </p:spTree>
    <p:extLst>
      <p:ext uri="{BB962C8B-B14F-4D97-AF65-F5344CB8AC3E}">
        <p14:creationId xmlns:p14="http://schemas.microsoft.com/office/powerpoint/2010/main" val="21311653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Změny ve firmě důsledně plánujte</a:t>
            </a:r>
          </a:p>
        </p:txBody>
      </p:sp>
      <p:sp>
        <p:nvSpPr>
          <p:cNvPr id="3" name="Zástupný symbol pro obsah 2"/>
          <p:cNvSpPr>
            <a:spLocks noGrp="1"/>
          </p:cNvSpPr>
          <p:nvPr>
            <p:ph idx="1"/>
          </p:nvPr>
        </p:nvSpPr>
        <p:spPr>
          <a:xfrm>
            <a:off x="2189408" y="1712889"/>
            <a:ext cx="9581882" cy="4675031"/>
          </a:xfrm>
        </p:spPr>
        <p:txBody>
          <a:bodyPr>
            <a:normAutofit/>
          </a:bodyPr>
          <a:lstStyle/>
          <a:p>
            <a:r>
              <a:rPr lang="cs-CZ" dirty="0"/>
              <a:t>Interní komunikaci musí předcházet komunikaci externí.</a:t>
            </a:r>
          </a:p>
          <a:p>
            <a:r>
              <a:rPr lang="cs-CZ" dirty="0"/>
              <a:t>Změny netajte. Pravdivá, i když jen částečná informace je lepší než žádná.</a:t>
            </a:r>
          </a:p>
          <a:p>
            <a:r>
              <a:rPr lang="cs-CZ" dirty="0"/>
              <a:t>Neschovávejte se. Vyvolali byste tak v zaměstnancích nedůvěru.</a:t>
            </a:r>
          </a:p>
          <a:p>
            <a:r>
              <a:rPr lang="cs-CZ" dirty="0"/>
              <a:t>Volte vhodné komunikační nástroje.</a:t>
            </a:r>
          </a:p>
          <a:p>
            <a:r>
              <a:rPr lang="cs-CZ" dirty="0"/>
              <a:t>Zapojte nižší management. Připravte pro ně návod, jak změny vysvětlovat podřízeným.</a:t>
            </a:r>
          </a:p>
          <a:p>
            <a:r>
              <a:rPr lang="cs-CZ" dirty="0"/>
              <a:t>Najděte si mezi zaměstnanci spojence, kteří mají vliv na ostatní.</a:t>
            </a:r>
          </a:p>
          <a:p>
            <a:r>
              <a:rPr lang="cs-CZ" dirty="0"/>
              <a:t>Do procesu implementace(uskutečnění) zapojte i samotné zaměstnance. Když budou jeho součástí, přijmou změny lépe. </a:t>
            </a:r>
          </a:p>
          <a:p>
            <a:r>
              <a:rPr lang="cs-CZ" dirty="0"/>
              <a:t>Zapojte vedení firmy. To musí jít příkladem a jako první následovat nové postupy.</a:t>
            </a:r>
          </a:p>
          <a:p>
            <a:r>
              <a:rPr lang="cs-CZ" dirty="0"/>
              <a:t>Sledujte náladu ve firmě. Naslouchejte zpětné vazby.</a:t>
            </a:r>
          </a:p>
          <a:p>
            <a:r>
              <a:rPr lang="cs-CZ" dirty="0"/>
              <a:t>Za svými změnami si stůjte. Nesmíte dát najevo jakoukoliv nejistotu. </a:t>
            </a:r>
          </a:p>
        </p:txBody>
      </p:sp>
    </p:spTree>
    <p:extLst>
      <p:ext uri="{BB962C8B-B14F-4D97-AF65-F5344CB8AC3E}">
        <p14:creationId xmlns:p14="http://schemas.microsoft.com/office/powerpoint/2010/main" val="8306148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Obsah</a:t>
            </a:r>
          </a:p>
        </p:txBody>
      </p:sp>
      <p:sp>
        <p:nvSpPr>
          <p:cNvPr id="3" name="Zástupný symbol pro obsah 2"/>
          <p:cNvSpPr>
            <a:spLocks noGrp="1"/>
          </p:cNvSpPr>
          <p:nvPr>
            <p:ph idx="1"/>
          </p:nvPr>
        </p:nvSpPr>
        <p:spPr>
          <a:xfrm>
            <a:off x="2369713" y="1661375"/>
            <a:ext cx="9272788" cy="4468969"/>
          </a:xfrm>
        </p:spPr>
        <p:txBody>
          <a:bodyPr>
            <a:normAutofit/>
          </a:bodyPr>
          <a:lstStyle/>
          <a:p>
            <a:r>
              <a:rPr lang="cs-CZ" altLang="cs-CZ" sz="2000" b="1" dirty="0"/>
              <a:t>Důvody organizační změny</a:t>
            </a:r>
          </a:p>
          <a:p>
            <a:r>
              <a:rPr lang="cs-CZ" altLang="cs-CZ" sz="2000" b="1" dirty="0"/>
              <a:t>Vnější podněty organizační změny </a:t>
            </a:r>
          </a:p>
          <a:p>
            <a:r>
              <a:rPr lang="cs-CZ" altLang="cs-CZ" sz="2000" b="1" dirty="0"/>
              <a:t>Vnitřními podněty pro organizační změnu</a:t>
            </a:r>
          </a:p>
          <a:p>
            <a:r>
              <a:rPr lang="cs-CZ" altLang="cs-CZ" sz="2000" b="1" dirty="0"/>
              <a:t>Vývoj organizace</a:t>
            </a:r>
          </a:p>
          <a:p>
            <a:r>
              <a:rPr lang="cs-CZ" sz="2000" b="1" dirty="0"/>
              <a:t>Organizační struktura</a:t>
            </a:r>
          </a:p>
          <a:p>
            <a:r>
              <a:rPr lang="cs-CZ" sz="2000" b="1" dirty="0"/>
              <a:t>„Duální systém“</a:t>
            </a:r>
          </a:p>
          <a:p>
            <a:r>
              <a:rPr lang="cs-CZ" sz="2000" b="1" dirty="0"/>
              <a:t>Jak funguje strategická síť</a:t>
            </a:r>
          </a:p>
          <a:p>
            <a:r>
              <a:rPr lang="cs-CZ" sz="2000" b="1" dirty="0"/>
              <a:t>Osm akcelerátoru</a:t>
            </a:r>
          </a:p>
          <a:p>
            <a:r>
              <a:rPr lang="cs-CZ" sz="2000" b="1" dirty="0"/>
              <a:t>Změny ve firmě</a:t>
            </a:r>
            <a:endParaRPr lang="cs-CZ" sz="2000" dirty="0"/>
          </a:p>
        </p:txBody>
      </p:sp>
    </p:spTree>
    <p:extLst>
      <p:ext uri="{BB962C8B-B14F-4D97-AF65-F5344CB8AC3E}">
        <p14:creationId xmlns:p14="http://schemas.microsoft.com/office/powerpoint/2010/main" val="38537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28611" y="579548"/>
            <a:ext cx="9875520" cy="1090197"/>
          </a:xfrm>
        </p:spPr>
        <p:txBody>
          <a:bodyPr>
            <a:normAutofit/>
          </a:bodyPr>
          <a:lstStyle/>
          <a:p>
            <a:r>
              <a:rPr lang="cs-CZ" altLang="cs-CZ" b="1" dirty="0"/>
              <a:t>Důvody organizační změny</a:t>
            </a:r>
            <a:endParaRPr lang="cs-CZ" dirty="0"/>
          </a:p>
        </p:txBody>
      </p:sp>
      <p:sp>
        <p:nvSpPr>
          <p:cNvPr id="3" name="Zástupný symbol pro obsah 2"/>
          <p:cNvSpPr>
            <a:spLocks noGrp="1"/>
          </p:cNvSpPr>
          <p:nvPr>
            <p:ph idx="1"/>
          </p:nvPr>
        </p:nvSpPr>
        <p:spPr>
          <a:xfrm>
            <a:off x="965916" y="1965959"/>
            <a:ext cx="10049956" cy="4130041"/>
          </a:xfrm>
        </p:spPr>
        <p:txBody>
          <a:bodyPr/>
          <a:lstStyle/>
          <a:p>
            <a:r>
              <a:rPr lang="cs-CZ" altLang="cs-CZ" dirty="0"/>
              <a:t>Organizační změna je nezbytná kdykoliv dojde ke změně významu základních principů organizování: </a:t>
            </a:r>
          </a:p>
          <a:p>
            <a:endParaRPr lang="cs-CZ" altLang="cs-CZ" dirty="0"/>
          </a:p>
          <a:p>
            <a:r>
              <a:rPr lang="cs-CZ" altLang="cs-CZ" dirty="0"/>
              <a:t>Dělby práce</a:t>
            </a:r>
          </a:p>
          <a:p>
            <a:endParaRPr lang="cs-CZ" altLang="cs-CZ" dirty="0"/>
          </a:p>
          <a:p>
            <a:r>
              <a:rPr lang="cs-CZ" altLang="cs-CZ" dirty="0"/>
              <a:t>Pracovní specializace</a:t>
            </a:r>
          </a:p>
          <a:p>
            <a:endParaRPr lang="cs-CZ" altLang="cs-CZ" dirty="0"/>
          </a:p>
          <a:p>
            <a:r>
              <a:rPr lang="cs-CZ" altLang="cs-CZ" dirty="0"/>
              <a:t>Koordinace(uvedení do vzájemného souladu, optimální spolupráce)</a:t>
            </a:r>
          </a:p>
          <a:p>
            <a:endParaRPr lang="cs-CZ" dirty="0"/>
          </a:p>
        </p:txBody>
      </p:sp>
    </p:spTree>
    <p:extLst>
      <p:ext uri="{BB962C8B-B14F-4D97-AF65-F5344CB8AC3E}">
        <p14:creationId xmlns:p14="http://schemas.microsoft.com/office/powerpoint/2010/main" val="2068867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841680" y="1545464"/>
            <a:ext cx="10444766" cy="5203065"/>
          </a:xfrm>
        </p:spPr>
        <p:txBody>
          <a:bodyPr>
            <a:normAutofit lnSpcReduction="10000"/>
          </a:bodyPr>
          <a:lstStyle/>
          <a:p>
            <a:r>
              <a:rPr lang="cs-CZ" altLang="cs-CZ" dirty="0"/>
              <a:t>Změna organizační strategie</a:t>
            </a:r>
          </a:p>
          <a:p>
            <a:endParaRPr lang="cs-CZ" altLang="cs-CZ" dirty="0"/>
          </a:p>
          <a:p>
            <a:r>
              <a:rPr lang="cs-CZ" altLang="cs-CZ" dirty="0"/>
              <a:t>Vznik nových modelů organizačního uspořádání</a:t>
            </a:r>
          </a:p>
          <a:p>
            <a:endParaRPr lang="cs-CZ" altLang="cs-CZ" dirty="0"/>
          </a:p>
          <a:p>
            <a:r>
              <a:rPr lang="cs-CZ" altLang="cs-CZ" dirty="0"/>
              <a:t>Změna pojetí a výkonu rolí manažerů</a:t>
            </a:r>
          </a:p>
          <a:p>
            <a:endParaRPr lang="cs-CZ" altLang="cs-CZ" dirty="0"/>
          </a:p>
          <a:p>
            <a:r>
              <a:rPr lang="cs-CZ" altLang="cs-CZ" dirty="0"/>
              <a:t>Vyšší kvalifikace pracovníků</a:t>
            </a:r>
          </a:p>
          <a:p>
            <a:endParaRPr lang="cs-CZ" altLang="cs-CZ" dirty="0"/>
          </a:p>
          <a:p>
            <a:r>
              <a:rPr lang="cs-CZ" altLang="cs-CZ" dirty="0"/>
              <a:t>Nutnost specifikovat nově cíle i poslání firmy</a:t>
            </a:r>
          </a:p>
          <a:p>
            <a:endParaRPr lang="cs-CZ" altLang="cs-CZ" dirty="0"/>
          </a:p>
          <a:p>
            <a:r>
              <a:rPr lang="cs-CZ" altLang="cs-CZ" dirty="0"/>
              <a:t>Změna společenských vztahů</a:t>
            </a:r>
          </a:p>
          <a:p>
            <a:endParaRPr lang="cs-CZ" altLang="cs-CZ" dirty="0"/>
          </a:p>
          <a:p>
            <a:pPr marL="0" indent="0">
              <a:buNone/>
            </a:pPr>
            <a:r>
              <a:rPr lang="cs-CZ" altLang="cs-CZ" dirty="0">
                <a:solidFill>
                  <a:schemeClr val="tx1"/>
                </a:solidFill>
              </a:rPr>
              <a:t>Organizační změny jsou nejenom důsledkem působení vnějšího prostředí, ale jsou také důsledkem řešení krizí, které vznikají při rozvoji a zvětšování organizace. </a:t>
            </a:r>
          </a:p>
        </p:txBody>
      </p:sp>
      <p:sp>
        <p:nvSpPr>
          <p:cNvPr id="4" name="Nadpis 1"/>
          <p:cNvSpPr>
            <a:spLocks noGrp="1"/>
          </p:cNvSpPr>
          <p:nvPr>
            <p:ph type="title"/>
          </p:nvPr>
        </p:nvSpPr>
        <p:spPr>
          <a:xfrm>
            <a:off x="1841680" y="103030"/>
            <a:ext cx="9679115" cy="1030311"/>
          </a:xfrm>
        </p:spPr>
        <p:txBody>
          <a:bodyPr>
            <a:normAutofit fontScale="90000"/>
          </a:bodyPr>
          <a:lstStyle/>
          <a:p>
            <a:r>
              <a:rPr lang="cs-CZ" altLang="cs-CZ" b="1" dirty="0"/>
              <a:t>Mezi vnější podněty pro provedení organizační změny se řadí:</a:t>
            </a:r>
            <a:endParaRPr lang="cs-CZ" dirty="0"/>
          </a:p>
        </p:txBody>
      </p:sp>
    </p:spTree>
    <p:extLst>
      <p:ext uri="{BB962C8B-B14F-4D97-AF65-F5344CB8AC3E}">
        <p14:creationId xmlns:p14="http://schemas.microsoft.com/office/powerpoint/2010/main" val="1606844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b="1" dirty="0"/>
              <a:t>Vnitřními podněty pro organizační změnu</a:t>
            </a:r>
            <a:endParaRPr lang="cs-CZ" b="1" dirty="0"/>
          </a:p>
        </p:txBody>
      </p:sp>
      <p:sp>
        <p:nvSpPr>
          <p:cNvPr id="3" name="Zástupný symbol pro obsah 2"/>
          <p:cNvSpPr>
            <a:spLocks noGrp="1"/>
          </p:cNvSpPr>
          <p:nvPr>
            <p:ph idx="1"/>
          </p:nvPr>
        </p:nvSpPr>
        <p:spPr>
          <a:xfrm>
            <a:off x="2343955" y="1905000"/>
            <a:ext cx="9530366" cy="4611710"/>
          </a:xfrm>
        </p:spPr>
        <p:txBody>
          <a:bodyPr/>
          <a:lstStyle/>
          <a:p>
            <a:pPr marL="0" indent="0">
              <a:lnSpc>
                <a:spcPct val="80000"/>
              </a:lnSpc>
              <a:buFont typeface="Wingdings" panose="05000000000000000000" pitchFamily="2" charset="2"/>
              <a:buNone/>
            </a:pPr>
            <a:r>
              <a:rPr lang="cs-CZ" altLang="cs-CZ" b="1" i="1" dirty="0">
                <a:solidFill>
                  <a:schemeClr val="tx1"/>
                </a:solidFill>
              </a:rPr>
              <a:t>Vnitřními podněty</a:t>
            </a:r>
            <a:r>
              <a:rPr lang="cs-CZ" altLang="cs-CZ" i="1" dirty="0">
                <a:solidFill>
                  <a:schemeClr val="tx1"/>
                </a:solidFill>
              </a:rPr>
              <a:t> pro organizační změnu se opírají o dvě empiricky ověřené hypotézy. </a:t>
            </a:r>
          </a:p>
          <a:p>
            <a:pPr marL="0" indent="0">
              <a:lnSpc>
                <a:spcPct val="80000"/>
              </a:lnSpc>
              <a:buFont typeface="Wingdings" panose="05000000000000000000" pitchFamily="2" charset="2"/>
              <a:buNone/>
            </a:pPr>
            <a:endParaRPr lang="cs-CZ" altLang="cs-CZ" i="1" dirty="0">
              <a:solidFill>
                <a:schemeClr val="tx1"/>
              </a:solidFill>
            </a:endParaRPr>
          </a:p>
          <a:p>
            <a:pPr marL="0" indent="0">
              <a:lnSpc>
                <a:spcPct val="80000"/>
              </a:lnSpc>
            </a:pPr>
            <a:r>
              <a:rPr lang="cs-CZ" altLang="cs-CZ" dirty="0"/>
              <a:t> </a:t>
            </a:r>
            <a:r>
              <a:rPr lang="cs-CZ" altLang="cs-CZ" u="sng" dirty="0" err="1"/>
              <a:t>Kongruence</a:t>
            </a:r>
            <a:r>
              <a:rPr lang="cs-CZ" altLang="cs-CZ" b="1" dirty="0"/>
              <a:t> </a:t>
            </a:r>
            <a:r>
              <a:rPr lang="cs-CZ" altLang="cs-CZ" dirty="0"/>
              <a:t>(soulad), vyjadřuje základní podmínku efektivního fungování organizační struktury. Tím je dosažení těsné shody mezi situačními faktory a projektovými parametry.</a:t>
            </a:r>
          </a:p>
          <a:p>
            <a:pPr marL="0" indent="0">
              <a:lnSpc>
                <a:spcPct val="80000"/>
              </a:lnSpc>
              <a:buNone/>
            </a:pPr>
            <a:endParaRPr lang="cs-CZ" altLang="cs-CZ" u="sng" dirty="0"/>
          </a:p>
          <a:p>
            <a:pPr marL="0" indent="0">
              <a:lnSpc>
                <a:spcPct val="80000"/>
              </a:lnSpc>
            </a:pPr>
            <a:r>
              <a:rPr lang="cs-CZ" altLang="cs-CZ" u="sng" dirty="0"/>
              <a:t>Konzistence</a:t>
            </a:r>
            <a:r>
              <a:rPr lang="cs-CZ" altLang="cs-CZ" b="1" dirty="0"/>
              <a:t> </a:t>
            </a:r>
            <a:r>
              <a:rPr lang="cs-CZ" altLang="cs-CZ" dirty="0"/>
              <a:t>mezi jednotlivými projektovými parametry vychází z požadavku na jejich konfiguraci (uspořádání) - účelně strukturovat znamená dosáhnout vnitřní konzistence(soudržný, pevný, neporušený) všech projektových parametrů. Konzistence zde zastupuje požadavek zkontrolovat bezespornost požadavků na velikosti dílčích projektových parametrů.</a:t>
            </a:r>
          </a:p>
          <a:p>
            <a:endParaRPr lang="cs-CZ" dirty="0"/>
          </a:p>
        </p:txBody>
      </p:sp>
    </p:spTree>
    <p:extLst>
      <p:ext uri="{BB962C8B-B14F-4D97-AF65-F5344CB8AC3E}">
        <p14:creationId xmlns:p14="http://schemas.microsoft.com/office/powerpoint/2010/main" val="1043949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b="1" dirty="0">
                <a:solidFill>
                  <a:schemeClr val="tx1"/>
                </a:solidFill>
              </a:rPr>
              <a:t>Vývoj organizace</a:t>
            </a:r>
            <a:endParaRPr lang="cs-CZ" dirty="0">
              <a:solidFill>
                <a:schemeClr val="tx1"/>
              </a:solidFill>
            </a:endParaRPr>
          </a:p>
        </p:txBody>
      </p:sp>
      <p:sp>
        <p:nvSpPr>
          <p:cNvPr id="3" name="Zástupný symbol pro obsah 2"/>
          <p:cNvSpPr>
            <a:spLocks noGrp="1"/>
          </p:cNvSpPr>
          <p:nvPr>
            <p:ph idx="1"/>
          </p:nvPr>
        </p:nvSpPr>
        <p:spPr/>
        <p:txBody>
          <a:bodyPr/>
          <a:lstStyle/>
          <a:p>
            <a:pPr>
              <a:lnSpc>
                <a:spcPct val="80000"/>
              </a:lnSpc>
              <a:buFont typeface="Wingdings" panose="05000000000000000000" pitchFamily="2" charset="2"/>
              <a:buNone/>
            </a:pPr>
            <a:r>
              <a:rPr lang="cs-CZ" altLang="cs-CZ" b="1" dirty="0"/>
              <a:t>Krize managementu </a:t>
            </a:r>
            <a:endParaRPr lang="cs-CZ" altLang="cs-CZ" dirty="0"/>
          </a:p>
          <a:p>
            <a:pPr>
              <a:lnSpc>
                <a:spcPct val="80000"/>
              </a:lnSpc>
            </a:pPr>
            <a:r>
              <a:rPr lang="cs-CZ" altLang="cs-CZ" dirty="0"/>
              <a:t>Vznik nové firmy je obvykle iniciován snahou realizovat určitý podnikatelský nápad, který se uvede do chodu z iniciativy zakladatelů (většinou i vlastníků firmy). Po určité velikosti již zakladatelé nestačí koordinovat výkon zaměstnanců. </a:t>
            </a:r>
          </a:p>
          <a:p>
            <a:pPr>
              <a:lnSpc>
                <a:spcPct val="80000"/>
              </a:lnSpc>
              <a:buFont typeface="Wingdings" panose="05000000000000000000" pitchFamily="2" charset="2"/>
              <a:buNone/>
            </a:pPr>
            <a:r>
              <a:rPr lang="cs-CZ" altLang="cs-CZ" b="1" dirty="0"/>
              <a:t>Krize autonomnosti </a:t>
            </a:r>
            <a:endParaRPr lang="cs-CZ" altLang="cs-CZ" dirty="0"/>
          </a:p>
          <a:p>
            <a:pPr>
              <a:lnSpc>
                <a:spcPct val="80000"/>
              </a:lnSpc>
            </a:pPr>
            <a:r>
              <a:rPr lang="cs-CZ" altLang="cs-CZ" dirty="0"/>
              <a:t>Vyřešení první krize s sebou přináší časově negativní dopad na přílišnou centralizaci rozhodování, která se v čase nových podnikatelských příležitostí stává brzdou inovačních iniciativ podřízených složek. Je to způsobenou snahou profesionálního managementu zlepšit řídící výkonnost tím, že vnáší do organizace řád a pořádek. </a:t>
            </a:r>
          </a:p>
          <a:p>
            <a:endParaRPr lang="cs-CZ" dirty="0"/>
          </a:p>
        </p:txBody>
      </p:sp>
    </p:spTree>
    <p:extLst>
      <p:ext uri="{BB962C8B-B14F-4D97-AF65-F5344CB8AC3E}">
        <p14:creationId xmlns:p14="http://schemas.microsoft.com/office/powerpoint/2010/main" val="1644677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11380" y="811370"/>
            <a:ext cx="9504608" cy="5215943"/>
          </a:xfrm>
        </p:spPr>
        <p:txBody>
          <a:bodyPr/>
          <a:lstStyle/>
          <a:p>
            <a:pPr>
              <a:lnSpc>
                <a:spcPct val="80000"/>
              </a:lnSpc>
              <a:buFont typeface="Wingdings" panose="05000000000000000000" pitchFamily="2" charset="2"/>
              <a:buNone/>
            </a:pPr>
            <a:r>
              <a:rPr lang="cs-CZ" altLang="cs-CZ" b="1" dirty="0"/>
              <a:t>Krize řízení </a:t>
            </a:r>
            <a:endParaRPr lang="cs-CZ" altLang="cs-CZ" dirty="0"/>
          </a:p>
          <a:p>
            <a:pPr>
              <a:lnSpc>
                <a:spcPct val="80000"/>
              </a:lnSpc>
            </a:pPr>
            <a:r>
              <a:rPr lang="cs-CZ" altLang="cs-CZ" dirty="0"/>
              <a:t>Delegace rozhodovacích pravomocí na nižší úrovně podporuje rozvoj iniciativ zaměstnanců a tím další rozvoj firmy. Vše je, ale vykoupeno ztrátou kontroly nad některými rozhodnutími, což v určité fázi zralosti firmy vede ke ztrátě kontroly nad dosahováním jednotícího cíle. Řešení této krize je důsledná koordinace manažerských funkcí. Tato koordinace s sebou přináší centralizaci manažerské kontroly při zachování decentralizace rozhodování.</a:t>
            </a:r>
          </a:p>
          <a:p>
            <a:pPr>
              <a:lnSpc>
                <a:spcPct val="80000"/>
              </a:lnSpc>
              <a:buFont typeface="Wingdings" panose="05000000000000000000" pitchFamily="2" charset="2"/>
              <a:buNone/>
            </a:pPr>
            <a:endParaRPr lang="cs-CZ" altLang="cs-CZ" dirty="0"/>
          </a:p>
          <a:p>
            <a:pPr>
              <a:lnSpc>
                <a:spcPct val="80000"/>
              </a:lnSpc>
              <a:buFont typeface="Wingdings" panose="05000000000000000000" pitchFamily="2" charset="2"/>
              <a:buNone/>
            </a:pPr>
            <a:r>
              <a:rPr lang="cs-CZ" altLang="cs-CZ" b="1" dirty="0"/>
              <a:t>Informační krize</a:t>
            </a:r>
            <a:endParaRPr lang="cs-CZ" altLang="cs-CZ" dirty="0"/>
          </a:p>
          <a:p>
            <a:pPr>
              <a:lnSpc>
                <a:spcPct val="80000"/>
              </a:lnSpc>
            </a:pPr>
            <a:r>
              <a:rPr lang="cs-CZ" altLang="cs-CZ" dirty="0"/>
              <a:t>Další růst organizace je doprovázen nárůstem informací potřebných pro manažerské rozhodování. Nemožnost efektivně zpracovat velký objem dat uzavře management do pasti informačního přehlcení. Řešení této krize je spojeno se zaváděním počítačových manažerských informačních systémů.</a:t>
            </a:r>
          </a:p>
          <a:p>
            <a:endParaRPr lang="cs-CZ" dirty="0"/>
          </a:p>
        </p:txBody>
      </p:sp>
    </p:spTree>
    <p:extLst>
      <p:ext uri="{BB962C8B-B14F-4D97-AF65-F5344CB8AC3E}">
        <p14:creationId xmlns:p14="http://schemas.microsoft.com/office/powerpoint/2010/main" val="1480297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820157" y="545206"/>
            <a:ext cx="10164278" cy="1356360"/>
          </a:xfrm>
        </p:spPr>
        <p:txBody>
          <a:bodyPr/>
          <a:lstStyle/>
          <a:p>
            <a:r>
              <a:rPr lang="cs-CZ" b="1" dirty="0"/>
              <a:t>Organizační struktura:</a:t>
            </a:r>
          </a:p>
        </p:txBody>
      </p:sp>
      <p:sp>
        <p:nvSpPr>
          <p:cNvPr id="3" name="Zástupný symbol pro obsah 2"/>
          <p:cNvSpPr>
            <a:spLocks noGrp="1"/>
          </p:cNvSpPr>
          <p:nvPr>
            <p:ph idx="1"/>
          </p:nvPr>
        </p:nvSpPr>
        <p:spPr>
          <a:xfrm>
            <a:off x="2202287" y="1777285"/>
            <a:ext cx="9247031" cy="4133937"/>
          </a:xfrm>
        </p:spPr>
        <p:txBody>
          <a:bodyPr/>
          <a:lstStyle/>
          <a:p>
            <a:r>
              <a:rPr lang="cs-CZ" dirty="0"/>
              <a:t>Organizační struktura: vyjádření stavu organizace tzv. uspořádání jednotlivých stupňů, členění organizace po stránce horizontální i vertikální, členění jednotlivých útvarů a vazeb mezi nimi. </a:t>
            </a:r>
          </a:p>
          <a:p>
            <a:endParaRPr lang="cs-CZ" dirty="0"/>
          </a:p>
          <a:p>
            <a:r>
              <a:rPr lang="cs-CZ" dirty="0"/>
              <a:t>Organizační struktura je kostrou řízení</a:t>
            </a:r>
          </a:p>
          <a:p>
            <a:endParaRPr lang="cs-CZ" dirty="0"/>
          </a:p>
          <a:p>
            <a:r>
              <a:rPr lang="cs-CZ" dirty="0"/>
              <a:t>V rámci dané organizační struktury řídicího systému se realizuje proces řízení</a:t>
            </a:r>
          </a:p>
          <a:p>
            <a:endParaRPr lang="cs-CZ" dirty="0"/>
          </a:p>
        </p:txBody>
      </p:sp>
    </p:spTree>
    <p:extLst>
      <p:ext uri="{BB962C8B-B14F-4D97-AF65-F5344CB8AC3E}">
        <p14:creationId xmlns:p14="http://schemas.microsoft.com/office/powerpoint/2010/main" val="30124356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„Duální systém“</a:t>
            </a:r>
          </a:p>
        </p:txBody>
      </p:sp>
      <p:sp>
        <p:nvSpPr>
          <p:cNvPr id="3" name="Zástupný symbol pro obsah 2"/>
          <p:cNvSpPr>
            <a:spLocks noGrp="1"/>
          </p:cNvSpPr>
          <p:nvPr>
            <p:ph idx="1"/>
          </p:nvPr>
        </p:nvSpPr>
        <p:spPr/>
        <p:txBody>
          <a:bodyPr/>
          <a:lstStyle/>
          <a:p>
            <a:r>
              <a:rPr lang="cs-CZ" dirty="0"/>
              <a:t>mnoho agentů změny, nejen několik obvyklých jmenovaných </a:t>
            </a:r>
          </a:p>
          <a:p>
            <a:r>
              <a:rPr lang="cs-CZ" dirty="0"/>
              <a:t>přístup „chci a dosáhnu toho“-nikoliv že musím </a:t>
            </a:r>
          </a:p>
          <a:p>
            <a:r>
              <a:rPr lang="cs-CZ" dirty="0"/>
              <a:t>hlava a srdce, nikoliv pouze hlava</a:t>
            </a:r>
          </a:p>
          <a:p>
            <a:r>
              <a:rPr lang="cs-CZ" dirty="0"/>
              <a:t>více vůdcovství než management </a:t>
            </a:r>
          </a:p>
          <a:p>
            <a:r>
              <a:rPr lang="cs-CZ" dirty="0"/>
              <a:t>dva systémy, jedná organizace- Síť a hierarchie musejí být neoddělitelné, s konstantním tokem informací a aktivit mezi nimi, který funguje, protože všichni dobrovolníci v síti pracují současně v hierarchii.</a:t>
            </a:r>
          </a:p>
        </p:txBody>
      </p:sp>
    </p:spTree>
    <p:extLst>
      <p:ext uri="{BB962C8B-B14F-4D97-AF65-F5344CB8AC3E}">
        <p14:creationId xmlns:p14="http://schemas.microsoft.com/office/powerpoint/2010/main" val="352051896"/>
      </p:ext>
    </p:extLst>
  </p:cSld>
  <p:clrMapOvr>
    <a:masterClrMapping/>
  </p:clrMapOvr>
</p:sld>
</file>

<file path=ppt/theme/theme1.xml><?xml version="1.0" encoding="utf-8"?>
<a:theme xmlns:a="http://schemas.openxmlformats.org/drawingml/2006/main" name="Stébla">
  <a:themeElements>
    <a:clrScheme name="Stébla">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Stébl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tébl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391</TotalTime>
  <Words>818</Words>
  <Application>Microsoft Office PowerPoint</Application>
  <PresentationFormat>Širokoúhlá obrazovka</PresentationFormat>
  <Paragraphs>90</Paragraphs>
  <Slides>12</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12</vt:i4>
      </vt:variant>
    </vt:vector>
  </HeadingPairs>
  <TitlesOfParts>
    <vt:vector size="17" baseType="lpstr">
      <vt:lpstr>Arial</vt:lpstr>
      <vt:lpstr>Century Gothic</vt:lpstr>
      <vt:lpstr>Wingdings</vt:lpstr>
      <vt:lpstr>Wingdings 3</vt:lpstr>
      <vt:lpstr>Stébla</vt:lpstr>
      <vt:lpstr>Změny v chápání organizační společnosti </vt:lpstr>
      <vt:lpstr>Obsah</vt:lpstr>
      <vt:lpstr>Důvody organizační změny</vt:lpstr>
      <vt:lpstr>Mezi vnější podněty pro provedení organizační změny se řadí:</vt:lpstr>
      <vt:lpstr>Vnitřními podněty pro organizační změnu</vt:lpstr>
      <vt:lpstr>Vývoj organizace</vt:lpstr>
      <vt:lpstr>Prezentace aplikace PowerPoint</vt:lpstr>
      <vt:lpstr>Organizační struktura:</vt:lpstr>
      <vt:lpstr>„Duální systém“</vt:lpstr>
      <vt:lpstr>Jak funguje strategická síť</vt:lpstr>
      <vt:lpstr>Osm akcelerátorů</vt:lpstr>
      <vt:lpstr>Změny ve firmě důsledně plánujte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Změny v chápání organizační společnosti</dc:title>
  <dc:creator>TEREZA</dc:creator>
  <cp:lastModifiedBy>svo0002</cp:lastModifiedBy>
  <cp:revision>39</cp:revision>
  <dcterms:created xsi:type="dcterms:W3CDTF">2015-05-06T14:07:24Z</dcterms:created>
  <dcterms:modified xsi:type="dcterms:W3CDTF">2020-05-05T05:38:22Z</dcterms:modified>
</cp:coreProperties>
</file>