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1" r:id="rId3"/>
    <p:sldId id="292" r:id="rId4"/>
    <p:sldId id="293" r:id="rId5"/>
    <p:sldId id="294" r:id="rId6"/>
    <p:sldId id="295" r:id="rId7"/>
    <p:sldId id="288" r:id="rId8"/>
    <p:sldId id="289" r:id="rId9"/>
    <p:sldId id="290" r:id="rId10"/>
    <p:sldId id="296" r:id="rId11"/>
    <p:sldId id="297" r:id="rId12"/>
    <p:sldId id="298" r:id="rId13"/>
    <p:sldId id="299" r:id="rId14"/>
    <p:sldId id="300" r:id="rId15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095">
          <p15:clr>
            <a:srgbClr val="A4A3A4"/>
          </p15:clr>
        </p15:guide>
        <p15:guide id="2" pos="21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4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242" autoAdjust="0"/>
    <p:restoredTop sz="94707" autoAdjust="0"/>
  </p:normalViewPr>
  <p:slideViewPr>
    <p:cSldViewPr snapToGrid="0">
      <p:cViewPr varScale="1">
        <p:scale>
          <a:sx n="108" d="100"/>
          <a:sy n="108" d="100"/>
        </p:scale>
        <p:origin x="1500" y="114"/>
      </p:cViewPr>
      <p:guideLst>
        <p:guide orient="horz" pos="4095"/>
        <p:guide pos="21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D03E7A-F743-42B2-BB8C-276484A43311}" type="datetimeFigureOut">
              <a:rPr lang="cs-CZ"/>
              <a:pPr>
                <a:defRPr/>
              </a:pPr>
              <a:t>05.05.2020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C10FA8-8C46-41C9-890C-802C7CCA133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  <p:transition spd="slow">
    <p:pull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7EA303-B1B2-40E6-A5BD-073689D665B4}" type="datetimeFigureOut">
              <a:rPr lang="cs-CZ"/>
              <a:pPr>
                <a:defRPr/>
              </a:pPr>
              <a:t>05.05.2020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5BBC7F-A0CC-49EA-A882-0C573499B6C4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  <p:transition spd="slow">
    <p:pull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4B5B1F-12FA-409C-B231-EDBD419154FF}" type="datetimeFigureOut">
              <a:rPr lang="cs-CZ"/>
              <a:pPr>
                <a:defRPr/>
              </a:pPr>
              <a:t>05.05.2020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7C65B9-8C18-4151-9B95-DE36BFE42EF5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  <p:transition spd="slow">
    <p:pull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FEDCD2-1617-479D-8922-38563E45B9E0}" type="datetimeFigureOut">
              <a:rPr lang="cs-CZ"/>
              <a:pPr>
                <a:defRPr/>
              </a:pPr>
              <a:t>05.05.2020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54E6D1-8589-4C92-968E-DE0C3AD9A1A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  <p:transition spd="slow">
    <p:pull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59EB75-5515-423D-8B88-96D28269E402}" type="datetimeFigureOut">
              <a:rPr lang="cs-CZ"/>
              <a:pPr>
                <a:defRPr/>
              </a:pPr>
              <a:t>05.05.2020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30891B-AC87-4564-A151-C02B7809764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  <p:transition spd="slow">
    <p:pull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E18C93-007E-478B-801A-676F3C29B62A}" type="datetimeFigureOut">
              <a:rPr lang="cs-CZ"/>
              <a:pPr>
                <a:defRPr/>
              </a:pPr>
              <a:t>05.05.2020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5A3D4F-C928-4613-957B-98E455B23FFF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  <p:transition spd="slow">
    <p:pull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92F33B-24CC-44F0-8005-627BC093D157}" type="datetimeFigureOut">
              <a:rPr lang="cs-CZ"/>
              <a:pPr>
                <a:defRPr/>
              </a:pPr>
              <a:t>05.05.2020</a:t>
            </a:fld>
            <a:endParaRPr lang="cs-CZ" dirty="0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A96FF0-4E0B-4923-9621-C7B11EB2510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  <p:transition spd="slow">
    <p:pull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DCD5B9-6962-45FE-A04E-02C6AB4BD1AF}" type="datetimeFigureOut">
              <a:rPr lang="cs-CZ"/>
              <a:pPr>
                <a:defRPr/>
              </a:pPr>
              <a:t>05.05.2020</a:t>
            </a:fld>
            <a:endParaRPr lang="cs-CZ" dirty="0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A278D6-EEE0-41D8-8D93-37FDEF07BED1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  <p:transition spd="slow">
    <p:pull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83B2DD-622B-4B6D-BF95-B2AFC5BAC70A}" type="datetimeFigureOut">
              <a:rPr lang="cs-CZ"/>
              <a:pPr>
                <a:defRPr/>
              </a:pPr>
              <a:t>05.05.2020</a:t>
            </a:fld>
            <a:endParaRPr lang="cs-CZ" dirty="0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E15D79-257E-4355-859B-889A90DFEEC1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  <p:transition spd="slow">
    <p:pull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8C1F2B-17F7-41CE-A091-498D868119A4}" type="datetimeFigureOut">
              <a:rPr lang="cs-CZ"/>
              <a:pPr>
                <a:defRPr/>
              </a:pPr>
              <a:t>05.05.2020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A71120-91BF-421C-B6C7-9DF30BF4043A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  <p:transition spd="slow">
    <p:pull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F28B33-5014-449B-94C4-027C1A4B2F51}" type="datetimeFigureOut">
              <a:rPr lang="cs-CZ"/>
              <a:pPr>
                <a:defRPr/>
              </a:pPr>
              <a:t>05.05.2020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3B7697-A82F-4373-90A0-79C2A4ED399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  <p:transition spd="slow">
    <p:pull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9484AFF-1CF1-4AE0-B7C1-3BA33C4A96E0}" type="datetimeFigureOut">
              <a:rPr lang="cs-CZ"/>
              <a:pPr>
                <a:defRPr/>
              </a:pPr>
              <a:t>05.05.2020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F4E6D32-DA7F-43A7-8FDC-B95E5D7676D3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ll dir="d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2571750"/>
            <a:ext cx="9144000" cy="180022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1400" b="1" dirty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>
                <a:latin typeface="Arial" pitchFamily="34" charset="0"/>
                <a:cs typeface="Arial" pitchFamily="34" charset="0"/>
              </a:rPr>
              <a:t>Osobnost člověka v organizaci</a:t>
            </a:r>
          </a:p>
        </p:txBody>
      </p:sp>
      <p:sp>
        <p:nvSpPr>
          <p:cNvPr id="2052" name="TextovéPole 7"/>
          <p:cNvSpPr txBox="1">
            <a:spLocks noChangeArrowheads="1"/>
          </p:cNvSpPr>
          <p:nvPr/>
        </p:nvSpPr>
        <p:spPr bwMode="auto">
          <a:xfrm>
            <a:off x="0" y="4811713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dirty="0"/>
              <a:t>Dagmar Svobodová</a:t>
            </a:r>
          </a:p>
        </p:txBody>
      </p:sp>
    </p:spTree>
  </p:cSld>
  <p:clrMapOvr>
    <a:masterClrMapping/>
  </p:clrMapOvr>
  <p:transition spd="slow">
    <p:pull dir="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1E597D-2EC0-4991-86E1-026812F512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styly chování - analytický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16309D2-E5B2-4304-BE85-3D397B178E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 eaLnBrk="1" hangingPunct="1">
              <a:buFont typeface="Wingdings" panose="05000000000000000000" pitchFamily="2" charset="2"/>
              <a:buNone/>
            </a:pPr>
            <a:r>
              <a:rPr lang="cs-CZ" altLang="cs-CZ" dirty="0"/>
              <a:t>Hodně myslí, pomalu jedná, kontroluje se, pasivní a tichý, racionální, logicky skládá fakta, cíl, věc, úkol.</a:t>
            </a:r>
          </a:p>
          <a:p>
            <a:pPr marL="0" indent="0" algn="just" eaLnBrk="1" hangingPunct="1">
              <a:buFont typeface="Wingdings" panose="05000000000000000000" pitchFamily="2" charset="2"/>
              <a:buNone/>
            </a:pPr>
            <a:endParaRPr lang="cs-CZ" altLang="cs-CZ" dirty="0"/>
          </a:p>
          <a:p>
            <a:pPr marL="0" indent="0" algn="just" eaLnBrk="1" hangingPunct="1">
              <a:buFont typeface="Wingdings" panose="05000000000000000000" pitchFamily="2" charset="2"/>
              <a:buNone/>
            </a:pPr>
            <a:r>
              <a:rPr lang="cs-CZ" altLang="cs-CZ" dirty="0"/>
              <a:t>Vyžaduje připravenost, držení se věci, praktické důkazy, nespěchat na rozhodnutí, nemanipulovat, nevyhrožovat, neponechat náhodě – plánovat, shrnovat pro a proti.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9629544"/>
      </p:ext>
    </p:extLst>
  </p:cSld>
  <p:clrMapOvr>
    <a:masterClrMapping/>
  </p:clrMapOvr>
  <p:transition spd="slow">
    <p:pull dir="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561FE3-8D50-4B09-8183-86307BBCC9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styly chování - řídící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F2A3C38-9061-46AA-9530-B8DFC8BBEB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 eaLnBrk="1" hangingPunct="1">
              <a:buFont typeface="Wingdings" panose="05000000000000000000" pitchFamily="2" charset="2"/>
              <a:buNone/>
            </a:pPr>
            <a:r>
              <a:rPr lang="cs-CZ" altLang="cs-CZ" dirty="0"/>
              <a:t>Aktivní, nezávislý, vytrvalý a ambiciózní, neukazuje emoce, racionální, vytváří postupy.</a:t>
            </a:r>
          </a:p>
          <a:p>
            <a:pPr marL="0" indent="0" algn="just" eaLnBrk="1" hangingPunct="1">
              <a:buFont typeface="Wingdings" panose="05000000000000000000" pitchFamily="2" charset="2"/>
              <a:buNone/>
            </a:pPr>
            <a:endParaRPr lang="cs-CZ" altLang="cs-CZ" dirty="0"/>
          </a:p>
          <a:p>
            <a:pPr marL="0" indent="0" algn="just" eaLnBrk="1" hangingPunct="1">
              <a:buFont typeface="Wingdings" panose="05000000000000000000" pitchFamily="2" charset="2"/>
              <a:buNone/>
            </a:pPr>
            <a:r>
              <a:rPr lang="cs-CZ" altLang="cs-CZ" dirty="0"/>
              <a:t>Vyžaduje připravenost, mluvit krátce a k věci, argumenty, návrhy alternativních řešení, držet se problému, nenabízet pochybné záruky, nemařit čas.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10628003"/>
      </p:ext>
    </p:extLst>
  </p:cSld>
  <p:clrMapOvr>
    <a:masterClrMapping/>
  </p:clrMapOvr>
  <p:transition spd="slow">
    <p:pull dir="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59C289-008A-4DFD-A1DF-10AFEFBEE3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styly chování - přátelský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1534B62-325D-4316-8FDC-2058890DAC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 eaLnBrk="1" hangingPunct="1">
              <a:buFont typeface="Wingdings" panose="05000000000000000000" pitchFamily="2" charset="2"/>
              <a:buNone/>
            </a:pPr>
            <a:r>
              <a:rPr lang="cs-CZ" altLang="cs-CZ" dirty="0"/>
              <a:t>Citlivý, rád potěší, má pochopení, má radost z úspěchu druhých, je emotivní, prioritou jsou vztahy, vnímá emoce.</a:t>
            </a:r>
          </a:p>
          <a:p>
            <a:pPr marL="0" indent="0" algn="just" eaLnBrk="1" hangingPunct="1">
              <a:buFont typeface="Wingdings" panose="05000000000000000000" pitchFamily="2" charset="2"/>
              <a:buNone/>
            </a:pPr>
            <a:endParaRPr lang="cs-CZ" altLang="cs-CZ" dirty="0"/>
          </a:p>
          <a:p>
            <a:pPr marL="0" indent="0" algn="just" eaLnBrk="1" hangingPunct="1">
              <a:buFont typeface="Wingdings" panose="05000000000000000000" pitchFamily="2" charset="2"/>
              <a:buNone/>
            </a:pPr>
            <a:r>
              <a:rPr lang="cs-CZ" altLang="cs-CZ" dirty="0"/>
              <a:t>Vyžaduje navázání kontaktu, lidskost, přívětivost, neformálnost, poskytnutí záruk, nenutit k rychlým odpovědím, nemluvit jen ve faktech a číslech.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34569321"/>
      </p:ext>
    </p:extLst>
  </p:cSld>
  <p:clrMapOvr>
    <a:masterClrMapping/>
  </p:clrMapOvr>
  <p:transition spd="slow">
    <p:pull dir="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790C0A0-C2BF-4E18-B249-B540D03EB0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styly chování - expresivní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F18D5C3-2FBA-4BDE-ABCF-A648E7E6A3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 eaLnBrk="1" hangingPunct="1">
              <a:buFont typeface="Wingdings" panose="05000000000000000000" pitchFamily="2" charset="2"/>
              <a:buNone/>
            </a:pPr>
            <a:r>
              <a:rPr lang="cs-CZ" altLang="cs-CZ" dirty="0"/>
              <a:t>Má rád vzrušení, projevuje sklony k unáhlenému zobecňování, egocentrický, emotivní.</a:t>
            </a:r>
          </a:p>
          <a:p>
            <a:pPr marL="0" indent="0" algn="just" eaLnBrk="1" hangingPunct="1">
              <a:buFont typeface="Wingdings" panose="05000000000000000000" pitchFamily="2" charset="2"/>
              <a:buNone/>
            </a:pPr>
            <a:endParaRPr lang="cs-CZ" altLang="cs-CZ" dirty="0"/>
          </a:p>
          <a:p>
            <a:pPr marL="0" indent="0" algn="just" eaLnBrk="1" hangingPunct="1">
              <a:buFont typeface="Wingdings" panose="05000000000000000000" pitchFamily="2" charset="2"/>
              <a:buNone/>
            </a:pPr>
            <a:r>
              <a:rPr lang="cs-CZ" altLang="cs-CZ" dirty="0"/>
              <a:t>Vyžaduje podporu snů, nadějí a záměrů, neřešit detaily, prosadit své názory, neopírat se o legislativu, reagovat pružně, zvláštní výhody.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65826593"/>
      </p:ext>
    </p:extLst>
  </p:cSld>
  <p:clrMapOvr>
    <a:masterClrMapping/>
  </p:clrMapOvr>
  <p:transition spd="slow">
    <p:pull dir="d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007F70-D95E-42F8-AA42-5BF64F1447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Styl manažerské práce </a:t>
            </a:r>
            <a:br>
              <a:rPr lang="cs-CZ" dirty="0"/>
            </a:br>
            <a:r>
              <a:rPr lang="cs-CZ" dirty="0"/>
              <a:t>podle pravomocí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4FD58F0-8B16-47BD-9E5F-C1BA254D1E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Tx/>
              <a:buChar char="-"/>
            </a:pPr>
            <a:endParaRPr lang="cs-CZ" altLang="cs-CZ" dirty="0"/>
          </a:p>
          <a:p>
            <a:pPr>
              <a:buFont typeface="Arial" panose="020B0604020202020204" pitchFamily="34" charset="0"/>
              <a:buChar char="•"/>
            </a:pPr>
            <a:r>
              <a:rPr lang="cs-CZ" altLang="cs-CZ" dirty="0"/>
              <a:t>Autokratický vedoucí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altLang="cs-CZ" dirty="0"/>
              <a:t>Konzultativní vedoucí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altLang="cs-CZ" dirty="0"/>
              <a:t>Demokratický vedoucí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altLang="cs-CZ" dirty="0"/>
              <a:t>Participativní vedoucí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5976166"/>
      </p:ext>
    </p:extLst>
  </p:cSld>
  <p:clrMapOvr>
    <a:masterClrMapping/>
  </p:clrMapOvr>
  <p:transition spd="slow">
    <p:pull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041B55-51BC-4090-81E9-0FD2410E19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Osobnost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6A11022-5B0F-43E0-9139-E1B2AFE5E4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 eaLnBrk="1" hangingPunct="1">
              <a:buFont typeface="Wingdings" panose="05000000000000000000" pitchFamily="2" charset="2"/>
              <a:buNone/>
            </a:pPr>
            <a:r>
              <a:rPr lang="cs-CZ" altLang="cs-CZ" dirty="0"/>
              <a:t>Souhrn duševních a tělesných vlastností člověka jako celku. Osobnost je tím, čím člověk ve skutečnosti je.</a:t>
            </a:r>
          </a:p>
          <a:p>
            <a:pPr marL="0" indent="0" algn="just" eaLnBrk="1" hangingPunct="1">
              <a:buFont typeface="Wingdings" panose="05000000000000000000" pitchFamily="2" charset="2"/>
              <a:buNone/>
            </a:pPr>
            <a:r>
              <a:rPr lang="cs-CZ" altLang="cs-CZ" dirty="0"/>
              <a:t>Každý člověk má něco společného s ostatními lidmi, něco pouze s některými lidmi a v něčem je jedinečný.</a:t>
            </a:r>
          </a:p>
          <a:p>
            <a:pPr marL="0" indent="0" algn="just" eaLnBrk="1" hangingPunct="1">
              <a:buFont typeface="Wingdings" panose="05000000000000000000" pitchFamily="2" charset="2"/>
              <a:buNone/>
            </a:pPr>
            <a:r>
              <a:rPr lang="cs-CZ" altLang="cs-CZ" dirty="0"/>
              <a:t>Typologie osobnosti umožňují rychlejší orientaci v chování a prožívání druhých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02357388"/>
      </p:ext>
    </p:extLst>
  </p:cSld>
  <p:clrMapOvr>
    <a:masterClrMapping/>
  </p:clrMapOvr>
  <p:transition spd="slow">
    <p:pull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8E6CD8-D4B5-4CA9-8071-792E6BB78F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Sebekoncepce</a:t>
            </a:r>
            <a:r>
              <a:rPr lang="cs-CZ" dirty="0"/>
              <a:t> osobnosti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3C55C9F-08CF-49FE-96B7-CF7A94C4C7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cs-CZ" dirty="0"/>
              <a:t>Formování </a:t>
            </a:r>
            <a:r>
              <a:rPr lang="cs-CZ" dirty="0" err="1"/>
              <a:t>sebekoncepce</a:t>
            </a:r>
            <a:r>
              <a:rPr lang="cs-CZ" dirty="0"/>
              <a:t> osobnosti probíhá v cyklu sociální interakce, který je tvořen čtyřmi fázemi:</a:t>
            </a:r>
          </a:p>
          <a:p>
            <a:pPr>
              <a:defRPr/>
            </a:pPr>
            <a:endParaRPr lang="cs-CZ" dirty="0"/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cs-CZ" dirty="0"/>
              <a:t>vnímání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cs-CZ" dirty="0" err="1"/>
              <a:t>sebekoncepce</a:t>
            </a:r>
            <a:endParaRPr lang="cs-CZ" dirty="0"/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cs-CZ" dirty="0"/>
              <a:t>chování 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cs-CZ" dirty="0"/>
              <a:t>aktuální reakce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37984256"/>
      </p:ext>
    </p:extLst>
  </p:cSld>
  <p:clrMapOvr>
    <a:masterClrMapping/>
  </p:clrMapOvr>
  <p:transition spd="slow">
    <p:pull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8C7DE6D-6F49-4CA3-A565-ACA63BA765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2800" dirty="0"/>
              <a:t>Osobnost je souhrnem fyzických, psychických a sociálních vlastností, které jsou u každého člověka jiné</a:t>
            </a:r>
            <a:endParaRPr lang="cs-CZ" sz="28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8EC81AD-DB45-4F68-ACAA-9F7FA7A007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dirty="0"/>
              <a:t>Rozvoj osobnosti nemá stálý charakter, jedná se o formativní proces, který přináší změny a u každého jedince je originální. Mezi složky osobnosti patří: 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cs-CZ" sz="2800" dirty="0"/>
              <a:t>schopnosti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cs-CZ" sz="2800" dirty="0"/>
              <a:t>dovednosti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cs-CZ" sz="2800" dirty="0"/>
              <a:t>motivace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cs-CZ" sz="2800" dirty="0"/>
              <a:t>vůle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cs-CZ" sz="2800" dirty="0"/>
              <a:t>charakter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cs-CZ" sz="2800" dirty="0"/>
              <a:t>temperament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68969329"/>
      </p:ext>
    </p:extLst>
  </p:cSld>
  <p:clrMapOvr>
    <a:masterClrMapping/>
  </p:clrMapOvr>
  <p:transition spd="slow">
    <p:pull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D1E68B6-DF8C-4855-89FE-D49716F3CC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Schopnosti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014608A-18F7-4FC4-9249-4F11920D33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Font typeface="Arial" panose="020B0604020202020204" pitchFamily="34" charset="0"/>
              <a:buChar char="•"/>
            </a:pPr>
            <a:r>
              <a:rPr lang="cs-CZ" altLang="cs-CZ" dirty="0"/>
              <a:t>Vlohy jsou rozvinuté výcvikem, vzděláním, zkušeností. </a:t>
            </a:r>
          </a:p>
          <a:p>
            <a:pPr algn="just" eaLnBrk="1" hangingPunct="1">
              <a:buFont typeface="Arial" panose="020B0604020202020204" pitchFamily="34" charset="0"/>
              <a:buChar char="•"/>
            </a:pPr>
            <a:r>
              <a:rPr lang="cs-CZ" altLang="cs-CZ" dirty="0"/>
              <a:t>Vlastnosti osobnosti jsou důležité pro využití v určité činnosti. Člověk se s nimi nerodí. </a:t>
            </a:r>
          </a:p>
          <a:p>
            <a:pPr algn="just" eaLnBrk="1" hangingPunct="1">
              <a:buFont typeface="Arial" panose="020B0604020202020204" pitchFamily="34" charset="0"/>
              <a:buChar char="•"/>
            </a:pPr>
            <a:r>
              <a:rPr lang="cs-CZ" altLang="cs-CZ" dirty="0"/>
              <a:t>Jádrem schopností jsou vlohy – dispozice.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dirty="0"/>
              <a:t>Není-li vloha rozvíjena, možnost přetvářet se ve schopnost ztrácí.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6782870"/>
      </p:ext>
    </p:extLst>
  </p:cSld>
  <p:clrMapOvr>
    <a:masterClrMapping/>
  </p:clrMapOvr>
  <p:transition spd="slow">
    <p:pull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E1C79BF-1052-4BD2-A1EE-20BE3AFDE1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Motivy a postoje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12A0015-F0AC-41EC-B183-678885A04C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Font typeface="Arial" panose="020B0604020202020204" pitchFamily="34" charset="0"/>
              <a:buChar char="•"/>
            </a:pPr>
            <a:r>
              <a:rPr lang="cs-CZ" altLang="cs-CZ" dirty="0"/>
              <a:t>Motivy jsou pohnutky udávající chování směr a energii (hladový – potrava, žíznivý – pití, oba jsou energičtější než nemotivovaný).</a:t>
            </a:r>
          </a:p>
          <a:p>
            <a:pPr algn="just" eaLnBrk="1" hangingPunct="1">
              <a:buFont typeface="Arial" panose="020B0604020202020204" pitchFamily="34" charset="0"/>
              <a:buChar char="•"/>
            </a:pPr>
            <a:endParaRPr lang="cs-CZ" altLang="cs-CZ" dirty="0"/>
          </a:p>
          <a:p>
            <a:pPr algn="just" eaLnBrk="1" hangingPunct="1">
              <a:buFont typeface="Arial" panose="020B0604020202020204" pitchFamily="34" charset="0"/>
              <a:buChar char="•"/>
            </a:pPr>
            <a:r>
              <a:rPr lang="cs-CZ" altLang="cs-CZ" dirty="0"/>
              <a:t>Postoje jsou názory nebo připravenost k činu ve vztahu s určitým problémem nebo volbou. Postoje jsou důležitou složkou komunikace a jsou ovlivňovány potřebami a zájmy osobností.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19239027"/>
      </p:ext>
    </p:extLst>
  </p:cSld>
  <p:clrMapOvr>
    <a:masterClrMapping/>
  </p:clrMapOvr>
  <p:transition spd="slow">
    <p:pull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0" y="803564"/>
            <a:ext cx="9143999" cy="6340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endParaRPr lang="cs-CZ" sz="2000" dirty="0"/>
          </a:p>
          <a:p>
            <a:pPr algn="ctr"/>
            <a:r>
              <a:rPr lang="cs-CZ" sz="2000" dirty="0"/>
              <a:t> </a:t>
            </a:r>
            <a:r>
              <a:rPr lang="cs-CZ" sz="2000" b="1" dirty="0"/>
              <a:t>Přehled složek osobnosti</a:t>
            </a:r>
          </a:p>
          <a:p>
            <a:endParaRPr lang="cs-CZ" sz="2000" b="1" dirty="0"/>
          </a:p>
          <a:p>
            <a:pPr>
              <a:buFont typeface="Wingdings" pitchFamily="2" charset="2"/>
              <a:buChar char="§"/>
            </a:pPr>
            <a:r>
              <a:rPr lang="cs-CZ" b="1" dirty="0"/>
              <a:t> Tělesné vlastnosti</a:t>
            </a:r>
            <a:r>
              <a:rPr lang="cs-CZ" dirty="0"/>
              <a:t>  - fyzické složky osobnosti</a:t>
            </a:r>
            <a:endParaRPr lang="sk-SK" dirty="0"/>
          </a:p>
          <a:p>
            <a:pPr>
              <a:buFont typeface="Wingdings" pitchFamily="2" charset="2"/>
              <a:buChar char="§"/>
            </a:pPr>
            <a:r>
              <a:rPr lang="cs-CZ" b="1" dirty="0"/>
              <a:t> Psychické procesy</a:t>
            </a:r>
            <a:r>
              <a:rPr lang="cs-CZ" dirty="0"/>
              <a:t> - spojené a působí společně /celek osobnosti/</a:t>
            </a:r>
            <a:endParaRPr lang="sk-SK" dirty="0"/>
          </a:p>
          <a:p>
            <a:pPr>
              <a:buFont typeface="Wingdings" pitchFamily="2" charset="2"/>
              <a:buChar char="§"/>
            </a:pPr>
            <a:r>
              <a:rPr lang="cs-CZ" b="1" dirty="0"/>
              <a:t> Psychické stavy </a:t>
            </a:r>
            <a:r>
              <a:rPr lang="cs-CZ" dirty="0"/>
              <a:t>- odlišují jedince od ostatních /individuální a typologické rozdíly/.</a:t>
            </a:r>
            <a:endParaRPr lang="sk-SK" dirty="0"/>
          </a:p>
          <a:p>
            <a:pPr>
              <a:buFont typeface="Wingdings" pitchFamily="2" charset="2"/>
              <a:buChar char="§"/>
            </a:pPr>
            <a:r>
              <a:rPr lang="cs-CZ" b="1" dirty="0"/>
              <a:t> Integrace do společnosti</a:t>
            </a:r>
            <a:r>
              <a:rPr lang="cs-CZ" dirty="0"/>
              <a:t>  -  vývojový pohled na osobnost</a:t>
            </a:r>
          </a:p>
          <a:p>
            <a:endParaRPr lang="cs-CZ" b="1" dirty="0"/>
          </a:p>
          <a:p>
            <a:pPr lvl="0"/>
            <a:endParaRPr lang="sk-SK" sz="2000" b="1" dirty="0"/>
          </a:p>
          <a:p>
            <a:pPr lvl="0"/>
            <a:r>
              <a:rPr lang="sk-SK" sz="2000" b="1" dirty="0"/>
              <a:t> Vybrané </a:t>
            </a:r>
            <a:r>
              <a:rPr lang="sk-SK" sz="2000" b="1" dirty="0" err="1"/>
              <a:t>teorie</a:t>
            </a:r>
            <a:r>
              <a:rPr lang="sk-SK" sz="2000" b="1" dirty="0"/>
              <a:t> osobnosti</a:t>
            </a:r>
          </a:p>
          <a:p>
            <a:pPr lvl="0"/>
            <a:endParaRPr lang="sk-SK" sz="2000" b="1" dirty="0"/>
          </a:p>
          <a:p>
            <a:pPr lvl="0">
              <a:buFont typeface="Wingdings" pitchFamily="2" charset="2"/>
              <a:buChar char="§"/>
            </a:pPr>
            <a:r>
              <a:rPr lang="sk-SK" sz="2000" dirty="0"/>
              <a:t> </a:t>
            </a:r>
            <a:r>
              <a:rPr lang="cs-CZ" sz="20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cs-CZ" sz="200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Introgenní</a:t>
            </a:r>
            <a:r>
              <a:rPr lang="cs-CZ" sz="20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teorie osobnosti </a:t>
            </a:r>
          </a:p>
          <a:p>
            <a:pPr lvl="0">
              <a:buFont typeface="Wingdings" pitchFamily="2" charset="2"/>
              <a:buChar char="§"/>
            </a:pPr>
            <a:r>
              <a:rPr lang="cs-CZ" sz="2000" dirty="0">
                <a:latin typeface="Arial" pitchFamily="34" charset="0"/>
                <a:cs typeface="Arial" pitchFamily="34" charset="0"/>
              </a:rPr>
              <a:t>  Exogenní teorie osobnosti (behaviorální teorie osobnosti)</a:t>
            </a:r>
          </a:p>
          <a:p>
            <a:pPr>
              <a:buFont typeface="Wingdings" pitchFamily="2" charset="2"/>
              <a:buChar char="§"/>
            </a:pPr>
            <a:r>
              <a:rPr lang="cs-CZ" sz="2000" dirty="0">
                <a:latin typeface="Arial" pitchFamily="34" charset="0"/>
                <a:cs typeface="Arial" pitchFamily="34" charset="0"/>
              </a:rPr>
              <a:t>  </a:t>
            </a:r>
            <a:r>
              <a:rPr lang="cs-CZ" sz="2000" dirty="0"/>
              <a:t>Humanistické teorie osobnosti</a:t>
            </a:r>
          </a:p>
          <a:p>
            <a:endParaRPr lang="sk-SK" sz="2000" b="1" dirty="0"/>
          </a:p>
          <a:p>
            <a:endParaRPr lang="sk-SK" sz="2000" b="1" dirty="0"/>
          </a:p>
          <a:p>
            <a:pPr>
              <a:buFont typeface="Arial" pitchFamily="34" charset="0"/>
              <a:buChar char="•"/>
            </a:pPr>
            <a:endParaRPr lang="cs-CZ" sz="2000" dirty="0"/>
          </a:p>
          <a:p>
            <a:endParaRPr lang="cs-CZ" sz="2000" dirty="0"/>
          </a:p>
          <a:p>
            <a:endParaRPr lang="cs-CZ" sz="2000" dirty="0"/>
          </a:p>
          <a:p>
            <a:pPr eaLnBrk="1" hangingPunct="1">
              <a:lnSpc>
                <a:spcPct val="90000"/>
              </a:lnSpc>
            </a:pPr>
            <a:endParaRPr lang="cs-CZ" sz="2000" dirty="0"/>
          </a:p>
          <a:p>
            <a:pPr eaLnBrk="1" hangingPunct="1">
              <a:lnSpc>
                <a:spcPct val="90000"/>
              </a:lnSpc>
            </a:pPr>
            <a:endParaRPr lang="cs-CZ" sz="2000" dirty="0"/>
          </a:p>
        </p:txBody>
      </p:sp>
      <p:sp>
        <p:nvSpPr>
          <p:cNvPr id="8" name="Obdélník 7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331593"/>
      </p:ext>
    </p:extLst>
  </p:cSld>
  <p:clrMapOvr>
    <a:masterClrMapping/>
  </p:clrMapOvr>
  <p:transition spd="slow">
    <p:pull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25259" y="1317172"/>
            <a:ext cx="847725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400" b="1" dirty="0"/>
              <a:t> </a:t>
            </a:r>
            <a:endParaRPr lang="cs-CZ" sz="2000" dirty="0"/>
          </a:p>
          <a:p>
            <a:pPr>
              <a:buFont typeface="Arial" pitchFamily="34" charset="0"/>
              <a:buChar char="•"/>
            </a:pPr>
            <a:endParaRPr lang="cs-CZ" sz="2000" dirty="0"/>
          </a:p>
          <a:p>
            <a:endParaRPr lang="cs-CZ" sz="2000" dirty="0"/>
          </a:p>
          <a:p>
            <a:endParaRPr lang="cs-CZ" sz="2000" dirty="0"/>
          </a:p>
          <a:p>
            <a:pPr eaLnBrk="1" hangingPunct="1">
              <a:lnSpc>
                <a:spcPct val="90000"/>
              </a:lnSpc>
            </a:pPr>
            <a:endParaRPr lang="cs-CZ" sz="2000" dirty="0"/>
          </a:p>
          <a:p>
            <a:pPr eaLnBrk="1" hangingPunct="1">
              <a:lnSpc>
                <a:spcPct val="90000"/>
              </a:lnSpc>
            </a:pPr>
            <a:endParaRPr lang="cs-CZ" sz="2000" dirty="0"/>
          </a:p>
        </p:txBody>
      </p:sp>
      <p:sp>
        <p:nvSpPr>
          <p:cNvPr id="8" name="Obdélník 7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0" y="1281154"/>
            <a:ext cx="9143999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s-CZ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Introgenní</a:t>
            </a:r>
            <a:r>
              <a:rPr kumimoji="0" lang="cs-CZ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teorie osobnosti:</a:t>
            </a:r>
            <a:r>
              <a:rPr kumimoji="0" lang="cs-CZ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cs-CZ" dirty="0"/>
              <a:t>osobnost vysvětluje jako navrstvení</a:t>
            </a:r>
            <a:r>
              <a:rPr lang="cs-CZ" b="1" dirty="0"/>
              <a:t> </a:t>
            </a:r>
            <a:r>
              <a:rPr lang="cs-CZ" dirty="0"/>
              <a:t>různých vlastností.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cs-CZ" dirty="0"/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cs-CZ" dirty="0"/>
              <a:t>Freudova psychoanalýza rozlišuje tři vrstvy osobnosti: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cs-CZ" dirty="0"/>
          </a:p>
          <a:p>
            <a:pPr lvl="0" algn="just"/>
            <a:r>
              <a:rPr lang="cs-CZ" b="1" dirty="0"/>
              <a:t>Ono /Id/</a:t>
            </a:r>
            <a:r>
              <a:rPr lang="cs-CZ" dirty="0"/>
              <a:t> - nejhlubší vrstva, kde je uložené všechno vrozené, je středem nevědomí (instinktů, pudů a sexuality).</a:t>
            </a:r>
          </a:p>
          <a:p>
            <a:pPr lvl="0" algn="just"/>
            <a:endParaRPr lang="sk-SK" dirty="0"/>
          </a:p>
          <a:p>
            <a:pPr lvl="0" algn="just"/>
            <a:r>
              <a:rPr lang="cs-CZ" b="1" dirty="0"/>
              <a:t>Já /Ego/</a:t>
            </a:r>
            <a:r>
              <a:rPr lang="cs-CZ" dirty="0"/>
              <a:t> - střed vědomí, harmonizuje konflikty mezi pudy, morálkou /mezi Ono a </a:t>
            </a:r>
            <a:r>
              <a:rPr lang="cs-CZ" dirty="0" err="1"/>
              <a:t>Nadjá</a:t>
            </a:r>
            <a:r>
              <a:rPr lang="cs-CZ" dirty="0"/>
              <a:t>/ a vnějším světem, potlačuje pudy, pomáhá jejich uplatnění.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endParaRPr lang="sk-SK" dirty="0"/>
          </a:p>
          <a:p>
            <a:pPr lvl="0" algn="just"/>
            <a:r>
              <a:rPr lang="cs-CZ" b="1" dirty="0" err="1"/>
              <a:t>Nadjá</a:t>
            </a:r>
            <a:r>
              <a:rPr lang="cs-CZ" b="1" dirty="0"/>
              <a:t> /Superego/</a:t>
            </a:r>
            <a:r>
              <a:rPr lang="cs-CZ" dirty="0"/>
              <a:t> - svědomí jako výsledek výchovy a morálního nátlaku, ideální Já je souhrnem osobních i společenských norem a pravidel platných v prostředí, ve kterém se daná osoba pohybuje.</a:t>
            </a:r>
            <a:endParaRPr lang="sk-SK" dirty="0"/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lang="sk-SK" dirty="0"/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lang="cs-CZ" b="1" dirty="0"/>
          </a:p>
          <a:p>
            <a:pPr algn="just">
              <a:buFont typeface="Wingdings" pitchFamily="2" charset="2"/>
              <a:buChar char="§"/>
            </a:pPr>
            <a:endParaRPr lang="cs-CZ" b="1" dirty="0"/>
          </a:p>
          <a:p>
            <a:pPr>
              <a:buFont typeface="Wingdings" pitchFamily="2" charset="2"/>
              <a:buChar char="§"/>
            </a:pPr>
            <a:endParaRPr lang="cs-CZ" b="1" dirty="0"/>
          </a:p>
          <a:p>
            <a:pPr>
              <a:buFont typeface="Wingdings" pitchFamily="2" charset="2"/>
              <a:buChar char="§"/>
            </a:pPr>
            <a:endParaRPr lang="cs-CZ" b="1" dirty="0"/>
          </a:p>
          <a:p>
            <a:pPr>
              <a:buFont typeface="Wingdings" pitchFamily="2" charset="2"/>
              <a:buChar char="§"/>
            </a:pPr>
            <a:endParaRPr lang="sk-SK" dirty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endParaRPr kumimoji="0" lang="cs-CZ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945336"/>
      </p:ext>
    </p:extLst>
  </p:cSld>
  <p:clrMapOvr>
    <a:masterClrMapping/>
  </p:clrMapOvr>
  <p:transition spd="slow">
    <p:pull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25259" y="1317172"/>
            <a:ext cx="847725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cs-CZ" sz="2000" dirty="0"/>
          </a:p>
          <a:p>
            <a:pPr eaLnBrk="1" hangingPunct="1">
              <a:lnSpc>
                <a:spcPct val="90000"/>
              </a:lnSpc>
            </a:pPr>
            <a:endParaRPr lang="cs-CZ" sz="2000" dirty="0"/>
          </a:p>
          <a:p>
            <a:pPr eaLnBrk="1" hangingPunct="1">
              <a:lnSpc>
                <a:spcPct val="90000"/>
              </a:lnSpc>
            </a:pPr>
            <a:endParaRPr lang="cs-CZ" sz="2000" dirty="0"/>
          </a:p>
        </p:txBody>
      </p:sp>
      <p:sp>
        <p:nvSpPr>
          <p:cNvPr id="8" name="Obdélník 7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1" y="-208193"/>
            <a:ext cx="914400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b="1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b="1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b="1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b="1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b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    Exogenní teorie (behaviorální teorie osobnosti)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b="1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b="1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b="1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b="1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b="1" i="0" u="none" strike="noStrike" cap="none" normalizeH="0" baseline="0" dirty="0">
              <a:ln>
                <a:noFill/>
              </a:ln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b="1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b="1" i="0" u="none" strike="noStrike" cap="none" normalizeH="0" baseline="0" dirty="0">
              <a:ln>
                <a:noFill/>
              </a:ln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b="1" i="0" u="none" strike="noStrike" cap="none" normalizeH="0" baseline="0" dirty="0">
              <a:ln>
                <a:noFill/>
              </a:ln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200" b="1" dirty="0">
              <a:solidFill>
                <a:srgbClr val="0070C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Obdĺžnik 8"/>
          <p:cNvSpPr/>
          <p:nvPr/>
        </p:nvSpPr>
        <p:spPr>
          <a:xfrm>
            <a:off x="290945" y="1305159"/>
            <a:ext cx="8409709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dirty="0"/>
              <a:t>Osobnost představuje jednání. V protikladu k </a:t>
            </a:r>
            <a:r>
              <a:rPr lang="cs-CZ" dirty="0" err="1"/>
              <a:t>introgenním</a:t>
            </a:r>
            <a:r>
              <a:rPr lang="cs-CZ" dirty="0"/>
              <a:t> teoriím je typické, že popírají možnost prvotních sil, které formují osobnost. Behavioristické teorie osobnosti zdůrazňují vnější jednání jako rozhodující pro vývoj osobnosti.</a:t>
            </a:r>
            <a:endParaRPr lang="sk-SK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sk-SK" dirty="0"/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219509" y="3489090"/>
            <a:ext cx="8567304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1" i="0" u="none" strike="noStrike" cap="none" normalizeH="0" baseline="0" dirty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Humanistické teorie osobnosti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b="1" i="0" u="none" strike="noStrike" cap="none" normalizeH="0" baseline="0" dirty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dirty="0">
                <a:latin typeface="Arial" pitchFamily="34" charset="0"/>
                <a:ea typeface="Times New Roman" pitchFamily="18" charset="0"/>
                <a:cs typeface="Arial" pitchFamily="34" charset="0"/>
              </a:rPr>
              <a:t>O</a:t>
            </a:r>
            <a:r>
              <a:rPr kumimoji="0" lang="cs-CZ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sobnost</a:t>
            </a:r>
            <a:r>
              <a:rPr kumimoji="0" lang="cs-CZ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je výsledkem </a:t>
            </a:r>
            <a:r>
              <a:rPr kumimoji="0" lang="cs-CZ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působení</a:t>
            </a:r>
            <a:r>
              <a:rPr kumimoji="0" lang="cs-CZ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cs-CZ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společenských situací</a:t>
            </a:r>
            <a:r>
              <a:rPr kumimoji="0" lang="cs-CZ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v kterých se vyvíjí a žije. Hlavní úlohu při formování</a:t>
            </a:r>
            <a:r>
              <a:rPr kumimoji="0" lang="cs-CZ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cs-CZ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osobnosti se připisuje sociálnímu prostředí a učení. Osobnost je </a:t>
            </a:r>
            <a:r>
              <a:rPr lang="cs-CZ" dirty="0">
                <a:latin typeface="Arial" pitchFamily="34" charset="0"/>
                <a:ea typeface="Times New Roman" pitchFamily="18" charset="0"/>
                <a:cs typeface="Arial" pitchFamily="34" charset="0"/>
              </a:rPr>
              <a:t>s</a:t>
            </a:r>
            <a:r>
              <a:rPr kumimoji="0" lang="cs-CZ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ložená ze dvou vrstev: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285750" marR="0" lvl="0" indent="-285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cs-CZ" b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i</a:t>
            </a:r>
            <a:r>
              <a:rPr kumimoji="0" lang="cs-CZ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ndividualizované </a:t>
            </a:r>
            <a:r>
              <a:rPr lang="cs-CZ" b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J</a:t>
            </a:r>
            <a:r>
              <a:rPr kumimoji="0" lang="cs-CZ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á</a:t>
            </a:r>
            <a:r>
              <a:rPr kumimoji="0" lang="cs-CZ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- prezentuje, </a:t>
            </a:r>
            <a:r>
              <a:rPr lang="cs-CZ" dirty="0">
                <a:latin typeface="Arial" pitchFamily="34" charset="0"/>
                <a:ea typeface="Times New Roman" pitchFamily="18" charset="0"/>
                <a:cs typeface="Arial" pitchFamily="34" charset="0"/>
              </a:rPr>
              <a:t>c</a:t>
            </a:r>
            <a:r>
              <a:rPr kumimoji="0" lang="cs-CZ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 je v člověku vrozené</a:t>
            </a:r>
            <a:r>
              <a:rPr lang="cs-CZ" dirty="0">
                <a:latin typeface="Arial" pitchFamily="34" charset="0"/>
                <a:ea typeface="Times New Roman" pitchFamily="18" charset="0"/>
                <a:cs typeface="Arial" pitchFamily="34" charset="0"/>
              </a:rPr>
              <a:t> a</a:t>
            </a:r>
            <a:r>
              <a:rPr kumimoji="0" lang="cs-CZ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původní</a:t>
            </a:r>
            <a:endParaRPr lang="sk-SK" dirty="0">
              <a:latin typeface="Arial" pitchFamily="34" charset="0"/>
              <a:cs typeface="Arial" pitchFamily="34" charset="0"/>
            </a:endParaRPr>
          </a:p>
          <a:p>
            <a:pPr marL="285750" marR="0" lvl="0" indent="-285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cs-CZ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socializované </a:t>
            </a:r>
            <a:r>
              <a:rPr lang="cs-CZ" b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J</a:t>
            </a:r>
            <a:r>
              <a:rPr kumimoji="0" lang="cs-CZ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á</a:t>
            </a:r>
            <a:r>
              <a:rPr kumimoji="0" lang="cs-CZ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– představuje, co člověk získá</a:t>
            </a:r>
            <a:r>
              <a:rPr kumimoji="0" lang="cs-CZ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cs-CZ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výchovou</a:t>
            </a:r>
            <a:r>
              <a:rPr lang="cs-CZ" dirty="0">
                <a:latin typeface="Arial" pitchFamily="34" charset="0"/>
                <a:ea typeface="Times New Roman" pitchFamily="18" charset="0"/>
                <a:cs typeface="Arial" pitchFamily="34" charset="0"/>
              </a:rPr>
              <a:t> a</a:t>
            </a:r>
            <a:r>
              <a:rPr kumimoji="0" lang="cs-CZ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sebevýchovou</a:t>
            </a:r>
            <a:endParaRPr kumimoji="0" lang="sk-SK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023460"/>
      </p:ext>
    </p:extLst>
  </p:cSld>
  <p:clrMapOvr>
    <a:masterClrMapping/>
  </p:clrMapOvr>
  <p:transition spd="slow">
    <p:pull dir="d"/>
  </p:transition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uxusný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1937</TotalTime>
  <Words>726</Words>
  <Application>Microsoft Office PowerPoint</Application>
  <PresentationFormat>Předvádění na obrazovce (4:3)</PresentationFormat>
  <Paragraphs>115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9" baseType="lpstr">
      <vt:lpstr>Arial</vt:lpstr>
      <vt:lpstr>Calibri</vt:lpstr>
      <vt:lpstr>Times New Roman</vt:lpstr>
      <vt:lpstr>Wingdings</vt:lpstr>
      <vt:lpstr>Motiv sady Office</vt:lpstr>
      <vt:lpstr>Prezentace aplikace PowerPoint</vt:lpstr>
      <vt:lpstr>Osobnost</vt:lpstr>
      <vt:lpstr>Sebekoncepce osobnosti</vt:lpstr>
      <vt:lpstr>Osobnost je souhrnem fyzických, psychických a sociálních vlastností, které jsou u každého člověka jiné</vt:lpstr>
      <vt:lpstr>Schopnosti</vt:lpstr>
      <vt:lpstr>Motivy a postoje</vt:lpstr>
      <vt:lpstr>Prezentace aplikace PowerPoint</vt:lpstr>
      <vt:lpstr>Prezentace aplikace PowerPoint</vt:lpstr>
      <vt:lpstr>Prezentace aplikace PowerPoint</vt:lpstr>
      <vt:lpstr>Základní styly chování - analytický</vt:lpstr>
      <vt:lpstr>Základní styly chování - řídící</vt:lpstr>
      <vt:lpstr>Základní styly chování - přátelský</vt:lpstr>
      <vt:lpstr>Základní styly chování - expresivní</vt:lpstr>
      <vt:lpstr>Styl manažerské práce  podle pravomocí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Štefan</dc:creator>
  <cp:lastModifiedBy>svo0002</cp:lastModifiedBy>
  <cp:revision>207</cp:revision>
  <dcterms:created xsi:type="dcterms:W3CDTF">2008-12-30T09:11:17Z</dcterms:created>
  <dcterms:modified xsi:type="dcterms:W3CDTF">2020-05-05T06:17:29Z</dcterms:modified>
</cp:coreProperties>
</file>