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3" r:id="rId5"/>
    <p:sldId id="294" r:id="rId6"/>
    <p:sldId id="295" r:id="rId7"/>
    <p:sldId id="288" r:id="rId8"/>
    <p:sldId id="289" r:id="rId9"/>
    <p:sldId id="290" r:id="rId10"/>
    <p:sldId id="296" r:id="rId11"/>
    <p:sldId id="297" r:id="rId12"/>
    <p:sldId id="298" r:id="rId13"/>
    <p:sldId id="299" r:id="rId14"/>
    <p:sldId id="30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2" autoAdjust="0"/>
    <p:restoredTop sz="94707" autoAdjust="0"/>
  </p:normalViewPr>
  <p:slideViewPr>
    <p:cSldViewPr snapToGrid="0">
      <p:cViewPr varScale="1">
        <p:scale>
          <a:sx n="108" d="100"/>
          <a:sy n="108" d="100"/>
        </p:scale>
        <p:origin x="1500" y="114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05.05.2020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Osobnost člověka v organizaci</a:t>
            </a: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/>
              <a:t>Dagmar Svobodová</a:t>
            </a:r>
          </a:p>
        </p:txBody>
      </p:sp>
    </p:spTree>
  </p:cSld>
  <p:clrMapOvr>
    <a:masterClrMapping/>
  </p:clrMapOvr>
  <p:transition spd="slow"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E597D-2EC0-4991-86E1-026812F51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styly chování - analytický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6309D2-E5B2-4304-BE85-3D397B17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Hodně myslí, pomalu jedná, kontroluje se, pasivní a tichý, racionální, logicky skládá fakta, cíl, věc, úkol.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Vyžaduje připravenost, držení se věci, praktické důkazy, nespěchat na rozhodnutí, nemanipulovat, nevyhrožovat, neponechat náhodě – plánovat, shrnovat pro a proti.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629544"/>
      </p:ext>
    </p:extLst>
  </p:cSld>
  <p:clrMapOvr>
    <a:masterClrMapping/>
  </p:clrMapOvr>
  <p:transition spd="slow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61FE3-8D50-4B09-8183-86307BBC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styly chování - řídící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A3C38-9061-46AA-9530-B8DFC8BBE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Aktivní, nezávislý, vytrvalý a ambiciózní, neukazuje emoce, racionální, vytváří postupy.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Vyžaduje připravenost, mluvit krátce a k věci, argumenty, návrhy alternativních řešení, držet se problému, nenabízet pochybné záruky, nemařit čas.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628003"/>
      </p:ext>
    </p:extLst>
  </p:cSld>
  <p:clrMapOvr>
    <a:masterClrMapping/>
  </p:clrMapOvr>
  <p:transition spd="slow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9C289-008A-4DFD-A1DF-10AFEFBE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styly chování - přátelský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534B62-325D-4316-8FDC-2058890DA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Citlivý, rád potěší, má pochopení, má radost z úspěchu druhých, je emotivní, prioritou jsou vztahy, vnímá emoce.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Vyžaduje navázání kontaktu, lidskost, přívětivost, neformálnost, poskytnutí záruk, nenutit k rychlým odpovědím, nemluvit jen ve faktech a číslech.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569321"/>
      </p:ext>
    </p:extLst>
  </p:cSld>
  <p:clrMapOvr>
    <a:masterClrMapping/>
  </p:clrMapOvr>
  <p:transition spd="slow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0C0A0-C2BF-4E18-B249-B540D03E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styly chování - expresivní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18D5C3-2FBA-4BDE-ABCF-A648E7E6A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Má rád vzrušení, projevuje sklony k unáhlenému zobecňování, egocentrický, emotivní.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Vyžaduje podporu snů, nadějí a záměrů, neřešit detaily, prosadit své názory, neopírat se o legislativu, reagovat pružně, zvláštní výhody.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26593"/>
      </p:ext>
    </p:extLst>
  </p:cSld>
  <p:clrMapOvr>
    <a:masterClrMapping/>
  </p:clrMapOvr>
  <p:transition spd="slow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07F70-D95E-42F8-AA42-5BF64F144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 manažerské práce </a:t>
            </a:r>
            <a:br>
              <a:rPr lang="cs-CZ" dirty="0"/>
            </a:br>
            <a:r>
              <a:rPr lang="cs-CZ" dirty="0"/>
              <a:t>podle pravomocí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FD58F0-8B16-47BD-9E5F-C1BA254D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endParaRPr lang="cs-CZ" alt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Autokratický vedoucí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Konzultativní vedoucí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Demokratický vedoucí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Participativní vedoucí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976166"/>
      </p:ext>
    </p:extLst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41B55-51BC-4090-81E9-0FD2410E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A11022-5B0F-43E0-9139-E1B2AFE5E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Souhrn duševních a tělesných vlastností člověka jako celku. Osobnost je tím, čím člověk ve skutečnosti je.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Každý člověk má něco společného s ostatními lidmi, něco pouze s některými lidmi a v něčem je jedinečný.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Typologie osobnosti umožňují rychlejší orientaci v chování a prožívání druhých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57388"/>
      </p:ext>
    </p:extLst>
  </p:cSld>
  <p:clrMapOvr>
    <a:masterClrMapping/>
  </p:clrMapOvr>
  <p:transition spd="slow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E6CD8-D4B5-4CA9-8071-792E6BB7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Sebekoncepce</a:t>
            </a:r>
            <a:r>
              <a:rPr lang="cs-CZ" dirty="0"/>
              <a:t>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C55C9F-08CF-49FE-96B7-CF7A94C4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Formování </a:t>
            </a:r>
            <a:r>
              <a:rPr lang="cs-CZ" dirty="0" err="1"/>
              <a:t>sebekoncepce</a:t>
            </a:r>
            <a:r>
              <a:rPr lang="cs-CZ" dirty="0"/>
              <a:t> osobnosti probíhá v cyklu sociální interakce, který je tvořen čtyřmi fázemi:</a:t>
            </a:r>
          </a:p>
          <a:p>
            <a:pPr>
              <a:defRPr/>
            </a:pPr>
            <a:endParaRPr 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vnímání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sebekoncepce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chování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aktuální reakce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984256"/>
      </p:ext>
    </p:extLst>
  </p:cSld>
  <p:clrMapOvr>
    <a:masterClrMapping/>
  </p:clrMapOvr>
  <p:transition spd="slow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7DE6D-6F49-4CA3-A565-ACA63BA7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/>
              <a:t>Osobnost je souhrnem fyzických, psychických a sociálních vlastností, které jsou u každého člověka jiné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EC81AD-DB45-4F68-ACAA-9F7FA7A00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Rozvoj osobnosti nemá stálý charakter, jedná se o formativní proces, který přináší změny a u každého jedince je originální. Mezi složky osobnosti patří: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schopnosti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dovednosti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motivace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vůle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charakter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temperament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969329"/>
      </p:ext>
    </p:extLst>
  </p:cSld>
  <p:clrMapOvr>
    <a:masterClrMapping/>
  </p:clrMapOvr>
  <p:transition spd="slow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E68B6-DF8C-4855-89FE-D49716F3C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14608A-18F7-4FC4-9249-4F11920D3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Vlohy jsou rozvinuté výcvikem, vzděláním, zkušeností.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Vlastnosti osobnosti jsou důležité pro využití v určité činnosti. Člověk se s nimi nerodí.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Jádrem schopností jsou vlohy – dispozice.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Není-li vloha rozvíjena, možnost přetvářet se ve schopnost ztrácí.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782870"/>
      </p:ext>
    </p:extLst>
  </p:cSld>
  <p:clrMapOvr>
    <a:masterClrMapping/>
  </p:clrMapOvr>
  <p:transition spd="slow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C79BF-1052-4BD2-A1EE-20BE3AFD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a postoje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2A0015-F0AC-41EC-B183-678885A0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Motivy jsou pohnutky udávající chování směr a energii (hladový – potrava, žíznivý – pití, oba jsou energičtější než nemotivovaný).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Postoje jsou názory nebo připravenost k činu ve vztahu s určitým problémem nebo volbou. Postoje jsou důležitou složkou komunikace a jsou ovlivňovány potřebami a zájmy osobností.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239027"/>
      </p:ext>
    </p:extLst>
  </p:cSld>
  <p:clrMapOvr>
    <a:masterClrMapping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803564"/>
            <a:ext cx="9143999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 algn="ctr"/>
            <a:r>
              <a:rPr lang="cs-CZ" sz="2000" dirty="0"/>
              <a:t> </a:t>
            </a:r>
            <a:r>
              <a:rPr lang="cs-CZ" sz="2000" b="1" dirty="0"/>
              <a:t>Přehled složek osobnosti</a:t>
            </a:r>
          </a:p>
          <a:p>
            <a:endParaRPr lang="cs-CZ" sz="2000" b="1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 Tělesné vlastnosti</a:t>
            </a:r>
            <a:r>
              <a:rPr lang="cs-CZ" dirty="0"/>
              <a:t>  - fyzické složky osobnosti</a:t>
            </a:r>
            <a:endParaRPr lang="sk-SK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 Psychické procesy</a:t>
            </a:r>
            <a:r>
              <a:rPr lang="cs-CZ" dirty="0"/>
              <a:t> - spojené a působí společně /celek osobnosti/</a:t>
            </a:r>
            <a:endParaRPr lang="sk-SK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 Psychické stavy </a:t>
            </a:r>
            <a:r>
              <a:rPr lang="cs-CZ" dirty="0"/>
              <a:t>- odlišují jedince od ostatních /individuální a typologické rozdíly/.</a:t>
            </a:r>
            <a:endParaRPr lang="sk-SK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 Integrace do společnosti</a:t>
            </a:r>
            <a:r>
              <a:rPr lang="cs-CZ" dirty="0"/>
              <a:t>  -  vývojový pohled na osobnost</a:t>
            </a:r>
          </a:p>
          <a:p>
            <a:endParaRPr lang="cs-CZ" b="1" dirty="0"/>
          </a:p>
          <a:p>
            <a:pPr lvl="0"/>
            <a:endParaRPr lang="sk-SK" sz="2000" b="1" dirty="0"/>
          </a:p>
          <a:p>
            <a:pPr lvl="0"/>
            <a:r>
              <a:rPr lang="sk-SK" sz="2000" b="1" dirty="0"/>
              <a:t> Vybrané </a:t>
            </a:r>
            <a:r>
              <a:rPr lang="sk-SK" sz="2000" b="1" dirty="0" err="1"/>
              <a:t>teorie</a:t>
            </a:r>
            <a:r>
              <a:rPr lang="sk-SK" sz="2000" b="1" dirty="0"/>
              <a:t> osobnosti</a:t>
            </a:r>
          </a:p>
          <a:p>
            <a:pPr lvl="0"/>
            <a:endParaRPr lang="sk-SK" sz="2000" b="1" dirty="0"/>
          </a:p>
          <a:p>
            <a:pPr lvl="0">
              <a:buFont typeface="Wingdings" pitchFamily="2" charset="2"/>
              <a:buChar char="§"/>
            </a:pPr>
            <a:r>
              <a:rPr lang="sk-SK" sz="2000" dirty="0"/>
              <a:t> </a:t>
            </a:r>
            <a:r>
              <a:rPr lang="cs-CZ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2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Introgenní</a:t>
            </a:r>
            <a:r>
              <a:rPr lang="cs-CZ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teorie osobnosti </a:t>
            </a:r>
          </a:p>
          <a:p>
            <a:pPr lvl="0">
              <a:buFont typeface="Wingdings" pitchFamily="2" charset="2"/>
              <a:buChar char="§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Exogenní teorie osobnosti (behaviorální teorie osobnosti)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/>
              <a:t>Humanistické teorie osobnosti</a:t>
            </a:r>
          </a:p>
          <a:p>
            <a:endParaRPr lang="sk-SK" sz="2000" b="1" dirty="0"/>
          </a:p>
          <a:p>
            <a:endParaRPr lang="sk-SK" sz="2000" b="1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31593"/>
      </p:ext>
    </p:extLst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 </a:t>
            </a:r>
            <a:endParaRPr lang="cs-CZ" sz="2000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281154"/>
            <a:ext cx="914399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Introgenní</a:t>
            </a:r>
            <a:r>
              <a:rPr kumimoji="0" 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teorie osobnosti:</a:t>
            </a:r>
            <a:r>
              <a:rPr kumimoji="0" lang="cs-CZ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/>
              <a:t>osobnost vysvětluje jako navrstvení</a:t>
            </a:r>
            <a:r>
              <a:rPr lang="cs-CZ" b="1" dirty="0"/>
              <a:t> </a:t>
            </a:r>
            <a:r>
              <a:rPr lang="cs-CZ" dirty="0"/>
              <a:t>různých vlastností.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dirty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dirty="0"/>
              <a:t>Freudova psychoanalýza rozlišuje tři vrstvy osobnosti: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dirty="0"/>
          </a:p>
          <a:p>
            <a:pPr lvl="0" algn="just"/>
            <a:r>
              <a:rPr lang="cs-CZ" b="1" dirty="0"/>
              <a:t>Ono /Id/</a:t>
            </a:r>
            <a:r>
              <a:rPr lang="cs-CZ" dirty="0"/>
              <a:t> - nejhlubší vrstva, kde je uložené všechno vrozené, je středem nevědomí (instinktů, pudů a sexuality).</a:t>
            </a:r>
          </a:p>
          <a:p>
            <a:pPr lvl="0" algn="just"/>
            <a:endParaRPr lang="sk-SK" dirty="0"/>
          </a:p>
          <a:p>
            <a:pPr lvl="0" algn="just"/>
            <a:r>
              <a:rPr lang="cs-CZ" b="1" dirty="0"/>
              <a:t>Já /Ego/</a:t>
            </a:r>
            <a:r>
              <a:rPr lang="cs-CZ" dirty="0"/>
              <a:t> - střed vědomí, harmonizuje konflikty mezi pudy, morálkou /mezi Ono a </a:t>
            </a:r>
            <a:r>
              <a:rPr lang="cs-CZ" dirty="0" err="1"/>
              <a:t>Nadjá</a:t>
            </a:r>
            <a:r>
              <a:rPr lang="cs-CZ" dirty="0"/>
              <a:t>/ a vnějším světem, potlačuje pudy, pomáhá jejich uplatnění.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k-SK" dirty="0"/>
          </a:p>
          <a:p>
            <a:pPr lvl="0" algn="just"/>
            <a:r>
              <a:rPr lang="cs-CZ" b="1" dirty="0" err="1"/>
              <a:t>Nadjá</a:t>
            </a:r>
            <a:r>
              <a:rPr lang="cs-CZ" b="1" dirty="0"/>
              <a:t> /Superego/</a:t>
            </a:r>
            <a:r>
              <a:rPr lang="cs-CZ" dirty="0"/>
              <a:t> - svědomí jako výsledek výchovy a morálního nátlaku, ideální Já je souhrnem osobních i společenských norem a pravidel platných v prostředí, ve kterém se daná osoba pohybuje.</a:t>
            </a:r>
            <a:endParaRPr lang="sk-SK" dirty="0"/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sk-SK" dirty="0"/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cs-CZ" b="1" dirty="0"/>
          </a:p>
          <a:p>
            <a:pPr algn="just">
              <a:buFont typeface="Wingdings" pitchFamily="2" charset="2"/>
              <a:buChar char="§"/>
            </a:pPr>
            <a:endParaRPr lang="cs-CZ" b="1" dirty="0"/>
          </a:p>
          <a:p>
            <a:pPr>
              <a:buFont typeface="Wingdings" pitchFamily="2" charset="2"/>
              <a:buChar char="§"/>
            </a:pPr>
            <a:endParaRPr lang="cs-CZ" b="1" dirty="0"/>
          </a:p>
          <a:p>
            <a:pPr>
              <a:buFont typeface="Wingdings" pitchFamily="2" charset="2"/>
              <a:buChar char="§"/>
            </a:pPr>
            <a:endParaRPr lang="cs-CZ" b="1" dirty="0"/>
          </a:p>
          <a:p>
            <a:pPr>
              <a:buFont typeface="Wingdings" pitchFamily="2" charset="2"/>
              <a:buChar char="§"/>
            </a:pPr>
            <a:endParaRPr lang="sk-SK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5336"/>
      </p:ext>
    </p:extLst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" y="-208193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Exogenní teorie (behaviorální teorie osobnosti)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290945" y="1305159"/>
            <a:ext cx="84097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Osobnost představuje jednání. V protikladu k </a:t>
            </a:r>
            <a:r>
              <a:rPr lang="cs-CZ" dirty="0" err="1"/>
              <a:t>introgenním</a:t>
            </a:r>
            <a:r>
              <a:rPr lang="cs-CZ" dirty="0"/>
              <a:t> teoriím je typické, že popírají možnost prvotních sil, které formují osobnost. Behavioristické teorie osobnosti zdůrazňují vnější jednání jako rozhodující pro vývoj osobnosti.</a:t>
            </a:r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sk-SK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19509" y="3489090"/>
            <a:ext cx="85673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Humanistické teorie osobnosti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cs-CZ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sobnost</a:t>
            </a:r>
            <a:r>
              <a:rPr kumimoji="0" lang="cs-CZ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 výsledkem </a:t>
            </a:r>
            <a:r>
              <a:rPr kumimoji="0" lang="cs-CZ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působení</a:t>
            </a:r>
            <a:r>
              <a:rPr kumimoji="0" lang="cs-CZ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společenských situací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 kterých se vyvíjí a žije. Hlavní úlohu při formování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osobnosti se připisuje sociálnímu prostředí a učení. Osobnost je 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ložená ze dvou vrstev: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ndividualizované </a:t>
            </a: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prezentuje, 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je v člověku vrozené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původní</a:t>
            </a:r>
            <a:endParaRPr lang="sk-SK" dirty="0"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socializované </a:t>
            </a: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představuje, co člověk získá</a:t>
            </a:r>
            <a:r>
              <a:rPr kumimoji="0" lang="cs-CZ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výchovou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sebevýchovou</a:t>
            </a:r>
            <a:endParaRPr kumimoji="0" lang="sk-S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3460"/>
      </p:ext>
    </p:extLst>
  </p:cSld>
  <p:clrMapOvr>
    <a:masterClrMapping/>
  </p:clrMapOvr>
  <p:transition spd="slow">
    <p:pull dir="d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726</Words>
  <Application>Microsoft Office PowerPoint</Application>
  <PresentationFormat>Předvádění na obrazovce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Motiv sady Office</vt:lpstr>
      <vt:lpstr>Prezentace aplikace PowerPoint</vt:lpstr>
      <vt:lpstr>Osobnost</vt:lpstr>
      <vt:lpstr>Sebekoncepce osobnosti</vt:lpstr>
      <vt:lpstr>Osobnost je souhrnem fyzických, psychických a sociálních vlastností, které jsou u každého člověka jiné</vt:lpstr>
      <vt:lpstr>Schopnosti</vt:lpstr>
      <vt:lpstr>Motivy a postoje</vt:lpstr>
      <vt:lpstr>Prezentace aplikace PowerPoint</vt:lpstr>
      <vt:lpstr>Prezentace aplikace PowerPoint</vt:lpstr>
      <vt:lpstr>Prezentace aplikace PowerPoint</vt:lpstr>
      <vt:lpstr>Základní styly chování - analytický</vt:lpstr>
      <vt:lpstr>Základní styly chování - řídící</vt:lpstr>
      <vt:lpstr>Základní styly chování - přátelský</vt:lpstr>
      <vt:lpstr>Základní styly chování - expresivní</vt:lpstr>
      <vt:lpstr>Styl manažerské práce  podle pravomocí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svo0002</cp:lastModifiedBy>
  <cp:revision>207</cp:revision>
  <dcterms:created xsi:type="dcterms:W3CDTF">2008-12-30T09:11:17Z</dcterms:created>
  <dcterms:modified xsi:type="dcterms:W3CDTF">2020-05-05T06:17:29Z</dcterms:modified>
</cp:coreProperties>
</file>