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5" r:id="rId13"/>
    <p:sldId id="274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C07A6-B80C-412C-99B4-18510909BD24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64C4E-8241-416E-A50C-94EA560E3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6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4C4E-8241-416E-A50C-94EA560E30D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8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20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0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59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0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68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9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80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5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62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81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5D6F2-1E54-4AE5-A749-7AD6E270BAEB}" type="datetimeFigureOut">
              <a:rPr lang="cs-CZ" smtClean="0"/>
              <a:t>6. 4. 2019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94B2A-D466-4BE2-9A46-123CAB4B9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48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SPRÁVNÍ PRÁVO PROCESNÍ</a:t>
            </a:r>
            <a:r>
              <a:rPr lang="cs-CZ" dirty="0"/>
              <a:t>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57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476672"/>
            <a:ext cx="79928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Komunikace se správním orgánem</a:t>
            </a:r>
            <a:endParaRPr lang="cs-CZ" sz="2400" b="1" dirty="0"/>
          </a:p>
          <a:p>
            <a:endParaRPr lang="cs-CZ" b="1" dirty="0"/>
          </a:p>
          <a:p>
            <a:pPr algn="just"/>
            <a:r>
              <a:rPr lang="cs-CZ" b="1" dirty="0"/>
              <a:t>Doručování veřejnou vyhláškou </a:t>
            </a:r>
            <a:r>
              <a:rPr lang="cs-CZ" dirty="0"/>
              <a:t>představuje formu doručení nikoliv prostřednictvím doručovatele, ale pomocí úřední desky. Doručení tímto způsobem zákon umožňuje v případě, že se jedná o:</a:t>
            </a:r>
          </a:p>
          <a:p>
            <a:pPr algn="just"/>
            <a:endParaRPr lang="cs-CZ" dirty="0"/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 neznámého pobytu,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osobu, které se prokazatelně nedaří doručovat,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osobu, která není správnímu orgánu známa,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cs-CZ" dirty="0"/>
              <a:t>pokud tak stanoví zákon (např. v řízení s velkým počtem účastníků).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Doručení veřejnou vyhláškou </a:t>
            </a:r>
            <a:r>
              <a:rPr lang="cs-CZ" dirty="0"/>
              <a:t>se provede tak, že se písemnost, popřípadě oznámení o možnosti převzít písemnost, vyvěsí na úřední desce správního orgánu, který písemnost doručuje; na písemnosti se vyznačí den vyvěšení. Písemnost nebo oznámení se zveřejní též způsobem umožňujícím dálkový přístup. Patnáctým dnem po vyvěšení se písemnost považuje za doručenou, byla-li v této lhůtě splněna i povinnost zveřejnění způsobem umožňujícím dálkový přístup. </a:t>
            </a:r>
          </a:p>
        </p:txBody>
      </p:sp>
    </p:spTree>
    <p:extLst>
      <p:ext uri="{BB962C8B-B14F-4D97-AF65-F5344CB8AC3E}">
        <p14:creationId xmlns:p14="http://schemas.microsoft.com/office/powerpoint/2010/main" val="714456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5656" y="-402818"/>
            <a:ext cx="691276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 smtClean="0"/>
          </a:p>
          <a:p>
            <a:r>
              <a:rPr lang="cs-CZ" sz="2400" b="1" dirty="0" smtClean="0"/>
              <a:t>Komunikace </a:t>
            </a:r>
            <a:r>
              <a:rPr lang="cs-CZ" sz="2400" b="1" dirty="0"/>
              <a:t>se správním orgánem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Kam správní orgán doručuje?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Právnická osoba – datová schránka, právnické osoby jsou povinny zřídit datovou schránku, na ty, jež se zákonná povinnost nevztahuje na adresu jejich sídla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Fyzická osoba</a:t>
            </a:r>
          </a:p>
          <a:p>
            <a:pPr algn="just"/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Má-li zřízenu datovou schránku, pak datová schránka (absolutní přednost)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adresa sdělená účastníkem (i email, je-li do 3 dnů potvrzen se zaručeným elektronickým podpisem)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Adresa pro doručování uvedená v ISEO (informační systém evidence obyvatel) = na bázi dobrovolnosti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Adresa trvalého pobytu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Kdekoli bude zastižena</a:t>
            </a:r>
          </a:p>
        </p:txBody>
      </p:sp>
    </p:spTree>
    <p:extLst>
      <p:ext uri="{BB962C8B-B14F-4D97-AF65-F5344CB8AC3E}">
        <p14:creationId xmlns:p14="http://schemas.microsoft.com/office/powerpoint/2010/main" val="3600357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správního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běžné správní řízení má následující fáze</a:t>
            </a:r>
          </a:p>
          <a:p>
            <a:pPr marL="514350" indent="-514350">
              <a:buAutoNum type="alphaLcParenR"/>
            </a:pPr>
            <a:r>
              <a:rPr lang="cs-CZ" dirty="0" smtClean="0"/>
              <a:t>zahájení</a:t>
            </a:r>
          </a:p>
          <a:p>
            <a:pPr marL="514350" indent="-51435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rojednání (součástí bývá dokazování)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rozhodnutí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897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správního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2 způsoby</a:t>
            </a:r>
          </a:p>
          <a:p>
            <a:pPr marL="457200" indent="-457200" algn="just">
              <a:buAutoNum type="alphaLcParenR"/>
            </a:pPr>
            <a:r>
              <a:rPr lang="cs-CZ" sz="2400" dirty="0" smtClean="0"/>
              <a:t>na návrh = okamžikem, kdy návrh (žádost) dojde (napadne na správní orgán) – den, který na podání vyznačí podatelna správního orgánu</a:t>
            </a:r>
          </a:p>
          <a:p>
            <a:pPr marL="457200" indent="-457200" algn="just">
              <a:buAutoNum type="alphaLcParenR"/>
            </a:pPr>
            <a:r>
              <a:rPr lang="cs-CZ" sz="2400" dirty="0" smtClean="0"/>
              <a:t>z moci úřední = okamžikem, kdy je zahájení řízení účastníkovi oznámeno (přítomnému ústně, nepřítomnému doručením oznámení)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1257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Projednání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 smtClean="0"/>
              <a:t>Správní orgán zpravidla nařídí k projednání věci </a:t>
            </a:r>
            <a:r>
              <a:rPr lang="cs-CZ" sz="2400" b="1" dirty="0" smtClean="0"/>
              <a:t>ústní jednání</a:t>
            </a:r>
            <a:r>
              <a:rPr lang="cs-CZ" sz="2400" dirty="0" smtClean="0"/>
              <a:t>, pokud neprovádí dokazování a vychází toliko z podkladů pro rozhodnutí, nenařizuje ústní jednání, vždy však musí dát účastníkovi možnost, aby se před vydáním rozhodnutí seznámil s podklady pro jeho vydání a měl možnost se k nim vyjádřit (§ 36 odst. 3 správního řádu).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Podklady pro rozhodnutí = podklad pro rozhodnutí je širší pojem než důkaz (demonstrativně jsou podklady vyjmenovány v § 50 odst. 1 správního řádu: návrhy účastníků, </a:t>
            </a:r>
            <a:r>
              <a:rPr lang="cs-CZ" sz="2400" b="1" dirty="0" smtClean="0"/>
              <a:t>důkazy</a:t>
            </a:r>
            <a:r>
              <a:rPr lang="cs-CZ" sz="2400" dirty="0" smtClean="0"/>
              <a:t>, skutečnosti známé správnímu orgánu z jeho činnosti, podklady od jiných správních orgánu, skutečnosti obecně známé)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3885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Dokazovaná skutečnost </a:t>
            </a:r>
            <a:r>
              <a:rPr lang="cs-CZ" dirty="0" smtClean="0"/>
              <a:t>= to, co je nutno prokázat (přestupek spočívající v jízdě na červenou)</a:t>
            </a:r>
          </a:p>
          <a:p>
            <a:pPr marL="0" indent="0" algn="just">
              <a:buNone/>
            </a:pPr>
            <a:r>
              <a:rPr lang="cs-CZ" b="1" dirty="0" smtClean="0"/>
              <a:t>Důkazní prostředek </a:t>
            </a:r>
            <a:r>
              <a:rPr lang="cs-CZ" dirty="0" smtClean="0"/>
              <a:t>= to, z čeho lze získat poznatek k dokazované skutečnosti (policista, který přestupek viděl, fotodokumentace)</a:t>
            </a:r>
          </a:p>
          <a:p>
            <a:pPr marL="0" indent="0" algn="just">
              <a:buNone/>
            </a:pPr>
            <a:r>
              <a:rPr lang="cs-CZ" b="1" dirty="0" smtClean="0"/>
              <a:t>Důkaz</a:t>
            </a:r>
            <a:r>
              <a:rPr lang="cs-CZ" dirty="0" smtClean="0"/>
              <a:t> = výsledek procesu dokazování (svědecká výpověď policisty, fotodokumentace provedená jako listinný důkaz)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02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Důkaz</a:t>
            </a:r>
          </a:p>
          <a:p>
            <a:r>
              <a:rPr lang="cs-CZ" sz="2000" dirty="0" smtClean="0"/>
              <a:t>Svědeckou výpovědí = osoba, která dokazovanou skutečnost pozorovala se po řádném poučení vyslechne k tomu, co vnímala svými smysly</a:t>
            </a:r>
          </a:p>
          <a:p>
            <a:r>
              <a:rPr lang="cs-CZ" sz="2000" dirty="0" smtClean="0"/>
              <a:t>Listinou = za přítomnosti účastníků se sdělí obsah listiny nebo se přečte</a:t>
            </a:r>
          </a:p>
          <a:p>
            <a:r>
              <a:rPr lang="cs-CZ" sz="2000" dirty="0" smtClean="0"/>
              <a:t>Ohledáním = přímé pozorování skutečnosti (věci, situace, místa) správním orgánem, které je řádně zachyceno a popsáno</a:t>
            </a:r>
          </a:p>
          <a:p>
            <a:r>
              <a:rPr lang="cs-CZ" sz="2000" dirty="0" smtClean="0"/>
              <a:t>Znaleckým posudkem = otázka, pro jejichž zodpovězení je potřeba odborných znalostí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Provedené důkazy následně správní orgán hodnotí, přičemž posuzuje minimálně následující kritéria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8605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 smtClean="0"/>
              <a:t>vztah k dokazované skutečnosti (svědek na místě skutečně byl)</a:t>
            </a:r>
          </a:p>
          <a:p>
            <a:pPr algn="just"/>
            <a:r>
              <a:rPr lang="cs-CZ" sz="2800" dirty="0" smtClean="0"/>
              <a:t>pravdivost (svědek mluvil pravdu)</a:t>
            </a:r>
          </a:p>
          <a:p>
            <a:pPr algn="just"/>
            <a:r>
              <a:rPr lang="cs-CZ" sz="2800" dirty="0"/>
              <a:t>v</a:t>
            </a:r>
            <a:r>
              <a:rPr lang="cs-CZ" sz="2800" dirty="0" smtClean="0"/>
              <a:t>ěrohodnost (100 let stará listina je na „čistém papíru“)</a:t>
            </a:r>
          </a:p>
          <a:p>
            <a:pPr marL="0" indent="0" algn="just">
              <a:buNone/>
            </a:pPr>
            <a:r>
              <a:rPr lang="cs-CZ" sz="2800" dirty="0" smtClean="0"/>
              <a:t>= na základě hodnocení důkazů, jakož i dalších podkladů si správní orgán učiní závěr o zjištěném skutkovém stavu a rozhodne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37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</a:t>
            </a:r>
            <a:r>
              <a:rPr lang="cs-CZ" b="1" dirty="0"/>
              <a:t>právo procesní </a:t>
            </a:r>
            <a:r>
              <a:rPr lang="cs-CZ" dirty="0"/>
              <a:t>= upravuje procesněprávní postavení subjektů tzv. správního řízení, jakož i vlastní procesněprávní postup při rozhodování o právech, právem chráněných zájmů a povinnostech účastníků správního řízení konaného před orgány veřejné správy.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Právní úprava zahrnující regulaci správního práva procesního je v rozhodující míře upravena </a:t>
            </a:r>
            <a:r>
              <a:rPr lang="cs-CZ" b="1" dirty="0"/>
              <a:t>v zákoně č. 500/2004 Sb., správní řád</a:t>
            </a:r>
            <a:r>
              <a:rPr lang="cs-CZ" dirty="0"/>
              <a:t>, ve znění pozdějších předpisů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právo procesní v širším slova smyslu = zákonem stanovený postup správních orgánů, vztahuje se na jakoukoli činnost správního orgánu, a to i mimo správní řízení, např. vyřizování stížností dle § 175 správního řádu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právo procesní v užším slova smyslu = zákonem stanovený postup vedení správního řízení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9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endParaRPr lang="cs-CZ" b="1" dirty="0"/>
          </a:p>
          <a:p>
            <a:pPr algn="just"/>
            <a:r>
              <a:rPr lang="cs-CZ" dirty="0"/>
              <a:t>Text </a:t>
            </a:r>
            <a:r>
              <a:rPr lang="cs-CZ" b="1" dirty="0"/>
              <a:t>zákona č. 500/2004 Sb., správní řád</a:t>
            </a:r>
            <a:r>
              <a:rPr lang="cs-CZ" dirty="0"/>
              <a:t>, ve znění pozdějších předpisů, je členěn do </a:t>
            </a:r>
            <a:r>
              <a:rPr lang="cs-CZ" b="1" dirty="0"/>
              <a:t>8 částí</a:t>
            </a:r>
            <a:r>
              <a:rPr lang="cs-CZ" dirty="0"/>
              <a:t>:</a:t>
            </a:r>
          </a:p>
          <a:p>
            <a:pPr algn="just"/>
            <a:endParaRPr lang="cs-CZ" sz="1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úvodní ustanovení (§ 1 – 8),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obecná ustanovení o správním řízení (§ 9 – 129),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zvláštní ustanovení o správním řízení (§ 130 – 153),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vyjádření, osvědčení, sdělení (§ 154 – 158),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veřejnoprávní smlouvy (§ 159 – 170),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opatření obecné povahy (§ 171 – 174),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společná, přechodná a závěrečná ustanovení (§ 175 – 183),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cs-CZ" dirty="0"/>
              <a:t>účinnost (§ 184).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Těžiště úpravy je obsaženo v části 2. a 3., které jsou ještě dále výrazně podrobně členěny.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Předmětem správního řízení </a:t>
            </a:r>
            <a:r>
              <a:rPr lang="cs-CZ" dirty="0"/>
              <a:t>je rozhodovací činnost orgánů veřejné správy, jejímž účelem je vydání rozhodnutí, jímž se v určité konkrétní věci zakládají, mění nebo ruší práva anebo povinnosti jmenovitě určené osoby nebo jimiž se v určité věci autoritativně prohlašuje, že taková osoba práva nebo povinnosti má nebo </a:t>
            </a:r>
            <a:r>
              <a:rPr lang="cs-CZ" dirty="0" smtClean="0"/>
              <a:t>nemá (§ 9 správního řádu)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26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POJEM A PODSTATA SPRÁVNÍHO PRÁVA PROCESNÍHO</a:t>
            </a:r>
          </a:p>
          <a:p>
            <a:endParaRPr lang="cs-CZ" b="1" dirty="0"/>
          </a:p>
          <a:p>
            <a:r>
              <a:rPr lang="cs-CZ" dirty="0"/>
              <a:t>Správní řízení se obvykle člení na tzv. </a:t>
            </a:r>
            <a:r>
              <a:rPr lang="cs-CZ" b="1" dirty="0"/>
              <a:t>správní řízení obecné </a:t>
            </a:r>
            <a:r>
              <a:rPr lang="cs-CZ" dirty="0"/>
              <a:t>a </a:t>
            </a:r>
            <a:r>
              <a:rPr lang="cs-CZ" b="1" dirty="0"/>
              <a:t>správní řízení zvláštní</a:t>
            </a:r>
            <a:r>
              <a:rPr lang="cs-CZ" dirty="0"/>
              <a:t>.</a:t>
            </a:r>
          </a:p>
          <a:p>
            <a:endParaRPr lang="cs-CZ" dirty="0"/>
          </a:p>
          <a:p>
            <a:pPr algn="just"/>
            <a:r>
              <a:rPr lang="cs-CZ" b="1" dirty="0"/>
              <a:t>Obecné správní řízení </a:t>
            </a:r>
            <a:r>
              <a:rPr lang="cs-CZ" dirty="0"/>
              <a:t>je upraveno ve správním řádu a představuje postup správních orgánů, který přichází v úvahu při rozhodování jak prakticky na šech úsecích státní správy, tak rovněž v oblasti územní samosprávy. Tato  úprava je jmenovitě obsažena v části 2. správního řádu – „Obecná ustanovení o správním řízení“, a to společně s částí 3. správního řádu – „Zvláštní ustanovení o správním řízení“.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Zvláštní správní řízení</a:t>
            </a:r>
            <a:r>
              <a:rPr lang="cs-CZ" dirty="0"/>
              <a:t> představuje ta správní řízení, jejichž úprava je výrazem kombinace obecné úpravy správního řízení a odchylek od něj, s předností úpravy zvláštní a tzv. subsidiárním (podpůrným) použitím správního řádu. Odchylky od obecné úpravy se nejčastěji týkají příp. specifikace vymezení účastníků správního řízení, náležitostí návrhů na zahájení řízení, specifikace obsahu správního rozhodnutí apod</a:t>
            </a:r>
            <a:r>
              <a:rPr lang="cs-CZ" dirty="0" smtClean="0"/>
              <a:t>. </a:t>
            </a:r>
            <a:r>
              <a:rPr lang="cs-CZ" b="1" dirty="0" smtClean="0"/>
              <a:t>(řízení o přestupcích, stavební řízení)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8830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3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SUBJEKY SPRÁVNÍHO ŘÍZENÍ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Hlavní </a:t>
            </a:r>
            <a:r>
              <a:rPr lang="cs-CZ" altLang="cs-CZ" b="1" dirty="0"/>
              <a:t>subjekty správního řízení </a:t>
            </a:r>
            <a:r>
              <a:rPr lang="cs-CZ" altLang="cs-CZ" dirty="0"/>
              <a:t>jsou: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742950" lvl="1" indent="-285750" algn="just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altLang="cs-CZ" dirty="0"/>
              <a:t>na jedné straně procesněprávního vztahu </a:t>
            </a:r>
            <a:r>
              <a:rPr lang="cs-CZ" altLang="cs-CZ" b="1" dirty="0"/>
              <a:t>správní orgány</a:t>
            </a:r>
            <a:r>
              <a:rPr lang="cs-CZ" altLang="cs-CZ" dirty="0"/>
              <a:t>, které vystupují jako subjekty veřejné správy vybavené odpovídající pravomocí,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na druhé straně </a:t>
            </a:r>
            <a:r>
              <a:rPr lang="cs-CZ" altLang="cs-CZ" b="1" dirty="0"/>
              <a:t>účastníci řízení</a:t>
            </a:r>
            <a:r>
              <a:rPr lang="cs-CZ" altLang="cs-CZ" dirty="0"/>
              <a:t>, vůči nimž je tato pravomoc vykonávána a o jejichž záležitostech je ve správním řízení rozhodováno (adresáti veřejnoprávního působení).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Vedle těchto základních skupin subjektů správního řízení mohou ve správním řízení ve specifickém postavení vystupovat ještě další subjekty – zejména tzv. </a:t>
            </a:r>
            <a:r>
              <a:rPr lang="cs-CZ" altLang="cs-CZ" b="1" dirty="0"/>
              <a:t>dotčené orgány</a:t>
            </a:r>
            <a:r>
              <a:rPr lang="cs-CZ" altLang="cs-CZ" dirty="0"/>
              <a:t>, jimi mohou být některé odborné orgány nebo jednotky územní samosprávy. 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Ve správním řízení vystupují i další osoby, které mají svou specifikovanou úlohu – tzv. </a:t>
            </a:r>
            <a:r>
              <a:rPr lang="cs-CZ" altLang="cs-CZ" b="1" dirty="0"/>
              <a:t>osoby na řízení zúčastněné</a:t>
            </a:r>
            <a:r>
              <a:rPr lang="cs-CZ" altLang="cs-CZ" dirty="0"/>
              <a:t>. Těmi mohou být svědci, znalci, tlumočníci </a:t>
            </a:r>
            <a:r>
              <a:rPr lang="cs-CZ" altLang="cs-CZ" dirty="0" smtClean="0"/>
              <a:t>…</a:t>
            </a:r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r>
              <a:rPr lang="cs-CZ" altLang="cs-CZ" i="1" dirty="0" smtClean="0"/>
              <a:t>Př. Osoba se na předvolání ke správnímu orgánu dostaví jako svědek, tzn. aby vypověděla o skutečnostech důležitých pro rozhodnutí ve věci účastníka řízení. Nemá tedy práva účastníka řízení, ale povinnost svědčit. Svědkovi však v rámci dostavení se k podání svědecké výpovědi vzniká právo na tzv. svědečné (náhrada ušlého výdělku a cestovného ke správnímu orgánu), o kterém správní orgán rozhoduje. V tomto případě vzniká svědkovi účast na řízení, ale pouze v rámci přiznání svědečného.</a:t>
            </a:r>
            <a:endParaRPr lang="cs-CZ" altLang="cs-CZ" i="1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765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ÚČASTNÍCI </a:t>
            </a:r>
            <a:r>
              <a:rPr lang="cs-CZ" sz="2400" b="1" dirty="0" smtClean="0"/>
              <a:t>ŘÍZENÍ (§ 27 a 28 správního řádu)</a:t>
            </a:r>
          </a:p>
          <a:p>
            <a:endParaRPr lang="cs-CZ" sz="2400" b="1" dirty="0"/>
          </a:p>
          <a:p>
            <a:pPr marL="457200" indent="-457200">
              <a:buAutoNum type="arabicParenR"/>
            </a:pPr>
            <a:r>
              <a:rPr lang="cs-CZ" sz="2400" b="1" dirty="0" smtClean="0"/>
              <a:t>účastníci v řízení o žádosti = žadatel + osoby, na které se pro společenství práv s žadatelem musí vztahovat rozhodnutí správního orgánu</a:t>
            </a:r>
          </a:p>
          <a:p>
            <a:pPr algn="just"/>
            <a:r>
              <a:rPr lang="cs-CZ" sz="2400" b="1" i="1" dirty="0" smtClean="0"/>
              <a:t>Př. řízení se týká pozemku a účastníkem je jeho vlastník, pokud k pozemku existuje spoluvlastnictví, jsou ostatní spoluvlastníci osobami, na které se musí vztahovat rozhodnutí správního orgánu</a:t>
            </a:r>
          </a:p>
          <a:p>
            <a:pPr algn="just"/>
            <a:endParaRPr lang="cs-CZ" sz="2400" b="1" i="1" dirty="0" smtClean="0"/>
          </a:p>
          <a:p>
            <a:r>
              <a:rPr lang="cs-CZ" sz="2400" b="1" dirty="0"/>
              <a:t>2) účastníci řízení z moci úřední = správní orgán s nimi vede řízení z úřední povinnosti (nikoli na žádost</a:t>
            </a:r>
            <a:r>
              <a:rPr lang="cs-CZ" sz="2400" b="1" dirty="0" smtClean="0"/>
              <a:t>)</a:t>
            </a:r>
          </a:p>
          <a:p>
            <a:endParaRPr lang="cs-CZ" sz="2400" b="1" i="1" dirty="0" smtClean="0"/>
          </a:p>
          <a:p>
            <a:pPr algn="just"/>
            <a:endParaRPr lang="cs-CZ" sz="2400" b="1" dirty="0"/>
          </a:p>
          <a:p>
            <a:endParaRPr lang="cs-CZ" altLang="cs-CZ" sz="1000" dirty="0" smtClean="0">
              <a:solidFill>
                <a:srgbClr val="CC3300"/>
              </a:solidFill>
            </a:endParaRPr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endParaRPr lang="cs-CZ" altLang="cs-CZ" sz="10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7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Správní právo procesní, JUDr. Michal Márton,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720840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3</a:t>
            </a:r>
            <a:r>
              <a:rPr lang="cs-CZ" sz="2400" b="1" dirty="0"/>
              <a:t>) dotčené osoby, které mohou být rozhodnutím dotčeny na svých právech (např. vlastník sousedního pozemku, kde se rozhoduje o zřízení  stavby na pozemku účastníka řízení</a:t>
            </a:r>
            <a:r>
              <a:rPr lang="cs-CZ" sz="2400" b="1" dirty="0" smtClean="0"/>
              <a:t>)</a:t>
            </a:r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4) osoby, o nichž to stanoví zvláštní zákon (může jít o další správní orgán, ekologické sdružení atp.), zákon jim přiznává postavení účastníků řízení</a:t>
            </a:r>
          </a:p>
        </p:txBody>
      </p:sp>
    </p:spTree>
    <p:extLst>
      <p:ext uri="{BB962C8B-B14F-4D97-AF65-F5344CB8AC3E}">
        <p14:creationId xmlns:p14="http://schemas.microsoft.com/office/powerpoint/2010/main" val="53569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5292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Komunikace se správním orgánem</a:t>
            </a:r>
          </a:p>
          <a:p>
            <a:r>
              <a:rPr lang="cs-CZ" b="1" dirty="0" smtClean="0"/>
              <a:t>Od účastníka ke správnímu orgánu</a:t>
            </a:r>
            <a:endParaRPr lang="cs-CZ" b="1" dirty="0"/>
          </a:p>
          <a:p>
            <a:pPr algn="just"/>
            <a:r>
              <a:rPr lang="cs-CZ" b="1" dirty="0" smtClean="0"/>
              <a:t>Děje se podáním</a:t>
            </a:r>
          </a:p>
          <a:p>
            <a:pPr algn="just"/>
            <a:r>
              <a:rPr lang="cs-CZ" b="1" dirty="0" smtClean="0"/>
              <a:t>Podání </a:t>
            </a:r>
            <a:r>
              <a:rPr lang="cs-CZ" dirty="0"/>
              <a:t>je možno učinit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písemně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ústně </a:t>
            </a:r>
            <a:r>
              <a:rPr lang="cs-CZ" dirty="0"/>
              <a:t>do protokolu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elektronické </a:t>
            </a:r>
            <a:r>
              <a:rPr lang="cs-CZ" dirty="0"/>
              <a:t>podobě podepsané uznávaným elektronickým </a:t>
            </a:r>
            <a:r>
              <a:rPr lang="cs-CZ" dirty="0" smtClean="0"/>
              <a:t>podpisem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jinou formou, je-li do 5 dnů potvrzeno (např. faxem, prostým emailem)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Od správního orgánu k účastníku řízení</a:t>
            </a:r>
            <a:endParaRPr lang="cs-CZ" b="1" dirty="0"/>
          </a:p>
          <a:p>
            <a:pPr algn="just"/>
            <a:endParaRPr lang="cs-CZ" dirty="0"/>
          </a:p>
          <a:p>
            <a:pPr algn="just">
              <a:spcAft>
                <a:spcPts val="600"/>
              </a:spcAft>
            </a:pPr>
            <a:r>
              <a:rPr lang="cs-CZ" sz="1600" b="1" dirty="0"/>
              <a:t>Doručování</a:t>
            </a:r>
            <a:r>
              <a:rPr lang="cs-CZ" sz="1600" dirty="0"/>
              <a:t> představuje způsob komunikace a kontaktu mezi správním orgánem a subjekty zúčastněnými na řízení. Správní orgán, který písemnost vyhotovil, je oprávněn zvolit způsob jejího doručení. Zákon rozlišuje následující možnosti: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600" dirty="0"/>
              <a:t>doručování správním orgánem samotným,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cs-CZ" sz="1600" dirty="0"/>
              <a:t>doručování prostřednictvím provozovatele poštovních služeb,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v případech, kdy tak stanoví  zákon: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/>
              <a:t>doručování prostřednictvím obecní policie či policejního orgánu příslušného podle místa doručení (např. při předvedení),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cs-CZ" sz="1600" dirty="0"/>
              <a:t>doručování prostřednictvím obecního úřadu či správního orgánu jemu postavenému naroveň (např. úřad městského obvodu)</a:t>
            </a:r>
          </a:p>
        </p:txBody>
      </p:sp>
    </p:spTree>
    <p:extLst>
      <p:ext uri="{BB962C8B-B14F-4D97-AF65-F5344CB8AC3E}">
        <p14:creationId xmlns:p14="http://schemas.microsoft.com/office/powerpoint/2010/main" val="197547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 procesní,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476672"/>
            <a:ext cx="7992888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NĚKTERÉ PROCESNÍ POJMY A INSTITUTY</a:t>
            </a:r>
          </a:p>
          <a:p>
            <a:endParaRPr lang="cs-CZ" b="1" dirty="0"/>
          </a:p>
          <a:p>
            <a:pPr algn="just">
              <a:spcAft>
                <a:spcPts val="600"/>
              </a:spcAft>
            </a:pPr>
            <a:r>
              <a:rPr lang="cs-CZ" dirty="0"/>
              <a:t>Správní řád také rozlišuje jednotlivé </a:t>
            </a:r>
            <a:r>
              <a:rPr lang="cs-CZ" b="1" dirty="0"/>
              <a:t>typy doručování</a:t>
            </a:r>
            <a:r>
              <a:rPr lang="cs-CZ" dirty="0"/>
              <a:t>, a to v závislosti na jejich formě: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prosté,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doporučené,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do vlastních rukou,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cs-CZ" dirty="0"/>
              <a:t>doručování elektronickou formou.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Institut </a:t>
            </a:r>
            <a:r>
              <a:rPr lang="cs-CZ" b="1" dirty="0"/>
              <a:t>uložení písemnosti </a:t>
            </a:r>
            <a:r>
              <a:rPr lang="cs-CZ" dirty="0"/>
              <a:t>se využívá v případě, že se písemnost nepodařilo adresátovi doručit přímo ani jiným vhodným způsobem předpokládaným zákonem. V takovém případě se písemnost ukládá u správního orgánu, který ji vyhotovil, nebo  u obecního úřadu nebo v provozovně provozovatele poštovních služeb, pokud se doručuje jejich prostřednictvím. O uložení písemnosti je účastník uvědomen oznámením o jejím neúspěšném doručení a uložení a současně je vyzván k jejímu převzetí.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 tím úzce souvisí institut tzv. </a:t>
            </a:r>
            <a:r>
              <a:rPr lang="cs-CZ" b="1" dirty="0"/>
              <a:t>fikce doručení </a:t>
            </a:r>
            <a:r>
              <a:rPr lang="cs-CZ" dirty="0"/>
              <a:t>- jestliže si adresát uložené písemnosti písemnost ve lhůtě 10 dnů ode dne, kdy byla k vyzvednutí připravena, nevyzvedne, písemnost se považuje za doručenou posledním dnem této lhůty.</a:t>
            </a:r>
          </a:p>
        </p:txBody>
      </p:sp>
    </p:spTree>
    <p:extLst>
      <p:ext uri="{BB962C8B-B14F-4D97-AF65-F5344CB8AC3E}">
        <p14:creationId xmlns:p14="http://schemas.microsoft.com/office/powerpoint/2010/main" val="29231252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1783</Words>
  <Application>Microsoft Office PowerPoint</Application>
  <PresentationFormat>Předvádění na obrazovce (4:3)</PresentationFormat>
  <Paragraphs>176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SPRÁVNÍ PRÁVO PROCESNÍ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Fáze správního řízení</vt:lpstr>
      <vt:lpstr>Zahájení správního řízení</vt:lpstr>
      <vt:lpstr>Projednání věci</vt:lpstr>
      <vt:lpstr>Dokazování</vt:lpstr>
      <vt:lpstr>Dokazování</vt:lpstr>
      <vt:lpstr>Dokazování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</dc:title>
  <dc:creator>Michal Márton</dc:creator>
  <cp:lastModifiedBy>Michal Márton</cp:lastModifiedBy>
  <cp:revision>8</cp:revision>
  <dcterms:created xsi:type="dcterms:W3CDTF">2018-04-03T16:38:28Z</dcterms:created>
  <dcterms:modified xsi:type="dcterms:W3CDTF">2019-04-06T07:23:38Z</dcterms:modified>
</cp:coreProperties>
</file>