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93" r:id="rId4"/>
    <p:sldId id="266" r:id="rId5"/>
    <p:sldId id="267" r:id="rId6"/>
    <p:sldId id="258" r:id="rId7"/>
    <p:sldId id="262" r:id="rId8"/>
    <p:sldId id="290" r:id="rId9"/>
    <p:sldId id="291" r:id="rId10"/>
    <p:sldId id="292" r:id="rId11"/>
    <p:sldId id="289" r:id="rId12"/>
    <p:sldId id="274" r:id="rId13"/>
    <p:sldId id="283" r:id="rId14"/>
    <p:sldId id="275" r:id="rId15"/>
    <p:sldId id="263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E643-44F2-4881-BB0F-7B1979C7BF3E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6CA4-7E53-47CB-8EDE-582951269C7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CFF7-64E0-4046-8432-808E732AFAB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0237-92D6-4B25-BD2E-F958A053D043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450F9-E2CE-434D-8D31-F9DAFD30A4B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8070-1900-44CB-A8BD-6D31B1BF9E9E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223C-55A0-4F1C-907F-49C77151029A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FA14-FD67-47EF-ABDE-9F56103E7334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E083-1B96-49B8-88E7-1F3B55D2340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9047-1A06-4ACD-96CD-DBE2C8D54974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4903-ABF3-4E25-A546-7E8FC51CAD4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C913-8EE4-4DA2-B8ED-F56E053168C5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Prameny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PRAMENY SPRÁVNÍHO PRÁVA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Bývají označována jako </a:t>
            </a:r>
            <a:r>
              <a:rPr lang="cs-CZ" b="1" dirty="0"/>
              <a:t>akty smíšené povahy </a:t>
            </a:r>
            <a:r>
              <a:rPr lang="cs-CZ" dirty="0"/>
              <a:t>vykazující některé znaky </a:t>
            </a:r>
            <a:r>
              <a:rPr lang="cs-CZ" dirty="0" smtClean="0"/>
              <a:t>obecně závazných normativních aktů </a:t>
            </a:r>
            <a:r>
              <a:rPr lang="cs-CZ" dirty="0"/>
              <a:t>a některé znaky individuálních správních aktů.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buď o řešení relativně konkrétní správní věci, avšak s dopadem na blíže neurčený okruh adresátů (to je častější případ), nebo půjde o řešení obecných otázek se vztahem ke jmenovitě individualizovanému adresátovi či adresátům.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řád </a:t>
            </a:r>
            <a:r>
              <a:rPr lang="cs-CZ" b="1" dirty="0"/>
              <a:t>opatření obecné povahy</a:t>
            </a:r>
            <a:r>
              <a:rPr lang="cs-CZ" dirty="0"/>
              <a:t> definuje jako </a:t>
            </a:r>
            <a:r>
              <a:rPr lang="cs-CZ" b="1" dirty="0"/>
              <a:t>takový závazný akt orgánu veřejné správy, který není ani právním předpisem, ani rozhodnutím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Správní řád stanoví, že postup jím předvídaný se pro opatření obecné povahy uplatní tam, kde „zvláštní zákon ukládá vydat závazné opatření obecné povahy, které není právním předpisem ani rozhodnutím.“</a:t>
            </a:r>
          </a:p>
          <a:p>
            <a:pPr algn="just"/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96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Zákon č. 309/1999 Sb., o Sbírce zákonů a o Sbírce mezinárodních smluv</a:t>
            </a: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r>
              <a:rPr lang="cs-CZ" altLang="cs-CZ" dirty="0" smtClean="0"/>
              <a:t>Ve </a:t>
            </a:r>
            <a:r>
              <a:rPr lang="cs-CZ" altLang="cs-CZ" dirty="0"/>
              <a:t>Sbírce zákonů se vyhlašují uveřejněním jejich plného </a:t>
            </a:r>
            <a:r>
              <a:rPr lang="cs-CZ" altLang="cs-CZ" dirty="0" smtClean="0"/>
              <a:t>znění:</a:t>
            </a:r>
            <a:endParaRPr lang="cs-CZ" altLang="cs-CZ" dirty="0"/>
          </a:p>
          <a:p>
            <a:endParaRPr lang="cs-CZ" altLang="cs-CZ" sz="1000" dirty="0"/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ústavní </a:t>
            </a:r>
            <a:r>
              <a:rPr lang="cs-CZ" altLang="cs-CZ" dirty="0"/>
              <a:t>zákony,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zákony</a:t>
            </a:r>
            <a:r>
              <a:rPr lang="cs-CZ" altLang="cs-CZ" dirty="0"/>
              <a:t>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zákonná </a:t>
            </a:r>
            <a:r>
              <a:rPr lang="cs-CZ" altLang="cs-CZ" dirty="0"/>
              <a:t>opatření Senátu,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 smtClean="0"/>
              <a:t>nařízení </a:t>
            </a:r>
            <a:r>
              <a:rPr lang="cs-CZ" altLang="cs-CZ" dirty="0"/>
              <a:t>vlády,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altLang="cs-CZ" dirty="0" smtClean="0"/>
              <a:t>vyhlášky </a:t>
            </a:r>
            <a:r>
              <a:rPr lang="cs-CZ" altLang="cs-CZ" dirty="0"/>
              <a:t>vydávané ministerstvy a ostatními ústředními správními úřady, příp. jinými úřady s celostátní působností</a:t>
            </a:r>
          </a:p>
          <a:p>
            <a:endParaRPr lang="cs-CZ" sz="1000" dirty="0" smtClean="0"/>
          </a:p>
          <a:p>
            <a:pPr algn="just"/>
            <a:r>
              <a:rPr lang="cs-CZ" altLang="cs-CZ" dirty="0"/>
              <a:t>Ve Sbírce zákonů se dále vyhlašují např. </a:t>
            </a:r>
            <a:r>
              <a:rPr lang="cs-CZ" altLang="cs-CZ" b="1" dirty="0"/>
              <a:t>úplná znění zákonů a ústavních zákonů</a:t>
            </a:r>
            <a:r>
              <a:rPr lang="cs-CZ" altLang="cs-CZ" dirty="0"/>
              <a:t>, pokud je k vyhlášení jejich úplného znění zákonem zmocněn předseda vlády</a:t>
            </a:r>
            <a:r>
              <a:rPr lang="cs-CZ" altLang="cs-CZ" dirty="0" smtClean="0"/>
              <a:t>. Zveřejňují </a:t>
            </a:r>
            <a:r>
              <a:rPr lang="cs-CZ" altLang="cs-CZ" dirty="0"/>
              <a:t>se zde např. také </a:t>
            </a:r>
            <a:r>
              <a:rPr lang="cs-CZ" altLang="cs-CZ" b="1" dirty="0"/>
              <a:t>některé typy nálezů Ústavního soudu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sz="1000" dirty="0"/>
          </a:p>
          <a:p>
            <a:pPr>
              <a:lnSpc>
                <a:spcPct val="90000"/>
              </a:lnSpc>
            </a:pPr>
            <a:r>
              <a:rPr lang="cs-CZ" altLang="cs-CZ" dirty="0"/>
              <a:t>Sbírku zákonů vydává, zajišťuje její tisk a distribuci Ministerstvo vnitra.</a:t>
            </a:r>
          </a:p>
          <a:p>
            <a:pPr>
              <a:lnSpc>
                <a:spcPct val="90000"/>
              </a:lnSpc>
            </a:pPr>
            <a:r>
              <a:rPr lang="cs-CZ" altLang="cs-CZ" dirty="0" smtClean="0">
                <a:hlinkClick r:id="rId2"/>
              </a:rPr>
              <a:t>http</a:t>
            </a:r>
            <a:r>
              <a:rPr lang="cs-CZ" altLang="cs-CZ" dirty="0">
                <a:hlinkClick r:id="rId2"/>
              </a:rPr>
              <a:t>://www.mvcr.cz/</a:t>
            </a:r>
            <a:r>
              <a:rPr lang="cs-CZ" altLang="cs-CZ" dirty="0"/>
              <a:t> - sekce Legislativa - Sbírka </a:t>
            </a:r>
            <a:r>
              <a:rPr lang="cs-CZ" altLang="cs-CZ" dirty="0" smtClean="0"/>
              <a:t>zákonů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Kraje a hlavní město Praha jsou povinny umožnit v pracovních dnech každému nahlížení do Sbírky zákonů, Sbírky mezinárodních smluv a Úředního věstníku Evropské unie. Ve vztahu ke Sbírce zákonů platí tato povinnosti také pro obce, městské obvody a městské části územně členěných statutárních měst</a:t>
            </a:r>
            <a:r>
              <a:rPr lang="cs-CZ" alt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8588" y="476672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Normativní smlouvy</a:t>
            </a:r>
          </a:p>
          <a:p>
            <a:endParaRPr lang="cs-CZ" sz="1000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jsou mnohem méně častějším pramenem správního práva než obecně závazné normativní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v podobě mezinárodních smluv jsou hlavním pramenem mezinárodního práva, přičemž mnohé z nich jsou současně nezastupitelným pramenem práva vnitrostátního.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Pramenem vnitrostátního práva se mezinárodní smlouva stává tehdy, jestliže jde o normativní smlouvu, která se považuje součást českého právního řádu, tzn. jestliže je způsobilá zavazovat subjekty českého práva.</a:t>
            </a:r>
          </a:p>
          <a:p>
            <a:pPr algn="just"/>
            <a:endParaRPr lang="cs-CZ" sz="1000" dirty="0"/>
          </a:p>
          <a:p>
            <a:pPr algn="just"/>
            <a:r>
              <a:rPr lang="cs-CZ" u="sng" dirty="0" smtClean="0"/>
              <a:t>Čl. </a:t>
            </a:r>
            <a:r>
              <a:rPr lang="cs-CZ" u="sng" dirty="0"/>
              <a:t>10 Ústavy ČR</a:t>
            </a:r>
            <a:r>
              <a:rPr lang="cs-CZ" dirty="0"/>
              <a:t>: </a:t>
            </a:r>
            <a:r>
              <a:rPr lang="cs-CZ" i="1" dirty="0"/>
              <a:t>Vyhlášené mezinárodní smlouvy, k jejichž ratifikaci dal Parlament souhlas a jimiž je Česká republika vázána, jsou součástí právního řádu; stanoví-li mezinárodní smlouva něco jiného než zákon, použije se mezinárodní smlouva</a:t>
            </a:r>
            <a:r>
              <a:rPr lang="cs-CZ" i="1" dirty="0" smtClean="0"/>
              <a:t>.</a:t>
            </a:r>
          </a:p>
          <a:p>
            <a:pPr algn="just"/>
            <a:endParaRPr lang="cs-CZ" sz="1000" dirty="0" smtClean="0"/>
          </a:p>
          <a:p>
            <a:pPr algn="just"/>
            <a:r>
              <a:rPr lang="cs-CZ" dirty="0"/>
              <a:t>Č</a:t>
            </a:r>
            <a:r>
              <a:rPr lang="cs-CZ" dirty="0" smtClean="0"/>
              <a:t>l. 1. odst. 2 Ústavy </a:t>
            </a:r>
            <a:r>
              <a:rPr lang="cs-CZ" dirty="0"/>
              <a:t>ČR: </a:t>
            </a:r>
            <a:r>
              <a:rPr lang="cs-CZ" i="1" dirty="0"/>
              <a:t>Česká republika dodržuje závazky, které pro ni vyplývají z mezinárodního práva</a:t>
            </a:r>
            <a:r>
              <a:rPr lang="cs-CZ" i="1" dirty="0" smtClean="0"/>
              <a:t>.</a:t>
            </a:r>
          </a:p>
          <a:p>
            <a:pPr algn="just"/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6686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smlouvy</a:t>
            </a:r>
          </a:p>
          <a:p>
            <a:endParaRPr lang="cs-CZ" dirty="0" smtClean="0"/>
          </a:p>
          <a:p>
            <a:r>
              <a:rPr lang="cs-CZ" dirty="0"/>
              <a:t>Mezinárodní smlouvy </a:t>
            </a:r>
            <a:r>
              <a:rPr lang="cs-CZ" b="1" dirty="0"/>
              <a:t>podle čl. 10 </a:t>
            </a:r>
            <a:r>
              <a:rPr lang="cs-CZ" b="1" dirty="0" smtClean="0"/>
              <a:t>Ústavy</a:t>
            </a:r>
            <a:r>
              <a:rPr lang="cs-CZ" dirty="0" smtClean="0"/>
              <a:t> </a:t>
            </a:r>
            <a:r>
              <a:rPr lang="cs-CZ" dirty="0"/>
              <a:t>se vztahem k </a:t>
            </a:r>
            <a:r>
              <a:rPr lang="cs-CZ" dirty="0" smtClean="0"/>
              <a:t>veřejné správě jsou např.: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Evropská </a:t>
            </a:r>
            <a:r>
              <a:rPr lang="cs-CZ" dirty="0"/>
              <a:t>charta místní </a:t>
            </a:r>
            <a:r>
              <a:rPr lang="cs-CZ" dirty="0" smtClean="0"/>
              <a:t>samosprávy (publikována č</a:t>
            </a:r>
            <a:r>
              <a:rPr lang="cs-CZ" dirty="0"/>
              <a:t>. 181/1999 </a:t>
            </a:r>
            <a:r>
              <a:rPr lang="cs-CZ" dirty="0" smtClean="0"/>
              <a:t>Sb.), 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Evropská </a:t>
            </a:r>
            <a:r>
              <a:rPr lang="cs-CZ" dirty="0"/>
              <a:t>úmluva o ochraně lidských práv a základních svobod (</a:t>
            </a:r>
            <a:r>
              <a:rPr lang="cs-CZ" dirty="0" smtClean="0"/>
              <a:t>publikována </a:t>
            </a:r>
            <a:r>
              <a:rPr lang="cs-CZ" dirty="0"/>
              <a:t>pod č. 209/1992 Sb</a:t>
            </a:r>
            <a:r>
              <a:rPr lang="cs-CZ" dirty="0" smtClean="0"/>
              <a:t>.).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Čl. 10a Ústavy ČR</a:t>
            </a:r>
            <a:r>
              <a:rPr lang="cs-CZ" dirty="0"/>
              <a:t>: </a:t>
            </a:r>
            <a:r>
              <a:rPr lang="cs-CZ" i="1" dirty="0"/>
              <a:t>Mezinárodní smlouvou mohou být některé pravomoci orgánů České republiky přeneseny na mezinárodní organizaci nebo instituci</a:t>
            </a:r>
            <a:r>
              <a:rPr lang="cs-CZ" i="1" dirty="0" smtClean="0"/>
              <a:t>. K </a:t>
            </a:r>
            <a:r>
              <a:rPr lang="cs-CZ" i="1" dirty="0"/>
              <a:t>ratifikaci mezinárodní smlouvy uvedené v odstavci 1 je třeba souhlasu Parlamentu, nestanoví-li ústavní zákon, že k ratifikaci je třeba souhlasu daného v referendu</a:t>
            </a:r>
            <a:r>
              <a:rPr lang="cs-CZ" i="1" dirty="0" smtClean="0"/>
              <a:t>.</a:t>
            </a:r>
          </a:p>
          <a:p>
            <a:pPr algn="just"/>
            <a:endParaRPr lang="cs-CZ" i="1" dirty="0"/>
          </a:p>
          <a:p>
            <a:pPr algn="just"/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správního práva podle druhu orgánu, který je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správního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správního 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u="sng" dirty="0" smtClean="0"/>
              <a:t>Prameny vydávané místními (územními) orgány</a:t>
            </a:r>
            <a:r>
              <a:rPr lang="cs-CZ" dirty="0" smtClean="0"/>
              <a:t>:</a:t>
            </a:r>
          </a:p>
          <a:p>
            <a:pPr lvl="0" algn="just"/>
            <a:endParaRPr lang="cs-CZ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obce ve věcech přeneseného výkonu státní správy (vydávají se na základě zmocnění v zákoně a v jeho mezích).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32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obecně závazné vyhlášky obcí a krajů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 smtClean="0"/>
              <a:t>nařízení krajů a obcí</a:t>
            </a:r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normy. </a:t>
            </a:r>
          </a:p>
          <a:p>
            <a:pPr algn="just"/>
            <a:endParaRPr lang="cs-CZ" dirty="0" smtClean="0"/>
          </a:p>
          <a:p>
            <a:pPr algn="just"/>
            <a:r>
              <a:rPr lang="cs-CZ" sz="24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400" dirty="0"/>
              <a:t> </a:t>
            </a:r>
            <a:r>
              <a:rPr lang="cs-CZ" sz="2400" dirty="0" smtClean="0"/>
              <a:t>= </a:t>
            </a:r>
            <a:r>
              <a:rPr lang="cs-CZ" sz="2400" b="1" dirty="0" smtClean="0"/>
              <a:t>pramen práva ve formálním smyslu.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 smtClean="0"/>
              <a:t>Pramen práva v </a:t>
            </a:r>
            <a:r>
              <a:rPr lang="cs-CZ" sz="2400" b="1" dirty="0" smtClean="0"/>
              <a:t>materiálním smyslu</a:t>
            </a:r>
            <a:r>
              <a:rPr lang="cs-CZ" sz="2400" dirty="0" smtClean="0"/>
              <a:t>: historické události, děje, skutečnosti, resp. jevy, které odůvodňují, že pramen práva je takový jaký je.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dirty="0" smtClean="0"/>
              <a:t>České a obecně kontinentální právo je právem psaným.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Prameny práva podle právní teorie</a:t>
            </a:r>
          </a:p>
          <a:p>
            <a:pPr algn="just"/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/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/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/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/>
            <a:r>
              <a:rPr lang="cs-CZ" b="1" dirty="0"/>
              <a:t>jiné prameny práva </a:t>
            </a:r>
            <a:r>
              <a:rPr lang="cs-CZ" dirty="0"/>
              <a:t>= ostatní, např. právní nauka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Prameny správního práva, 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1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správního práva</a:t>
            </a:r>
          </a:p>
          <a:p>
            <a:endParaRPr lang="cs-CZ" altLang="cs-CZ" b="1" dirty="0"/>
          </a:p>
          <a:p>
            <a:r>
              <a:rPr lang="cs-CZ" altLang="cs-CZ" dirty="0" smtClean="0"/>
              <a:t>Prameny českého správního práva, z hlediska jejich vnější formy, jsou především:</a:t>
            </a:r>
          </a:p>
          <a:p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obecně závazné normativní akty</a:t>
            </a:r>
            <a:r>
              <a:rPr lang="cs-CZ" altLang="cs-CZ" dirty="0" smtClean="0"/>
              <a:t> – působící ve sféře veřejné správy, které </a:t>
            </a:r>
            <a:r>
              <a:rPr lang="cs-CZ" altLang="cs-CZ" dirty="0"/>
              <a:t>obsahuji </a:t>
            </a:r>
            <a:r>
              <a:rPr lang="cs-CZ" altLang="cs-CZ" dirty="0" smtClean="0"/>
              <a:t>pravidla obecně </a:t>
            </a:r>
            <a:r>
              <a:rPr lang="cs-CZ" altLang="cs-CZ" dirty="0"/>
              <a:t>závazná pro </a:t>
            </a:r>
            <a:r>
              <a:rPr lang="cs-CZ" altLang="cs-CZ" dirty="0" smtClean="0"/>
              <a:t>každého, kdo se dostane do situace předvídané těmito akty,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normativní smlouvy</a:t>
            </a:r>
            <a:r>
              <a:rPr lang="cs-CZ" altLang="cs-CZ" dirty="0" smtClean="0"/>
              <a:t> – uzavírané za stanovených podmínek ve sféře veřejné správy a obsahující obecně závazná pravidla chování.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Mezi prameny českého správního práva (a českého práva obecně) fakticky </a:t>
            </a:r>
            <a:r>
              <a:rPr lang="cs-CZ" altLang="cs-CZ" b="1" u="sng" dirty="0" smtClean="0"/>
              <a:t>nepatří</a:t>
            </a:r>
            <a:r>
              <a:rPr lang="cs-CZ" altLang="cs-CZ" dirty="0" smtClean="0"/>
              <a:t>: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precedenty 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obyčeje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právní nauka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závazné normativní akty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jsou nejdůležitějším a nejčastějším právním nástrojem právní regulace společenských vztahů,</a:t>
            </a:r>
          </a:p>
          <a:p>
            <a:pPr algn="just"/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jsou výsledkem normotvorné činnosti orgánů veřejné moci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jejich souhrn je zpravidla ztotožňován s pojmem </a:t>
            </a:r>
            <a:r>
              <a:rPr lang="cs-CZ" b="1" dirty="0" smtClean="0"/>
              <a:t>právní řád,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b="1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 praxi bývají označovány jako </a:t>
            </a:r>
            <a:r>
              <a:rPr lang="cs-CZ" b="1" dirty="0" smtClean="0"/>
              <a:t>obecně závazné právní předpisy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Prvotní normativní akty </a:t>
            </a:r>
            <a:r>
              <a:rPr lang="cs-CZ" dirty="0" smtClean="0"/>
              <a:t>- upravují vztahy dosud právně neupravené, anebo již existující právní úpravu mění nebo ruší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Ústava a ústavní zákony (moc výkonná, čl. 36, čl. 37 Listiny)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ákon (kompetenční zákon č. 2/1969 Sb.)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zákonné opatření Senátu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becně závazné vyhlášky obcí a krajů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Obecně závazné normativní </a:t>
            </a:r>
            <a:r>
              <a:rPr lang="cs-CZ" sz="2400" b="1" dirty="0" smtClean="0"/>
              <a:t>akty</a:t>
            </a:r>
          </a:p>
          <a:p>
            <a:endParaRPr lang="cs-CZ" sz="2400" b="1" dirty="0"/>
          </a:p>
          <a:p>
            <a:pPr algn="just"/>
            <a:r>
              <a:rPr lang="cs-CZ" sz="2400" b="1" dirty="0"/>
              <a:t>Odvozené normativní akty </a:t>
            </a:r>
            <a:r>
              <a:rPr lang="cs-CZ" sz="2400" dirty="0"/>
              <a:t>– konkretizují a provádějí prvotní normativní akty, jsou vydávány na základě zmocnění v nich obsažených, slouží k jejich provedení, musí s nimi být v souladu a nesmí jim odporovat</a:t>
            </a:r>
            <a:r>
              <a:rPr lang="cs-CZ" sz="2400" dirty="0" smtClean="0"/>
              <a:t>.</a:t>
            </a:r>
          </a:p>
          <a:p>
            <a:pPr algn="just"/>
            <a:endParaRPr lang="cs-CZ" sz="24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nařízení vlády (čl. 78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</a:t>
            </a:r>
            <a:r>
              <a:rPr lang="cs-CZ" sz="2400" dirty="0" smtClean="0"/>
              <a:t>yhlášky ministerstev (čl. 79 odst. 3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</a:t>
            </a:r>
            <a:r>
              <a:rPr lang="cs-CZ" sz="2400" dirty="0" smtClean="0"/>
              <a:t>ařízení kraje (čl. 79 odst. 3 Ústavy; 30 odst. 1 písm. a) zákona o krajích)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</a:t>
            </a:r>
            <a:r>
              <a:rPr lang="cs-CZ" sz="2400" dirty="0" smtClean="0"/>
              <a:t>ařízení obce (čl. 79 odst. 3 Ústavy; § 11 odst. 1 zákona o obcích)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obecně závazných normativních aktů 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normativních aktů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normativní akt stává součástí právního řádu. Normativní akt, který je publikován a je tedy platný, zavazuje příslušné orgány při tvorbě normativního aktu nižší právní síly.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normativního aktu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</a:t>
            </a:r>
            <a:r>
              <a:rPr lang="cs-CZ" dirty="0" smtClean="0"/>
              <a:t> normativního aktu.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normativního aktu je stav, který umožňuje jeho aplikací vytvářet příslušné právní vztahy. Většinou nastává dnem přímo uvedeným v konkrétním normativním aktu.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Normativní akty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normativního aktu představuje ukončení jeho účinnosti. K ukončení platnosti normativního aktu může dojít buď uplynutím stanovené doby, anebo předepsaným způsobem provedeným zrušením aktu.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8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Vnitřní předpisy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Zvláštním </a:t>
            </a:r>
            <a:r>
              <a:rPr lang="cs-CZ" dirty="0"/>
              <a:t>případem normativních aktů ve veřejné správě jsou tzv. </a:t>
            </a:r>
            <a:r>
              <a:rPr lang="cs-CZ" b="1" dirty="0"/>
              <a:t>vnitřní předpisy</a:t>
            </a:r>
            <a:r>
              <a:rPr lang="cs-CZ" dirty="0"/>
              <a:t>, které nesměřují vůči subjektům stojícím vně systému vztahů organizační nadřízenosti a podřízenosti ve veřejné správě, ale naopak směřují vůči subjektům ovládaným organizační podřízeností ve vztahu ke správnímu orgánu, který tento normativní akt vydal. Zpravidla slouží k řízení podřízených pracovníků a orgánů. Jedná se o abstraktní formy vnitřní činnosti veřejné správy, s povahou interních normativních aktů » obvykle se označují jako </a:t>
            </a:r>
            <a:r>
              <a:rPr lang="cs-CZ" b="1" dirty="0"/>
              <a:t>interní normativní instrukce</a:t>
            </a:r>
            <a:r>
              <a:rPr lang="cs-CZ" dirty="0"/>
              <a:t>, </a:t>
            </a:r>
            <a:r>
              <a:rPr lang="cs-CZ" b="1" dirty="0"/>
              <a:t>pokyny</a:t>
            </a:r>
            <a:r>
              <a:rPr lang="cs-CZ" dirty="0"/>
              <a:t>, </a:t>
            </a:r>
            <a:r>
              <a:rPr lang="cs-CZ" b="1" dirty="0"/>
              <a:t>směrnice</a:t>
            </a:r>
            <a:r>
              <a:rPr lang="cs-CZ" dirty="0"/>
              <a:t> nebo </a:t>
            </a:r>
            <a:r>
              <a:rPr lang="cs-CZ" b="1" dirty="0"/>
              <a:t>normativní akty řízení</a:t>
            </a:r>
            <a:r>
              <a:rPr lang="cs-CZ" dirty="0"/>
              <a:t>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vnitřních předpisů ve veřejné správě jsou např. </a:t>
            </a:r>
            <a:r>
              <a:rPr lang="cs-CZ" b="1" dirty="0"/>
              <a:t>organizační řády, spisové řády, skartační řády, jednací řády </a:t>
            </a:r>
            <a:r>
              <a:rPr lang="cs-CZ" dirty="0"/>
              <a:t>kolegiálních orgánů</a:t>
            </a:r>
            <a:r>
              <a:rPr lang="cs-CZ" dirty="0" smtClean="0"/>
              <a:t>. Vnitřním předpisem jsou např. také </a:t>
            </a:r>
            <a:r>
              <a:rPr lang="cs-CZ" b="1" dirty="0" smtClean="0"/>
              <a:t>usnesení vlády</a:t>
            </a:r>
            <a:r>
              <a:rPr lang="cs-CZ" dirty="0" smtClean="0"/>
              <a:t>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Vnitřní předpisy </a:t>
            </a:r>
            <a:r>
              <a:rPr lang="cs-CZ" b="1" dirty="0"/>
              <a:t>nejsou pramenem </a:t>
            </a:r>
            <a:r>
              <a:rPr lang="cs-CZ" b="1" dirty="0" smtClean="0"/>
              <a:t>správního práva </a:t>
            </a:r>
            <a:r>
              <a:rPr lang="cs-CZ" dirty="0" smtClean="0"/>
              <a:t>(ani pramenem práva obecně), </a:t>
            </a:r>
            <a:r>
              <a:rPr lang="cs-CZ" dirty="0"/>
              <a:t>jsou však závazné pro své adresáty. Nesmějí být v rozporu se zákonem.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Prameny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56895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Statuty a statutární předpisy</a:t>
            </a:r>
            <a:endParaRPr lang="cs-CZ" sz="2400" b="1" dirty="0"/>
          </a:p>
          <a:p>
            <a:endParaRPr lang="cs-CZ" b="1" dirty="0"/>
          </a:p>
          <a:p>
            <a:pPr algn="just"/>
            <a:r>
              <a:rPr lang="cs-CZ" dirty="0"/>
              <a:t>Povahu abstraktních aktů ve veřejné správě mají </a:t>
            </a:r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b="1" dirty="0"/>
              <a:t>statuty</a:t>
            </a:r>
            <a:r>
              <a:rPr lang="cs-CZ" dirty="0"/>
              <a:t> či </a:t>
            </a:r>
            <a:r>
              <a:rPr lang="cs-CZ" b="1" dirty="0"/>
              <a:t>statutární předpisy</a:t>
            </a:r>
            <a:r>
              <a:rPr lang="cs-CZ" dirty="0"/>
              <a:t>. Jsou spojovány zejména se samosprávou, a to územní i zájmovou. Jedná se o abstraktní akty, které se vztahují ke jmenovitě neurčeným adresátům, mohou směřovat jen vůči okruhu osob v daném organizačním rámci – tzn. vůči členům příslušného samosprávného společenství.</a:t>
            </a:r>
          </a:p>
          <a:p>
            <a:pPr algn="just"/>
            <a:endParaRPr lang="cs-CZ" sz="1600" dirty="0"/>
          </a:p>
          <a:p>
            <a:pPr algn="just"/>
            <a:r>
              <a:rPr lang="cs-CZ" dirty="0"/>
              <a:t>Statutární předpisy upravují vnitřní vztahy v rámci daného statutárního společenství. V některých případech je jejich přijetí a vydání právní úpravou výslovně předpokládáno či předepisováno (např. statuty měst, statuty vysokých škol).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Statuty a statutární předpisy stojí na hraně obecně závazných právních aktů – některé z nich mají formu obecně závazného právního předpisu, jiné tuto formu nemají. Statutární </a:t>
            </a:r>
            <a:r>
              <a:rPr lang="cs-CZ" dirty="0"/>
              <a:t>předpisy u územní samosprávy se svou povahou značně </a:t>
            </a:r>
            <a:r>
              <a:rPr lang="cs-CZ" b="1" dirty="0"/>
              <a:t>blíží</a:t>
            </a:r>
            <a:r>
              <a:rPr lang="cs-CZ" dirty="0"/>
              <a:t> jejich samosprávným </a:t>
            </a:r>
            <a:r>
              <a:rPr lang="cs-CZ" b="1" dirty="0"/>
              <a:t>právním předpisům</a:t>
            </a:r>
            <a:r>
              <a:rPr lang="cs-CZ" dirty="0"/>
              <a:t>, tedy obecně závazným vyhláškám obcí a krajů vydávaným ve věcech samosprávy. Pro statutární předpisy územní samosprávy se také obvykle volí forma právního předpisu samosprávy.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1920</Words>
  <Application>Microsoft Office PowerPoint</Application>
  <PresentationFormat>Předvádění na obrazovce (4:3)</PresentationFormat>
  <Paragraphs>207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PRAMENY SPRÁVNÍHO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152</cp:revision>
  <dcterms:created xsi:type="dcterms:W3CDTF">2015-09-08T17:35:18Z</dcterms:created>
  <dcterms:modified xsi:type="dcterms:W3CDTF">2019-03-10T09:20:37Z</dcterms:modified>
</cp:coreProperties>
</file>