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3" r:id="rId4"/>
    <p:sldId id="266" r:id="rId5"/>
    <p:sldId id="295" r:id="rId6"/>
    <p:sldId id="267" r:id="rId7"/>
    <p:sldId id="258" r:id="rId8"/>
    <p:sldId id="290" r:id="rId9"/>
    <p:sldId id="294" r:id="rId10"/>
    <p:sldId id="291" r:id="rId11"/>
    <p:sldId id="292" r:id="rId12"/>
    <p:sldId id="293" r:id="rId13"/>
    <p:sldId id="283" r:id="rId14"/>
    <p:sldId id="284" r:id="rId15"/>
    <p:sldId id="285" r:id="rId16"/>
    <p:sldId id="28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t>10. 3. 2019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616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603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1F09-A3F6-4CCE-9D67-95AB1FC67E28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F07A-9978-4DC1-BBCC-55C378CFBCE2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CC44-3FF8-40CD-A0C6-222EB9319143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7BEA-889A-45E1-8064-13D65466BCA1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6EEAF-0474-4042-B17B-44A8F9D34592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4301-ECF2-4E26-8321-FDF15CCC3680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CC1CA-0B45-4847-96D0-9F8360CCC2FD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4839-8753-4DE9-9C4E-FBD949D41F88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1B28B-AB0B-4CA4-8F45-CE145F32471A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E790-7581-4D48-96D7-135C196D8512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DB950-F659-4463-A3E2-38663521D671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97E2D-FDCD-42AE-9585-C1DC23B9B783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NORMY SPRÁVNÍHO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7524" y="260648"/>
            <a:ext cx="856895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Osobní působnost norem správního práva</a:t>
            </a:r>
            <a:endParaRPr lang="cs-CZ" sz="2400" b="1" dirty="0"/>
          </a:p>
          <a:p>
            <a:pPr lvl="0" algn="just"/>
            <a:endParaRPr lang="cs-CZ" dirty="0" smtClean="0"/>
          </a:p>
          <a:p>
            <a:pPr lvl="0" algn="just"/>
            <a:r>
              <a:rPr lang="cs-CZ" dirty="0" smtClean="0"/>
              <a:t>→ ohraničuje působnost norem správního práva okruhem osob, na něž se dané normy vztahují. </a:t>
            </a:r>
            <a:r>
              <a:rPr lang="cs-CZ" u="sng" dirty="0" smtClean="0"/>
              <a:t>Obsah norem správního práva se tak může podle rozsahu osobní působnosti vztahovat na</a:t>
            </a:r>
            <a:r>
              <a:rPr lang="cs-CZ" dirty="0" smtClean="0"/>
              <a:t>:</a:t>
            </a:r>
          </a:p>
          <a:p>
            <a:pPr lvl="0" algn="just"/>
            <a:endParaRPr lang="cs-CZ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osoby</a:t>
            </a:r>
            <a:r>
              <a:rPr lang="cs-CZ" dirty="0" smtClean="0"/>
              <a:t>, které pobývají nebo vyvíjejí činnost na území našeho státu,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české osoby a dále cizí osoby </a:t>
            </a:r>
            <a:r>
              <a:rPr lang="cs-CZ" dirty="0" smtClean="0"/>
              <a:t>(cizí státní příslušníci, občané členských zemí EU), stanoví-li tak mezinárodní smlouva, kterou je ČR vázána a která </a:t>
            </a:r>
            <a:r>
              <a:rPr lang="cs-CZ" dirty="0"/>
              <a:t>byla </a:t>
            </a:r>
            <a:r>
              <a:rPr lang="cs-CZ" dirty="0" smtClean="0"/>
              <a:t>vyhlášena, </a:t>
            </a:r>
            <a:r>
              <a:rPr lang="cs-CZ" dirty="0"/>
              <a:t>které pobývají nebo vyvíjejí činnost na území našeho státu</a:t>
            </a:r>
            <a:r>
              <a:rPr lang="cs-CZ" dirty="0" smtClean="0"/>
              <a:t>,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všechny české </a:t>
            </a:r>
            <a:r>
              <a:rPr lang="cs-CZ" b="1" dirty="0" smtClean="0"/>
              <a:t>osoby</a:t>
            </a:r>
            <a:r>
              <a:rPr lang="cs-CZ" dirty="0" smtClean="0"/>
              <a:t>, které pobývají </a:t>
            </a:r>
            <a:r>
              <a:rPr lang="cs-CZ" dirty="0"/>
              <a:t>nebo vyvíjejí činnost na území našeho </a:t>
            </a:r>
            <a:r>
              <a:rPr lang="cs-CZ" dirty="0" smtClean="0"/>
              <a:t>státu,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české osoby</a:t>
            </a:r>
            <a:r>
              <a:rPr lang="cs-CZ" dirty="0" smtClean="0"/>
              <a:t>, které pobývají nebo vyvíjejí činnost na území jiných států,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jen některé české osoby  </a:t>
            </a:r>
            <a:r>
              <a:rPr lang="cs-CZ" dirty="0" smtClean="0"/>
              <a:t>na území našeho státu (např. živnostníci, studenti vysokých škol, vojáci z povolání atd.).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 smtClean="0"/>
              <a:t>Většina norem správního práva má nejšířeji pojatou osobní působnost, její užší pojetí přichází v úvahu zpravidla v návaznosti na věcné zaměření normami správního práva upravované problematiky.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2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Věcná působnost norem správního práva</a:t>
            </a:r>
            <a:endParaRPr lang="cs-CZ" sz="2400" b="1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→ ohraničuje působnost norem správního práva předmětem právní úpravy.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Příslušné obecně závazné pravidlo chování se vztahuje vždy jen na určitý druh správněprávních vztahů podle jejich věcné oblasti. Tak lze rozlišovat např. vztahy na úseku: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správy obrany,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správy školství, atp.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Věcná působnost norem správního práva je tak výrazem právní úpravy věcně odlišných úseků veřejné správy.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0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Realizace norem správního práva</a:t>
            </a:r>
            <a:endParaRPr lang="cs-CZ" sz="2400" b="1" dirty="0"/>
          </a:p>
          <a:p>
            <a:endParaRPr lang="cs-CZ" b="1" dirty="0" smtClean="0"/>
          </a:p>
          <a:p>
            <a:pPr algn="just"/>
            <a:r>
              <a:rPr lang="cs-CZ" dirty="0" smtClean="0"/>
              <a:t>Smyslem existence norem správního práva je jejich realizace v příslušných správněprávních vztazích. </a:t>
            </a:r>
            <a:r>
              <a:rPr lang="cs-CZ" b="1" dirty="0" smtClean="0"/>
              <a:t>Realizace norem správního práva</a:t>
            </a:r>
            <a:r>
              <a:rPr lang="cs-CZ" dirty="0" smtClean="0"/>
              <a:t> přichází v zásadě v úvahu dvojím způsobem, a to buď jako </a:t>
            </a:r>
            <a:r>
              <a:rPr lang="cs-CZ" b="1" dirty="0" smtClean="0"/>
              <a:t>přímá realizace </a:t>
            </a:r>
            <a:r>
              <a:rPr lang="cs-CZ" dirty="0" smtClean="0"/>
              <a:t>norem správního práva nebo jako </a:t>
            </a:r>
            <a:r>
              <a:rPr lang="cs-CZ" b="1" dirty="0" smtClean="0"/>
              <a:t>aplikace</a:t>
            </a:r>
            <a:r>
              <a:rPr lang="cs-CZ" dirty="0" smtClean="0"/>
              <a:t> norem správního práva.</a:t>
            </a:r>
          </a:p>
          <a:p>
            <a:pPr algn="just"/>
            <a:endParaRPr lang="cs-CZ" dirty="0"/>
          </a:p>
          <a:p>
            <a:pPr algn="just"/>
            <a:r>
              <a:rPr lang="cs-CZ" sz="2400" b="1" dirty="0" smtClean="0"/>
              <a:t>Přímá realizace norem </a:t>
            </a:r>
            <a:r>
              <a:rPr lang="cs-CZ" sz="2400" b="1" dirty="0"/>
              <a:t>správního práva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spočívá v samotném chování subjektů správního práva</a:t>
            </a:r>
            <a:r>
              <a:rPr lang="cs-CZ" dirty="0" smtClean="0"/>
              <a:t>, jež je v souladu s danými správněprávními normami. Při této formě uskutečňování norem správního práva není nutná aktivita jiného subjektu, než toho, který se v souladu s danými normami chová, a jenž je tímto svým chováním také přímo uskutečňuje = </a:t>
            </a:r>
            <a:r>
              <a:rPr lang="cs-CZ" b="1" dirty="0" smtClean="0"/>
              <a:t>subjekt se chová v souladu s normou bez dalšího zásahu</a:t>
            </a:r>
          </a:p>
          <a:p>
            <a:pPr algn="just"/>
            <a:endParaRPr lang="cs-CZ" b="1" dirty="0"/>
          </a:p>
          <a:p>
            <a:pPr algn="just"/>
            <a:r>
              <a:rPr lang="cs-CZ" sz="2400" b="1" dirty="0" smtClean="0"/>
              <a:t>Aplikace norem správního práva</a:t>
            </a:r>
          </a:p>
          <a:p>
            <a:pPr algn="just"/>
            <a:endParaRPr lang="cs-CZ" sz="2400" dirty="0"/>
          </a:p>
          <a:p>
            <a:pPr algn="just"/>
            <a:r>
              <a:rPr lang="cs-CZ" dirty="0"/>
              <a:t>j</a:t>
            </a:r>
            <a:r>
              <a:rPr lang="cs-CZ" dirty="0" smtClean="0"/>
              <a:t>de o realizaci normy prostřednictvím orgánů veřejné správy, tzn. její užití na příslušné skutkové situace, dochází k ní při rozhodování o právech a povinnostech fyzických a právnických osob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52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43528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/>
              <a:t>Interpretace norem správního práva</a:t>
            </a:r>
          </a:p>
          <a:p>
            <a:endParaRPr lang="cs-CZ" sz="1000" dirty="0" smtClean="0"/>
          </a:p>
          <a:p>
            <a:r>
              <a:rPr lang="cs-CZ" dirty="0" smtClean="0"/>
              <a:t>Z hlediska vztahu textu a rozsahu normy přichází v úvahu:</a:t>
            </a:r>
          </a:p>
          <a:p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výklad </a:t>
            </a:r>
            <a:r>
              <a:rPr lang="cs-CZ" b="1" dirty="0" smtClean="0"/>
              <a:t>doslovný</a:t>
            </a:r>
            <a:r>
              <a:rPr lang="cs-CZ" dirty="0" smtClean="0"/>
              <a:t>, kdy se text normy správního práva kryje s jejím vyloženým rozsahem (jde o nejčastější případy),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výklad </a:t>
            </a:r>
            <a:r>
              <a:rPr lang="cs-CZ" b="1" dirty="0" smtClean="0"/>
              <a:t>zužující (restriktivní)</a:t>
            </a:r>
            <a:r>
              <a:rPr lang="cs-CZ" dirty="0" smtClean="0"/>
              <a:t>, kdy je text normy správního práva širší, než vyložený rozsah dané právní normy,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výklad </a:t>
            </a:r>
            <a:r>
              <a:rPr lang="cs-CZ" b="1" dirty="0" smtClean="0"/>
              <a:t>rozšiřující (extenzivní)</a:t>
            </a:r>
            <a:r>
              <a:rPr lang="cs-CZ" dirty="0" smtClean="0"/>
              <a:t>, kdy je text normy správního práva užší, než vyložený rozsah předmětné právní normy.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 smtClean="0"/>
              <a:t>Důležitou složkou interpretace norem správního práva je tzv. </a:t>
            </a:r>
            <a:r>
              <a:rPr lang="cs-CZ" b="1" dirty="0" smtClean="0"/>
              <a:t>uvážení</a:t>
            </a:r>
            <a:r>
              <a:rPr lang="cs-CZ" dirty="0" smtClean="0"/>
              <a:t>, které má v případě norem správního práva jednak formu tzv. </a:t>
            </a:r>
            <a:r>
              <a:rPr lang="cs-CZ" b="1" dirty="0" smtClean="0"/>
              <a:t>správního uvážení</a:t>
            </a:r>
            <a:r>
              <a:rPr lang="cs-CZ" dirty="0" smtClean="0"/>
              <a:t> a jednak formu uvážení tzv. </a:t>
            </a:r>
            <a:r>
              <a:rPr lang="cs-CZ" b="1" dirty="0" smtClean="0"/>
              <a:t>neurčitých pojmů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sz="2400" b="1" dirty="0" smtClean="0"/>
              <a:t>Správní uvážení (diskrece)</a:t>
            </a:r>
          </a:p>
          <a:p>
            <a:pPr algn="just"/>
            <a:endParaRPr lang="cs-CZ" sz="1000" b="1" dirty="0" smtClean="0"/>
          </a:p>
          <a:p>
            <a:pPr algn="just"/>
            <a:r>
              <a:rPr lang="cs-CZ" b="1" dirty="0" smtClean="0"/>
              <a:t>» </a:t>
            </a:r>
            <a:r>
              <a:rPr lang="cs-CZ" dirty="0" smtClean="0"/>
              <a:t>přichází v úvahu tehdy, jestliže </a:t>
            </a:r>
            <a:r>
              <a:rPr lang="cs-CZ" b="1" dirty="0" smtClean="0"/>
              <a:t>s existencí určitého skutkového stavu není jednoznačně spojen jediný nutný právní následek</a:t>
            </a:r>
            <a:r>
              <a:rPr lang="cs-CZ" dirty="0" smtClean="0"/>
              <a:t>. Správní uvážení může podle povahy věci přicházet v úvahu jak v hypotéze, tak v dispozici a nakonec i v sankci normy správního práva.</a:t>
            </a:r>
          </a:p>
        </p:txBody>
      </p:sp>
    </p:spTree>
    <p:extLst>
      <p:ext uri="{BB962C8B-B14F-4D97-AF65-F5344CB8AC3E}">
        <p14:creationId xmlns:p14="http://schemas.microsoft.com/office/powerpoint/2010/main" val="137407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04664"/>
            <a:ext cx="864096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Správní uvážení (diskrece)</a:t>
            </a:r>
          </a:p>
          <a:p>
            <a:endParaRPr lang="cs-CZ" b="1" dirty="0" smtClean="0"/>
          </a:p>
          <a:p>
            <a:pPr algn="just"/>
            <a:r>
              <a:rPr lang="cs-CZ" dirty="0" smtClean="0"/>
              <a:t>norma umožňuje, aby orgány veřejné správy po zvážení předmětných okolností zvolily </a:t>
            </a:r>
            <a:r>
              <a:rPr lang="cs-CZ" b="1" dirty="0" smtClean="0"/>
              <a:t>jedno z více řešení předvídaných danou právní normou</a:t>
            </a:r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/>
              <a:t>n</a:t>
            </a:r>
            <a:r>
              <a:rPr lang="cs-CZ" dirty="0" smtClean="0"/>
              <a:t>ormy správního práva v takových případech buď počítají s tím, že určité rozhodnutí (např. povolení) správní orgán vydat může, ale také nemusí, nebo pro vydání určitého rozhodnutí počítají s více jeho možnými variantami. </a:t>
            </a:r>
            <a:r>
              <a:rPr lang="cs-CZ" b="1" dirty="0" smtClean="0"/>
              <a:t>Správní orgán </a:t>
            </a:r>
            <a:r>
              <a:rPr lang="cs-CZ" dirty="0" smtClean="0"/>
              <a:t>pak v mezích, které mu dává právní norma, </a:t>
            </a:r>
            <a:r>
              <a:rPr lang="cs-CZ" b="1" dirty="0" smtClean="0"/>
              <a:t>sám určuje konkrétní způsob řešení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 povahy věci plyne, že </a:t>
            </a:r>
            <a:r>
              <a:rPr lang="cs-CZ" b="1" dirty="0" smtClean="0"/>
              <a:t>správní uvážení bude přicházet v úvahu tam, kde to vyžaduje veřejný zájem</a:t>
            </a:r>
            <a:r>
              <a:rPr lang="cs-CZ" dirty="0" smtClean="0"/>
              <a:t> a kde je třeba jej naplňovat diferencovanými právními řešeními. Správní uvážení však v žádném případě nemůže znamenat libovůli správních orgánů a vést k jejich objektivně nepodloženým (neodůvodněným a nepředvídatelným) závěrům (rozhodnutím)</a:t>
            </a:r>
          </a:p>
          <a:p>
            <a:pPr algn="just"/>
            <a:r>
              <a:rPr lang="cs-CZ" dirty="0" smtClean="0"/>
              <a:t>=</a:t>
            </a:r>
            <a:r>
              <a:rPr lang="cs-CZ" dirty="0" smtClean="0">
                <a:latin typeface="Times New Roman"/>
                <a:cs typeface="Times New Roman"/>
              </a:rPr>
              <a:t>► </a:t>
            </a:r>
            <a:r>
              <a:rPr lang="cs-CZ" b="1" dirty="0" smtClean="0">
                <a:cs typeface="Times New Roman"/>
              </a:rPr>
              <a:t>zásada předvídatelnosti § 2 odst. 2 správního řádu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968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386076"/>
            <a:ext cx="84969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Neurčité pojmy</a:t>
            </a:r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dirty="0" smtClean="0"/>
              <a:t>Institut neurčitých pojmů představuje jinou formu uvážení. Jedná se o situace, kdy norma správního práva používá výraz – </a:t>
            </a:r>
            <a:r>
              <a:rPr lang="cs-CZ" b="1" dirty="0" smtClean="0"/>
              <a:t>neurčitý pojem </a:t>
            </a:r>
            <a:r>
              <a:rPr lang="cs-CZ" dirty="0" smtClean="0"/>
              <a:t>– který blíže obsahově nevymezuje, a který není obsahově vymezen ani jinými právními normami.</a:t>
            </a:r>
          </a:p>
          <a:p>
            <a:pPr algn="just"/>
            <a:endParaRPr lang="cs-CZ" dirty="0"/>
          </a:p>
          <a:p>
            <a:pPr algn="just"/>
            <a:r>
              <a:rPr lang="cs-CZ" u="sng" dirty="0" smtClean="0"/>
              <a:t>Příklady neurčitých pojmů jsou např.</a:t>
            </a:r>
            <a:r>
              <a:rPr lang="cs-CZ" dirty="0" smtClean="0"/>
              <a:t>: </a:t>
            </a:r>
            <a:r>
              <a:rPr lang="cs-CZ" b="1" i="1" dirty="0" smtClean="0"/>
              <a:t>veřejný zájem, veřejný pořádek, dobré mravy, občanské soužití, noční klid…</a:t>
            </a:r>
          </a:p>
          <a:p>
            <a:pPr algn="just"/>
            <a:endParaRPr lang="cs-CZ" i="1" dirty="0"/>
          </a:p>
          <a:p>
            <a:pPr algn="just"/>
            <a:r>
              <a:rPr lang="cs-CZ" dirty="0" smtClean="0"/>
              <a:t>Obsah těchto pojmů musí v podstatě případ od případu posuzovat sám příslušný správní orgán, a na základě všestranného zhodnocení dané situace rozhodnout, zda je v daném konkrétním případě jeho obsah naplněn či nikoliv. 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Správní uvážení</a:t>
            </a:r>
            <a:r>
              <a:rPr lang="cs-CZ" dirty="0" smtClean="0"/>
              <a:t> i </a:t>
            </a:r>
            <a:r>
              <a:rPr lang="cs-CZ" b="1" dirty="0" smtClean="0"/>
              <a:t>neurčité pojmy</a:t>
            </a:r>
            <a:r>
              <a:rPr lang="cs-CZ" dirty="0" smtClean="0"/>
              <a:t> představují rozdílné instituty, které však spolu úzce souvisejí. V obou případech jde o instituty spjaté s interpretací a aplikací norem správního práva a navíc o instituty, které mohou v příslušných normách správního práva přicházet v úvahu ve vzájemné kombinaci.</a:t>
            </a:r>
          </a:p>
        </p:txBody>
      </p:sp>
    </p:spTree>
    <p:extLst>
      <p:ext uri="{BB962C8B-B14F-4D97-AF65-F5344CB8AC3E}">
        <p14:creationId xmlns:p14="http://schemas.microsoft.com/office/powerpoint/2010/main" val="78396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5807"/>
            <a:ext cx="856895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Analogie</a:t>
            </a:r>
            <a:endParaRPr lang="cs-CZ" sz="2400" b="1" dirty="0"/>
          </a:p>
          <a:p>
            <a:endParaRPr lang="cs-CZ" sz="1000" dirty="0" smtClean="0"/>
          </a:p>
          <a:p>
            <a:pPr algn="just"/>
            <a:r>
              <a:rPr lang="cs-CZ" dirty="0" smtClean="0"/>
              <a:t>→ je zvláštní institut, který souvisí s interpretací a aplikací právních norem.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→ představuje aplikačně právní řešení skutkových stavů, pro něž platné právo nemá příslušnou právní úpravu, a u nichž se tudíž analogicky použije právní úprava  obdobného či obdobných právních stavů.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Analogia legis – </a:t>
            </a:r>
            <a:r>
              <a:rPr lang="cs-CZ" dirty="0" smtClean="0"/>
              <a:t>postupuje se podle obdobné právní normy,</a:t>
            </a:r>
          </a:p>
          <a:p>
            <a:pPr algn="just"/>
            <a:endParaRPr lang="cs-CZ" sz="1000" b="1" dirty="0"/>
          </a:p>
          <a:p>
            <a:pPr algn="just"/>
            <a:r>
              <a:rPr lang="cs-CZ" b="1" dirty="0" smtClean="0"/>
              <a:t>Analogia iuris – </a:t>
            </a:r>
            <a:r>
              <a:rPr lang="cs-CZ" dirty="0" smtClean="0"/>
              <a:t>právní řád neobsahuje ani obdobnou právní normu, a postupuje se proto podle právního režimu obecně charakteristického pro dané právní odvětví.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 smtClean="0"/>
              <a:t>Pro aplikaci a interpretaci norem správního práva platí, že </a:t>
            </a:r>
            <a:r>
              <a:rPr lang="cs-CZ" b="1" dirty="0" smtClean="0"/>
              <a:t>použití analogie u nich v zásadě nepřichází v úvahu</a:t>
            </a:r>
            <a:r>
              <a:rPr lang="cs-CZ" dirty="0" smtClean="0"/>
              <a:t> (zejména pokud by měla směřovat v neprospěch adresáta veřejnosprávního působení). Za zcela vyloučenou je třeba považovat analogii v případě norem správního práva trestního v otázce posuzování viny a trestu.</a:t>
            </a:r>
          </a:p>
          <a:p>
            <a:pPr algn="just"/>
            <a:endParaRPr lang="cs-CZ" sz="1000" dirty="0" smtClean="0"/>
          </a:p>
          <a:p>
            <a:pPr algn="just"/>
            <a:endParaRPr lang="cs-CZ" sz="10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38008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Charakteristika norem správního práva</a:t>
            </a:r>
          </a:p>
          <a:p>
            <a:endParaRPr lang="cs-CZ" b="1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Norma správního práva </a:t>
            </a:r>
            <a:r>
              <a:rPr lang="cs-CZ" sz="2000" dirty="0" smtClean="0"/>
              <a:t>je právní normou, jejímž </a:t>
            </a:r>
            <a:r>
              <a:rPr lang="cs-CZ" sz="2000" b="1" dirty="0" smtClean="0"/>
              <a:t>předmětem je regulace vztahů souvisejících s postavením a výkonem veřejné správy</a:t>
            </a:r>
            <a:r>
              <a:rPr lang="cs-CZ" sz="2000" dirty="0" smtClean="0"/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právní normy</a:t>
            </a:r>
            <a:r>
              <a:rPr lang="cs-CZ" sz="2000" dirty="0" smtClean="0"/>
              <a:t>, které jsou státem buďto přímo vydávány, anebo státem uznávány, a které </a:t>
            </a:r>
            <a:r>
              <a:rPr lang="cs-CZ" sz="2000" b="1" dirty="0" smtClean="0"/>
              <a:t>tvoří a naplňují obsah pramenů správního práva</a:t>
            </a:r>
            <a:r>
              <a:rPr lang="cs-CZ" sz="2000" dirty="0" smtClean="0"/>
              <a:t>. Nemohou existovat, stejně jako žádné jiné právní normy, mimo prameny práva, a proto v pramenech správního práva nalézají své vnější vyjádření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 hlediska závaznosti </a:t>
            </a:r>
            <a:r>
              <a:rPr lang="cs-CZ" sz="2000" dirty="0"/>
              <a:t>převažují ve správním právu normy </a:t>
            </a:r>
            <a:r>
              <a:rPr lang="cs-CZ" sz="2000" b="1" dirty="0"/>
              <a:t>kogentní</a:t>
            </a:r>
            <a:r>
              <a:rPr lang="cs-CZ" sz="2000" dirty="0"/>
              <a:t>, tj. takové, </a:t>
            </a:r>
            <a:r>
              <a:rPr lang="cs-CZ" sz="2000" dirty="0" smtClean="0"/>
              <a:t>od nichž </a:t>
            </a:r>
            <a:r>
              <a:rPr lang="cs-CZ" sz="2000" dirty="0"/>
              <a:t>se subjekty předvídaných právních vztahů nemohou odchýlit a </a:t>
            </a:r>
            <a:r>
              <a:rPr lang="cs-CZ" sz="2000" dirty="0" smtClean="0"/>
              <a:t>to ani </a:t>
            </a:r>
            <a:r>
              <a:rPr lang="cs-CZ" sz="2000" dirty="0"/>
              <a:t>vzájemnou </a:t>
            </a:r>
            <a:r>
              <a:rPr lang="cs-CZ" sz="2000" dirty="0" smtClean="0"/>
              <a:t>dohodou</a:t>
            </a:r>
          </a:p>
          <a:p>
            <a:pPr algn="just"/>
            <a:endParaRPr lang="cs-CZ" sz="2000" dirty="0"/>
          </a:p>
          <a:p>
            <a:pPr algn="ctr"/>
            <a:r>
              <a:rPr lang="cs-CZ" sz="2000" dirty="0" smtClean="0"/>
              <a:t>X</a:t>
            </a:r>
          </a:p>
          <a:p>
            <a:pPr algn="just"/>
            <a:r>
              <a:rPr lang="cs-CZ" sz="2000" dirty="0" smtClean="0"/>
              <a:t>proti tomu stojí normy </a:t>
            </a:r>
            <a:r>
              <a:rPr lang="cs-CZ" sz="2000" b="1" dirty="0" smtClean="0"/>
              <a:t>dispozitivní</a:t>
            </a:r>
            <a:r>
              <a:rPr lang="cs-CZ" sz="2000" dirty="0" smtClean="0"/>
              <a:t> = subjekty si mohou práva a povinnosti upravit odchyln</a:t>
            </a:r>
            <a:r>
              <a:rPr lang="cs-CZ" sz="2000" dirty="0" smtClean="0"/>
              <a:t>ě od zákona (typicky smlouvy v občanském právu)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Vnitřní struktura norem správního práva</a:t>
            </a:r>
            <a:endParaRPr lang="cs-CZ" sz="2400" b="1" dirty="0"/>
          </a:p>
          <a:p>
            <a:endParaRPr lang="cs-CZ" sz="1000" b="1" dirty="0" smtClean="0"/>
          </a:p>
          <a:p>
            <a:pPr algn="just"/>
            <a:endParaRPr lang="cs-CZ" sz="1000" b="1" dirty="0"/>
          </a:p>
          <a:p>
            <a:pPr algn="just"/>
            <a:r>
              <a:rPr lang="cs-CZ" dirty="0" smtClean="0"/>
              <a:t>Normami správního práva tedy nerozumíme jednotlivé předpisy správního práva, nýbrž jen jednotlivá v nich obsažená </a:t>
            </a:r>
            <a:r>
              <a:rPr lang="cs-CZ" b="1" u="sng" dirty="0" smtClean="0"/>
              <a:t>obecně závazná pravidla chování</a:t>
            </a:r>
            <a:r>
              <a:rPr lang="cs-CZ" dirty="0" smtClean="0"/>
              <a:t>, disponující příslušnými strukturálními prvky právní normy.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Právní věda obecně vymezuje vnitřní </a:t>
            </a:r>
            <a:r>
              <a:rPr lang="cs-CZ" b="1" dirty="0" smtClean="0"/>
              <a:t>strukturu právní normy </a:t>
            </a:r>
            <a:r>
              <a:rPr lang="cs-CZ" dirty="0" smtClean="0"/>
              <a:t>do 3 prvků: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hypotéza</a:t>
            </a:r>
            <a:r>
              <a:rPr lang="cs-CZ" dirty="0" smtClean="0"/>
              <a:t> (podmínky realizace normy, např. časová působnost, okruh adresátů),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dispozice</a:t>
            </a:r>
            <a:r>
              <a:rPr lang="cs-CZ" dirty="0" smtClean="0"/>
              <a:t> (vlastní pravidlo chování),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sankce</a:t>
            </a:r>
            <a:r>
              <a:rPr lang="cs-CZ" dirty="0" smtClean="0"/>
              <a:t> </a:t>
            </a:r>
            <a:r>
              <a:rPr lang="cs-CZ" dirty="0"/>
              <a:t>(újma za porušení právních povinností stanovených v dispozici právní </a:t>
            </a:r>
            <a:r>
              <a:rPr lang="cs-CZ" dirty="0" smtClean="0"/>
              <a:t>normy).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Normám správního práva jako normám veřejnoprávním je vždy vlastní </a:t>
            </a:r>
            <a:r>
              <a:rPr lang="cs-CZ" b="1" dirty="0" smtClean="0"/>
              <a:t>prvek veřejnomocenského působení</a:t>
            </a:r>
            <a:r>
              <a:rPr lang="cs-CZ" dirty="0" smtClean="0"/>
              <a:t>, který </a:t>
            </a:r>
            <a:r>
              <a:rPr lang="cs-CZ" b="1" dirty="0" smtClean="0"/>
              <a:t>nemusí být nutně vždy vyjádřen sankcí</a:t>
            </a:r>
            <a:r>
              <a:rPr lang="cs-CZ" dirty="0" smtClean="0"/>
              <a:t>. U některých norem správního práva sankce nepřicházejí v úvahu vůbec, typické jsou naopak pro normy tzv. správního práva trestního. </a:t>
            </a:r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Členění norem </a:t>
            </a:r>
            <a:r>
              <a:rPr lang="cs-CZ" sz="2400" b="1" dirty="0"/>
              <a:t>správního práva</a:t>
            </a:r>
          </a:p>
          <a:p>
            <a:endParaRPr lang="cs-CZ" altLang="cs-CZ" sz="1000" dirty="0" smtClean="0"/>
          </a:p>
          <a:p>
            <a:pPr algn="just"/>
            <a:endParaRPr lang="cs-CZ" altLang="cs-CZ" sz="24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400" b="1" dirty="0" smtClean="0"/>
              <a:t>regulativní</a:t>
            </a:r>
            <a:r>
              <a:rPr lang="cs-CZ" altLang="cs-CZ" sz="2400" dirty="0" smtClean="0"/>
              <a:t>, které jsou tvořeny hypotézou a dispozicí a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400" b="1" dirty="0" smtClean="0"/>
              <a:t>ochranné</a:t>
            </a:r>
            <a:r>
              <a:rPr lang="cs-CZ" altLang="cs-CZ" sz="2400" dirty="0" smtClean="0"/>
              <a:t>, které jsou tvořeny dispozicí  a sankcí.</a:t>
            </a:r>
          </a:p>
          <a:p>
            <a:pPr algn="just"/>
            <a:endParaRPr lang="cs-CZ" altLang="cs-CZ" sz="2400" dirty="0"/>
          </a:p>
          <a:p>
            <a:pPr algn="just"/>
            <a:endParaRPr lang="cs-CZ" altLang="cs-CZ" sz="2400" dirty="0"/>
          </a:p>
          <a:p>
            <a:pPr algn="just"/>
            <a:r>
              <a:rPr lang="cs-CZ" altLang="cs-CZ" sz="2400" b="1" dirty="0" smtClean="0"/>
              <a:t>Regulativní normy</a:t>
            </a:r>
            <a:r>
              <a:rPr lang="cs-CZ" altLang="cs-CZ" sz="2400" dirty="0" smtClean="0"/>
              <a:t> správního práva upravují postavení a chování subjektů správního práva v pozitivních správněprávních vztazích.</a:t>
            </a:r>
          </a:p>
          <a:p>
            <a:pPr algn="just"/>
            <a:endParaRPr lang="cs-CZ" altLang="cs-CZ" sz="2400" dirty="0"/>
          </a:p>
          <a:p>
            <a:pPr algn="just"/>
            <a:r>
              <a:rPr lang="cs-CZ" altLang="cs-CZ" sz="2400" b="1" dirty="0" smtClean="0"/>
              <a:t>Ochranné normy správního práva </a:t>
            </a:r>
            <a:r>
              <a:rPr lang="cs-CZ" altLang="cs-CZ" sz="2400" dirty="0" smtClean="0"/>
              <a:t>poskytují ochranu příslušným společenským vztahům tím, že regulují negativní (konfliktní) společenské vztahy, vznikající na základě porušení práva.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74577"/>
            <a:ext cx="828092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norem správního práva</a:t>
            </a:r>
          </a:p>
          <a:p>
            <a:endParaRPr lang="cs-CZ" sz="1000" dirty="0"/>
          </a:p>
          <a:p>
            <a:pPr algn="just"/>
            <a:r>
              <a:rPr lang="cs-CZ" dirty="0" smtClean="0"/>
              <a:t>Podle právního charakteru norem správního práva lze tyto normy dělit na normy: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zavazující</a:t>
            </a:r>
            <a:r>
              <a:rPr lang="cs-CZ" dirty="0" smtClean="0"/>
              <a:t>, představované normami </a:t>
            </a:r>
            <a:r>
              <a:rPr lang="cs-CZ" b="1" dirty="0" smtClean="0"/>
              <a:t>přikazujícími</a:t>
            </a:r>
            <a:r>
              <a:rPr lang="cs-CZ" dirty="0" smtClean="0"/>
              <a:t> a normami </a:t>
            </a:r>
            <a:r>
              <a:rPr lang="cs-CZ" b="1" dirty="0" smtClean="0"/>
              <a:t>zakazujícími</a:t>
            </a:r>
            <a:r>
              <a:rPr lang="cs-CZ" dirty="0" smtClean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zmocňující.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 smtClean="0"/>
              <a:t>Normy správního práva jsou převážně </a:t>
            </a:r>
            <a:r>
              <a:rPr lang="cs-CZ" b="1" dirty="0" smtClean="0"/>
              <a:t>normami zavazujícími</a:t>
            </a:r>
            <a:r>
              <a:rPr lang="cs-CZ" dirty="0" smtClean="0"/>
              <a:t>, tzn. jde o právní normy, jež obsahují pravidla chování, která musejí být subjekty správního práva vždy respektována. Zavazující normy vystupují buď jako normy </a:t>
            </a:r>
            <a:r>
              <a:rPr lang="cs-CZ" b="1" dirty="0" smtClean="0"/>
              <a:t>přikazující</a:t>
            </a:r>
            <a:r>
              <a:rPr lang="cs-CZ" dirty="0" smtClean="0"/>
              <a:t> a obsahují výslovný správní příkaz určitého chování, nebo jako normy </a:t>
            </a:r>
            <a:r>
              <a:rPr lang="cs-CZ" b="1" dirty="0" smtClean="0"/>
              <a:t>zakazující</a:t>
            </a:r>
            <a:r>
              <a:rPr lang="cs-CZ" dirty="0" smtClean="0"/>
              <a:t>, které obsahují výslovný správní zákaz určitého chování.</a:t>
            </a:r>
          </a:p>
          <a:p>
            <a:pPr algn="just"/>
            <a:endParaRPr lang="cs-CZ" sz="1000" dirty="0"/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Zmocňující normy </a:t>
            </a:r>
            <a:r>
              <a:rPr lang="cs-CZ" dirty="0" smtClean="0"/>
              <a:t>správního práva jsou mnohem méně četné. Tyto normy zakládají pro realizaci vždy určitého správněprávního vztahu jistou možnost chování určitého subjektu správního práva. Jedná se o normy, upravující oprávnění subjektů správního práva, jejichž realizace je závislá na projevu vůle toho kterého subjektu.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555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7639" y="404664"/>
            <a:ext cx="82089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norem správního práva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Mimo dosud uvedená členění lze normy správního práva ještě členit </a:t>
            </a:r>
            <a:r>
              <a:rPr lang="cs-CZ" b="1" dirty="0" smtClean="0"/>
              <a:t>podle</a:t>
            </a:r>
            <a:r>
              <a:rPr lang="cs-CZ" dirty="0" smtClean="0"/>
              <a:t> jejich </a:t>
            </a:r>
            <a:r>
              <a:rPr lang="cs-CZ" b="1" dirty="0" smtClean="0"/>
              <a:t>právního obsahu </a:t>
            </a:r>
            <a:r>
              <a:rPr lang="cs-CZ" dirty="0" smtClean="0"/>
              <a:t>takto: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organizačněprávní normy </a:t>
            </a:r>
            <a:r>
              <a:rPr lang="cs-CZ" dirty="0" smtClean="0"/>
              <a:t>upravují </a:t>
            </a:r>
            <a:r>
              <a:rPr lang="cs-CZ" dirty="0"/>
              <a:t>vznik, změnu, zrušení a vzájemné </a:t>
            </a:r>
            <a:r>
              <a:rPr lang="cs-CZ" dirty="0" smtClean="0"/>
              <a:t>vztahy mezi </a:t>
            </a:r>
            <a:r>
              <a:rPr lang="cs-CZ" dirty="0"/>
              <a:t>orgány veřejné </a:t>
            </a:r>
            <a:r>
              <a:rPr lang="cs-CZ" dirty="0" smtClean="0"/>
              <a:t>správy,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kompetenční normy </a:t>
            </a:r>
            <a:r>
              <a:rPr lang="cs-CZ" dirty="0"/>
              <a:t>upravují </a:t>
            </a:r>
            <a:r>
              <a:rPr lang="cs-CZ" dirty="0" smtClean="0"/>
              <a:t>působnost těchto </a:t>
            </a:r>
            <a:r>
              <a:rPr lang="cs-CZ" dirty="0"/>
              <a:t>orgánů co do okruhu věcí, které mají za úkol </a:t>
            </a:r>
            <a:r>
              <a:rPr lang="cs-CZ" dirty="0" smtClean="0"/>
              <a:t>řešit,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hmotněprávní normy </a:t>
            </a:r>
            <a:r>
              <a:rPr lang="cs-CZ" dirty="0" smtClean="0"/>
              <a:t>upravují vlastní práva a povinnosti adresátů veřejnosprávního působení společně s bezprostředními předpoklady a podmínkami jejich realizace,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procesněprávní normy </a:t>
            </a:r>
            <a:r>
              <a:rPr lang="cs-CZ" dirty="0" smtClean="0"/>
              <a:t>upravují postupy, jejichž prostřednictvím se uvádí v život obsah mnohých norem hmotněprávních. Procesněprávní normy samy o sobě význam nemají, jejich smysl se naplňuje jen ve spojitosti s normami hmotněprávními.  </a:t>
            </a:r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491101"/>
            <a:ext cx="792088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Působnost norem správního práva</a:t>
            </a:r>
            <a:endParaRPr lang="cs-CZ" sz="2400" b="1" dirty="0"/>
          </a:p>
          <a:p>
            <a:endParaRPr lang="cs-CZ" sz="1000" b="1" dirty="0" smtClean="0"/>
          </a:p>
          <a:p>
            <a:pPr algn="just"/>
            <a:r>
              <a:rPr lang="cs-CZ" dirty="0" smtClean="0"/>
              <a:t>U norem správního práva sehrává významnou roli jejich působnost, která je vymezena okruhy vztahů, v nichž mají správní orgány vykonávat svoji pravomoc. Jedná se o </a:t>
            </a:r>
            <a:r>
              <a:rPr lang="cs-CZ" b="1" dirty="0" smtClean="0"/>
              <a:t>místní, časovou, osobní a věcnou působnost norem správního práva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sz="2400" b="1" dirty="0" smtClean="0"/>
              <a:t>Místní působnost norem správního práva</a:t>
            </a:r>
          </a:p>
          <a:p>
            <a:pPr algn="just"/>
            <a:endParaRPr lang="cs-CZ" sz="1000" b="1" dirty="0"/>
          </a:p>
          <a:p>
            <a:pPr algn="just"/>
            <a:r>
              <a:rPr lang="cs-CZ" b="1" dirty="0" smtClean="0"/>
              <a:t>→ </a:t>
            </a:r>
            <a:r>
              <a:rPr lang="cs-CZ" dirty="0" smtClean="0"/>
              <a:t>ohraničuje působnost norem správního práva prostorově, čili </a:t>
            </a:r>
            <a:r>
              <a:rPr lang="cs-CZ" b="1" dirty="0" smtClean="0"/>
              <a:t>řeší otázku, v jakém územním prostoru daná norma působí</a:t>
            </a:r>
            <a:r>
              <a:rPr lang="cs-CZ" dirty="0" smtClean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Většinou platí, že norma správního práva působí na území, k němuž se vztahuje postavení orgánu, který vydal právní předpis obsahující předmětnou normu (normy). Není-li stanoveno jinak působí normy správního práva: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 smtClean="0"/>
              <a:t>na území celého státu</a:t>
            </a:r>
            <a:r>
              <a:rPr lang="cs-CZ" dirty="0" smtClean="0"/>
              <a:t>, pokud jsou obsaženy v předpisech vydaných ústředními orgány,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 smtClean="0"/>
              <a:t>v územním obvodu krajů</a:t>
            </a:r>
            <a:r>
              <a:rPr lang="cs-CZ" dirty="0" smtClean="0"/>
              <a:t>, pokud jsou obsaženy v předpisech vydaných orgány krajů,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 smtClean="0"/>
              <a:t>v územním či správním obvodu obcí</a:t>
            </a:r>
            <a:r>
              <a:rPr lang="cs-CZ" dirty="0" smtClean="0"/>
              <a:t>, pokud jsou obsaženy v předpisech vydaných orgány obcí.</a:t>
            </a:r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dirty="0"/>
          </a:p>
          <a:p>
            <a:pPr algn="just"/>
            <a:r>
              <a:rPr lang="cs-CZ" sz="2400" b="1" dirty="0" smtClean="0"/>
              <a:t>Časová působnost norem správního práva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 smtClean="0"/>
              <a:t>→ ohraničuje působnost norem správního práva časově. Je nutno vždy zjišťovat, kdy se norma správního práva stává platnou, kdy účinnou, jak dlouho platí a zda může mít zpětnou účinnost.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Platnost</a:t>
            </a:r>
            <a:r>
              <a:rPr lang="cs-CZ" dirty="0"/>
              <a:t> </a:t>
            </a:r>
            <a:r>
              <a:rPr lang="cs-CZ" dirty="0" smtClean="0"/>
              <a:t>= norma se stala součástí právního řádu (vyhlášena předepsaným způsobem)</a:t>
            </a:r>
          </a:p>
          <a:p>
            <a:pPr algn="just"/>
            <a:r>
              <a:rPr lang="cs-CZ" b="1" dirty="0" smtClean="0"/>
              <a:t>Účinnost = </a:t>
            </a:r>
            <a:r>
              <a:rPr lang="cs-CZ" dirty="0" smtClean="0"/>
              <a:t>podle normy má být postupováno v právních vztazích</a:t>
            </a:r>
          </a:p>
          <a:p>
            <a:pPr algn="just"/>
            <a:r>
              <a:rPr lang="cs-CZ" b="1" dirty="0" err="1" smtClean="0"/>
              <a:t>Legisvakance</a:t>
            </a:r>
            <a:r>
              <a:rPr lang="cs-CZ" b="1" dirty="0" smtClean="0"/>
              <a:t> </a:t>
            </a:r>
            <a:r>
              <a:rPr lang="cs-CZ" dirty="0" smtClean="0"/>
              <a:t>= období mezi platnosti a účinností = veřejnost musí být s normou seznámena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tanoven den účinnosti. „Tento zákon nabývá účinnosti dne 01. 01. 2018“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stanovena lhůta 15 dnů: „ Tento zákon nabývá účinnosti 15 den ode dne vyhlášení.“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účinnost současně s platností</a:t>
            </a:r>
          </a:p>
        </p:txBody>
      </p:sp>
    </p:spTree>
    <p:extLst>
      <p:ext uri="{BB962C8B-B14F-4D97-AF65-F5344CB8AC3E}">
        <p14:creationId xmlns:p14="http://schemas.microsoft.com/office/powerpoint/2010/main" val="28326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48680"/>
            <a:ext cx="85689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Časová působnost norem správního práva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» zpravidla bývá neomezená; jen výjimečně bývá v příslušných pramenech správního práva stanoveno, že normy v prameni práva obsažené, pozbydou platnosti a současně účinnosti uplynutím času, tj. po určité době, resp. k určitému datu.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Ve většině případů normy správního práva pozbývají svou časovou působnost až tehdy, když jsou zrušeny </a:t>
            </a:r>
            <a:r>
              <a:rPr lang="cs-CZ" b="1" dirty="0" smtClean="0"/>
              <a:t>pozdějšími normami </a:t>
            </a:r>
            <a:r>
              <a:rPr lang="cs-CZ" dirty="0" smtClean="0"/>
              <a:t>správního práva vyšší nebo stejné právní síly – tj. v souladu s obecným právním principem </a:t>
            </a:r>
            <a:r>
              <a:rPr lang="cs-CZ" b="1" dirty="0" smtClean="0"/>
              <a:t>lex posterior derogat </a:t>
            </a:r>
            <a:r>
              <a:rPr lang="cs-CZ" b="1" dirty="0" err="1" smtClean="0"/>
              <a:t>legi</a:t>
            </a:r>
            <a:r>
              <a:rPr lang="cs-CZ" b="1" dirty="0" smtClean="0"/>
              <a:t> priori</a:t>
            </a:r>
            <a:endParaRPr lang="cs-CZ" dirty="0" smtClean="0"/>
          </a:p>
          <a:p>
            <a:pPr algn="just"/>
            <a:r>
              <a:rPr lang="cs-CZ" dirty="0"/>
              <a:t>v</a:t>
            </a:r>
            <a:r>
              <a:rPr lang="cs-CZ" dirty="0" smtClean="0"/>
              <a:t>yjádřeno ve zrušovacích ustanoveních právního předpisu.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Normy správního práva zásadně působí do budoucna, </a:t>
            </a:r>
            <a:r>
              <a:rPr lang="cs-CZ" b="1" dirty="0" smtClean="0"/>
              <a:t>zpětná účinnost norem správního práva se obecně nepřipouští</a:t>
            </a:r>
            <a:r>
              <a:rPr lang="cs-CZ" dirty="0" smtClean="0"/>
              <a:t>. U norem správního práva trestního by jako výjimečná zpětná působnost mohla přicházet v úvahu jen tehdy, pokud by řešení podle nové právní úpravy bylo pro daného adresáta </a:t>
            </a:r>
            <a:r>
              <a:rPr lang="cs-CZ" dirty="0" smtClean="0"/>
              <a:t>výhodnější </a:t>
            </a:r>
            <a:r>
              <a:rPr lang="cs-CZ" b="1" i="1" dirty="0" smtClean="0"/>
              <a:t>(časová působnost přestupkového zákona – čin se posuzuje podle zákona účinného v době, kdy byl spáchán, podle pozdějšího, je-li pro pachatele příznivější).</a:t>
            </a:r>
            <a:endParaRPr lang="cs-CZ" b="1" i="1" dirty="0" smtClean="0"/>
          </a:p>
          <a:p>
            <a:pPr algn="just"/>
            <a:endParaRPr lang="cs-CZ" dirty="0"/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29818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3181</TotalTime>
  <Words>2136</Words>
  <Application>Microsoft Office PowerPoint</Application>
  <PresentationFormat>Předvádění na obrazovce (4:3)</PresentationFormat>
  <Paragraphs>215</Paragraphs>
  <Slides>16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NORMY SPRÁVNÍHO PRÁVA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299</cp:revision>
  <dcterms:created xsi:type="dcterms:W3CDTF">2015-09-08T17:35:18Z</dcterms:created>
  <dcterms:modified xsi:type="dcterms:W3CDTF">2019-03-10T09:18:52Z</dcterms:modified>
</cp:coreProperties>
</file>