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03" r:id="rId4"/>
    <p:sldId id="304" r:id="rId5"/>
    <p:sldId id="257" r:id="rId6"/>
    <p:sldId id="306" r:id="rId7"/>
    <p:sldId id="273" r:id="rId8"/>
    <p:sldId id="266" r:id="rId9"/>
    <p:sldId id="267" r:id="rId10"/>
    <p:sldId id="258" r:id="rId11"/>
    <p:sldId id="290" r:id="rId12"/>
    <p:sldId id="294" r:id="rId13"/>
    <p:sldId id="307" r:id="rId14"/>
    <p:sldId id="292" r:id="rId15"/>
    <p:sldId id="293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>
      <p:cViewPr>
        <p:scale>
          <a:sx n="125" d="100"/>
          <a:sy n="125" d="100"/>
        </p:scale>
        <p:origin x="-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22. 3. 2018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4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9E44-B0DA-4F77-B67E-BC23F11717F5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2708-5ABD-4A25-A5AE-0832D4B3D964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046A-A18B-45ED-9477-42BDE1EAB01B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E59-BC1A-478B-A423-672FFDD96053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6362-5039-4386-B32B-A1E6A95E4520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F113-76A5-4012-A50E-DCFB1E32FFE3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18AD-E73F-4A42-BC44-702763D2F99E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B9E5-8075-40E1-97EB-DC2F8F1BD9DC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6132-A39D-406A-B090-D3CC861C4C19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883F-8FE9-48F4-9A69-897755E79A90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B036-5140-41C4-AE5A-F6D68BBD54D3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9A76-E704-44E9-8FF0-7B3F445EB9CE}" type="datetime1">
              <a:rPr lang="cs-CZ" smtClean="0"/>
              <a:t>22. 3. 2018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SUBJEKTY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491101"/>
            <a:ext cx="82192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b="1" dirty="0" smtClean="0"/>
          </a:p>
          <a:p>
            <a:pPr algn="just"/>
            <a:r>
              <a:rPr lang="cs-CZ" dirty="0"/>
              <a:t>Zákoník práce tedy není vůči zákonu o státní službě subsidiárním (podpůrným) právním předpisem. Základní instituty pracovního práva jako zejména vznik pracovního poměru dle pracovní smlouvy nebo jmenování nebo ukončování pracovního poměru se </a:t>
            </a:r>
            <a:r>
              <a:rPr lang="cs-CZ" dirty="0" smtClean="0"/>
              <a:t>v </a:t>
            </a:r>
            <a:r>
              <a:rPr lang="cs-CZ" dirty="0"/>
              <a:t>případě státních úředníků nově vůbec neuplatní.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Zákon č. 312/2002 Sb., o </a:t>
            </a:r>
            <a:r>
              <a:rPr lang="cs-CZ" b="1" dirty="0"/>
              <a:t>úřednících </a:t>
            </a:r>
            <a:r>
              <a:rPr lang="cs-CZ" b="1" dirty="0" smtClean="0"/>
              <a:t>územních samosprávných celků,</a:t>
            </a:r>
            <a:r>
              <a:rPr lang="cs-CZ" dirty="0" smtClean="0"/>
              <a:t> </a:t>
            </a:r>
            <a:r>
              <a:rPr lang="cs-CZ" dirty="0"/>
              <a:t>upravuje pracovní poměr úředníků územních samosprávných celků a jejich vzdělávání.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Na pracovněprávní vztahy úředníků ÚSC se vztahuje </a:t>
            </a:r>
            <a:r>
              <a:rPr lang="cs-CZ" b="1" dirty="0"/>
              <a:t>zákoník práce</a:t>
            </a:r>
            <a:r>
              <a:rPr lang="cs-CZ" dirty="0"/>
              <a:t>, nestanoví-li tento zákon jinak.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Na vztahy vyplývající z výkonu veřejné funkce se </a:t>
            </a:r>
            <a:r>
              <a:rPr lang="cs-CZ" b="1" dirty="0"/>
              <a:t>zákoník práce </a:t>
            </a:r>
            <a:r>
              <a:rPr lang="cs-CZ" dirty="0"/>
              <a:t>vztahuje, pokud to výslovně stanoví nebo pokud to stanoví zvláštní právní předpisy. Jestliže je veřejná funkce vykonávána v pracovním poměru, řídí se tento pracovní poměr tímto zákonem.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případě vztahu zákona o úřednících ÚSC a zákoníku práce platí obecné pravidlo, že </a:t>
            </a:r>
            <a:r>
              <a:rPr lang="cs-CZ" b="1" dirty="0"/>
              <a:t>zákoník práce je považován za obecný právní předpis</a:t>
            </a:r>
            <a:r>
              <a:rPr lang="cs-CZ" dirty="0"/>
              <a:t>, přičemž </a:t>
            </a:r>
            <a:r>
              <a:rPr lang="cs-CZ" b="1" dirty="0"/>
              <a:t>zákon o úřednících ÚSC jako zvláštní zákon obsahuje speciální úpravu</a:t>
            </a:r>
            <a:r>
              <a:rPr lang="cs-CZ" dirty="0"/>
              <a:t>.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Fyzické osoby </a:t>
            </a:r>
            <a:r>
              <a:rPr lang="cs-CZ" dirty="0" smtClean="0"/>
              <a:t>patří k té skupině subjektů správního práva, vůči kterým směřuje výkon veřejné správy. Jejich postavení ve správněprávních vztazích je ve vztahu ke konkrétnímu subjektu veřejné správy podřazené (nerovné).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Subjektivita fyzické osoby</a:t>
            </a:r>
            <a:r>
              <a:rPr lang="cs-CZ" dirty="0" smtClean="0"/>
              <a:t> = způsobilost být nositelem práv </a:t>
            </a:r>
            <a:r>
              <a:rPr lang="cs-CZ" smtClean="0"/>
              <a:t>a povinností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obecné poloze je </a:t>
            </a:r>
            <a:r>
              <a:rPr lang="cs-CZ" b="1" dirty="0" smtClean="0"/>
              <a:t>právní subjektivita fyzické osoby</a:t>
            </a:r>
            <a:r>
              <a:rPr lang="cs-CZ" dirty="0" smtClean="0"/>
              <a:t> jednotná pro celý právní řád. Fyzická osoba je obecně způsobilá být nositelem práv a povinností, jestliže jsou pro to splněny příslušné podmínky. Právní subjektivita v obecné poloze vzniká narozením, trvá po celý život a zaniká smrtí.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Fyzická osoba jako subjekt správního práva má řadu </a:t>
            </a:r>
            <a:r>
              <a:rPr lang="cs-CZ" b="1" dirty="0" smtClean="0"/>
              <a:t>práv a povinností již od narození </a:t>
            </a:r>
            <a:r>
              <a:rPr lang="cs-CZ" dirty="0" smtClean="0"/>
              <a:t>– např. právo na lékařskou péči, právo a současně povinnost mít vlastní jméno apod. V případě některých konkrétních práv a povinností vyžadují normy správního práva k jejich vzniku vedle narození ještě některé </a:t>
            </a:r>
            <a:r>
              <a:rPr lang="cs-CZ" b="1" dirty="0" smtClean="0"/>
              <a:t>další právní skutečnosti </a:t>
            </a:r>
            <a:r>
              <a:rPr lang="cs-CZ" dirty="0" smtClean="0"/>
              <a:t>– např. dosažení určitého věku, dosažení určitého vzdělání, české státní občanství apod.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7524" y="26064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endParaRPr lang="cs-CZ" dirty="0" smtClean="0"/>
          </a:p>
          <a:p>
            <a:pPr algn="just"/>
            <a:r>
              <a:rPr lang="cs-CZ" b="1" dirty="0" smtClean="0"/>
              <a:t>Způsobilost fyzické osoby být nositelem práv a povinností </a:t>
            </a:r>
            <a:r>
              <a:rPr lang="cs-CZ" dirty="0" smtClean="0"/>
              <a:t>je předpokladem k tomu, aby tato práva a povinnosti mohla nabývat vlastními právními úkony, tj. předpokladem ke </a:t>
            </a:r>
            <a:r>
              <a:rPr lang="cs-CZ" b="1" dirty="0" smtClean="0"/>
              <a:t>způsobilosti k právním úkonům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Způsobilost k právním úkonům </a:t>
            </a:r>
            <a:r>
              <a:rPr lang="cs-CZ" dirty="0" smtClean="0"/>
              <a:t>vzniká teprve tehdy, když fyzická osoba dosáhla určitého věku a získala s tím spojené rozumové schopnosti samostatně rozpoznat význam a následky svého konkrétního jednání a zároveň schopnosti své jednání ovládnout.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oblasti správního práva platí pro </a:t>
            </a:r>
            <a:r>
              <a:rPr lang="cs-CZ" b="1" dirty="0" smtClean="0"/>
              <a:t>nabytí způsobilosti fyzických osob k právním úkonům </a:t>
            </a:r>
            <a:r>
              <a:rPr lang="cs-CZ" dirty="0" smtClean="0"/>
              <a:t>řada zvláštních ustanovení – např. od 15 let vzniká fyzické osobě povinnost samostatně se hlásit k pobytu, mít občanský průkaz a prokazovat jím svoji totožnost, právo žádat o povolení řízení motorového vozidla skupiny M, od 17 let vzniká právo žádat o povolení k řízení motorového vozidla skupiny A a T, od 21 let právo žádat o povolení k řízení motorového vozidla pro dopravu osob, vozidel požární ochrany, zdravotnictví atd.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však normy správního práva nestanoví výslovně, od kdy fyzická osoba získává způsobilost k právním úkonům. Za způsobilou k právním úkonům je pak v plném rozsahu považována fyzická osoba, která nabyla </a:t>
            </a:r>
            <a:r>
              <a:rPr lang="cs-CZ" b="1" dirty="0" smtClean="0"/>
              <a:t>zletilosti</a:t>
            </a:r>
            <a:r>
              <a:rPr lang="cs-CZ" dirty="0" smtClean="0"/>
              <a:t>, přičemž se vychází z občanskoprávní úpravy.</a:t>
            </a:r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u="sng" dirty="0"/>
              <a:t>§ 30 NOZ</a:t>
            </a:r>
            <a:r>
              <a:rPr lang="cs-CZ" dirty="0"/>
              <a:t>: Plně </a:t>
            </a:r>
            <a:r>
              <a:rPr lang="cs-CZ" b="1" dirty="0"/>
              <a:t>svéprávným</a:t>
            </a:r>
            <a:r>
              <a:rPr lang="cs-CZ" dirty="0"/>
              <a:t> se člověk stává </a:t>
            </a:r>
            <a:r>
              <a:rPr lang="cs-CZ" b="1" dirty="0"/>
              <a:t>zletilostí</a:t>
            </a:r>
            <a:r>
              <a:rPr lang="cs-CZ" dirty="0"/>
              <a:t>. Zletilosti se nabývá dovršením osmnáctého roku věku. </a:t>
            </a:r>
            <a:r>
              <a:rPr lang="cs-CZ" dirty="0" smtClean="0"/>
              <a:t>Před </a:t>
            </a:r>
            <a:r>
              <a:rPr lang="cs-CZ" dirty="0"/>
              <a:t>nabytím zletilosti se plné svéprávnosti nabývá přiznáním svéprávnosti, nebo uzavřením manželství. Svéprávnost nabytá uzavřením manželství se neztrácí ani zánikem manželství, ani prohlášením manželství za neplatné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normách správního práva nenajdeme obecné ustanovení, které by řešilo otázku, </a:t>
            </a:r>
            <a:r>
              <a:rPr lang="cs-CZ" b="1" dirty="0" smtClean="0"/>
              <a:t>kdy lze fyzickou osobu zbavit svéprávnosti </a:t>
            </a:r>
            <a:r>
              <a:rPr lang="cs-CZ" dirty="0" smtClean="0"/>
              <a:t>nebo, kdy lze její </a:t>
            </a:r>
            <a:r>
              <a:rPr lang="cs-CZ" b="1" dirty="0" smtClean="0"/>
              <a:t>svéprávnost omezit </a:t>
            </a:r>
            <a:r>
              <a:rPr lang="cs-CZ" dirty="0" smtClean="0"/>
              <a:t>pro nedostatek požadovaných rozumových schopností. Ve většině případů musí správní orgány otázku rozumových schopností fyzických osob v souvislosti s jejich způsobilostí ke vždy konkrétním úkonům ve sféře působnosti správního práva řešit samy, a to zejména s ohledem na povahu věci.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Fyzická osoba, která nesplňuje podmínky způsobilosti k právním úkonům, tj. vedle příslušného věku právě požadované rozumové rozpoznávací a ovládací schopnosti, nemůže ve správněprávních vztazích vystupovat samostatně, ale musí být v takovém jednání vždy </a:t>
            </a:r>
            <a:r>
              <a:rPr lang="cs-CZ" b="1" dirty="0" smtClean="0"/>
              <a:t>zastoupena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487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Způsobilost fyzické osoby k právům a povinnostem společně s její způsobilostí k právním úkonům se ve sféře správního práva vztahuje jak k oblasti </a:t>
            </a:r>
            <a:r>
              <a:rPr lang="cs-CZ" b="1" dirty="0" smtClean="0"/>
              <a:t>správního práva hmotného</a:t>
            </a:r>
            <a:r>
              <a:rPr lang="cs-CZ" dirty="0" smtClean="0"/>
              <a:t>, tak k oblasti </a:t>
            </a:r>
            <a:r>
              <a:rPr lang="cs-CZ" b="1" dirty="0" smtClean="0"/>
              <a:t>správního práva procesního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jde o </a:t>
            </a:r>
            <a:r>
              <a:rPr lang="cs-CZ" b="1" dirty="0" smtClean="0"/>
              <a:t>způsobilost fyzické osoby k protiprávním úkonům (tzv. deliktní způsobilost)</a:t>
            </a:r>
            <a:r>
              <a:rPr lang="cs-CZ" dirty="0" smtClean="0"/>
              <a:t>, ta je ve správním právu, obdobně jako v právu obecně, vázána na stejné podmínky jako její způsobilost k právním úkonům.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tak stanoví zákon, </a:t>
            </a:r>
            <a:r>
              <a:rPr lang="cs-CZ" b="1" dirty="0" smtClean="0"/>
              <a:t>může být v určitém rozsahu na příslušné fyzické osoby přenesen i určitý výkon veřejné správy </a:t>
            </a:r>
            <a:r>
              <a:rPr lang="cs-CZ" dirty="0" smtClean="0"/>
              <a:t>– např. soukromí lékaři při rozhodování o pracovní neschopnosti, autorizovaní inspektoři podle stavebního zákona apod.</a:t>
            </a:r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PRÁVNICKÉ OSOBY JAKO SUBJEKTY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b="1" dirty="0" smtClean="0"/>
              <a:t>Právnické osoby jako subjekty správního práva </a:t>
            </a:r>
            <a:r>
              <a:rPr lang="cs-CZ" dirty="0" smtClean="0"/>
              <a:t>se, obdobně jako osoby fyzické, řadí k té skupině subjektů správního práva, vůči kterým směřuje výkon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Právnická osoba</a:t>
            </a:r>
            <a:r>
              <a:rPr lang="cs-CZ" dirty="0" smtClean="0"/>
              <a:t> je pojem soukromého práva. Základní právní úprava a členění právnických osob je obsažena v občanském zákoníku (korporace, fundace, ústav).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Jako subjekty správního práva vystupují všechny právnické osoby, které mají ve smyslu norem správního práva způsobilost být samostatným nositelem práv a povinností ve sféře působnosti správního práva. </a:t>
            </a:r>
            <a:r>
              <a:rPr lang="cs-CZ" b="1" dirty="0" smtClean="0"/>
              <a:t>Správněprávní subjektivita právnických osob </a:t>
            </a:r>
            <a:r>
              <a:rPr lang="cs-CZ" dirty="0" smtClean="0"/>
              <a:t>je zpravidla projevem jejich obecné právní subjektivity, a proto je pro její vznik rozhodující splnění podmínek, které pro založení či ustavení právnické osoby předepisují právní normy, na jejichž základě a v jejichž smyslu konkrétní právnická osoba vzniká.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Právnické osoby zpravidla </a:t>
            </a:r>
            <a:r>
              <a:rPr lang="cs-CZ" b="1" dirty="0" smtClean="0"/>
              <a:t>vznikají</a:t>
            </a:r>
            <a:r>
              <a:rPr lang="cs-CZ" dirty="0" smtClean="0"/>
              <a:t> nabytím účinnosti jejich zápisu do obchodního nebo jiného zákonem stanoveného rejstříku. U některých právnických osob je jejich vznik upraven jinak (např. příspěvkové organizace obcí a krajů).</a:t>
            </a:r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PRÁVNICKÉ OSOBY JAKO SUBJEKTY SPRÁVNÍHO PRÁVA</a:t>
            </a:r>
          </a:p>
          <a:p>
            <a:endParaRPr lang="cs-CZ" altLang="cs-CZ" dirty="0" smtClean="0">
              <a:solidFill>
                <a:srgbClr val="CC3300"/>
              </a:solidFill>
            </a:endParaRPr>
          </a:p>
          <a:p>
            <a:pPr algn="just"/>
            <a:r>
              <a:rPr lang="cs-CZ" altLang="cs-CZ" dirty="0" smtClean="0"/>
              <a:t>V postavení subjektů správního práva vystupují z právnických osob nejčastěji nejrůznější obchodní společnosti, družstva, státní podniky, spolky atp.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Právní subjektivitu </a:t>
            </a:r>
            <a:r>
              <a:rPr lang="cs-CZ" altLang="cs-CZ" dirty="0" smtClean="0"/>
              <a:t>má právnická osoba vždy jako celek, ale právní úkony za ni musí činit vždy její orgány resp. zástupci.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Právnické osoby jako subjekty správního práva vystupují převážně v postavení subjektů, vůči nimž je veřejná správa vykonávána, tj. v postavení subjektů jakožto adresátů veřejnosprávního působení.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Zvláštním druhem právnických osob vystupujících v postavení subjektů správního práva je </a:t>
            </a:r>
            <a:r>
              <a:rPr lang="cs-CZ" altLang="cs-CZ" b="1" dirty="0" smtClean="0"/>
              <a:t>stát</a:t>
            </a:r>
            <a:r>
              <a:rPr lang="cs-CZ" altLang="cs-CZ" dirty="0" smtClean="0"/>
              <a:t> a nejrůznější </a:t>
            </a:r>
            <a:r>
              <a:rPr lang="cs-CZ" altLang="cs-CZ" b="1" dirty="0" smtClean="0"/>
              <a:t>veřejnoprávní korporace</a:t>
            </a:r>
            <a:r>
              <a:rPr lang="cs-CZ" altLang="cs-CZ" dirty="0" smtClean="0"/>
              <a:t>. V praxi mohou nastat situace, kdy stát či veřejnoprávní korporace zastoupené svými orgány vystupují v postavení subjektů, vůči kterým je veřejná správa vykonávána.</a:t>
            </a:r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SUBJEKTŮ SPRÁVNÍHO PRÁVA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Subjekt správního práva ten, komu správní právo přiznává </a:t>
            </a:r>
            <a:r>
              <a:rPr lang="cs-CZ" b="1" u="sng" dirty="0" smtClean="0"/>
              <a:t>právní subjektivitu</a:t>
            </a:r>
            <a:r>
              <a:rPr lang="cs-CZ" dirty="0" smtClean="0"/>
              <a:t>– tzn. ten, kdo je způsobilý být nositelem práv a povinností stanovených normami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Př. (fyzická, právnická osoba)</a:t>
            </a:r>
          </a:p>
          <a:p>
            <a:pPr algn="just"/>
            <a:endParaRPr lang="cs-CZ" dirty="0" smtClean="0"/>
          </a:p>
          <a:p>
            <a:pPr algn="just"/>
            <a:r>
              <a:rPr lang="cs-CZ" i="1" dirty="0"/>
              <a:t>o</a:t>
            </a:r>
            <a:r>
              <a:rPr lang="cs-CZ" i="1" dirty="0" smtClean="0"/>
              <a:t>bjednatel = ten, kdo si na základě smlouvy o dílu nechá zhotovit stavbu </a:t>
            </a:r>
            <a:r>
              <a:rPr lang="cs-CZ" b="1" i="1" dirty="0" smtClean="0"/>
              <a:t>SOUKROMÉ</a:t>
            </a:r>
          </a:p>
          <a:p>
            <a:pPr algn="just"/>
            <a:r>
              <a:rPr lang="cs-CZ" i="1" dirty="0" smtClean="0"/>
              <a:t>stavebník = osoba, která je účastníkem stavebního řízení („ten, kdo staví“) </a:t>
            </a:r>
            <a:r>
              <a:rPr lang="cs-CZ" b="1" i="1" dirty="0" smtClean="0"/>
              <a:t>SPRÁVNÍ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objednatel má tato osoba právo nechat si zhotovit stavbu, tomu odpovídající povinnost zaplatit cenu za dílo a dílo převzít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stavebník má právo domáhat se vydání stavebního povolení, kolaudačního rozhodnutí, atp., ale tomu odpovídající povinnosti zaplatit správní poplatek, doložit zákonem požadované podklady, vyčkat na rozhodnutí stavebního úřadu atp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U subjektů správního práva lze především lišit mezi </a:t>
            </a:r>
            <a:r>
              <a:rPr lang="cs-CZ" b="1" dirty="0" smtClean="0"/>
              <a:t>subjekty, které vykonávají veřejnou správu</a:t>
            </a:r>
            <a:r>
              <a:rPr lang="cs-CZ" dirty="0" smtClean="0"/>
              <a:t>, a mezi </a:t>
            </a:r>
            <a:r>
              <a:rPr lang="cs-CZ" b="1" dirty="0" smtClean="0"/>
              <a:t>subjekty, vůči kterým je veřejná správa vykonávána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156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8864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PRÁVA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Subjekty správního práva, vůči kterým je veřejná správa vykonávána </a:t>
            </a:r>
            <a:r>
              <a:rPr lang="cs-CZ" dirty="0" smtClean="0"/>
              <a:t>(</a:t>
            </a:r>
            <a:r>
              <a:rPr lang="cs-CZ" b="1" i="1" dirty="0" smtClean="0"/>
              <a:t>adresáti veřejnosprávního působení</a:t>
            </a:r>
            <a:r>
              <a:rPr lang="cs-CZ" dirty="0" smtClean="0"/>
              <a:t>), jsou potom </a:t>
            </a:r>
            <a:r>
              <a:rPr lang="cs-CZ" b="1" dirty="0" smtClean="0"/>
              <a:t>fyzické a právnické osoby.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Subjekty správního práva, kterými je státní správa vykonávána (vykonavatelé veřejnosprávního působení) = </a:t>
            </a:r>
            <a:r>
              <a:rPr lang="cs-CZ" dirty="0" smtClean="0"/>
              <a:t>stát a ty právnické nebo fyzické osoby, o nichž tak stanoví Ústava nebo zákon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přímé</a:t>
            </a:r>
            <a:r>
              <a:rPr lang="cs-CZ" dirty="0" smtClean="0"/>
              <a:t>  - tj. subjekty, které jsou součástí vlastní organizace veřejné správy,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nepřímé</a:t>
            </a:r>
            <a:r>
              <a:rPr lang="cs-CZ" dirty="0" smtClean="0"/>
              <a:t> – tj. subjekty stojící vně organizace veřejné správy, na něž byl výkon veřejné správy přenesen.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  <a:p>
            <a:pPr algn="just"/>
            <a:r>
              <a:rPr lang="cs-CZ" dirty="0" smtClean="0"/>
              <a:t>Přímé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Ministerstva a jiné ústřední orgány státní správy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Nepřímé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tanice technické kontroly, </a:t>
            </a:r>
            <a:r>
              <a:rPr lang="cs-CZ" dirty="0"/>
              <a:t>m</a:t>
            </a:r>
            <a:r>
              <a:rPr lang="cs-CZ" dirty="0" smtClean="0"/>
              <a:t>yslivecká stráž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30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</a:t>
            </a:r>
            <a:r>
              <a:rPr lang="cs-CZ" sz="2400" b="1" dirty="0" smtClean="0"/>
              <a:t>PRÁVA</a:t>
            </a:r>
            <a:endParaRPr lang="cs-CZ" sz="2400" b="1" dirty="0"/>
          </a:p>
          <a:p>
            <a:endParaRPr lang="cs-CZ" altLang="cs-CZ" sz="1000" b="1" dirty="0" smtClean="0"/>
          </a:p>
          <a:p>
            <a:r>
              <a:rPr lang="cs-CZ" altLang="cs-CZ" dirty="0" smtClean="0"/>
              <a:t>Subjekty podle právní teorie obvykle mají:</a:t>
            </a:r>
          </a:p>
          <a:p>
            <a:endParaRPr lang="cs-CZ" alt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právům a povinnostem</a:t>
            </a:r>
            <a:r>
              <a:rPr lang="cs-CZ" altLang="cs-CZ" dirty="0" smtClean="0"/>
              <a:t> – tzn. způsobilost mít subjektivní práva (oprávnění) a právní povinnosti, tedy způsobilost být nositelem práv a povinností,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právním úkonům</a:t>
            </a:r>
            <a:r>
              <a:rPr lang="cs-CZ" altLang="cs-CZ" dirty="0" smtClean="0"/>
              <a:t>– jíž se rozumí způsobilost svým vlastním jednáním a chováním, které je v souladu s platným právem zakládat měnit nebo rušit právní vztahy, tj. zakládat měnit nebo rušit subjektivní práva (oprávnění), resp. právní povinnosti,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protiprávním jednáním </a:t>
            </a:r>
            <a:r>
              <a:rPr lang="cs-CZ" altLang="cs-CZ" dirty="0" smtClean="0"/>
              <a:t>– tzn. způsobilost nabývat svým vlastním jednáním, které je porušením práva (deliktem), právních povinností, event. pozbývat oprávnění </a:t>
            </a:r>
          </a:p>
          <a:p>
            <a:pPr algn="just"/>
            <a:endParaRPr lang="cs-CZ" altLang="cs-CZ" sz="1000" dirty="0"/>
          </a:p>
          <a:p>
            <a:pPr algn="just"/>
            <a:r>
              <a:rPr lang="cs-CZ" altLang="cs-CZ" dirty="0" smtClean="0"/>
              <a:t>Fyzické a právnické osoby = způsobilost</a:t>
            </a:r>
          </a:p>
          <a:p>
            <a:pPr algn="just"/>
            <a:r>
              <a:rPr lang="cs-CZ" altLang="cs-CZ" dirty="0" smtClean="0"/>
              <a:t>Subjekty veřejné správy = pravomoc</a:t>
            </a:r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04327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7180" y="692696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Subjekty (členění dle prof. Hendrycha)</a:t>
            </a:r>
          </a:p>
          <a:p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stát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eřejnoprávní korporace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veřejné ústavy a podniky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fyzické a právnické osoby soukromého práva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Vykonavatelé</a:t>
            </a:r>
            <a:endParaRPr lang="cs-CZ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orgán, nebo oprávněný zástupce subjektu veřejné správy, tedy </a:t>
            </a:r>
            <a:r>
              <a:rPr lang="cs-CZ" b="1" dirty="0" smtClean="0"/>
              <a:t>správní orgán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jde o stát = jeho moc je vykonávána prostřednictvím ministerstev, jiných orgánů státní správy (pokud by byl žalován např. v rámci odpovědnosti za škodu, je žalovaným např. </a:t>
            </a:r>
            <a:r>
              <a:rPr lang="cs-CZ" b="1" i="1" dirty="0" smtClean="0"/>
              <a:t>Česká republika – Ministerstvo dopravy</a:t>
            </a:r>
            <a:r>
              <a:rPr lang="cs-CZ" dirty="0" smtClean="0"/>
              <a:t>), jinak ale ve správně právních vtazích s účastníkem vystupuje </a:t>
            </a:r>
            <a:r>
              <a:rPr lang="cs-CZ" b="1" dirty="0" smtClean="0"/>
              <a:t>Ministerstvo dopravy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Pokud jde o veřejnoprávní korporaci = moc státu je jejím prostřednictvím vykonávána v tzv. přenesené působnosti (obce a kraje, jakož i profesní komory jsou především orgány samosprávy, ale státní správa je na ně přenesena), jako vykonavatel vystupuje </a:t>
            </a:r>
            <a:r>
              <a:rPr lang="cs-CZ" b="1" dirty="0" smtClean="0"/>
              <a:t>obecní úřad,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</a:t>
            </a:r>
            <a:r>
              <a:rPr lang="cs-CZ" sz="2400" b="1" dirty="0" smtClean="0"/>
              <a:t>PRÁVA</a:t>
            </a:r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Správní orgán se zřizuje zákonem, kde je vymezena jeho pravomoc a působnost (čl. 79 odst. 1 Ústavy)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Pravomoc správního orgánu</a:t>
            </a:r>
            <a:r>
              <a:rPr lang="cs-CZ" dirty="0" smtClean="0"/>
              <a:t> = souhrn oprávnění, jimiž je správní orgán vybaven, a právních povinností, jež jsou správnímu orgánu uloženy, tj. suma práv a povinností, které správní orgán pro potřeby plnění úkolů a řešení otázek má a jimiž disponuje, tzn. jde o souhrn právních prostředků, které má správní orgán k realizaci své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správního orgánu </a:t>
            </a:r>
            <a:r>
              <a:rPr lang="cs-CZ" dirty="0" smtClean="0"/>
              <a:t>= předmět, obsah a rozsah jeho činnosti, tj. okruh otázek, které daný správní orgán projednává, rozhoduje a realizuje, a za jejichž řešení odpovídá.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uskutečňují svoji pravomoc ve smyslu jim právně stanovené působnosti na určitém území a v určitém věcně vymezitelném okruhu otázek. Proto se u správních orgánů rozlišuje jejich </a:t>
            </a:r>
            <a:r>
              <a:rPr lang="cs-CZ" b="1" dirty="0" smtClean="0"/>
              <a:t>působnost územní</a:t>
            </a:r>
            <a:r>
              <a:rPr lang="cs-CZ" dirty="0" smtClean="0"/>
              <a:t>, daná hranicemi území, na němž je správní orgán oprávněn a současně povinen realizovat svoji pravomoc, a </a:t>
            </a:r>
            <a:r>
              <a:rPr lang="cs-CZ" b="1" dirty="0" smtClean="0"/>
              <a:t>působnost věcná</a:t>
            </a:r>
            <a:r>
              <a:rPr lang="cs-CZ" dirty="0" smtClean="0"/>
              <a:t>, daná okruhem věcného zaměření příslušných otázek, v jehož rámci správní orgán vykonává svou pravomoc.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4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Čl. 79 odst. 1 Ústavy ČR</a:t>
            </a:r>
            <a:r>
              <a:rPr lang="cs-CZ" dirty="0"/>
              <a:t>: </a:t>
            </a:r>
            <a:r>
              <a:rPr lang="cs-CZ" b="1" i="1" dirty="0"/>
              <a:t>Ministerstva a jiné správní úřady lze zřídit a jejich působnost stanovit pouze zákonem</a:t>
            </a:r>
            <a:r>
              <a:rPr lang="cs-CZ" b="1" i="1" dirty="0" smtClean="0"/>
              <a:t>.</a:t>
            </a:r>
          </a:p>
          <a:p>
            <a:pPr algn="just"/>
            <a:endParaRPr lang="cs-CZ" sz="1000" b="1" i="1" dirty="0"/>
          </a:p>
          <a:p>
            <a:pPr algn="just"/>
            <a:r>
              <a:rPr lang="cs-CZ" dirty="0" smtClean="0"/>
              <a:t>Správní orgány mají nutně vždy svůj </a:t>
            </a:r>
            <a:r>
              <a:rPr lang="cs-CZ" b="1" dirty="0" smtClean="0"/>
              <a:t>osobní (personální) základ </a:t>
            </a:r>
            <a:r>
              <a:rPr lang="cs-CZ" dirty="0" smtClean="0"/>
              <a:t>– tzn. že jménem správního orgánu jednají a vystupují jeho představitelé, jimiž jsou v případě správních úřadů tzv. </a:t>
            </a:r>
            <a:r>
              <a:rPr lang="cs-CZ" b="1" dirty="0" smtClean="0"/>
              <a:t>úřední osoby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altLang="cs-CZ" b="1" dirty="0"/>
              <a:t>Veřejnoprávní korporace</a:t>
            </a:r>
            <a:r>
              <a:rPr lang="cs-CZ" altLang="cs-CZ" dirty="0"/>
              <a:t> = společenství osob, spojených společnými cíli při realizaci veřejných zájmů, jež je státem aprobováno a jemuž je přiznána příslušná právní subjektivita. Subjektivita veřejnoprávních korporací zahrnuje </a:t>
            </a:r>
            <a:r>
              <a:rPr lang="cs-CZ" altLang="cs-CZ" b="1" dirty="0"/>
              <a:t>subjektivitu ve sféře soukromého práva</a:t>
            </a:r>
            <a:r>
              <a:rPr lang="cs-CZ" altLang="cs-CZ" dirty="0"/>
              <a:t> (způsobilost vystupovat v soukromoprávních vztazích) i </a:t>
            </a:r>
            <a:r>
              <a:rPr lang="cs-CZ" altLang="cs-CZ" b="1" dirty="0"/>
              <a:t>subjektivitu ve sféře veřejného práva </a:t>
            </a:r>
            <a:r>
              <a:rPr lang="cs-CZ" altLang="cs-CZ" dirty="0"/>
              <a:t>(pravomoc a působnost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ústav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= souhrn věcných a osobních prostředků,  nimiž disponuje subjekt veřejné správy za účelem trvalé služby zvláštnímu veřejnému účelu, např. domov pro seniory zřízený obcí, vykonavatelem pak bude např. ředitel</a:t>
            </a:r>
          </a:p>
          <a:p>
            <a:pPr algn="just"/>
            <a:endParaRPr lang="cs-CZ" alt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332656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altLang="cs-CZ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podnik</a:t>
            </a:r>
          </a:p>
          <a:p>
            <a:pPr algn="just"/>
            <a:endParaRPr lang="cs-CZ" alt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oukromý podnik plnící část úkolů veřejné správy (STK)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výkon výsostného práva soukromou osobou (myslivecká stráž)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/>
            <a:r>
              <a:rPr lang="cs-CZ" altLang="cs-CZ" b="1" dirty="0" smtClean="0"/>
              <a:t>Fyzické a právnické osoby soukromého práva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Státem založená nadační společnost, nadační fond…</a:t>
            </a:r>
          </a:p>
          <a:p>
            <a:pPr algn="just"/>
            <a:r>
              <a:rPr lang="cs-CZ" altLang="cs-CZ" dirty="0" smtClean="0"/>
              <a:t>Lékař při rozhodování o pracovní neschopnosti</a:t>
            </a:r>
          </a:p>
          <a:p>
            <a:pPr algn="just"/>
            <a:endParaRPr lang="cs-CZ" altLang="cs-CZ" dirty="0"/>
          </a:p>
          <a:p>
            <a:pPr algn="just"/>
            <a:endParaRPr lang="cs-CZ" altLang="cs-CZ" dirty="0" smtClean="0"/>
          </a:p>
          <a:p>
            <a:pPr algn="just"/>
            <a:endParaRPr lang="cs-CZ" altLang="cs-CZ" b="1" dirty="0" smtClean="0"/>
          </a:p>
          <a:p>
            <a:pPr algn="just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sz="1000" dirty="0" smtClean="0"/>
          </a:p>
          <a:p>
            <a:pPr algn="just"/>
            <a:r>
              <a:rPr lang="cs-CZ" b="1" dirty="0" smtClean="0"/>
              <a:t>Status úředníků veřejné správy</a:t>
            </a:r>
            <a:r>
              <a:rPr lang="cs-CZ" dirty="0" smtClean="0"/>
              <a:t>, tj. zaměstnanců veřejné správy, kteří vykonávají tzv. </a:t>
            </a:r>
            <a:r>
              <a:rPr lang="cs-CZ" b="1" dirty="0" smtClean="0"/>
              <a:t>úřední činnost</a:t>
            </a:r>
            <a:r>
              <a:rPr lang="cs-CZ" dirty="0" smtClean="0"/>
              <a:t>, resp. činnost úředního charakteru, se zpravidla řídí režimem tzv. </a:t>
            </a:r>
            <a:r>
              <a:rPr lang="cs-CZ" b="1" dirty="0" smtClean="0"/>
              <a:t>veřejné služby </a:t>
            </a:r>
            <a:r>
              <a:rPr lang="cs-CZ" dirty="0" smtClean="0"/>
              <a:t>– tj. právní režim postavení osob, vykonávajících veřejnou službu jako úřední povinnost.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rámci veřejné služby můžeme rozlišovat </a:t>
            </a:r>
            <a:r>
              <a:rPr lang="cs-CZ" b="1" dirty="0" smtClean="0"/>
              <a:t>institut</a:t>
            </a:r>
            <a:r>
              <a:rPr lang="cs-CZ" dirty="0" smtClean="0"/>
              <a:t> </a:t>
            </a:r>
            <a:r>
              <a:rPr lang="cs-CZ" b="1" dirty="0" smtClean="0"/>
              <a:t>státní služby </a:t>
            </a:r>
            <a:r>
              <a:rPr lang="cs-CZ" dirty="0" smtClean="0"/>
              <a:t>vztahující se na zaměstnance státu ve sféře státní správy. Kromě toho pak rozlišujeme </a:t>
            </a:r>
            <a:r>
              <a:rPr lang="cs-CZ" b="1" dirty="0" smtClean="0"/>
              <a:t>režim zaměstnanců veřejnoprávních samosprávných korporací</a:t>
            </a:r>
            <a:r>
              <a:rPr lang="cs-CZ" dirty="0" smtClean="0"/>
              <a:t>, což je nejčastější v případě zaměstnanců územních samosprávných celků.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Zákon o státní službě přichází s úplně novým typem právního vztahu, kterým se řídí vztah státního zaměstnance a správního úřadu, a to </a:t>
            </a:r>
            <a:r>
              <a:rPr lang="cs-CZ" b="1" dirty="0"/>
              <a:t>služebním poměrem </a:t>
            </a:r>
            <a:r>
              <a:rPr lang="cs-CZ" dirty="0"/>
              <a:t>podle zákona o státní službě.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Zákoník práce se zde aplikuje pouze v případě, že zákon na něj odkáže.</a:t>
            </a:r>
            <a:endParaRPr lang="cs-CZ" dirty="0"/>
          </a:p>
          <a:p>
            <a:pPr algn="just"/>
            <a:endParaRPr lang="cs-CZ" sz="800" b="1" dirty="0" smtClean="0"/>
          </a:p>
          <a:p>
            <a:pPr algn="just"/>
            <a:endParaRPr lang="cs-CZ" sz="800" b="1" dirty="0"/>
          </a:p>
          <a:p>
            <a:pPr algn="just"/>
            <a:endParaRPr lang="cs-CZ" sz="8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2353</Words>
  <Application>Microsoft Office PowerPoint</Application>
  <PresentationFormat>Předvádění na obrazovce (4:3)</PresentationFormat>
  <Paragraphs>216</Paragraphs>
  <Slides>16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SUBJEKTY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400</cp:revision>
  <dcterms:created xsi:type="dcterms:W3CDTF">2015-09-08T17:35:18Z</dcterms:created>
  <dcterms:modified xsi:type="dcterms:W3CDTF">2018-03-22T18:23:02Z</dcterms:modified>
</cp:coreProperties>
</file>