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79" r:id="rId4"/>
    <p:sldId id="283" r:id="rId5"/>
    <p:sldId id="292" r:id="rId6"/>
    <p:sldId id="293" r:id="rId7"/>
    <p:sldId id="294" r:id="rId8"/>
    <p:sldId id="281" r:id="rId9"/>
    <p:sldId id="295" r:id="rId1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95" d="100"/>
          <a:sy n="95" d="100"/>
        </p:scale>
        <p:origin x="19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3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98460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192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34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7000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02303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8030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5030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579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6883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24.02.2020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kotlanova@opf.slu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62200" y="228600"/>
            <a:ext cx="6172200" cy="5638800"/>
          </a:xfrm>
        </p:spPr>
        <p:txBody>
          <a:bodyPr>
            <a:noAutofit/>
          </a:bodyPr>
          <a:lstStyle/>
          <a:p>
            <a:pPr algn="ctr">
              <a:spcAft>
                <a:spcPts val="600"/>
              </a:spcAft>
            </a:pPr>
            <a:r>
              <a:rPr lang="cs-CZ" sz="6000" dirty="0" smtClean="0">
                <a:solidFill>
                  <a:schemeClr val="tx1"/>
                </a:solidFill>
              </a:rPr>
              <a:t>Vnější ekonomické </a:t>
            </a:r>
            <a:r>
              <a:rPr lang="cs-CZ" sz="6000" smtClean="0">
                <a:solidFill>
                  <a:schemeClr val="tx1"/>
                </a:solidFill>
              </a:rPr>
              <a:t>prostředí  </a:t>
            </a:r>
            <a:br>
              <a:rPr lang="cs-CZ" sz="6000" smtClean="0">
                <a:solidFill>
                  <a:schemeClr val="tx1"/>
                </a:solidFill>
              </a:rPr>
            </a:br>
            <a:r>
              <a:rPr lang="cs-CZ" sz="4000" smtClean="0">
                <a:solidFill>
                  <a:schemeClr val="tx1"/>
                </a:solidFill>
              </a:rPr>
              <a:t>(BPVEP)</a:t>
            </a:r>
            <a:r>
              <a:rPr lang="cs-CZ" sz="6000" smtClean="0">
                <a:solidFill>
                  <a:schemeClr val="tx1"/>
                </a:solidFill>
              </a:rPr>
              <a:t>         </a:t>
            </a:r>
            <a:r>
              <a:rPr lang="cs-CZ" sz="6000" dirty="0" smtClean="0">
                <a:solidFill>
                  <a:schemeClr val="tx1"/>
                </a:solidFill>
              </a:rPr>
              <a:t/>
            </a:r>
            <a:br>
              <a:rPr lang="cs-CZ" sz="6000" dirty="0" smtClean="0">
                <a:solidFill>
                  <a:schemeClr val="tx1"/>
                </a:solidFill>
              </a:rPr>
            </a:br>
            <a:r>
              <a:rPr lang="cs-CZ" sz="6000" smtClean="0">
                <a:solidFill>
                  <a:schemeClr val="tx1"/>
                </a:solidFill>
              </a:rPr>
              <a:t/>
            </a:r>
            <a:br>
              <a:rPr lang="cs-CZ" sz="6000" smtClean="0">
                <a:solidFill>
                  <a:schemeClr val="tx1"/>
                </a:solidFill>
              </a:rPr>
            </a:br>
            <a:r>
              <a:rPr lang="cs-CZ" sz="3600" b="0" dirty="0">
                <a:solidFill>
                  <a:schemeClr val="tx1"/>
                </a:solidFill>
              </a:rPr>
              <a:t>L</a:t>
            </a:r>
            <a:r>
              <a:rPr lang="cs-CZ" sz="3600" b="0" smtClean="0">
                <a:solidFill>
                  <a:schemeClr val="tx1"/>
                </a:solidFill>
              </a:rPr>
              <a:t>S </a:t>
            </a:r>
            <a:r>
              <a:rPr lang="cs-CZ" sz="3600" b="0" dirty="0" smtClean="0">
                <a:solidFill>
                  <a:schemeClr val="tx1"/>
                </a:solidFill>
              </a:rPr>
              <a:t>2019/2020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cs-CZ" sz="4800" b="1" u="sng" dirty="0" smtClean="0">
                <a:solidFill>
                  <a:schemeClr val="tx1"/>
                </a:solidFill>
              </a:rPr>
              <a:t>Zajištění výuky</a:t>
            </a:r>
            <a:endParaRPr lang="cs-CZ" sz="48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57158" y="1268760"/>
            <a:ext cx="8286808" cy="520519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cs-CZ" sz="3200" b="1" i="1" dirty="0" smtClean="0"/>
              <a:t>GARANT PŘEDMĚTU: </a:t>
            </a:r>
          </a:p>
          <a:p>
            <a:pPr marL="901700" indent="-2730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cs-CZ" sz="3200" dirty="0" smtClean="0"/>
              <a:t>Doc. Mgr. Ing. Michal Tvrdoň, Ph.D.</a:t>
            </a:r>
          </a:p>
          <a:p>
            <a:pPr>
              <a:buNone/>
            </a:pPr>
            <a:r>
              <a:rPr lang="cs-CZ" sz="3200" b="1" i="1" dirty="0" smtClean="0"/>
              <a:t>PŘEDNÁŠKY</a:t>
            </a:r>
            <a:r>
              <a:rPr lang="cs-CZ" sz="3200" dirty="0" smtClean="0"/>
              <a:t> a </a:t>
            </a:r>
            <a:r>
              <a:rPr lang="cs-CZ" sz="3200" b="1" i="1" dirty="0" smtClean="0"/>
              <a:t>SEMINÁŘE</a:t>
            </a:r>
          </a:p>
          <a:p>
            <a:pPr marL="901700" indent="-273050">
              <a:buFont typeface="Arial" panose="020B0604020202020204" pitchFamily="34" charset="0"/>
              <a:buChar char="•"/>
            </a:pPr>
            <a:r>
              <a:rPr lang="cs-CZ" sz="3200" dirty="0"/>
              <a:t>Ing. Eva Kotlánová, </a:t>
            </a:r>
            <a:r>
              <a:rPr lang="cs-CZ" sz="3200" dirty="0" smtClean="0"/>
              <a:t>Ph.D.</a:t>
            </a:r>
          </a:p>
          <a:p>
            <a:pPr marL="628650" indent="0">
              <a:spcAft>
                <a:spcPts val="600"/>
              </a:spcAft>
              <a:buNone/>
            </a:pPr>
            <a:r>
              <a:rPr lang="cs-CZ" sz="3200" dirty="0"/>
              <a:t>	</a:t>
            </a:r>
            <a:r>
              <a:rPr lang="cs-CZ" sz="2800" dirty="0" smtClean="0"/>
              <a:t>katedra ekonomie a veřejné správy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	kancelář A234</a:t>
            </a:r>
          </a:p>
          <a:p>
            <a:pPr marL="273050" indent="-27305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 smtClean="0"/>
              <a:t>		</a:t>
            </a:r>
            <a:r>
              <a:rPr lang="cs-CZ" sz="2800" dirty="0" smtClean="0">
                <a:hlinkClick r:id="rId3"/>
              </a:rPr>
              <a:t>kotlanova@opf.slu.cz</a:t>
            </a:r>
            <a:endParaRPr lang="cs-CZ" sz="2800" dirty="0" smtClean="0"/>
          </a:p>
          <a:p>
            <a:pPr marL="273050" indent="-273050">
              <a:spcBef>
                <a:spcPts val="0"/>
              </a:spcBef>
              <a:buNone/>
            </a:pPr>
            <a:r>
              <a:rPr lang="cs-CZ" sz="2800" dirty="0" smtClean="0"/>
              <a:t>	</a:t>
            </a:r>
            <a:r>
              <a:rPr lang="cs-CZ" sz="2800" dirty="0"/>
              <a:t>	</a:t>
            </a:r>
            <a:r>
              <a:rPr lang="cs-CZ" sz="2800" u="sng" dirty="0" err="1" smtClean="0"/>
              <a:t>Konz</a:t>
            </a:r>
            <a:r>
              <a:rPr lang="cs-CZ" sz="2800" u="sng" dirty="0" smtClean="0"/>
              <a:t>. h.</a:t>
            </a:r>
            <a:r>
              <a:rPr lang="cs-CZ" sz="2800" dirty="0" smtClean="0"/>
              <a:t>:  </a:t>
            </a:r>
            <a:r>
              <a:rPr lang="cs-CZ" sz="2800" b="1" dirty="0" smtClean="0"/>
              <a:t>PO 13.30 – 14.30</a:t>
            </a:r>
            <a:r>
              <a:rPr lang="cs-CZ" sz="2600" b="1" dirty="0"/>
              <a:t>	</a:t>
            </a:r>
          </a:p>
          <a:p>
            <a:pPr marL="273050" indent="-273050">
              <a:spcBef>
                <a:spcPts val="0"/>
              </a:spcBef>
              <a:buNone/>
            </a:pPr>
            <a:r>
              <a:rPr lang="cs-CZ" sz="2600" b="1" dirty="0"/>
              <a:t>		 </a:t>
            </a:r>
            <a:r>
              <a:rPr lang="cs-CZ" sz="2600" b="1" dirty="0" smtClean="0"/>
              <a:t>                  ČT  9.45 </a:t>
            </a:r>
            <a:r>
              <a:rPr lang="cs-CZ" sz="2600" b="1" dirty="0"/>
              <a:t>– </a:t>
            </a:r>
            <a:r>
              <a:rPr lang="cs-CZ" sz="2600" b="1" dirty="0" smtClean="0"/>
              <a:t>12.15 </a:t>
            </a:r>
            <a:endParaRPr lang="cs-CZ" sz="2600" b="1" dirty="0"/>
          </a:p>
          <a:p>
            <a:pPr>
              <a:spcBef>
                <a:spcPts val="0"/>
              </a:spcBef>
              <a:buNone/>
            </a:pPr>
            <a:endParaRPr lang="cs-CZ" sz="2800" dirty="0" smtClean="0"/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Charakteristika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19256" cy="4949952"/>
          </a:xfrm>
        </p:spPr>
        <p:txBody>
          <a:bodyPr>
            <a:normAutofit/>
          </a:bodyPr>
          <a:lstStyle/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letní </a:t>
            </a:r>
            <a:r>
              <a:rPr lang="cs-CZ" sz="2800" dirty="0"/>
              <a:t>semestr </a:t>
            </a:r>
            <a:r>
              <a:rPr lang="cs-CZ" sz="2800" dirty="0" smtClean="0"/>
              <a:t>2019/2020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1. ročník </a:t>
            </a:r>
            <a:r>
              <a:rPr lang="cs-CZ" sz="2800" dirty="0" smtClean="0"/>
              <a:t>bakalářského prezenčního </a:t>
            </a:r>
            <a:r>
              <a:rPr lang="cs-CZ" sz="2800" dirty="0"/>
              <a:t>studia – obor </a:t>
            </a:r>
            <a:r>
              <a:rPr lang="cs-CZ" sz="2800" dirty="0" smtClean="0"/>
              <a:t>CRT, FU </a:t>
            </a:r>
            <a:r>
              <a:rPr lang="cs-CZ" sz="2800" dirty="0" err="1" smtClean="0"/>
              <a:t>FINp</a:t>
            </a:r>
            <a:endParaRPr lang="cs-CZ" sz="2800" dirty="0"/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/>
              <a:t>rozsah předmětu:  2 + </a:t>
            </a:r>
            <a:r>
              <a:rPr lang="cs-CZ" sz="2800" dirty="0" smtClean="0"/>
              <a:t>2 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dirty="0" smtClean="0"/>
              <a:t>počet </a:t>
            </a:r>
            <a:r>
              <a:rPr lang="cs-CZ" sz="2800" dirty="0"/>
              <a:t>kreditů: 5</a:t>
            </a:r>
          </a:p>
          <a:p>
            <a:pPr marL="450850" indent="-450850" algn="just">
              <a:lnSpc>
                <a:spcPct val="100000"/>
              </a:lnSpc>
              <a:spcAft>
                <a:spcPts val="1200"/>
              </a:spcAft>
            </a:pPr>
            <a:r>
              <a:rPr lang="cs-CZ" sz="2800" b="1" dirty="0">
                <a:solidFill>
                  <a:srgbClr val="FF0000"/>
                </a:solidFill>
              </a:rPr>
              <a:t>ukončení: </a:t>
            </a:r>
            <a:r>
              <a:rPr lang="cs-CZ" sz="2800" b="1" dirty="0" smtClean="0">
                <a:solidFill>
                  <a:srgbClr val="FF0000"/>
                </a:solidFill>
              </a:rPr>
              <a:t>zkouška (+ průběžný test)</a:t>
            </a:r>
            <a:endParaRPr lang="cs-CZ" sz="2800" b="1" dirty="0">
              <a:solidFill>
                <a:srgbClr val="FF0000"/>
              </a:solidFill>
            </a:endParaRPr>
          </a:p>
          <a:p>
            <a:pPr marL="801688" indent="-341313" algn="just">
              <a:buFont typeface="Wingdings" pitchFamily="2" charset="2"/>
              <a:buChar char="Ø"/>
            </a:pPr>
            <a:endParaRPr lang="cs-CZ" sz="2800" b="1" u="sng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1000" cy="792162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Podmínky absolvování předmětu a hodnocení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01000" cy="54864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dirty="0" smtClean="0"/>
              <a:t>Podmínkou připuštění studenta ke zkoušce je splnění podmínek semináře</a:t>
            </a:r>
            <a:endParaRPr lang="cs-CZ" sz="2600" b="1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/>
              <a:t>Celkově </a:t>
            </a:r>
            <a:r>
              <a:rPr lang="cs-CZ" sz="2600" dirty="0" smtClean="0"/>
              <a:t>lze v předmětu získat </a:t>
            </a:r>
            <a:r>
              <a:rPr lang="cs-CZ" sz="2600" b="1" dirty="0" smtClean="0"/>
              <a:t>100 bodů</a:t>
            </a:r>
            <a:r>
              <a:rPr lang="cs-CZ" sz="2600" dirty="0" smtClean="0"/>
              <a:t>: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10 bodů </a:t>
            </a:r>
            <a:r>
              <a:rPr lang="cs-CZ" sz="2600" dirty="0" smtClean="0"/>
              <a:t>– aktivita na semináři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30 bodů </a:t>
            </a:r>
            <a:r>
              <a:rPr lang="cs-CZ" sz="2600" dirty="0"/>
              <a:t>–</a:t>
            </a:r>
            <a:r>
              <a:rPr lang="cs-CZ" sz="2600" b="1" dirty="0" smtClean="0"/>
              <a:t> </a:t>
            </a:r>
            <a:r>
              <a:rPr lang="cs-CZ" sz="2600" dirty="0" smtClean="0"/>
              <a:t> 2 průběžné testy (á 15 bodů)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60 bodů </a:t>
            </a:r>
            <a:r>
              <a:rPr lang="cs-CZ" sz="2600" dirty="0" smtClean="0"/>
              <a:t>– kombinovaná zkouška (teorie)</a:t>
            </a:r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b="1" dirty="0" smtClean="0">
                <a:solidFill>
                  <a:srgbClr val="FF0000"/>
                </a:solidFill>
              </a:rPr>
              <a:t>Závěrečná klasifikace</a:t>
            </a:r>
            <a:endParaRPr lang="cs-CZ" sz="2600" b="1" dirty="0">
              <a:solidFill>
                <a:srgbClr val="FF0000"/>
              </a:solidFill>
            </a:endParaRP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/>
              <a:t>100 – </a:t>
            </a:r>
            <a:r>
              <a:rPr lang="cs-CZ" sz="2600" b="1" dirty="0" smtClean="0"/>
              <a:t>93 </a:t>
            </a:r>
            <a:r>
              <a:rPr lang="cs-CZ" sz="2600" b="1" dirty="0"/>
              <a:t>: A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92 </a:t>
            </a:r>
            <a:r>
              <a:rPr lang="cs-CZ" sz="2600" b="1" dirty="0"/>
              <a:t>– </a:t>
            </a:r>
            <a:r>
              <a:rPr lang="cs-CZ" sz="2600" b="1" dirty="0" smtClean="0"/>
              <a:t>85 </a:t>
            </a:r>
            <a:r>
              <a:rPr lang="cs-CZ" sz="2600" b="1" dirty="0"/>
              <a:t>: B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84 </a:t>
            </a:r>
            <a:r>
              <a:rPr lang="cs-CZ" sz="2600" b="1" dirty="0"/>
              <a:t>– </a:t>
            </a:r>
            <a:r>
              <a:rPr lang="cs-CZ" sz="2600" b="1" dirty="0" smtClean="0"/>
              <a:t>77 </a:t>
            </a:r>
            <a:r>
              <a:rPr lang="cs-CZ" sz="2600" b="1" dirty="0"/>
              <a:t>: C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76 </a:t>
            </a:r>
            <a:r>
              <a:rPr lang="cs-CZ" sz="2600" b="1" dirty="0"/>
              <a:t>– </a:t>
            </a:r>
            <a:r>
              <a:rPr lang="cs-CZ" sz="2600" b="1" dirty="0" smtClean="0"/>
              <a:t>69 </a:t>
            </a:r>
            <a:r>
              <a:rPr lang="cs-CZ" sz="2600" b="1" dirty="0"/>
              <a:t>: D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68 </a:t>
            </a:r>
            <a:r>
              <a:rPr lang="cs-CZ" sz="2600" b="1" dirty="0"/>
              <a:t>– 60 : E</a:t>
            </a:r>
          </a:p>
          <a:p>
            <a:pPr marL="1262063" indent="-3603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  59 </a:t>
            </a:r>
            <a:r>
              <a:rPr lang="cs-CZ" sz="2600" b="1" dirty="0"/>
              <a:t>– </a:t>
            </a:r>
            <a:r>
              <a:rPr lang="cs-CZ" sz="2600" b="1" dirty="0" smtClean="0"/>
              <a:t>  0 </a:t>
            </a:r>
            <a:r>
              <a:rPr lang="cs-CZ" sz="2600" b="1" dirty="0"/>
              <a:t>: F</a:t>
            </a:r>
          </a:p>
        </p:txBody>
      </p:sp>
    </p:spTree>
    <p:extLst>
      <p:ext uri="{BB962C8B-B14F-4D97-AF65-F5344CB8AC3E}">
        <p14:creationId xmlns:p14="http://schemas.microsoft.com/office/powerpoint/2010/main" val="22326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>
                <a:solidFill>
                  <a:schemeClr val="tx1"/>
                </a:solidFill>
              </a:rPr>
              <a:t>p</a:t>
            </a:r>
            <a:r>
              <a:rPr lang="cs-CZ" sz="3600" b="1" u="sng" dirty="0" smtClean="0">
                <a:solidFill>
                  <a:schemeClr val="tx1"/>
                </a:solidFill>
              </a:rPr>
              <a:t>odmínky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53400" cy="5486400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600"/>
              </a:spcAft>
            </a:pPr>
            <a:r>
              <a:rPr lang="cs-CZ" sz="2600" b="1" dirty="0" smtClean="0"/>
              <a:t>min. 60% aktivní účast na seminářích</a:t>
            </a:r>
          </a:p>
          <a:p>
            <a:pPr algn="just">
              <a:spcAft>
                <a:spcPts val="600"/>
              </a:spcAft>
            </a:pPr>
            <a:r>
              <a:rPr lang="cs-CZ" sz="2600" u="sng" dirty="0" smtClean="0"/>
              <a:t>2 průběžné testy </a:t>
            </a:r>
          </a:p>
          <a:p>
            <a:pPr marL="992188" indent="-2714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/>
              <a:t>příklady, teorie, grafy</a:t>
            </a:r>
          </a:p>
          <a:p>
            <a:pPr marL="992188" indent="-2714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b="1" dirty="0" smtClean="0"/>
              <a:t>každý za 15 bodů</a:t>
            </a:r>
          </a:p>
          <a:p>
            <a:pPr marL="992188" indent="-2714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/>
              <a:t>p</a:t>
            </a:r>
            <a:r>
              <a:rPr lang="cs-CZ" sz="2600" dirty="0" smtClean="0"/>
              <a:t>růběžný test je nepovinný, v případě nemoci je možné stanovit náhradní termín, omluvenku je třeba doložit lékařským potvrzením</a:t>
            </a:r>
          </a:p>
          <a:p>
            <a:pPr marL="992188" indent="-271463"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2600" dirty="0" smtClean="0"/>
              <a:t>Termíny průběžných testů – viz harmonogram seminářů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Případné lékařské omluvenky předložit (zaslat </a:t>
            </a:r>
            <a:r>
              <a:rPr lang="cs-CZ" sz="2600" dirty="0" err="1"/>
              <a:t>scan</a:t>
            </a:r>
            <a:r>
              <a:rPr lang="cs-CZ" sz="2600" dirty="0"/>
              <a:t>) do 5 pracovních </a:t>
            </a:r>
            <a:r>
              <a:rPr lang="cs-CZ" sz="2600" dirty="0" smtClean="0"/>
              <a:t>dnů</a:t>
            </a:r>
          </a:p>
          <a:p>
            <a:pPr algn="just">
              <a:spcAft>
                <a:spcPts val="600"/>
              </a:spcAft>
            </a:pPr>
            <a:r>
              <a:rPr lang="cs-CZ" sz="2600" dirty="0"/>
              <a:t>Omluva v případě pozdního příchodu nebo dřívějšího odchodu ze semináře</a:t>
            </a:r>
          </a:p>
          <a:p>
            <a:pPr algn="just">
              <a:spcAft>
                <a:spcPts val="600"/>
              </a:spcAft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159652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001000" cy="792162"/>
          </a:xfrm>
        </p:spPr>
        <p:txBody>
          <a:bodyPr>
            <a:normAutofit/>
          </a:bodyPr>
          <a:lstStyle/>
          <a:p>
            <a:pPr algn="ctr"/>
            <a:r>
              <a:rPr lang="cs-CZ" sz="3600" b="1" u="sng" dirty="0" smtClean="0">
                <a:solidFill>
                  <a:schemeClr val="tx1"/>
                </a:solidFill>
              </a:rPr>
              <a:t>Doporučená výbava na semináře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71152" y="1354428"/>
            <a:ext cx="8153400" cy="5486400"/>
          </a:xfrm>
        </p:spPr>
        <p:txBody>
          <a:bodyPr>
            <a:normAutofit/>
          </a:bodyPr>
          <a:lstStyle/>
          <a:p>
            <a:pPr lvl="0" algn="just"/>
            <a:r>
              <a:rPr lang="cs-CZ" sz="2600" b="1" dirty="0"/>
              <a:t>Kalkulačka</a:t>
            </a:r>
            <a:r>
              <a:rPr lang="cs-CZ" sz="2600" dirty="0"/>
              <a:t>, se kterou umí student pracovat, případně takové znalosti základních matematických operací, jejichž využití povede ke zdárnému vyřešení </a:t>
            </a:r>
            <a:r>
              <a:rPr lang="cs-CZ" sz="2600" dirty="0" smtClean="0"/>
              <a:t>příkladů</a:t>
            </a:r>
          </a:p>
          <a:p>
            <a:pPr marL="0" lvl="0" indent="0" algn="just">
              <a:buNone/>
            </a:pPr>
            <a:endParaRPr lang="cs-CZ" sz="2600" dirty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Barevné pastelky (fixy, propisky), pravítko</a:t>
            </a:r>
          </a:p>
          <a:p>
            <a:pPr marL="0" indent="0" algn="just">
              <a:spcAft>
                <a:spcPts val="600"/>
              </a:spcAft>
              <a:buNone/>
            </a:pPr>
            <a:endParaRPr lang="cs-CZ" sz="2600" dirty="0" smtClean="0"/>
          </a:p>
          <a:p>
            <a:pPr algn="just">
              <a:spcAft>
                <a:spcPts val="600"/>
              </a:spcAft>
            </a:pPr>
            <a:r>
              <a:rPr lang="cs-CZ" sz="2600" dirty="0" smtClean="0"/>
              <a:t>Zadání příkladů, které bude průběžně vkládáno do IS SU (systém LMS </a:t>
            </a:r>
            <a:r>
              <a:rPr lang="cs-CZ" sz="2600" dirty="0" err="1" smtClean="0"/>
              <a:t>Moodle</a:t>
            </a:r>
            <a:r>
              <a:rPr lang="cs-CZ" sz="2600" dirty="0" smtClean="0"/>
              <a:t> k výuce seminářů používán NEBUDE)</a:t>
            </a:r>
          </a:p>
          <a:p>
            <a:pPr algn="just">
              <a:spcAft>
                <a:spcPts val="600"/>
              </a:spcAft>
            </a:pPr>
            <a:endParaRPr lang="cs-CZ" sz="2600" dirty="0"/>
          </a:p>
          <a:p>
            <a:pPr algn="just">
              <a:spcAft>
                <a:spcPts val="600"/>
              </a:spcAft>
            </a:pPr>
            <a:endParaRPr lang="cs-CZ" sz="2600" dirty="0"/>
          </a:p>
          <a:p>
            <a:pPr marL="992188" indent="-271463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cs-CZ" sz="2600" dirty="0" smtClean="0"/>
          </a:p>
          <a:p>
            <a:pPr marL="901700" indent="0" algn="just">
              <a:spcBef>
                <a:spcPts val="0"/>
              </a:spcBef>
              <a:buNone/>
            </a:pPr>
            <a:endParaRPr lang="cs-CZ" sz="2600" dirty="0" smtClean="0"/>
          </a:p>
        </p:txBody>
      </p:sp>
    </p:spTree>
    <p:extLst>
      <p:ext uri="{BB962C8B-B14F-4D97-AF65-F5344CB8AC3E}">
        <p14:creationId xmlns:p14="http://schemas.microsoft.com/office/powerpoint/2010/main" val="255573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cs-CZ" dirty="0" smtClean="0"/>
              <a:t>Orientační harmonogram seminářů 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33322614"/>
              </p:ext>
            </p:extLst>
          </p:nvPr>
        </p:nvGraphicFramePr>
        <p:xfrm>
          <a:off x="457200" y="990602"/>
          <a:ext cx="7772400" cy="47141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10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83822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431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687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Datum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Pozn.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26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 24. 2.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Základní makroekonomické veličiny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222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2.3.</a:t>
                      </a: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ODPADÁ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0463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9. 3.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Jednoduché</a:t>
                      </a:r>
                      <a:r>
                        <a:rPr lang="cs-CZ" sz="1800" baseline="0" dirty="0" smtClean="0">
                          <a:effectLst/>
                        </a:rPr>
                        <a:t> a složené indexy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03082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16. 3.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Peníze a jejich role v ekonomice, inflace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23. 3.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Trh práce a nezaměstnanost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30. 3.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 AS-AD</a:t>
                      </a:r>
                      <a:endParaRPr kumimoji="0" lang="cs-CZ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 </a:t>
                      </a:r>
                      <a:r>
                        <a:rPr lang="cs-CZ" sz="1800" dirty="0" smtClean="0">
                          <a:effectLst/>
                        </a:rPr>
                        <a:t>6. 4.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effectLst/>
                        </a:rPr>
                        <a:t>1. průběžný test </a:t>
                      </a:r>
                      <a:r>
                        <a:rPr lang="cs-CZ" sz="1800" dirty="0" smtClean="0">
                          <a:effectLst/>
                        </a:rPr>
                        <a:t>Fiskální politika</a:t>
                      </a:r>
                      <a:endParaRPr lang="cs-CZ" sz="180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13. 4.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ODPADÁ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20. 4.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Monetární politika 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27. 4.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Vnější hospodářská politika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4. 5.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Hodnocení účinnost</a:t>
                      </a:r>
                      <a:r>
                        <a:rPr lang="cs-CZ" sz="1800" baseline="0" dirty="0" smtClean="0"/>
                        <a:t>i HP</a:t>
                      </a:r>
                      <a:endParaRPr lang="cs-CZ" sz="18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632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 </a:t>
                      </a:r>
                      <a:r>
                        <a:rPr lang="cs-CZ" sz="1800" dirty="0" smtClean="0">
                          <a:effectLst/>
                        </a:rPr>
                        <a:t>11. 5.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effectLst/>
                        </a:rPr>
                        <a:t>2. průběžný test</a:t>
                      </a:r>
                      <a:endParaRPr lang="cs-CZ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49265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800" dirty="0" smtClean="0">
                          <a:effectLst/>
                        </a:rPr>
                        <a:t>18.5.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Náhradní průběžný test pro omluvené studenty</a:t>
                      </a:r>
                      <a:endParaRPr kumimoji="0" lang="cs-CZ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 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304800" y="6294438"/>
            <a:ext cx="7467600" cy="56356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Změna programu vyhrazena!!!!!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2689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23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Základní literatura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0280"/>
            <a:ext cx="8219256" cy="260486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2800" dirty="0"/>
              <a:t>JUREČKA, V. a KOLEKTIV, 2017. </a:t>
            </a:r>
            <a:r>
              <a:rPr lang="cs-CZ" sz="2800" i="1" dirty="0"/>
              <a:t>Makroekonomie</a:t>
            </a:r>
            <a:r>
              <a:rPr lang="cs-CZ" sz="2800" dirty="0"/>
              <a:t>. Praha: </a:t>
            </a:r>
            <a:r>
              <a:rPr lang="cs-CZ" sz="2800" dirty="0" err="1"/>
              <a:t>Grada</a:t>
            </a:r>
            <a:r>
              <a:rPr lang="cs-CZ" sz="2800" dirty="0"/>
              <a:t> </a:t>
            </a:r>
            <a:r>
              <a:rPr lang="cs-CZ" sz="2800" dirty="0" err="1"/>
              <a:t>Publishing</a:t>
            </a:r>
            <a:r>
              <a:rPr lang="cs-CZ" sz="2800" dirty="0"/>
              <a:t>, a.s. ISBN 978-80-271-0251-8.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PELLEŠOVÁ, P., 2014. </a:t>
            </a:r>
            <a:r>
              <a:rPr lang="cs-CZ" sz="2800" i="1" dirty="0" smtClean="0"/>
              <a:t>Obecná ekonomie II</a:t>
            </a:r>
            <a:r>
              <a:rPr lang="cs-CZ" sz="2800" dirty="0" smtClean="0"/>
              <a:t>. Karviná: SU OPF. ISBN 978-80-7248-959-6.</a:t>
            </a:r>
            <a:endParaRPr lang="cs-CZ" sz="2800" dirty="0"/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609600" y="3372007"/>
            <a:ext cx="7467600" cy="778098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4000" b="1" u="sng" dirty="0" smtClean="0">
                <a:solidFill>
                  <a:schemeClr val="tx1"/>
                </a:solidFill>
              </a:rPr>
              <a:t>doporučená literatura</a:t>
            </a:r>
            <a:endParaRPr lang="cs-CZ" sz="40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57200" y="4122201"/>
            <a:ext cx="8219256" cy="275726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cs-CZ" sz="2800" dirty="0" smtClean="0"/>
              <a:t>LINDAUER, J., 2012. </a:t>
            </a:r>
            <a:r>
              <a:rPr lang="cs-CZ" sz="2800" i="1" dirty="0" err="1" smtClean="0"/>
              <a:t>Macroeconomics</a:t>
            </a:r>
            <a:r>
              <a:rPr lang="cs-CZ" sz="2800" dirty="0" smtClean="0"/>
              <a:t>. </a:t>
            </a:r>
            <a:r>
              <a:rPr lang="cs-CZ" sz="2800" dirty="0" err="1" smtClean="0"/>
              <a:t>Bloomington</a:t>
            </a:r>
            <a:r>
              <a:rPr lang="cs-CZ" sz="2800" dirty="0" smtClean="0"/>
              <a:t>: </a:t>
            </a:r>
            <a:r>
              <a:rPr lang="cs-CZ" sz="2800" dirty="0" err="1" smtClean="0"/>
              <a:t>Claremont-Howard</a:t>
            </a:r>
            <a:r>
              <a:rPr lang="cs-CZ" sz="2800" dirty="0" smtClean="0"/>
              <a:t>. ISBN 978-1475962406.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MANKIW, N. G., 2009. </a:t>
            </a:r>
            <a:r>
              <a:rPr lang="cs-CZ" sz="2800" i="1" dirty="0" smtClean="0"/>
              <a:t>Zásady ekonomie</a:t>
            </a:r>
            <a:r>
              <a:rPr lang="cs-CZ" sz="2800" dirty="0" smtClean="0"/>
              <a:t>. Praha: </a:t>
            </a:r>
            <a:r>
              <a:rPr lang="cs-CZ" sz="2800" dirty="0" err="1"/>
              <a:t>G</a:t>
            </a:r>
            <a:r>
              <a:rPr lang="cs-CZ" sz="2800" dirty="0" err="1" smtClean="0"/>
              <a:t>rada</a:t>
            </a:r>
            <a:r>
              <a:rPr lang="cs-CZ" sz="2800" dirty="0" smtClean="0"/>
              <a:t>. ISBN 978-80-7169-897-3.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TVRDOŇ, M., 2014. </a:t>
            </a:r>
            <a:r>
              <a:rPr lang="cs-CZ" sz="2800" i="1" dirty="0" smtClean="0"/>
              <a:t>Evropská unie</a:t>
            </a:r>
            <a:r>
              <a:rPr lang="cs-CZ" sz="2800" dirty="0"/>
              <a:t>. Karviná: SU OPF. ISBN </a:t>
            </a:r>
            <a:r>
              <a:rPr lang="cs-CZ" sz="2800" dirty="0" smtClean="0"/>
              <a:t>978-80-7510-080-1.</a:t>
            </a: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82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695</TotalTime>
  <Words>481</Words>
  <Application>Microsoft Office PowerPoint</Application>
  <PresentationFormat>Předvádění na obrazovce (4:3)</PresentationFormat>
  <Paragraphs>111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Wingdings 2</vt:lpstr>
      <vt:lpstr>Arkýř</vt:lpstr>
      <vt:lpstr>Vnější ekonomické prostředí   (BPVEP)           LS 2019/2020</vt:lpstr>
      <vt:lpstr>Zajištění výuky</vt:lpstr>
      <vt:lpstr>Charakteristika předmětu</vt:lpstr>
      <vt:lpstr>Podmínky absolvování předmětu a hodnocení</vt:lpstr>
      <vt:lpstr>podmínky semináře</vt:lpstr>
      <vt:lpstr>Doporučená výbava na semináře</vt:lpstr>
      <vt:lpstr>Orientační harmonogram seminářů </vt:lpstr>
      <vt:lpstr>Základní literatura</vt:lpstr>
      <vt:lpstr>Prezentace aplikace PowerPoint</vt:lpstr>
    </vt:vector>
  </TitlesOfParts>
  <Company>OPF SU Karvina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Kotlanova</cp:lastModifiedBy>
  <cp:revision>163</cp:revision>
  <cp:lastPrinted>2020-02-24T07:43:52Z</cp:lastPrinted>
  <dcterms:created xsi:type="dcterms:W3CDTF">2015-02-19T14:22:13Z</dcterms:created>
  <dcterms:modified xsi:type="dcterms:W3CDTF">2020-02-24T09:52:51Z</dcterms:modified>
</cp:coreProperties>
</file>