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9" r:id="rId4"/>
    <p:sldId id="283" r:id="rId5"/>
    <p:sldId id="292" r:id="rId6"/>
    <p:sldId id="293" r:id="rId7"/>
    <p:sldId id="294" r:id="rId8"/>
    <p:sldId id="281" r:id="rId9"/>
    <p:sldId id="29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5" d="100"/>
          <a:sy n="95" d="100"/>
        </p:scale>
        <p:origin x="19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30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30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030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Vnější ekonomické </a:t>
            </a:r>
            <a:r>
              <a:rPr lang="cs-CZ" sz="6000" smtClean="0">
                <a:solidFill>
                  <a:schemeClr val="tx1"/>
                </a:solidFill>
              </a:rPr>
              <a:t>prostředí  </a:t>
            </a:r>
            <a:br>
              <a:rPr lang="cs-CZ" sz="6000" smtClean="0">
                <a:solidFill>
                  <a:schemeClr val="tx1"/>
                </a:solidFill>
              </a:rPr>
            </a:br>
            <a:r>
              <a:rPr lang="cs-CZ" sz="4000" smtClean="0">
                <a:solidFill>
                  <a:schemeClr val="tx1"/>
                </a:solidFill>
              </a:rPr>
              <a:t>(BPVEP)</a:t>
            </a:r>
            <a:r>
              <a:rPr lang="cs-CZ" sz="6000" smtClean="0">
                <a:solidFill>
                  <a:schemeClr val="tx1"/>
                </a:solidFill>
              </a:rPr>
              <a:t>         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smtClean="0">
                <a:solidFill>
                  <a:schemeClr val="tx1"/>
                </a:solidFill>
              </a:rPr>
              <a:t/>
            </a:r>
            <a:br>
              <a:rPr lang="cs-CZ" sz="6000" smtClean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</a:t>
            </a:r>
            <a:r>
              <a:rPr lang="cs-CZ" sz="3600" b="0" smtClean="0">
                <a:solidFill>
                  <a:schemeClr val="tx1"/>
                </a:solidFill>
              </a:rPr>
              <a:t>S </a:t>
            </a:r>
            <a:r>
              <a:rPr lang="cs-CZ" sz="3600" b="0" dirty="0" smtClean="0">
                <a:solidFill>
                  <a:schemeClr val="tx1"/>
                </a:solidFill>
              </a:rPr>
              <a:t>2019/2020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Mgr. Ing. Michal Tvrdoň, Ph.D.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 a </a:t>
            </a:r>
            <a:r>
              <a:rPr lang="cs-CZ" sz="3200" b="1" i="1" dirty="0" smtClean="0"/>
              <a:t>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sz="3200" dirty="0"/>
              <a:t>Ing. Eva Kotlánová, </a:t>
            </a:r>
            <a:r>
              <a:rPr lang="cs-CZ" sz="3200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800" b="1" dirty="0" smtClean="0"/>
              <a:t>PO 13.30 – 14.30</a:t>
            </a:r>
            <a:r>
              <a:rPr lang="cs-CZ" sz="2600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600" b="1" dirty="0"/>
              <a:t>		 </a:t>
            </a:r>
            <a:r>
              <a:rPr lang="cs-CZ" sz="2600" b="1" dirty="0" smtClean="0"/>
              <a:t>                  ČT  9.45 </a:t>
            </a:r>
            <a:r>
              <a:rPr lang="cs-CZ" sz="2600" b="1" dirty="0"/>
              <a:t>– </a:t>
            </a:r>
            <a:r>
              <a:rPr lang="cs-CZ" sz="2600" b="1" dirty="0" smtClean="0"/>
              <a:t>12.15 </a:t>
            </a:r>
            <a:endParaRPr lang="cs-CZ" sz="2600" b="1" dirty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letní </a:t>
            </a:r>
            <a:r>
              <a:rPr lang="cs-CZ" sz="2800" dirty="0"/>
              <a:t>semestr </a:t>
            </a:r>
            <a:r>
              <a:rPr lang="cs-CZ" sz="2800" dirty="0" smtClean="0"/>
              <a:t>2019/2020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– obor </a:t>
            </a:r>
            <a:r>
              <a:rPr lang="cs-CZ" sz="2800" dirty="0" smtClean="0"/>
              <a:t>CRT, FU </a:t>
            </a:r>
            <a:r>
              <a:rPr lang="cs-CZ" sz="2800" dirty="0" err="1" smtClean="0"/>
              <a:t>FINp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10 bodů </a:t>
            </a:r>
            <a:r>
              <a:rPr lang="cs-CZ" sz="2600" dirty="0" smtClean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30 bodů </a:t>
            </a:r>
            <a:r>
              <a:rPr lang="cs-CZ" sz="2600" dirty="0"/>
              <a:t>–</a:t>
            </a:r>
            <a:r>
              <a:rPr lang="cs-CZ" sz="2600" b="1" dirty="0" smtClean="0"/>
              <a:t> </a:t>
            </a:r>
            <a:r>
              <a:rPr lang="cs-CZ" sz="2600" dirty="0" smtClean="0"/>
              <a:t> 2 průběžné testy (á 15 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kombinovaná zkouška (teorie)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</a:t>
            </a:r>
            <a:r>
              <a:rPr lang="cs-CZ" sz="2600" b="1" dirty="0" smtClean="0"/>
              <a:t>93 </a:t>
            </a:r>
            <a:r>
              <a:rPr lang="cs-CZ" sz="26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92 </a:t>
            </a:r>
            <a:r>
              <a:rPr lang="cs-CZ" sz="2600" b="1" dirty="0"/>
              <a:t>– </a:t>
            </a:r>
            <a:r>
              <a:rPr lang="cs-CZ" sz="2600" b="1" dirty="0" smtClean="0"/>
              <a:t>85 </a:t>
            </a:r>
            <a:r>
              <a:rPr lang="cs-CZ" sz="26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84 </a:t>
            </a:r>
            <a:r>
              <a:rPr lang="cs-CZ" sz="2600" b="1" dirty="0"/>
              <a:t>– </a:t>
            </a:r>
            <a:r>
              <a:rPr lang="cs-CZ" sz="2600" b="1" dirty="0" smtClean="0"/>
              <a:t>77 </a:t>
            </a:r>
            <a:r>
              <a:rPr lang="cs-CZ" sz="26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76 </a:t>
            </a:r>
            <a:r>
              <a:rPr lang="cs-CZ" sz="2600" b="1" dirty="0"/>
              <a:t>– </a:t>
            </a:r>
            <a:r>
              <a:rPr lang="cs-CZ" sz="2600" b="1" dirty="0" smtClean="0"/>
              <a:t>69 </a:t>
            </a:r>
            <a:r>
              <a:rPr lang="cs-CZ" sz="26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68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b="1" dirty="0" smtClean="0"/>
              <a:t>min. 60% aktivní účast na seminářích</a:t>
            </a:r>
          </a:p>
          <a:p>
            <a:pPr algn="just">
              <a:spcAft>
                <a:spcPts val="600"/>
              </a:spcAft>
            </a:pPr>
            <a:r>
              <a:rPr lang="cs-CZ" sz="2600" u="sng" dirty="0" smtClean="0"/>
              <a:t>2 průběžné testy 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každý za 15 bodů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/>
              <a:t>p</a:t>
            </a:r>
            <a:r>
              <a:rPr lang="cs-CZ" sz="2600" dirty="0" smtClean="0"/>
              <a:t>růběžný test je nepovinný, v případě nemoci je možné stanovit náhradní termín, omluvenku je třeba doložit lékařským potvrzením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 smtClean="0"/>
              <a:t>Termíny průběžných testů – viz harmonogram seminářů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Případné lékařské omluvenky předložit (zaslat </a:t>
            </a:r>
            <a:r>
              <a:rPr lang="cs-CZ" sz="2600" dirty="0" err="1"/>
              <a:t>scan</a:t>
            </a:r>
            <a:r>
              <a:rPr lang="cs-CZ" sz="2600" dirty="0"/>
              <a:t>) do 5 pracovních </a:t>
            </a:r>
            <a:r>
              <a:rPr lang="cs-CZ" sz="2600" dirty="0" smtClean="0"/>
              <a:t>dnů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Omluva v případě pozdního příchodu nebo dřívějšího odchodu ze semináře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Zadání příkladů, které bude průběžně vkládáno do IS SU (systém LMS </a:t>
            </a:r>
            <a:r>
              <a:rPr lang="cs-CZ" sz="2600" dirty="0" err="1" smtClean="0"/>
              <a:t>Moodle</a:t>
            </a:r>
            <a:r>
              <a:rPr lang="cs-CZ" sz="2600" dirty="0" smtClean="0"/>
              <a:t> k výuce seminářů používán NEBUDE)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dirty="0" smtClean="0"/>
              <a:t>Orientační harmonogram seminářů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3322614"/>
              </p:ext>
            </p:extLst>
          </p:nvPr>
        </p:nvGraphicFramePr>
        <p:xfrm>
          <a:off x="457200" y="990602"/>
          <a:ext cx="7772400" cy="4714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0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3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8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Datum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Pozn.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24. 2.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Základní makroekonomické veličiny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2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2.3.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ODPADÁ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463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9. 3.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Jednoduché</a:t>
                      </a:r>
                      <a:r>
                        <a:rPr lang="cs-CZ" sz="1800" baseline="0" dirty="0" smtClean="0">
                          <a:effectLst/>
                        </a:rPr>
                        <a:t> a složené indexy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0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16. 3.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Peníze a jejich role v ekonomice, inflace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23. 3.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Trh práce a nezaměstnanost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30. 3.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AS-AD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</a:t>
                      </a:r>
                      <a:r>
                        <a:rPr lang="cs-CZ" sz="1800" dirty="0" smtClean="0">
                          <a:effectLst/>
                        </a:rPr>
                        <a:t>6. 4.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effectLst/>
                        </a:rPr>
                        <a:t>1. průběžný test </a:t>
                      </a:r>
                      <a:r>
                        <a:rPr lang="cs-CZ" sz="1800" dirty="0" smtClean="0">
                          <a:effectLst/>
                        </a:rPr>
                        <a:t>Fiskální politika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13. 4.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ODPADÁ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20. 4.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Monetární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27. 4.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Vnější hospodářská politika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4. 5.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Hodnocení účinnost</a:t>
                      </a:r>
                      <a:r>
                        <a:rPr lang="cs-CZ" sz="1800" baseline="0" dirty="0" smtClean="0"/>
                        <a:t>i HP</a:t>
                      </a:r>
                      <a:endParaRPr lang="cs-CZ" sz="18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11. 5.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2. průběžný test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18.5.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04800" y="6294438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Změna programu vyhrazena!!!!!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68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JUREČKA,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PELLEŠOVÁ, P., 2014. </a:t>
            </a:r>
            <a:r>
              <a:rPr lang="cs-CZ" sz="2800" i="1" dirty="0" smtClean="0"/>
              <a:t>Obecná ekonomie II</a:t>
            </a:r>
            <a:r>
              <a:rPr lang="cs-CZ" sz="2800" dirty="0" smtClean="0"/>
              <a:t>. Karviná: SU OPF. ISBN 978-80-7248-959-6.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LINDAUER, J., 2012. </a:t>
            </a:r>
            <a:r>
              <a:rPr lang="cs-CZ" sz="2800" i="1" dirty="0" err="1" smtClean="0"/>
              <a:t>Macroeconomics</a:t>
            </a:r>
            <a:r>
              <a:rPr lang="cs-CZ" sz="2800" dirty="0" smtClean="0"/>
              <a:t>. </a:t>
            </a:r>
            <a:r>
              <a:rPr lang="cs-CZ" sz="2800" dirty="0" err="1" smtClean="0"/>
              <a:t>Bloomington</a:t>
            </a:r>
            <a:r>
              <a:rPr lang="cs-CZ" sz="2800" dirty="0" smtClean="0"/>
              <a:t>: </a:t>
            </a:r>
            <a:r>
              <a:rPr lang="cs-CZ" sz="2800" dirty="0" err="1" smtClean="0"/>
              <a:t>Claremont-Howard</a:t>
            </a:r>
            <a:r>
              <a:rPr lang="cs-CZ" sz="2800" dirty="0" smtClean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</a:t>
            </a:r>
            <a:r>
              <a:rPr lang="cs-CZ" sz="2800" i="1" dirty="0" smtClean="0"/>
              <a:t>Zásady ekonomie</a:t>
            </a:r>
            <a:r>
              <a:rPr lang="cs-CZ" sz="2800" dirty="0" smtClean="0"/>
              <a:t>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TVRDOŇ, M., 2014. </a:t>
            </a:r>
            <a:r>
              <a:rPr lang="cs-CZ" sz="2800" i="1" dirty="0" smtClean="0"/>
              <a:t>Evropská unie</a:t>
            </a:r>
            <a:r>
              <a:rPr lang="cs-CZ" sz="2800" dirty="0"/>
              <a:t>. Karviná: SU OPF. ISBN </a:t>
            </a:r>
            <a:r>
              <a:rPr lang="cs-CZ" sz="2800" dirty="0" smtClean="0"/>
              <a:t>978-80-7510-080-1.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695</TotalTime>
  <Words>481</Words>
  <Application>Microsoft Office PowerPoint</Application>
  <PresentationFormat>Předvádění na obrazovce (4:3)</PresentationFormat>
  <Paragraphs>111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2019/2020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Orientační harmonogram seminářů 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163</cp:revision>
  <cp:lastPrinted>2020-02-24T07:43:52Z</cp:lastPrinted>
  <dcterms:created xsi:type="dcterms:W3CDTF">2015-02-19T14:22:13Z</dcterms:created>
  <dcterms:modified xsi:type="dcterms:W3CDTF">2020-02-24T09:52:51Z</dcterms:modified>
</cp:coreProperties>
</file>