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27.02.2020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otlanova@opf.slu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620688"/>
            <a:ext cx="6172200" cy="1894362"/>
          </a:xfrm>
        </p:spPr>
        <p:txBody>
          <a:bodyPr>
            <a:normAutofit/>
          </a:bodyPr>
          <a:lstStyle/>
          <a:p>
            <a:r>
              <a:rPr lang="cs-CZ" sz="5400" dirty="0" smtClean="0">
                <a:solidFill>
                  <a:schemeClr val="tx1"/>
                </a:solidFill>
              </a:rPr>
              <a:t>Hospodářská politika</a:t>
            </a:r>
            <a:endParaRPr lang="cs-CZ" sz="54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2708920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</a:rPr>
              <a:t>(</a:t>
            </a:r>
            <a:r>
              <a:rPr lang="cs-CZ" sz="4000" dirty="0" smtClean="0">
                <a:solidFill>
                  <a:schemeClr val="tx1"/>
                </a:solidFill>
              </a:rPr>
              <a:t>BPZHP)</a:t>
            </a:r>
            <a:endParaRPr lang="cs-CZ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u="sng" dirty="0" smtClean="0">
                <a:solidFill>
                  <a:schemeClr val="tx1"/>
                </a:solidFill>
              </a:rPr>
              <a:t>Charakteristika předmětu</a:t>
            </a:r>
            <a:endParaRPr lang="cs-CZ" sz="48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marL="354013" indent="-354013"/>
            <a:r>
              <a:rPr lang="cs-CZ" sz="3200" i="1" dirty="0" smtClean="0"/>
              <a:t>Letní semestr </a:t>
            </a:r>
            <a:r>
              <a:rPr lang="cs-CZ" sz="3200" i="1" dirty="0" smtClean="0"/>
              <a:t>2019/2020</a:t>
            </a:r>
            <a:endParaRPr lang="cs-CZ" sz="3200" i="1" dirty="0" smtClean="0"/>
          </a:p>
          <a:p>
            <a:pPr marL="354013" indent="-354013"/>
            <a:r>
              <a:rPr lang="cs-CZ" sz="3200" i="1" dirty="0" smtClean="0"/>
              <a:t>Je určen pro obory studijního programu Hospodářská politika a správa</a:t>
            </a:r>
          </a:p>
          <a:p>
            <a:pPr marL="354013" indent="-354013"/>
            <a:r>
              <a:rPr lang="cs-CZ" sz="3200" i="1" dirty="0" smtClean="0"/>
              <a:t>Rozsah předmětu</a:t>
            </a:r>
            <a:r>
              <a:rPr lang="cs-CZ" sz="3200" dirty="0" smtClean="0"/>
              <a:t>: 2+1</a:t>
            </a:r>
          </a:p>
          <a:p>
            <a:pPr marL="354013" indent="-354013"/>
            <a:r>
              <a:rPr lang="cs-CZ" sz="3200" i="1" dirty="0" smtClean="0"/>
              <a:t>Počet kreditů</a:t>
            </a:r>
            <a:r>
              <a:rPr lang="cs-CZ" sz="3200" dirty="0" smtClean="0"/>
              <a:t>: 5</a:t>
            </a:r>
          </a:p>
          <a:p>
            <a:pPr marL="354013" indent="-354013"/>
            <a:r>
              <a:rPr lang="cs-CZ" sz="3200" b="1" i="1" dirty="0" smtClean="0"/>
              <a:t>Ukončení:</a:t>
            </a:r>
            <a:r>
              <a:rPr lang="cs-CZ" sz="3200" dirty="0" smtClean="0"/>
              <a:t> kombinovaná zkouška (po předchozím úspěšně absolvovaném průběžném testu a seminářích)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cs-CZ" sz="4400" b="1" u="sng" dirty="0" smtClean="0">
                <a:solidFill>
                  <a:schemeClr val="tx1"/>
                </a:solidFill>
              </a:rPr>
              <a:t>Zajištění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147248" cy="513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u="sng" dirty="0" smtClean="0"/>
              <a:t>Garant předmětu</a:t>
            </a:r>
            <a:r>
              <a:rPr lang="cs-CZ" dirty="0" smtClean="0"/>
              <a:t>: </a:t>
            </a:r>
            <a:r>
              <a:rPr lang="cs-CZ" b="1" dirty="0" smtClean="0"/>
              <a:t>Ing. Eva Kotlánová, Ph.D.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u="sng" dirty="0" smtClean="0"/>
              <a:t>Přednášející</a:t>
            </a:r>
            <a:r>
              <a:rPr lang="cs-CZ" dirty="0" smtClean="0"/>
              <a:t>: 	</a:t>
            </a:r>
            <a:r>
              <a:rPr lang="cs-CZ" b="1" dirty="0" smtClean="0"/>
              <a:t>Ing. Eva Kotlánová, Ph.D.</a:t>
            </a:r>
          </a:p>
          <a:p>
            <a:pPr>
              <a:buNone/>
            </a:pPr>
            <a:r>
              <a:rPr lang="cs-CZ" b="1" dirty="0" smtClean="0"/>
              <a:t>			katedra ekonomie a veřejné správy</a:t>
            </a:r>
          </a:p>
          <a:p>
            <a:pPr>
              <a:buNone/>
            </a:pPr>
            <a:r>
              <a:rPr lang="cs-CZ" b="1" dirty="0" smtClean="0"/>
              <a:t>			kancelář A234</a:t>
            </a:r>
          </a:p>
          <a:p>
            <a:pPr>
              <a:buNone/>
            </a:pPr>
            <a:r>
              <a:rPr lang="cs-CZ" b="1" dirty="0" smtClean="0"/>
              <a:t>			tel.: 596398347</a:t>
            </a:r>
          </a:p>
          <a:p>
            <a:pPr>
              <a:buNone/>
            </a:pPr>
            <a:r>
              <a:rPr lang="cs-CZ" b="1" dirty="0" smtClean="0"/>
              <a:t>			email: </a:t>
            </a:r>
            <a:r>
              <a:rPr lang="cs-CZ" b="1" dirty="0" err="1" smtClean="0">
                <a:hlinkClick r:id="rId2"/>
              </a:rPr>
              <a:t>kotlanova</a:t>
            </a:r>
            <a:r>
              <a:rPr lang="cs-CZ" b="1" dirty="0" smtClean="0">
                <a:hlinkClick r:id="rId2"/>
              </a:rPr>
              <a:t>@</a:t>
            </a:r>
            <a:r>
              <a:rPr lang="cs-CZ" b="1" dirty="0" err="1" smtClean="0">
                <a:hlinkClick r:id="rId2"/>
              </a:rPr>
              <a:t>opf.slu.cz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		konzultační hodiny:   </a:t>
            </a:r>
            <a:r>
              <a:rPr lang="cs-CZ" sz="2000" b="1" dirty="0" smtClean="0"/>
              <a:t>PO</a:t>
            </a:r>
            <a:r>
              <a:rPr lang="en-US" sz="2000" b="1" dirty="0" smtClean="0"/>
              <a:t> </a:t>
            </a:r>
            <a:r>
              <a:rPr lang="cs-CZ" sz="2000" b="1" dirty="0" smtClean="0"/>
              <a:t>13</a:t>
            </a:r>
            <a:r>
              <a:rPr lang="en-US" sz="2000" b="1" dirty="0" smtClean="0"/>
              <a:t>.</a:t>
            </a:r>
            <a:r>
              <a:rPr lang="cs-CZ" sz="2000" b="1" dirty="0" smtClean="0"/>
              <a:t>3</a:t>
            </a:r>
            <a:r>
              <a:rPr lang="en-US" sz="2000" b="1" dirty="0" smtClean="0"/>
              <a:t>0 </a:t>
            </a:r>
            <a:r>
              <a:rPr lang="en-US" sz="2000" b="1" dirty="0"/>
              <a:t>–  </a:t>
            </a:r>
            <a:r>
              <a:rPr lang="cs-CZ" sz="2000" b="1" dirty="0" smtClean="0"/>
              <a:t>14</a:t>
            </a:r>
            <a:r>
              <a:rPr lang="en-US" sz="2000" b="1" dirty="0" smtClean="0"/>
              <a:t>.</a:t>
            </a:r>
            <a:r>
              <a:rPr lang="cs-CZ" sz="2000" b="1" dirty="0" smtClean="0"/>
              <a:t>30</a:t>
            </a:r>
            <a:r>
              <a:rPr lang="en-US" sz="2000" b="1" dirty="0"/>
              <a:t>	</a:t>
            </a:r>
            <a:endParaRPr lang="cs-CZ" sz="2000" b="1" dirty="0" smtClean="0"/>
          </a:p>
          <a:p>
            <a:pPr>
              <a:buNone/>
            </a:pPr>
            <a:r>
              <a:rPr lang="cs-CZ" sz="2000" b="1" dirty="0"/>
              <a:t>	</a:t>
            </a:r>
            <a:r>
              <a:rPr lang="cs-CZ" sz="2000" b="1" dirty="0" smtClean="0"/>
              <a:t>				               </a:t>
            </a:r>
            <a:r>
              <a:rPr lang="en-US" sz="2000" b="1" dirty="0" smtClean="0"/>
              <a:t>ČT  </a:t>
            </a:r>
            <a:r>
              <a:rPr lang="en-US" sz="2000" b="1" dirty="0"/>
              <a:t>9.45 – </a:t>
            </a:r>
            <a:r>
              <a:rPr lang="en-US" sz="2000" b="1" dirty="0" smtClean="0"/>
              <a:t>1</a:t>
            </a:r>
            <a:r>
              <a:rPr lang="cs-CZ" sz="2000" b="1" dirty="0" smtClean="0"/>
              <a:t>2</a:t>
            </a:r>
            <a:r>
              <a:rPr lang="en-US" sz="2000" b="1" dirty="0" smtClean="0"/>
              <a:t>.</a:t>
            </a:r>
            <a:r>
              <a:rPr lang="cs-CZ" sz="2000" b="1" dirty="0" smtClean="0"/>
              <a:t>15</a:t>
            </a:r>
            <a:r>
              <a:rPr lang="en-US" b="1" dirty="0" smtClean="0"/>
              <a:t> </a:t>
            </a:r>
            <a:endParaRPr lang="en-US" b="1" dirty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u="sng" dirty="0" smtClean="0"/>
              <a:t>Vedoucí seminářů</a:t>
            </a:r>
            <a:r>
              <a:rPr lang="cs-CZ" dirty="0" smtClean="0"/>
              <a:t>: </a:t>
            </a:r>
            <a:r>
              <a:rPr lang="cs-CZ" b="1" dirty="0" smtClean="0"/>
              <a:t>Ing. </a:t>
            </a:r>
            <a:r>
              <a:rPr lang="cs-CZ" b="1" dirty="0" smtClean="0"/>
              <a:t>Tomáš Verner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cs-CZ" sz="4400" b="1" u="sng" dirty="0" smtClean="0">
                <a:solidFill>
                  <a:schemeClr val="tx1"/>
                </a:solidFill>
              </a:rPr>
              <a:t>Orientační osnova přednášek</a:t>
            </a:r>
            <a:endParaRPr lang="cs-CZ" sz="44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r>
              <a:rPr lang="cs-CZ" dirty="0" smtClean="0"/>
              <a:t>Teoretická východiska hospodářské politiky (HP)</a:t>
            </a:r>
          </a:p>
          <a:p>
            <a:r>
              <a:rPr lang="cs-CZ" dirty="0" smtClean="0"/>
              <a:t>Provádět HP nebo ne?</a:t>
            </a:r>
          </a:p>
          <a:p>
            <a:r>
              <a:rPr lang="cs-CZ" dirty="0" smtClean="0"/>
              <a:t>Teoretická východiska</a:t>
            </a:r>
          </a:p>
          <a:p>
            <a:r>
              <a:rPr lang="cs-CZ" dirty="0" smtClean="0"/>
              <a:t>Hospodářsko-politické koncepce a přístupy k HP</a:t>
            </a:r>
          </a:p>
          <a:p>
            <a:r>
              <a:rPr lang="cs-CZ" dirty="0" smtClean="0"/>
              <a:t>Hospodářská politika a očekávání</a:t>
            </a:r>
          </a:p>
          <a:p>
            <a:r>
              <a:rPr lang="cs-CZ" dirty="0" smtClean="0"/>
              <a:t>Základní typy HP – Fiskální politika</a:t>
            </a:r>
          </a:p>
          <a:p>
            <a:r>
              <a:rPr lang="cs-CZ" dirty="0" smtClean="0"/>
              <a:t>Základní typy HP – Monetární politika</a:t>
            </a:r>
          </a:p>
          <a:p>
            <a:r>
              <a:rPr lang="cs-CZ" dirty="0" smtClean="0"/>
              <a:t>Základní typy HP – Vnější hospodářská politika</a:t>
            </a:r>
          </a:p>
          <a:p>
            <a:r>
              <a:rPr lang="cs-CZ" dirty="0" smtClean="0"/>
              <a:t>Další typy hospodářských politik</a:t>
            </a:r>
          </a:p>
          <a:p>
            <a:r>
              <a:rPr lang="cs-CZ" dirty="0" smtClean="0"/>
              <a:t>Typické modelové koncepty praktické hospodářské politiky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u="sng" dirty="0" smtClean="0">
                <a:solidFill>
                  <a:schemeClr val="tx1"/>
                </a:solidFill>
              </a:rPr>
              <a:t>Základní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 smtClean="0"/>
              <a:t>KLIKOVÁ , CH., KOTLÁN, I. </a:t>
            </a:r>
            <a:r>
              <a:rPr lang="cs-CZ" sz="2800" i="1" dirty="0" smtClean="0"/>
              <a:t>Hospodářská politika</a:t>
            </a:r>
            <a:r>
              <a:rPr lang="cs-CZ" sz="2800" dirty="0" smtClean="0"/>
              <a:t>. 3. </a:t>
            </a:r>
            <a:r>
              <a:rPr lang="cs-CZ" sz="2800" dirty="0" err="1" smtClean="0"/>
              <a:t>vyd</a:t>
            </a:r>
            <a:r>
              <a:rPr lang="cs-CZ" sz="2800" dirty="0" smtClean="0"/>
              <a:t>. Ostrava: SOKRATES, 2013. ISBN 978-80-86572-76-5.</a:t>
            </a:r>
          </a:p>
          <a:p>
            <a:r>
              <a:rPr lang="cs-CZ" sz="2800" dirty="0" smtClean="0"/>
              <a:t>KLIKOVÁ, CH., KOTLÁN, I. </a:t>
            </a:r>
            <a:r>
              <a:rPr lang="cs-CZ" sz="2800" i="1" dirty="0" smtClean="0"/>
              <a:t>Hospodářská politika</a:t>
            </a:r>
            <a:r>
              <a:rPr lang="cs-CZ" sz="2800" dirty="0" smtClean="0"/>
              <a:t>: teorie a praxe. 2. </a:t>
            </a:r>
            <a:r>
              <a:rPr lang="cs-CZ" sz="2800" dirty="0" err="1" smtClean="0"/>
              <a:t>vyd</a:t>
            </a:r>
            <a:r>
              <a:rPr lang="cs-CZ" sz="2800" dirty="0" smtClean="0"/>
              <a:t>. Ostrava: SOKRATES, 2006. ISBN 80-8657-37-4.</a:t>
            </a:r>
          </a:p>
          <a:p>
            <a:r>
              <a:rPr lang="cs-CZ" sz="2800" dirty="0" smtClean="0"/>
              <a:t>ŽÁK, M. Hospodářská politika. Praha: VŠEM, 2006. ISBN 80-867-30-04-2.</a:t>
            </a:r>
          </a:p>
          <a:p>
            <a:r>
              <a:rPr lang="en-US" sz="2800" dirty="0" smtClean="0"/>
              <a:t>BAUMOL, W., J., BLINDER, A., S. </a:t>
            </a:r>
            <a:r>
              <a:rPr lang="en-US" sz="2800" i="1" dirty="0" smtClean="0"/>
              <a:t>Macroeconomics: Principles and Policy</a:t>
            </a:r>
            <a:r>
              <a:rPr lang="en-US" sz="2800" dirty="0" smtClean="0"/>
              <a:t>. Mason: South-Western </a:t>
            </a:r>
            <a:r>
              <a:rPr lang="en-US" sz="2800" dirty="0" err="1" smtClean="0"/>
              <a:t>Cengage</a:t>
            </a:r>
            <a:r>
              <a:rPr lang="en-US" sz="2800" dirty="0" smtClean="0"/>
              <a:t> Learning, 2011. ISBN 978-0538453653.</a:t>
            </a:r>
            <a:endParaRPr lang="cs-CZ" sz="28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r>
              <a:rPr lang="cs-CZ" sz="4400" b="1" u="sng" dirty="0" smtClean="0">
                <a:solidFill>
                  <a:schemeClr val="tx1"/>
                </a:solidFill>
              </a:rPr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256584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SLANÝ, A. A KOL. </a:t>
            </a:r>
            <a:r>
              <a:rPr lang="cs-CZ" i="1" dirty="0" smtClean="0"/>
              <a:t>Makroekonomická analýza a hospodářská politika</a:t>
            </a:r>
            <a:r>
              <a:rPr lang="cs-CZ" dirty="0" smtClean="0"/>
              <a:t>. Praha: C. H. </a:t>
            </a:r>
            <a:r>
              <a:rPr lang="cs-CZ" dirty="0" err="1" smtClean="0"/>
              <a:t>Beck</a:t>
            </a:r>
            <a:r>
              <a:rPr lang="cs-CZ" dirty="0" smtClean="0"/>
              <a:t>, 2003. ISBN 80-7179-738-3.</a:t>
            </a:r>
          </a:p>
          <a:p>
            <a:r>
              <a:rPr lang="cs-CZ" dirty="0" smtClean="0"/>
              <a:t>SOJKA, M. A KOL. </a:t>
            </a:r>
            <a:r>
              <a:rPr lang="cs-CZ" i="1" dirty="0" smtClean="0"/>
              <a:t>Dějiny ekonomických teorií</a:t>
            </a:r>
            <a:r>
              <a:rPr lang="cs-CZ" dirty="0" smtClean="0"/>
              <a:t>. Praha: Karolinum, 2000. ISBN 80-7184-991-X.</a:t>
            </a:r>
          </a:p>
          <a:p>
            <a:r>
              <a:rPr lang="cs-CZ" dirty="0" smtClean="0"/>
              <a:t>VINCUR, P. A KOL. </a:t>
            </a:r>
            <a:r>
              <a:rPr lang="cs-CZ" i="1" dirty="0" err="1" smtClean="0"/>
              <a:t>Teória</a:t>
            </a:r>
            <a:r>
              <a:rPr lang="cs-CZ" i="1" dirty="0" smtClean="0"/>
              <a:t> a </a:t>
            </a:r>
            <a:r>
              <a:rPr lang="cs-CZ" i="1" dirty="0" err="1" smtClean="0"/>
              <a:t>prax</a:t>
            </a:r>
            <a:r>
              <a:rPr lang="cs-CZ" i="1" dirty="0" smtClean="0"/>
              <a:t> </a:t>
            </a:r>
            <a:r>
              <a:rPr lang="cs-CZ" i="1" dirty="0" err="1" smtClean="0"/>
              <a:t>hospodárskej</a:t>
            </a:r>
            <a:r>
              <a:rPr lang="cs-CZ" i="1" dirty="0" smtClean="0"/>
              <a:t> politiky</a:t>
            </a:r>
            <a:r>
              <a:rPr lang="cs-CZ" dirty="0" smtClean="0"/>
              <a:t>. Bratislava: Sprint, 2007. ISBN 978-80-89085-80-4.</a:t>
            </a:r>
          </a:p>
          <a:p>
            <a:r>
              <a:rPr lang="cs-CZ" dirty="0" smtClean="0"/>
              <a:t>NĚMCOVÁ I. a ŽÁK  M. </a:t>
            </a:r>
            <a:r>
              <a:rPr lang="cs-CZ" i="1" dirty="0" smtClean="0"/>
              <a:t>Hospodářská politika.</a:t>
            </a:r>
            <a:r>
              <a:rPr lang="cs-CZ" dirty="0" smtClean="0"/>
              <a:t> 1. </a:t>
            </a:r>
            <a:r>
              <a:rPr lang="cs-CZ" dirty="0" err="1" smtClean="0"/>
              <a:t>vyd</a:t>
            </a:r>
            <a:r>
              <a:rPr lang="cs-CZ" dirty="0" smtClean="0"/>
              <a:t>. Praha: </a:t>
            </a:r>
            <a:r>
              <a:rPr lang="cs-CZ" dirty="0" err="1" smtClean="0"/>
              <a:t>Grada</a:t>
            </a:r>
            <a:r>
              <a:rPr lang="cs-CZ" dirty="0" smtClean="0"/>
              <a:t> </a:t>
            </a:r>
            <a:r>
              <a:rPr lang="cs-CZ" dirty="0" err="1" smtClean="0"/>
              <a:t>Publishing</a:t>
            </a:r>
            <a:r>
              <a:rPr lang="cs-CZ" dirty="0" smtClean="0"/>
              <a:t>, 1997. ISBN 80-7169-462-2.</a:t>
            </a:r>
          </a:p>
          <a:p>
            <a:r>
              <a:rPr lang="cs-CZ" dirty="0" smtClean="0"/>
              <a:t>PAULÍK, T. </a:t>
            </a:r>
            <a:r>
              <a:rPr lang="cs-CZ" i="1" dirty="0" smtClean="0"/>
              <a:t>Hospodářská politika</a:t>
            </a:r>
            <a:r>
              <a:rPr lang="cs-CZ" dirty="0" smtClean="0"/>
              <a:t>. Karviná: SU OPF, 2002. ISBN 80-7248-148-7.</a:t>
            </a:r>
          </a:p>
          <a:p>
            <a:r>
              <a:rPr lang="cs-CZ" dirty="0" smtClean="0"/>
              <a:t>SOJKA, M.: </a:t>
            </a:r>
            <a:r>
              <a:rPr lang="cs-CZ" i="1" dirty="0" err="1" smtClean="0"/>
              <a:t>Milton</a:t>
            </a:r>
            <a:r>
              <a:rPr lang="cs-CZ" i="1" dirty="0" smtClean="0"/>
              <a:t> </a:t>
            </a:r>
            <a:r>
              <a:rPr lang="cs-CZ" i="1" dirty="0" err="1" smtClean="0"/>
              <a:t>Friedman</a:t>
            </a:r>
            <a:r>
              <a:rPr lang="cs-CZ" i="1" dirty="0" smtClean="0"/>
              <a:t>-svět liberální ekonomie. </a:t>
            </a:r>
            <a:r>
              <a:rPr lang="cs-CZ" dirty="0" smtClean="0"/>
              <a:t>Praha: Epocha, 1996, ISBN 80-902129-1 </a:t>
            </a:r>
          </a:p>
          <a:p>
            <a:r>
              <a:rPr lang="cs-CZ" dirty="0" smtClean="0"/>
              <a:t>SOJKA, M.: </a:t>
            </a:r>
            <a:r>
              <a:rPr lang="cs-CZ" i="1" dirty="0" smtClean="0"/>
              <a:t>J. M. Keynes a současná ekonomie. </a:t>
            </a:r>
            <a:r>
              <a:rPr lang="cs-CZ" dirty="0" smtClean="0"/>
              <a:t>Praha: GRADA </a:t>
            </a:r>
            <a:r>
              <a:rPr lang="cs-CZ" dirty="0" err="1" smtClean="0"/>
              <a:t>Publishing</a:t>
            </a:r>
            <a:r>
              <a:rPr lang="cs-CZ" dirty="0" smtClean="0"/>
              <a:t>, 1999, ISBN 80-7169-827-X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Podmínky úspěšného ukončení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82750" y="1124744"/>
            <a:ext cx="7467600" cy="5616624"/>
          </a:xfrm>
        </p:spPr>
        <p:txBody>
          <a:bodyPr>
            <a:normAutofit fontScale="62500" lnSpcReduction="20000"/>
          </a:bodyPr>
          <a:lstStyle/>
          <a:p>
            <a:r>
              <a:rPr lang="cs-CZ" sz="3800" b="1" dirty="0" smtClean="0"/>
              <a:t>Úspěšné absolvování seminářů </a:t>
            </a:r>
            <a:r>
              <a:rPr lang="cs-CZ" sz="3800" dirty="0" smtClean="0"/>
              <a:t>(podmínky budou sděleny vedoucím na semináři,  </a:t>
            </a:r>
            <a:r>
              <a:rPr lang="cs-CZ" sz="3800" b="1" dirty="0">
                <a:solidFill>
                  <a:schemeClr val="accent2"/>
                </a:solidFill>
              </a:rPr>
              <a:t>max. 15 bodů</a:t>
            </a:r>
            <a:r>
              <a:rPr lang="cs-CZ" sz="3800" dirty="0" smtClean="0"/>
              <a:t>)</a:t>
            </a:r>
          </a:p>
          <a:p>
            <a:pPr marL="0" indent="0">
              <a:buNone/>
            </a:pPr>
            <a:endParaRPr lang="cs-CZ" sz="3800" dirty="0" smtClean="0"/>
          </a:p>
          <a:p>
            <a:r>
              <a:rPr lang="cs-CZ" sz="3800" b="1" dirty="0" smtClean="0"/>
              <a:t>Úspěšné absolvování průběžného testu </a:t>
            </a:r>
            <a:r>
              <a:rPr lang="cs-CZ" sz="3800" dirty="0" smtClean="0"/>
              <a:t>(termín je </a:t>
            </a:r>
            <a:r>
              <a:rPr lang="cs-CZ" sz="3800" dirty="0" smtClean="0"/>
              <a:t>čtvrtek v době konání přednášky – datum </a:t>
            </a:r>
            <a:r>
              <a:rPr lang="cs-CZ" sz="3800" smtClean="0"/>
              <a:t>bude upřesněno, </a:t>
            </a:r>
            <a:r>
              <a:rPr lang="cs-CZ" sz="3800" b="1" dirty="0">
                <a:solidFill>
                  <a:schemeClr val="accent2"/>
                </a:solidFill>
              </a:rPr>
              <a:t>max. 15 bodů </a:t>
            </a:r>
            <a:r>
              <a:rPr lang="cs-CZ" sz="3800" dirty="0" smtClean="0"/>
              <a:t>–  kombinace </a:t>
            </a:r>
            <a:r>
              <a:rPr lang="cs-CZ" sz="3800" dirty="0" err="1" smtClean="0"/>
              <a:t>abc</a:t>
            </a:r>
            <a:r>
              <a:rPr lang="cs-CZ" sz="3800" dirty="0" smtClean="0"/>
              <a:t>, Ano/Ne a volných odpovědí)</a:t>
            </a:r>
          </a:p>
          <a:p>
            <a:endParaRPr lang="cs-CZ" sz="3800" dirty="0" smtClean="0"/>
          </a:p>
          <a:p>
            <a:r>
              <a:rPr lang="cs-CZ" sz="3800" b="1" dirty="0" smtClean="0"/>
              <a:t>Účast na přednáškách </a:t>
            </a:r>
            <a:r>
              <a:rPr lang="cs-CZ" sz="3800" dirty="0" smtClean="0"/>
              <a:t>(</a:t>
            </a:r>
            <a:r>
              <a:rPr lang="cs-CZ" sz="3800" b="1" dirty="0">
                <a:solidFill>
                  <a:schemeClr val="accent2"/>
                </a:solidFill>
              </a:rPr>
              <a:t>max.</a:t>
            </a:r>
            <a:r>
              <a:rPr lang="cs-CZ" sz="3800" dirty="0" smtClean="0"/>
              <a:t> </a:t>
            </a:r>
            <a:r>
              <a:rPr lang="cs-CZ" sz="3800" b="1" dirty="0">
                <a:solidFill>
                  <a:schemeClr val="accent2"/>
                </a:solidFill>
              </a:rPr>
              <a:t>10 bodů</a:t>
            </a:r>
            <a:r>
              <a:rPr lang="cs-CZ" sz="3800" dirty="0" smtClean="0"/>
              <a:t>)</a:t>
            </a:r>
          </a:p>
          <a:p>
            <a:endParaRPr lang="cs-CZ" sz="3800" dirty="0" smtClean="0"/>
          </a:p>
          <a:p>
            <a:pPr marL="274320" lvl="2" indent="-274320" algn="just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cs-CZ" sz="3800" b="1" dirty="0" smtClean="0"/>
              <a:t>Ústní zkouška </a:t>
            </a:r>
            <a:r>
              <a:rPr lang="cs-CZ" sz="3800" dirty="0" smtClean="0"/>
              <a:t>(</a:t>
            </a:r>
            <a:r>
              <a:rPr lang="cs-CZ" sz="3800" b="1" dirty="0">
                <a:solidFill>
                  <a:schemeClr val="accent2"/>
                </a:solidFill>
              </a:rPr>
              <a:t>max. 60 bodů</a:t>
            </a:r>
            <a:r>
              <a:rPr lang="cs-CZ" sz="3800" dirty="0" smtClean="0"/>
              <a:t>) </a:t>
            </a:r>
            <a:r>
              <a:rPr lang="cs-CZ" sz="3800" dirty="0"/>
              <a:t>ke zkoušce je připuštěn pouze student, který má </a:t>
            </a:r>
            <a:r>
              <a:rPr lang="cs-CZ" sz="3800" b="1" dirty="0"/>
              <a:t>splněnou docházku ze seminářů</a:t>
            </a:r>
            <a:r>
              <a:rPr lang="cs-CZ" sz="3800" dirty="0"/>
              <a:t> a na semináři </a:t>
            </a:r>
            <a:r>
              <a:rPr lang="cs-CZ" sz="3800" b="1" dirty="0" err="1"/>
              <a:t>odprezentovanou</a:t>
            </a:r>
            <a:r>
              <a:rPr lang="cs-CZ" sz="3800" b="1" dirty="0"/>
              <a:t> </a:t>
            </a:r>
            <a:r>
              <a:rPr lang="cs-CZ" sz="3800" b="1" dirty="0" smtClean="0"/>
              <a:t>prezentaci na  vybrané téma</a:t>
            </a:r>
          </a:p>
          <a:p>
            <a:pPr marL="0" lvl="2" indent="0" algn="just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endParaRPr lang="cs-CZ" sz="3800" b="1" dirty="0" smtClean="0"/>
          </a:p>
          <a:p>
            <a:pPr marL="274320" lvl="2" indent="-274320" algn="just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cs-CZ" sz="3800" b="1" dirty="0">
                <a:solidFill>
                  <a:schemeClr val="accent2"/>
                </a:solidFill>
              </a:rPr>
              <a:t>celkem max. 100 </a:t>
            </a:r>
            <a:r>
              <a:rPr lang="cs-CZ" sz="3800" b="1" dirty="0" smtClean="0">
                <a:solidFill>
                  <a:schemeClr val="accent2"/>
                </a:solidFill>
              </a:rPr>
              <a:t>bodů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>
                <a:solidFill>
                  <a:schemeClr val="tx1"/>
                </a:solidFill>
              </a:rPr>
              <a:t>Celkové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b="1" u="sng" dirty="0"/>
              <a:t>Celkové hodnocení</a:t>
            </a:r>
            <a:r>
              <a:rPr lang="cs-CZ" b="1" dirty="0"/>
              <a:t>:  </a:t>
            </a:r>
            <a:r>
              <a:rPr lang="cs-CZ" dirty="0"/>
              <a:t>A: 100 – 91 bodů</a:t>
            </a:r>
          </a:p>
          <a:p>
            <a:pPr marL="0" indent="0" algn="just">
              <a:buNone/>
            </a:pPr>
            <a:r>
              <a:rPr lang="cs-CZ" dirty="0"/>
              <a:t>		              </a:t>
            </a:r>
            <a:r>
              <a:rPr lang="cs-CZ" dirty="0" smtClean="0"/>
              <a:t>  B</a:t>
            </a:r>
            <a:r>
              <a:rPr lang="cs-CZ" dirty="0"/>
              <a:t>: 90 - 81 bodů</a:t>
            </a:r>
          </a:p>
          <a:p>
            <a:pPr marL="0" indent="0" algn="just">
              <a:buNone/>
            </a:pPr>
            <a:r>
              <a:rPr lang="cs-CZ" dirty="0"/>
              <a:t>			  C: 80 – 71 bodů</a:t>
            </a:r>
          </a:p>
          <a:p>
            <a:pPr marL="0" indent="0" algn="just">
              <a:buNone/>
            </a:pPr>
            <a:r>
              <a:rPr lang="cs-CZ" dirty="0"/>
              <a:t>		             </a:t>
            </a:r>
            <a:r>
              <a:rPr lang="cs-CZ" dirty="0" smtClean="0"/>
              <a:t>  </a:t>
            </a:r>
            <a:r>
              <a:rPr lang="cs-CZ" dirty="0"/>
              <a:t>D: </a:t>
            </a:r>
            <a:r>
              <a:rPr lang="cs-CZ" dirty="0" smtClean="0"/>
              <a:t>70 - 66 bodů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			  E: </a:t>
            </a:r>
            <a:r>
              <a:rPr lang="cs-CZ" dirty="0" smtClean="0"/>
              <a:t>65 </a:t>
            </a:r>
            <a:r>
              <a:rPr lang="cs-CZ" dirty="0"/>
              <a:t>– </a:t>
            </a:r>
            <a:r>
              <a:rPr lang="cs-CZ" dirty="0" smtClean="0"/>
              <a:t>60 bodů</a:t>
            </a:r>
            <a:endParaRPr lang="cs-CZ" dirty="0"/>
          </a:p>
          <a:p>
            <a:pPr marL="0" indent="0" algn="just">
              <a:buNone/>
            </a:pPr>
            <a:r>
              <a:rPr lang="cs-CZ" dirty="0"/>
              <a:t>			  F: </a:t>
            </a:r>
            <a:r>
              <a:rPr lang="cs-CZ" dirty="0" smtClean="0"/>
              <a:t>59 </a:t>
            </a:r>
            <a:r>
              <a:rPr lang="cs-CZ" dirty="0"/>
              <a:t>a méně bodů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63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 smtClean="0"/>
              <a:t>Děkuji za pozornost a přeji hezký den</a:t>
            </a:r>
            <a:br>
              <a:rPr lang="cs-CZ" sz="4400" dirty="0" smtClean="0"/>
            </a:br>
            <a:r>
              <a:rPr lang="cs-CZ" sz="4400" b="1" dirty="0" smtClean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192</TotalTime>
  <Words>472</Words>
  <Application>Microsoft Office PowerPoint</Application>
  <PresentationFormat>Předvádění na obrazovce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Calibri</vt:lpstr>
      <vt:lpstr>Times New Roman</vt:lpstr>
      <vt:lpstr>Wingdings</vt:lpstr>
      <vt:lpstr>Wingdings 2</vt:lpstr>
      <vt:lpstr>Arkýř</vt:lpstr>
      <vt:lpstr>Hospodářská politika</vt:lpstr>
      <vt:lpstr>Charakteristika předmětu</vt:lpstr>
      <vt:lpstr>Zajištění výuky</vt:lpstr>
      <vt:lpstr>Orientační osnova přednášek</vt:lpstr>
      <vt:lpstr>Základní literatura</vt:lpstr>
      <vt:lpstr>Doporučená literatura</vt:lpstr>
      <vt:lpstr>Podmínky úspěšného ukončení předmětu</vt:lpstr>
      <vt:lpstr>Celkové hodnocení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prigo_ek@outlook.cz</cp:lastModifiedBy>
  <cp:revision>39</cp:revision>
  <dcterms:created xsi:type="dcterms:W3CDTF">2015-02-19T14:22:13Z</dcterms:created>
  <dcterms:modified xsi:type="dcterms:W3CDTF">2020-02-26T23:22:55Z</dcterms:modified>
</cp:coreProperties>
</file>