
<file path=[Content_Types].xml><?xml version="1.0" encoding="utf-8"?>
<Types xmlns="http://schemas.openxmlformats.org/package/2006/content-types">
  <Default Extension="png" ContentType="image/png"/>
  <Default Extension="jfif" ContentType="image/jpe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handoutMasterIdLst>
    <p:handoutMasterId r:id="rId12"/>
  </p:handoutMasterIdLst>
  <p:sldIdLst>
    <p:sldId id="256" r:id="rId2"/>
    <p:sldId id="263" r:id="rId3"/>
    <p:sldId id="265" r:id="rId4"/>
    <p:sldId id="289" r:id="rId5"/>
    <p:sldId id="290" r:id="rId6"/>
    <p:sldId id="291" r:id="rId7"/>
    <p:sldId id="292" r:id="rId8"/>
    <p:sldId id="295" r:id="rId9"/>
    <p:sldId id="296" r:id="rId10"/>
    <p:sldId id="288" r:id="rId11"/>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7" d="100"/>
          <a:sy n="107" d="100"/>
        </p:scale>
        <p:origin x="240"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A4754083-0BCB-47CF-A6A7-3A5EA824DF7A}" type="datetimeFigureOut">
              <a:rPr lang="cs-CZ" smtClean="0"/>
              <a:t>25.02.2020</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280A8F6-88C2-4DC8-9180-B917F64B02BB}" type="slidenum">
              <a:rPr lang="cs-CZ" smtClean="0"/>
              <a:t>‹#›</a:t>
            </a:fld>
            <a:endParaRPr lang="cs-CZ"/>
          </a:p>
        </p:txBody>
      </p:sp>
    </p:spTree>
    <p:extLst>
      <p:ext uri="{BB962C8B-B14F-4D97-AF65-F5344CB8AC3E}">
        <p14:creationId xmlns:p14="http://schemas.microsoft.com/office/powerpoint/2010/main" val="282130615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cs-CZ"/>
              <a:t>Kliknutím lze upravit styl.</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2/25/2020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34626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2/25/2020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87840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2/25/2020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55871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2/25/2020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39533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2">
                    <a:lumMod val="75000"/>
                  </a:schemeClr>
                </a:solidFill>
              </a:defRPr>
            </a:lvl1pPr>
          </a:lstStyle>
          <a:p>
            <a:r>
              <a:rPr lang="cs-CZ"/>
              <a:t>Kliknutím lze upravit styl.</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5586B75A-687E-405C-8A0B-8D00578BA2C3}" type="datetimeFigureOut">
              <a:rPr lang="en-US" smtClean="0"/>
              <a:pPr/>
              <a:t>2/25/2020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39325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2/25/2020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76114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2/25/2020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34614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cs-CZ"/>
              <a:t>Kliknutím lze upravit styl.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2/25/2020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03899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2/25/2020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36852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cs-CZ"/>
              <a:t>Kliknutím lze upravit styl.</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8" name="Date Placeholder 7"/>
          <p:cNvSpPr>
            <a:spLocks noGrp="1"/>
          </p:cNvSpPr>
          <p:nvPr>
            <p:ph type="dt" sz="half" idx="10"/>
          </p:nvPr>
        </p:nvSpPr>
        <p:spPr/>
        <p:txBody>
          <a:bodyPr/>
          <a:lstStyle/>
          <a:p>
            <a:fld id="{5586B75A-687E-405C-8A0B-8D00578BA2C3}" type="datetimeFigureOut">
              <a:rPr lang="en-US" smtClean="0"/>
              <a:pPr/>
              <a:t>2/25/2020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60530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cs-CZ"/>
              <a:t>Kliknutím lze upravit styl.</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8" name="Date Placeholder 7"/>
          <p:cNvSpPr>
            <a:spLocks noGrp="1"/>
          </p:cNvSpPr>
          <p:nvPr>
            <p:ph type="dt" sz="half" idx="10"/>
          </p:nvPr>
        </p:nvSpPr>
        <p:spPr/>
        <p:txBody>
          <a:bodyPr/>
          <a:lstStyle/>
          <a:p>
            <a:fld id="{5586B75A-687E-405C-8A0B-8D00578BA2C3}" type="datetimeFigureOut">
              <a:rPr lang="en-US" smtClean="0"/>
              <a:pPr/>
              <a:t>2/25/2020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00056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smtClean="0"/>
              <a:pPr/>
              <a:t>2/25/2020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4386354"/>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EB472E-7CA6-4C2D-81E9-CD39A44F0B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E0A0486-F672-4FEF-A0A9-E6C3B7E3A5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3289875" cy="5334001"/>
          </a:xfrm>
          <a:prstGeom prst="rect">
            <a:avLst/>
          </a:prstGeom>
          <a:solidFill>
            <a:srgbClr val="C8C8C8">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689BC21-5566-4B70-91EA-44B4299CB3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11870" y="761999"/>
            <a:ext cx="8790301" cy="3810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13DC3DE2-B30B-4A94-BF06-430988550C95}"/>
              </a:ext>
            </a:extLst>
          </p:cNvPr>
          <p:cNvSpPr>
            <a:spLocks noGrp="1"/>
          </p:cNvSpPr>
          <p:nvPr>
            <p:ph type="ctrTitle"/>
          </p:nvPr>
        </p:nvSpPr>
        <p:spPr>
          <a:xfrm>
            <a:off x="3722622" y="1298448"/>
            <a:ext cx="7773961" cy="2951819"/>
          </a:xfrm>
        </p:spPr>
        <p:txBody>
          <a:bodyPr anchor="b">
            <a:normAutofit fontScale="90000"/>
          </a:bodyPr>
          <a:lstStyle/>
          <a:p>
            <a:r>
              <a:rPr lang="cs-CZ" sz="4900" b="1" dirty="0"/>
              <a:t>Makroekonomie</a:t>
            </a:r>
            <a:br>
              <a:rPr lang="cs-CZ" sz="3100" dirty="0"/>
            </a:br>
            <a:r>
              <a:rPr lang="cs-CZ" sz="3100" dirty="0"/>
              <a:t>3+2, EVSNPMABMI</a:t>
            </a:r>
            <a:br>
              <a:rPr lang="cs-CZ" sz="6000" dirty="0"/>
            </a:br>
            <a:r>
              <a:rPr lang="cs-CZ" sz="6000" dirty="0"/>
              <a:t>                                                 </a:t>
            </a:r>
            <a:r>
              <a:rPr lang="cs-CZ" sz="7300" dirty="0">
                <a:solidFill>
                  <a:schemeClr val="accent5">
                    <a:lumMod val="50000"/>
                  </a:schemeClr>
                </a:solidFill>
              </a:rPr>
              <a:t> </a:t>
            </a:r>
            <a:br>
              <a:rPr lang="cs-CZ" sz="6000" dirty="0"/>
            </a:br>
            <a:r>
              <a:rPr lang="cs-CZ" sz="6000" b="1" dirty="0">
                <a:solidFill>
                  <a:schemeClr val="accent2">
                    <a:lumMod val="50000"/>
                  </a:schemeClr>
                </a:solidFill>
              </a:rPr>
              <a:t>Hospodářská politika</a:t>
            </a:r>
            <a:endParaRPr lang="cs-CZ" sz="6000" dirty="0"/>
          </a:p>
        </p:txBody>
      </p:sp>
      <p:sp>
        <p:nvSpPr>
          <p:cNvPr id="14" name="Rectangle 13">
            <a:extLst>
              <a:ext uri="{FF2B5EF4-FFF2-40B4-BE49-F238E27FC236}">
                <a16:creationId xmlns:a16="http://schemas.microsoft.com/office/drawing/2014/main" id="{7F1FCE6A-97BC-41EB-809A-50936E0F94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00889" y="4684418"/>
            <a:ext cx="8801282" cy="1411582"/>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odnadpis 2">
            <a:extLst>
              <a:ext uri="{FF2B5EF4-FFF2-40B4-BE49-F238E27FC236}">
                <a16:creationId xmlns:a16="http://schemas.microsoft.com/office/drawing/2014/main" id="{4E689239-7EEA-430F-BDDA-0BCCA2E4835A}"/>
              </a:ext>
            </a:extLst>
          </p:cNvPr>
          <p:cNvSpPr>
            <a:spLocks noGrp="1"/>
          </p:cNvSpPr>
          <p:nvPr>
            <p:ph type="subTitle" idx="1"/>
          </p:nvPr>
        </p:nvSpPr>
        <p:spPr>
          <a:xfrm>
            <a:off x="3722622" y="5006151"/>
            <a:ext cx="7187529" cy="768116"/>
          </a:xfrm>
        </p:spPr>
        <p:txBody>
          <a:bodyPr anchor="t">
            <a:normAutofit/>
          </a:bodyPr>
          <a:lstStyle/>
          <a:p>
            <a:r>
              <a:rPr lang="cs-CZ" sz="4000" b="1" dirty="0">
                <a:solidFill>
                  <a:schemeClr val="accent5">
                    <a:lumMod val="60000"/>
                    <a:lumOff val="40000"/>
                  </a:schemeClr>
                </a:solidFill>
              </a:rPr>
              <a:t>Ing. Kamila Turečková, Ph.D.</a:t>
            </a:r>
          </a:p>
        </p:txBody>
      </p:sp>
      <p:pic>
        <p:nvPicPr>
          <p:cNvPr id="9" name="Picture 2" descr="Slezská univerzita v Opav&amp;ecaron;, Obchodn&amp;ecaron; podnikatelská fakulta v Karviné">
            <a:extLst>
              <a:ext uri="{FF2B5EF4-FFF2-40B4-BE49-F238E27FC236}">
                <a16:creationId xmlns:a16="http://schemas.microsoft.com/office/drawing/2014/main" id="{3848CC2B-8CBC-496C-A190-0CF79F2028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42229" y="830395"/>
            <a:ext cx="1893320" cy="586029"/>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a:extLst>
              <a:ext uri="{FF2B5EF4-FFF2-40B4-BE49-F238E27FC236}">
                <a16:creationId xmlns:a16="http://schemas.microsoft.com/office/drawing/2014/main" id="{2437A9AD-31D8-4ACD-B440-A240281F3EED}"/>
              </a:ext>
            </a:extLst>
          </p:cNvPr>
          <p:cNvSpPr txBox="1"/>
          <p:nvPr/>
        </p:nvSpPr>
        <p:spPr>
          <a:xfrm>
            <a:off x="11286673" y="3209877"/>
            <a:ext cx="842138" cy="1323439"/>
          </a:xfrm>
          <a:prstGeom prst="rect">
            <a:avLst/>
          </a:prstGeom>
          <a:noFill/>
        </p:spPr>
        <p:txBody>
          <a:bodyPr wrap="square" rtlCol="0">
            <a:spAutoFit/>
          </a:bodyPr>
          <a:lstStyle/>
          <a:p>
            <a:r>
              <a:rPr lang="cs-CZ" sz="8000" dirty="0">
                <a:solidFill>
                  <a:schemeClr val="accent2">
                    <a:lumMod val="50000"/>
                  </a:schemeClr>
                </a:solidFill>
              </a:rPr>
              <a:t>1</a:t>
            </a:r>
          </a:p>
        </p:txBody>
      </p:sp>
      <p:pic>
        <p:nvPicPr>
          <p:cNvPr id="7" name="Obrázek 6">
            <a:extLst>
              <a:ext uri="{FF2B5EF4-FFF2-40B4-BE49-F238E27FC236}">
                <a16:creationId xmlns:a16="http://schemas.microsoft.com/office/drawing/2014/main" id="{7B054C07-8EBF-466D-9EC6-E9ADAF900985}"/>
              </a:ext>
            </a:extLst>
          </p:cNvPr>
          <p:cNvPicPr>
            <a:picLocks noChangeAspect="1"/>
          </p:cNvPicPr>
          <p:nvPr/>
        </p:nvPicPr>
        <p:blipFill>
          <a:blip r:embed="rId3"/>
          <a:stretch>
            <a:fillRect/>
          </a:stretch>
        </p:blipFill>
        <p:spPr>
          <a:xfrm>
            <a:off x="96052" y="131916"/>
            <a:ext cx="3541532" cy="2569016"/>
          </a:xfrm>
          <a:prstGeom prst="rect">
            <a:avLst/>
          </a:prstGeom>
        </p:spPr>
      </p:pic>
    </p:spTree>
    <p:extLst>
      <p:ext uri="{BB962C8B-B14F-4D97-AF65-F5344CB8AC3E}">
        <p14:creationId xmlns:p14="http://schemas.microsoft.com/office/powerpoint/2010/main" val="1119413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A6DAD39-2C5E-49B5-A318-C3F730230A1C}"/>
              </a:ext>
            </a:extLst>
          </p:cNvPr>
          <p:cNvSpPr>
            <a:spLocks noGrp="1"/>
          </p:cNvSpPr>
          <p:nvPr>
            <p:ph type="ctrTitle"/>
          </p:nvPr>
        </p:nvSpPr>
        <p:spPr/>
        <p:txBody>
          <a:bodyPr/>
          <a:lstStyle/>
          <a:p>
            <a:r>
              <a:rPr lang="cs-CZ" b="1" dirty="0">
                <a:solidFill>
                  <a:schemeClr val="accent4">
                    <a:lumMod val="50000"/>
                  </a:schemeClr>
                </a:solidFill>
              </a:rPr>
              <a:t>Děkuji za pozornost.</a:t>
            </a:r>
          </a:p>
        </p:txBody>
      </p:sp>
    </p:spTree>
    <p:extLst>
      <p:ext uri="{BB962C8B-B14F-4D97-AF65-F5344CB8AC3E}">
        <p14:creationId xmlns:p14="http://schemas.microsoft.com/office/powerpoint/2010/main" val="2805753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hierarchie cílů hospodářské politiky">
            <a:extLst>
              <a:ext uri="{FF2B5EF4-FFF2-40B4-BE49-F238E27FC236}">
                <a16:creationId xmlns:a16="http://schemas.microsoft.com/office/drawing/2014/main" id="{E6AD04D5-6B84-4DAD-9952-45FF6BA1A4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858" y="2197472"/>
            <a:ext cx="3281414" cy="1926291"/>
          </a:xfrm>
          <a:prstGeom prst="rect">
            <a:avLst/>
          </a:prstGeom>
          <a:noFill/>
          <a:extLst>
            <a:ext uri="{909E8E84-426E-40DD-AFC4-6F175D3DCCD1}">
              <a14:hiddenFill xmlns:a14="http://schemas.microsoft.com/office/drawing/2010/main">
                <a:solidFill>
                  <a:srgbClr val="FFFFFF"/>
                </a:solidFill>
              </a14:hiddenFill>
            </a:ext>
          </a:extLst>
        </p:spPr>
      </p:pic>
      <p:sp>
        <p:nvSpPr>
          <p:cNvPr id="2" name="Nadpis 1">
            <a:extLst>
              <a:ext uri="{FF2B5EF4-FFF2-40B4-BE49-F238E27FC236}">
                <a16:creationId xmlns:a16="http://schemas.microsoft.com/office/drawing/2014/main" id="{44FFA70B-26DB-4F85-8595-49D11B2772E6}"/>
              </a:ext>
            </a:extLst>
          </p:cNvPr>
          <p:cNvSpPr>
            <a:spLocks noGrp="1"/>
          </p:cNvSpPr>
          <p:nvPr>
            <p:ph type="title"/>
          </p:nvPr>
        </p:nvSpPr>
        <p:spPr>
          <a:xfrm>
            <a:off x="0" y="1123837"/>
            <a:ext cx="3361765" cy="4601183"/>
          </a:xfrm>
        </p:spPr>
        <p:txBody>
          <a:bodyPr>
            <a:normAutofit/>
          </a:bodyPr>
          <a:lstStyle/>
          <a:p>
            <a:r>
              <a:rPr lang="cs-CZ" sz="4400" b="1" dirty="0">
                <a:solidFill>
                  <a:schemeClr val="accent5">
                    <a:lumMod val="50000"/>
                  </a:schemeClr>
                </a:solidFill>
              </a:rPr>
              <a:t>Hospodářská politika</a:t>
            </a:r>
          </a:p>
        </p:txBody>
      </p:sp>
      <p:sp>
        <p:nvSpPr>
          <p:cNvPr id="3" name="Zástupný symbol pro obsah 2">
            <a:extLst>
              <a:ext uri="{FF2B5EF4-FFF2-40B4-BE49-F238E27FC236}">
                <a16:creationId xmlns:a16="http://schemas.microsoft.com/office/drawing/2014/main" id="{0E106ADE-B463-4C6E-A026-C62A4598A4E3}"/>
              </a:ext>
            </a:extLst>
          </p:cNvPr>
          <p:cNvSpPr>
            <a:spLocks noGrp="1"/>
          </p:cNvSpPr>
          <p:nvPr>
            <p:ph idx="1"/>
          </p:nvPr>
        </p:nvSpPr>
        <p:spPr>
          <a:xfrm>
            <a:off x="3406589" y="80682"/>
            <a:ext cx="8633012" cy="6777318"/>
          </a:xfrm>
        </p:spPr>
        <p:txBody>
          <a:bodyPr anchor="t">
            <a:normAutofit fontScale="92500" lnSpcReduction="10000"/>
          </a:bodyPr>
          <a:lstStyle/>
          <a:p>
            <a:pPr hangingPunct="0"/>
            <a:r>
              <a:rPr lang="cs-CZ" sz="2200" dirty="0">
                <a:solidFill>
                  <a:schemeClr val="tx1"/>
                </a:solidFill>
              </a:rPr>
              <a:t>Přístup státu k ekonomice své země.</a:t>
            </a:r>
          </a:p>
          <a:p>
            <a:pPr hangingPunct="0"/>
            <a:r>
              <a:rPr lang="cs-CZ" sz="2200" dirty="0">
                <a:solidFill>
                  <a:schemeClr val="tx1"/>
                </a:solidFill>
              </a:rPr>
              <a:t>Záměrná praktická činnost státu.</a:t>
            </a:r>
          </a:p>
          <a:p>
            <a:pPr lvl="1" hangingPunct="0"/>
            <a:r>
              <a:rPr lang="cs-CZ" sz="2000" dirty="0">
                <a:solidFill>
                  <a:schemeClr val="tx1"/>
                </a:solidFill>
              </a:rPr>
              <a:t>Jedná se o činnost, při které se nositelé hospodářské politiky (zákonodárné instituce – parlament, vládní instituce – vláda, emisní banka, instituce vytvářející tržní prostředí, soudní instituce, antimonopolní úřad apod.), za využití celé řady nástrojů a svěřených pravomocí, snaží dosáhnout předem určených ekonomických (ale i společenských) cílů.</a:t>
            </a:r>
          </a:p>
          <a:p>
            <a:pPr marL="960120" lvl="2" indent="0" hangingPunct="0">
              <a:buNone/>
            </a:pPr>
            <a:r>
              <a:rPr lang="cs-CZ" sz="1800" dirty="0">
                <a:solidFill>
                  <a:schemeClr val="tx1"/>
                </a:solidFill>
              </a:rPr>
              <a:t>                             </a:t>
            </a:r>
          </a:p>
          <a:p>
            <a:pPr marL="960120" lvl="2" indent="0" hangingPunct="0">
              <a:buNone/>
            </a:pPr>
            <a:r>
              <a:rPr lang="cs-CZ" sz="1800" dirty="0">
                <a:solidFill>
                  <a:schemeClr val="tx1"/>
                </a:solidFill>
              </a:rPr>
              <a:t>                         maximalizace společenského blahobytu</a:t>
            </a:r>
          </a:p>
          <a:p>
            <a:pPr marL="960120" lvl="2" indent="0" hangingPunct="0">
              <a:buNone/>
            </a:pPr>
            <a:r>
              <a:rPr lang="cs-CZ" sz="1800" dirty="0">
                <a:solidFill>
                  <a:schemeClr val="tx1"/>
                </a:solidFill>
              </a:rPr>
              <a:t>                                    </a:t>
            </a:r>
          </a:p>
          <a:p>
            <a:pPr marL="960120" lvl="2" indent="0" hangingPunct="0">
              <a:buNone/>
            </a:pPr>
            <a:r>
              <a:rPr lang="cs-CZ" sz="1800" dirty="0">
                <a:solidFill>
                  <a:schemeClr val="tx1"/>
                </a:solidFill>
              </a:rPr>
              <a:t>                                     svoboda, spravedlnost, jistota, nezávislost, demokracie …</a:t>
            </a:r>
          </a:p>
          <a:p>
            <a:pPr marL="960120" lvl="2" indent="0" hangingPunct="0">
              <a:buNone/>
            </a:pPr>
            <a:r>
              <a:rPr lang="cs-CZ" sz="1800" dirty="0">
                <a:solidFill>
                  <a:schemeClr val="tx1"/>
                </a:solidFill>
              </a:rPr>
              <a:t>                                               </a:t>
            </a:r>
          </a:p>
          <a:p>
            <a:pPr marL="960120" lvl="2" indent="0" hangingPunct="0">
              <a:buNone/>
            </a:pPr>
            <a:r>
              <a:rPr lang="cs-CZ" sz="1800" dirty="0">
                <a:solidFill>
                  <a:schemeClr val="tx1"/>
                </a:solidFill>
              </a:rPr>
              <a:t>                                                      trvalý ekonomický růst, cenová stabilita, přirozená</a:t>
            </a:r>
          </a:p>
          <a:p>
            <a:pPr marL="502920" lvl="1" indent="0" hangingPunct="0">
              <a:buNone/>
            </a:pPr>
            <a:r>
              <a:rPr lang="cs-CZ" sz="2000" dirty="0">
                <a:solidFill>
                  <a:schemeClr val="tx1"/>
                </a:solidFill>
              </a:rPr>
              <a:t>                                                          </a:t>
            </a:r>
            <a:r>
              <a:rPr lang="cs-CZ" sz="1700" dirty="0">
                <a:solidFill>
                  <a:schemeClr val="tx1"/>
                </a:solidFill>
              </a:rPr>
              <a:t>míra nezaměstnanosti, vnější ekonomická rovnováha</a:t>
            </a:r>
            <a:endParaRPr lang="cs-CZ" sz="2000" dirty="0">
              <a:solidFill>
                <a:schemeClr val="tx1"/>
              </a:solidFill>
            </a:endParaRPr>
          </a:p>
          <a:p>
            <a:pPr hangingPunct="0"/>
            <a:r>
              <a:rPr lang="cs-CZ" sz="2200" dirty="0">
                <a:solidFill>
                  <a:schemeClr val="tx1"/>
                </a:solidFill>
              </a:rPr>
              <a:t>Mladá disciplína, začala se formovat až ve 30. letech minulého století. Rozlišujeme 2 hlavní proudy:</a:t>
            </a:r>
          </a:p>
          <a:p>
            <a:pPr lvl="1" hangingPunct="0"/>
            <a:r>
              <a:rPr lang="cs-CZ" sz="2000" b="1" dirty="0" err="1">
                <a:solidFill>
                  <a:schemeClr val="tx1"/>
                </a:solidFill>
              </a:rPr>
              <a:t>anglo</a:t>
            </a:r>
            <a:r>
              <a:rPr lang="cs-CZ" sz="2000" b="1" dirty="0">
                <a:solidFill>
                  <a:schemeClr val="tx1"/>
                </a:solidFill>
              </a:rPr>
              <a:t>-americký proud</a:t>
            </a:r>
            <a:r>
              <a:rPr lang="cs-CZ" sz="2000" dirty="0">
                <a:solidFill>
                  <a:schemeClr val="tx1"/>
                </a:solidFill>
              </a:rPr>
              <a:t>: HP je krátkodobá konjunkturální politika (John </a:t>
            </a:r>
            <a:r>
              <a:rPr lang="cs-CZ" sz="2000" dirty="0" err="1">
                <a:solidFill>
                  <a:schemeClr val="tx1"/>
                </a:solidFill>
              </a:rPr>
              <a:t>Maynard</a:t>
            </a:r>
            <a:r>
              <a:rPr lang="cs-CZ" sz="2000" dirty="0">
                <a:solidFill>
                  <a:schemeClr val="tx1"/>
                </a:solidFill>
              </a:rPr>
              <a:t> </a:t>
            </a:r>
            <a:r>
              <a:rPr lang="cs-CZ" sz="2000" dirty="0" err="1">
                <a:solidFill>
                  <a:schemeClr val="tx1"/>
                </a:solidFill>
              </a:rPr>
              <a:t>Keynes</a:t>
            </a:r>
            <a:r>
              <a:rPr lang="cs-CZ" sz="2000" dirty="0">
                <a:solidFill>
                  <a:schemeClr val="tx1"/>
                </a:solidFill>
              </a:rPr>
              <a:t>)</a:t>
            </a:r>
          </a:p>
          <a:p>
            <a:pPr lvl="1" hangingPunct="0"/>
            <a:r>
              <a:rPr lang="cs-CZ" sz="2000" b="1" dirty="0">
                <a:solidFill>
                  <a:schemeClr val="tx1"/>
                </a:solidFill>
              </a:rPr>
              <a:t>kontinentální proud</a:t>
            </a:r>
            <a:r>
              <a:rPr lang="cs-CZ" sz="2000" dirty="0">
                <a:solidFill>
                  <a:schemeClr val="tx1"/>
                </a:solidFill>
              </a:rPr>
              <a:t>: HP jako konstitutivní (základní), systémotvorná činnost státu (Walter </a:t>
            </a:r>
            <a:r>
              <a:rPr lang="cs-CZ" sz="2000" dirty="0" err="1">
                <a:solidFill>
                  <a:schemeClr val="tx1"/>
                </a:solidFill>
              </a:rPr>
              <a:t>Eucken</a:t>
            </a:r>
            <a:r>
              <a:rPr lang="cs-CZ" sz="2000" dirty="0">
                <a:solidFill>
                  <a:schemeClr val="tx1"/>
                </a:solidFill>
              </a:rPr>
              <a:t>, Ludvig Erhard)</a:t>
            </a:r>
          </a:p>
          <a:p>
            <a:pPr hangingPunct="0"/>
            <a:r>
              <a:rPr lang="cs-CZ" sz="2200" dirty="0">
                <a:solidFill>
                  <a:schemeClr val="tx1"/>
                </a:solidFill>
              </a:rPr>
              <a:t>Hospodářská politika jako samostatná vědní disciplína se nachází na pomezí ekonomické teorie a hospodářské praxe.</a:t>
            </a:r>
          </a:p>
          <a:p>
            <a:pPr hangingPunct="0"/>
            <a:r>
              <a:rPr lang="cs-CZ" sz="2200" dirty="0">
                <a:solidFill>
                  <a:schemeClr val="tx1"/>
                </a:solidFill>
              </a:rPr>
              <a:t>Blíže se budeme zabývat fiskální a monetární politikou.</a:t>
            </a:r>
          </a:p>
        </p:txBody>
      </p:sp>
    </p:spTree>
    <p:extLst>
      <p:ext uri="{BB962C8B-B14F-4D97-AF65-F5344CB8AC3E}">
        <p14:creationId xmlns:p14="http://schemas.microsoft.com/office/powerpoint/2010/main" val="3360957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FA70B-26DB-4F85-8595-49D11B2772E6}"/>
              </a:ext>
            </a:extLst>
          </p:cNvPr>
          <p:cNvSpPr>
            <a:spLocks noGrp="1"/>
          </p:cNvSpPr>
          <p:nvPr>
            <p:ph type="title"/>
          </p:nvPr>
        </p:nvSpPr>
        <p:spPr>
          <a:xfrm>
            <a:off x="0" y="1123837"/>
            <a:ext cx="3361765" cy="4601183"/>
          </a:xfrm>
        </p:spPr>
        <p:txBody>
          <a:bodyPr>
            <a:normAutofit/>
          </a:bodyPr>
          <a:lstStyle/>
          <a:p>
            <a:r>
              <a:rPr lang="cs-CZ" sz="4400" b="1" dirty="0">
                <a:solidFill>
                  <a:schemeClr val="accent5">
                    <a:lumMod val="50000"/>
                  </a:schemeClr>
                </a:solidFill>
              </a:rPr>
              <a:t>Fiskální</a:t>
            </a:r>
            <a:br>
              <a:rPr lang="cs-CZ" sz="4400" b="1" dirty="0">
                <a:solidFill>
                  <a:schemeClr val="accent5">
                    <a:lumMod val="50000"/>
                  </a:schemeClr>
                </a:solidFill>
              </a:rPr>
            </a:br>
            <a:r>
              <a:rPr lang="cs-CZ" sz="4400" b="1" dirty="0">
                <a:solidFill>
                  <a:schemeClr val="accent5">
                    <a:lumMod val="50000"/>
                  </a:schemeClr>
                </a:solidFill>
              </a:rPr>
              <a:t>(rozpočtová) politika</a:t>
            </a:r>
          </a:p>
        </p:txBody>
      </p:sp>
      <p:sp>
        <p:nvSpPr>
          <p:cNvPr id="3" name="Zástupný symbol pro obsah 2">
            <a:extLst>
              <a:ext uri="{FF2B5EF4-FFF2-40B4-BE49-F238E27FC236}">
                <a16:creationId xmlns:a16="http://schemas.microsoft.com/office/drawing/2014/main" id="{0E106ADE-B463-4C6E-A026-C62A4598A4E3}"/>
              </a:ext>
            </a:extLst>
          </p:cNvPr>
          <p:cNvSpPr>
            <a:spLocks noGrp="1"/>
          </p:cNvSpPr>
          <p:nvPr>
            <p:ph idx="1"/>
          </p:nvPr>
        </p:nvSpPr>
        <p:spPr>
          <a:xfrm>
            <a:off x="3668617" y="152400"/>
            <a:ext cx="8185532" cy="6615953"/>
          </a:xfrm>
        </p:spPr>
        <p:txBody>
          <a:bodyPr anchor="t">
            <a:normAutofit lnSpcReduction="10000"/>
          </a:bodyPr>
          <a:lstStyle/>
          <a:p>
            <a:pPr hangingPunct="0"/>
            <a:r>
              <a:rPr lang="cs-CZ" sz="2600" dirty="0">
                <a:solidFill>
                  <a:schemeClr val="tx1"/>
                </a:solidFill>
              </a:rPr>
              <a:t>prostřednictvím svých nástrojů usiluje o zabezpečení základních cílů HP, zejména o dosažení rovnovážného </a:t>
            </a:r>
            <a:r>
              <a:rPr lang="cs-CZ" sz="2600" b="1" dirty="0">
                <a:solidFill>
                  <a:schemeClr val="tx1"/>
                </a:solidFill>
              </a:rPr>
              <a:t>hospodářského růstu (růst produktu) a nízké míry nezaměstnanosti</a:t>
            </a:r>
          </a:p>
          <a:p>
            <a:pPr hangingPunct="0"/>
            <a:r>
              <a:rPr lang="cs-CZ" sz="2600" dirty="0">
                <a:solidFill>
                  <a:schemeClr val="tx1"/>
                </a:solidFill>
              </a:rPr>
              <a:t>nositelem fiskální politiky je </a:t>
            </a:r>
            <a:r>
              <a:rPr lang="cs-CZ" sz="2600" b="1" dirty="0">
                <a:solidFill>
                  <a:schemeClr val="tx1"/>
                </a:solidFill>
              </a:rPr>
              <a:t>stát</a:t>
            </a:r>
            <a:r>
              <a:rPr lang="cs-CZ" sz="2600" dirty="0">
                <a:solidFill>
                  <a:schemeClr val="tx1"/>
                </a:solidFill>
              </a:rPr>
              <a:t> (vláda, resp. ministerstvo financí) a místní orgány státní správy</a:t>
            </a:r>
          </a:p>
          <a:p>
            <a:pPr hangingPunct="0"/>
            <a:r>
              <a:rPr lang="cs-CZ" sz="2600" dirty="0">
                <a:solidFill>
                  <a:schemeClr val="tx1"/>
                </a:solidFill>
              </a:rPr>
              <a:t>má 3 funkce:</a:t>
            </a:r>
          </a:p>
          <a:p>
            <a:pPr lvl="1" hangingPunct="0"/>
            <a:r>
              <a:rPr lang="cs-CZ" sz="2400" dirty="0">
                <a:solidFill>
                  <a:schemeClr val="tx1"/>
                </a:solidFill>
              </a:rPr>
              <a:t>funkce alokační, distribuční a stabilizační</a:t>
            </a:r>
          </a:p>
          <a:p>
            <a:pPr hangingPunct="0"/>
            <a:r>
              <a:rPr lang="cs-CZ" sz="2600" dirty="0">
                <a:solidFill>
                  <a:schemeClr val="tx1"/>
                </a:solidFill>
              </a:rPr>
              <a:t> plní čtyři základní úkoly: </a:t>
            </a:r>
          </a:p>
          <a:p>
            <a:pPr lvl="1" hangingPunct="0"/>
            <a:r>
              <a:rPr lang="cs-CZ" sz="2400" b="1" dirty="0">
                <a:solidFill>
                  <a:schemeClr val="tx1"/>
                </a:solidFill>
              </a:rPr>
              <a:t>poskytování veřejných statků </a:t>
            </a:r>
            <a:r>
              <a:rPr lang="cs-CZ" sz="2400" dirty="0">
                <a:solidFill>
                  <a:schemeClr val="tx1"/>
                </a:solidFill>
              </a:rPr>
              <a:t>veřejným sektorem (pozitivní externality)- funkce alokační, </a:t>
            </a:r>
            <a:r>
              <a:rPr lang="cs-CZ" sz="2400" dirty="0" err="1">
                <a:solidFill>
                  <a:schemeClr val="tx1"/>
                </a:solidFill>
              </a:rPr>
              <a:t>mikroek</a:t>
            </a:r>
            <a:r>
              <a:rPr lang="cs-CZ" sz="2400" dirty="0">
                <a:solidFill>
                  <a:schemeClr val="tx1"/>
                </a:solidFill>
              </a:rPr>
              <a:t>. funkce</a:t>
            </a:r>
          </a:p>
          <a:p>
            <a:pPr lvl="1" hangingPunct="0"/>
            <a:r>
              <a:rPr lang="cs-CZ" sz="2400" b="1" dirty="0">
                <a:solidFill>
                  <a:schemeClr val="tx1"/>
                </a:solidFill>
              </a:rPr>
              <a:t>redistribuci důchodů </a:t>
            </a:r>
            <a:r>
              <a:rPr lang="cs-CZ" sz="2400" dirty="0">
                <a:solidFill>
                  <a:schemeClr val="tx1"/>
                </a:solidFill>
              </a:rPr>
              <a:t>– přerozdělovací (nemělo by překročit rámec účelné solidarity neboť by podporovalo morální hazard)	- funkce distribuční,  </a:t>
            </a:r>
            <a:r>
              <a:rPr lang="cs-CZ" sz="2400" dirty="0" err="1">
                <a:solidFill>
                  <a:schemeClr val="tx1"/>
                </a:solidFill>
              </a:rPr>
              <a:t>mikroek</a:t>
            </a:r>
            <a:r>
              <a:rPr lang="cs-CZ" sz="2400" dirty="0">
                <a:solidFill>
                  <a:schemeClr val="tx1"/>
                </a:solidFill>
              </a:rPr>
              <a:t>. funkce</a:t>
            </a:r>
          </a:p>
          <a:p>
            <a:pPr lvl="1" hangingPunct="0"/>
            <a:r>
              <a:rPr lang="cs-CZ" sz="2400" b="1" dirty="0">
                <a:solidFill>
                  <a:schemeClr val="tx1"/>
                </a:solidFill>
              </a:rPr>
              <a:t>stabilizace ekonomiky- </a:t>
            </a:r>
            <a:r>
              <a:rPr lang="cs-CZ" sz="2400" dirty="0">
                <a:solidFill>
                  <a:schemeClr val="tx1"/>
                </a:solidFill>
              </a:rPr>
              <a:t>zde jde o odstraňování odchylek skutečného produktu od produktu potenciálního, zejména ze strany poptávky- funkce stabilizační, </a:t>
            </a:r>
            <a:r>
              <a:rPr lang="cs-CZ" sz="2400" dirty="0" err="1">
                <a:solidFill>
                  <a:schemeClr val="tx1"/>
                </a:solidFill>
              </a:rPr>
              <a:t>makroek</a:t>
            </a:r>
            <a:r>
              <a:rPr lang="cs-CZ" sz="2400" dirty="0">
                <a:solidFill>
                  <a:schemeClr val="tx1"/>
                </a:solidFill>
              </a:rPr>
              <a:t>. funkce</a:t>
            </a:r>
          </a:p>
          <a:p>
            <a:pPr lvl="1" hangingPunct="0"/>
            <a:r>
              <a:rPr lang="cs-CZ" sz="2400" dirty="0">
                <a:solidFill>
                  <a:schemeClr val="tx1"/>
                </a:solidFill>
              </a:rPr>
              <a:t>+ řešení problémů spojených se selháním trhu</a:t>
            </a:r>
          </a:p>
          <a:p>
            <a:pPr hangingPunct="0"/>
            <a:endParaRPr lang="cs-CZ" sz="2600" dirty="0">
              <a:solidFill>
                <a:schemeClr val="tx1"/>
              </a:solidFill>
            </a:endParaRPr>
          </a:p>
        </p:txBody>
      </p:sp>
    </p:spTree>
    <p:extLst>
      <p:ext uri="{BB962C8B-B14F-4D97-AF65-F5344CB8AC3E}">
        <p14:creationId xmlns:p14="http://schemas.microsoft.com/office/powerpoint/2010/main" val="4214559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FA70B-26DB-4F85-8595-49D11B2772E6}"/>
              </a:ext>
            </a:extLst>
          </p:cNvPr>
          <p:cNvSpPr>
            <a:spLocks noGrp="1"/>
          </p:cNvSpPr>
          <p:nvPr>
            <p:ph type="title"/>
          </p:nvPr>
        </p:nvSpPr>
        <p:spPr>
          <a:xfrm>
            <a:off x="0" y="1123837"/>
            <a:ext cx="3361765" cy="4601183"/>
          </a:xfrm>
        </p:spPr>
        <p:txBody>
          <a:bodyPr>
            <a:normAutofit/>
          </a:bodyPr>
          <a:lstStyle/>
          <a:p>
            <a:r>
              <a:rPr lang="cs-CZ" sz="4400" b="1" dirty="0">
                <a:solidFill>
                  <a:schemeClr val="accent5">
                    <a:lumMod val="50000"/>
                  </a:schemeClr>
                </a:solidFill>
              </a:rPr>
              <a:t>Fiskální</a:t>
            </a:r>
            <a:br>
              <a:rPr lang="cs-CZ" sz="4400" b="1" dirty="0">
                <a:solidFill>
                  <a:schemeClr val="accent5">
                    <a:lumMod val="50000"/>
                  </a:schemeClr>
                </a:solidFill>
              </a:rPr>
            </a:br>
            <a:r>
              <a:rPr lang="cs-CZ" sz="4400" b="1" dirty="0">
                <a:solidFill>
                  <a:schemeClr val="accent5">
                    <a:lumMod val="50000"/>
                  </a:schemeClr>
                </a:solidFill>
              </a:rPr>
              <a:t>(rozpočtová) politika - nástroje</a:t>
            </a:r>
          </a:p>
        </p:txBody>
      </p:sp>
      <p:sp>
        <p:nvSpPr>
          <p:cNvPr id="3" name="Zástupný symbol pro obsah 2">
            <a:extLst>
              <a:ext uri="{FF2B5EF4-FFF2-40B4-BE49-F238E27FC236}">
                <a16:creationId xmlns:a16="http://schemas.microsoft.com/office/drawing/2014/main" id="{0E106ADE-B463-4C6E-A026-C62A4598A4E3}"/>
              </a:ext>
            </a:extLst>
          </p:cNvPr>
          <p:cNvSpPr>
            <a:spLocks noGrp="1"/>
          </p:cNvSpPr>
          <p:nvPr>
            <p:ph idx="1"/>
          </p:nvPr>
        </p:nvSpPr>
        <p:spPr>
          <a:xfrm>
            <a:off x="3668617" y="322729"/>
            <a:ext cx="8185532" cy="6445624"/>
          </a:xfrm>
        </p:spPr>
        <p:txBody>
          <a:bodyPr anchor="t">
            <a:normAutofit fontScale="92500" lnSpcReduction="20000"/>
          </a:bodyPr>
          <a:lstStyle/>
          <a:p>
            <a:pPr hangingPunct="0"/>
            <a:r>
              <a:rPr lang="cs-CZ" sz="2600" dirty="0">
                <a:solidFill>
                  <a:schemeClr val="tx1"/>
                </a:solidFill>
              </a:rPr>
              <a:t>Nejdůležitějším nástrojem FP je </a:t>
            </a:r>
            <a:r>
              <a:rPr lang="cs-CZ" sz="2600" b="1" dirty="0">
                <a:solidFill>
                  <a:schemeClr val="tx1"/>
                </a:solidFill>
              </a:rPr>
              <a:t>státní rozpočet</a:t>
            </a:r>
            <a:r>
              <a:rPr lang="cs-CZ" sz="2600" dirty="0">
                <a:solidFill>
                  <a:schemeClr val="tx1"/>
                </a:solidFill>
              </a:rPr>
              <a:t>, a to jak strana příjmová (zejména </a:t>
            </a:r>
            <a:r>
              <a:rPr lang="cs-CZ" sz="2600" b="1" dirty="0">
                <a:solidFill>
                  <a:schemeClr val="tx1"/>
                </a:solidFill>
              </a:rPr>
              <a:t>daně (T) a daňová sazba (t), </a:t>
            </a:r>
            <a:r>
              <a:rPr lang="cs-CZ" sz="2600" dirty="0">
                <a:solidFill>
                  <a:schemeClr val="tx1"/>
                </a:solidFill>
              </a:rPr>
              <a:t>tak i výdajová strana (především </a:t>
            </a:r>
            <a:r>
              <a:rPr lang="cs-CZ" sz="2600" b="1" dirty="0">
                <a:solidFill>
                  <a:schemeClr val="tx1"/>
                </a:solidFill>
              </a:rPr>
              <a:t>vládní výdaje (G), </a:t>
            </a:r>
            <a:r>
              <a:rPr lang="cs-CZ" sz="2600" dirty="0">
                <a:solidFill>
                  <a:schemeClr val="tx1"/>
                </a:solidFill>
              </a:rPr>
              <a:t>případně </a:t>
            </a:r>
            <a:r>
              <a:rPr lang="cs-CZ" sz="2600" b="1" dirty="0">
                <a:solidFill>
                  <a:schemeClr val="tx1"/>
                </a:solidFill>
              </a:rPr>
              <a:t>transferové platby (TR)</a:t>
            </a:r>
            <a:r>
              <a:rPr lang="cs-CZ" sz="2600" dirty="0">
                <a:solidFill>
                  <a:schemeClr val="tx1"/>
                </a:solidFill>
              </a:rPr>
              <a:t>). </a:t>
            </a:r>
          </a:p>
          <a:p>
            <a:pPr marL="0" indent="0" hangingPunct="0">
              <a:buNone/>
            </a:pPr>
            <a:endParaRPr lang="cs-CZ" sz="2600" dirty="0">
              <a:solidFill>
                <a:schemeClr val="tx1"/>
              </a:solidFill>
            </a:endParaRPr>
          </a:p>
          <a:p>
            <a:pPr marL="0" indent="0" hangingPunct="0">
              <a:buNone/>
            </a:pPr>
            <a:r>
              <a:rPr lang="cs-CZ" sz="2600" b="1" dirty="0">
                <a:solidFill>
                  <a:schemeClr val="tx1"/>
                </a:solidFill>
              </a:rPr>
              <a:t>Nástroje FP</a:t>
            </a:r>
            <a:r>
              <a:rPr lang="cs-CZ" sz="2600" dirty="0">
                <a:solidFill>
                  <a:schemeClr val="tx1"/>
                </a:solidFill>
              </a:rPr>
              <a:t>:</a:t>
            </a:r>
          </a:p>
          <a:p>
            <a:pPr hangingPunct="0"/>
            <a:r>
              <a:rPr lang="cs-CZ" sz="2600" u="sng" dirty="0">
                <a:solidFill>
                  <a:schemeClr val="tx1"/>
                </a:solidFill>
              </a:rPr>
              <a:t>vestavěné - automatické stabilizátory </a:t>
            </a:r>
            <a:r>
              <a:rPr lang="cs-CZ" sz="2600" dirty="0">
                <a:solidFill>
                  <a:schemeClr val="tx1"/>
                </a:solidFill>
              </a:rPr>
              <a:t>(působí v delším časovém horizontu a automaticky), mají </a:t>
            </a:r>
            <a:r>
              <a:rPr lang="cs-CZ" sz="2600" dirty="0" err="1">
                <a:solidFill>
                  <a:schemeClr val="tx1"/>
                </a:solidFill>
              </a:rPr>
              <a:t>proticyklický</a:t>
            </a:r>
            <a:r>
              <a:rPr lang="cs-CZ" sz="2600" dirty="0">
                <a:solidFill>
                  <a:schemeClr val="tx1"/>
                </a:solidFill>
              </a:rPr>
              <a:t> charakter</a:t>
            </a:r>
          </a:p>
          <a:p>
            <a:pPr lvl="1" hangingPunct="0"/>
            <a:r>
              <a:rPr lang="cs-CZ" sz="2400" dirty="0">
                <a:solidFill>
                  <a:schemeClr val="tx1"/>
                </a:solidFill>
              </a:rPr>
              <a:t>mandatorní (každoročně povinné) vládní výdaje,</a:t>
            </a:r>
          </a:p>
          <a:p>
            <a:pPr lvl="1" hangingPunct="0"/>
            <a:r>
              <a:rPr lang="cs-CZ" sz="2400" dirty="0">
                <a:solidFill>
                  <a:schemeClr val="tx1"/>
                </a:solidFill>
              </a:rPr>
              <a:t>progresivní daně z příjmu </a:t>
            </a:r>
          </a:p>
          <a:p>
            <a:pPr lvl="1" hangingPunct="0"/>
            <a:r>
              <a:rPr lang="cs-CZ" sz="2400" dirty="0">
                <a:solidFill>
                  <a:schemeClr val="tx1"/>
                </a:solidFill>
              </a:rPr>
              <a:t>transferové platby (např. podpora v nezaměstnanosti) </a:t>
            </a:r>
          </a:p>
          <a:p>
            <a:pPr hangingPunct="0">
              <a:lnSpc>
                <a:spcPct val="100000"/>
              </a:lnSpc>
            </a:pPr>
            <a:r>
              <a:rPr lang="cs-CZ" sz="2600" u="sng" dirty="0">
                <a:solidFill>
                  <a:schemeClr val="tx1"/>
                </a:solidFill>
              </a:rPr>
              <a:t>diskréční opatření </a:t>
            </a:r>
            <a:r>
              <a:rPr lang="cs-CZ" sz="2600" dirty="0">
                <a:solidFill>
                  <a:schemeClr val="tx1"/>
                </a:solidFill>
              </a:rPr>
              <a:t>– záměrná, jednorázová (používají se jako okamžitá reakce na průběh hospodářského cyklu; změna na příjmové a výdajové straně státního rozpočtu, nutno politiky prosadit </a:t>
            </a:r>
            <a:r>
              <a:rPr lang="cs-CZ" sz="2600" dirty="0">
                <a:solidFill>
                  <a:schemeClr val="tx1"/>
                </a:solidFill>
                <a:latin typeface="Yu Gothic UI Semibold" panose="020B0700000000000000" pitchFamily="34" charset="-128"/>
                <a:ea typeface="Yu Gothic UI Semibold" panose="020B0700000000000000" pitchFamily="34" charset="-128"/>
              </a:rPr>
              <a:t>→</a:t>
            </a:r>
            <a:r>
              <a:rPr lang="cs-CZ" sz="2600" dirty="0">
                <a:solidFill>
                  <a:schemeClr val="tx1"/>
                </a:solidFill>
              </a:rPr>
              <a:t> vznikají časová zpoždění účinků diskréčních opatření)</a:t>
            </a:r>
          </a:p>
          <a:p>
            <a:pPr lvl="1" hangingPunct="0">
              <a:lnSpc>
                <a:spcPct val="100000"/>
              </a:lnSpc>
            </a:pPr>
            <a:r>
              <a:rPr lang="cs-CZ" sz="2600" dirty="0">
                <a:solidFill>
                  <a:schemeClr val="tx1"/>
                </a:solidFill>
              </a:rPr>
              <a:t>změna daňových sazeb, změna struktury a velikosti vládních výdajů, zavedení nových daní, úprava transferových plateb atd.</a:t>
            </a:r>
          </a:p>
        </p:txBody>
      </p:sp>
    </p:spTree>
    <p:extLst>
      <p:ext uri="{BB962C8B-B14F-4D97-AF65-F5344CB8AC3E}">
        <p14:creationId xmlns:p14="http://schemas.microsoft.com/office/powerpoint/2010/main" val="784451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FA70B-26DB-4F85-8595-49D11B2772E6}"/>
              </a:ext>
            </a:extLst>
          </p:cNvPr>
          <p:cNvSpPr>
            <a:spLocks noGrp="1"/>
          </p:cNvSpPr>
          <p:nvPr>
            <p:ph type="title"/>
          </p:nvPr>
        </p:nvSpPr>
        <p:spPr>
          <a:xfrm>
            <a:off x="0" y="630778"/>
            <a:ext cx="3361765" cy="4601183"/>
          </a:xfrm>
        </p:spPr>
        <p:txBody>
          <a:bodyPr>
            <a:normAutofit/>
          </a:bodyPr>
          <a:lstStyle/>
          <a:p>
            <a:r>
              <a:rPr lang="cs-CZ" sz="4400" b="1" dirty="0">
                <a:solidFill>
                  <a:schemeClr val="accent5">
                    <a:lumMod val="50000"/>
                  </a:schemeClr>
                </a:solidFill>
              </a:rPr>
              <a:t>Fiskální</a:t>
            </a:r>
            <a:br>
              <a:rPr lang="cs-CZ" sz="4400" b="1" dirty="0">
                <a:solidFill>
                  <a:schemeClr val="accent5">
                    <a:lumMod val="50000"/>
                  </a:schemeClr>
                </a:solidFill>
              </a:rPr>
            </a:br>
            <a:r>
              <a:rPr lang="cs-CZ" sz="4400" b="1" dirty="0">
                <a:solidFill>
                  <a:schemeClr val="accent5">
                    <a:lumMod val="50000"/>
                  </a:schemeClr>
                </a:solidFill>
              </a:rPr>
              <a:t>(rozpočtová) politika</a:t>
            </a:r>
            <a:br>
              <a:rPr lang="cs-CZ" sz="4400" b="1" dirty="0">
                <a:solidFill>
                  <a:schemeClr val="accent5">
                    <a:lumMod val="50000"/>
                  </a:schemeClr>
                </a:solidFill>
              </a:rPr>
            </a:br>
            <a:r>
              <a:rPr lang="cs-CZ" sz="4400" b="1" dirty="0">
                <a:solidFill>
                  <a:schemeClr val="accent5">
                    <a:lumMod val="50000"/>
                  </a:schemeClr>
                </a:solidFill>
              </a:rPr>
              <a:t>- typy</a:t>
            </a:r>
          </a:p>
        </p:txBody>
      </p:sp>
      <p:sp>
        <p:nvSpPr>
          <p:cNvPr id="3" name="Zástupný symbol pro obsah 2">
            <a:extLst>
              <a:ext uri="{FF2B5EF4-FFF2-40B4-BE49-F238E27FC236}">
                <a16:creationId xmlns:a16="http://schemas.microsoft.com/office/drawing/2014/main" id="{0E106ADE-B463-4C6E-A026-C62A4598A4E3}"/>
              </a:ext>
            </a:extLst>
          </p:cNvPr>
          <p:cNvSpPr>
            <a:spLocks noGrp="1"/>
          </p:cNvSpPr>
          <p:nvPr>
            <p:ph idx="1"/>
          </p:nvPr>
        </p:nvSpPr>
        <p:spPr>
          <a:xfrm>
            <a:off x="3668617" y="152401"/>
            <a:ext cx="8185532" cy="1948704"/>
          </a:xfrm>
        </p:spPr>
        <p:txBody>
          <a:bodyPr anchor="t">
            <a:normAutofit/>
          </a:bodyPr>
          <a:lstStyle/>
          <a:p>
            <a:pPr hangingPunct="0"/>
            <a:r>
              <a:rPr lang="cs-CZ" sz="2600" dirty="0">
                <a:solidFill>
                  <a:schemeClr val="tx1"/>
                </a:solidFill>
              </a:rPr>
              <a:t>vychází z toho, jakým způsobem působí FP na agregátní poptávku a agregátní nabídku:</a:t>
            </a:r>
          </a:p>
          <a:p>
            <a:pPr lvl="1" hangingPunct="0"/>
            <a:r>
              <a:rPr lang="cs-CZ" sz="2400" dirty="0">
                <a:solidFill>
                  <a:schemeClr val="tx1"/>
                </a:solidFill>
              </a:rPr>
              <a:t>je-li cílem zvýšení AD či AS, hovoříme o </a:t>
            </a:r>
            <a:r>
              <a:rPr lang="cs-CZ" sz="2400" b="1" dirty="0">
                <a:solidFill>
                  <a:schemeClr val="tx1"/>
                </a:solidFill>
              </a:rPr>
              <a:t>expanzivní </a:t>
            </a:r>
            <a:r>
              <a:rPr lang="cs-CZ" sz="2400" dirty="0">
                <a:solidFill>
                  <a:schemeClr val="tx1"/>
                </a:solidFill>
              </a:rPr>
              <a:t>FP </a:t>
            </a:r>
          </a:p>
          <a:p>
            <a:pPr lvl="1" hangingPunct="0"/>
            <a:r>
              <a:rPr lang="cs-CZ" sz="2400" dirty="0">
                <a:solidFill>
                  <a:schemeClr val="tx1"/>
                </a:solidFill>
              </a:rPr>
              <a:t>je-li cílem spíše tlumení růstu AD či AS, hovoříme o </a:t>
            </a:r>
            <a:r>
              <a:rPr lang="cs-CZ" sz="2400" b="1" dirty="0">
                <a:solidFill>
                  <a:schemeClr val="tx1"/>
                </a:solidFill>
              </a:rPr>
              <a:t>restriktivní</a:t>
            </a:r>
            <a:r>
              <a:rPr lang="cs-CZ" sz="2400" dirty="0">
                <a:solidFill>
                  <a:schemeClr val="tx1"/>
                </a:solidFill>
              </a:rPr>
              <a:t> FP</a:t>
            </a:r>
          </a:p>
        </p:txBody>
      </p:sp>
      <p:sp>
        <p:nvSpPr>
          <p:cNvPr id="4" name="TextovéPole 3">
            <a:extLst>
              <a:ext uri="{FF2B5EF4-FFF2-40B4-BE49-F238E27FC236}">
                <a16:creationId xmlns:a16="http://schemas.microsoft.com/office/drawing/2014/main" id="{4C36D959-4E77-4F78-8366-896A6822F391}"/>
              </a:ext>
            </a:extLst>
          </p:cNvPr>
          <p:cNvSpPr txBox="1"/>
          <p:nvPr/>
        </p:nvSpPr>
        <p:spPr>
          <a:xfrm>
            <a:off x="135497" y="569375"/>
            <a:ext cx="3668617" cy="707886"/>
          </a:xfrm>
          <a:prstGeom prst="rect">
            <a:avLst/>
          </a:prstGeom>
          <a:solidFill>
            <a:schemeClr val="bg2">
              <a:lumMod val="20000"/>
              <a:lumOff val="80000"/>
            </a:schemeClr>
          </a:solidFill>
        </p:spPr>
        <p:txBody>
          <a:bodyPr wrap="square" rtlCol="0">
            <a:spAutoFit/>
          </a:bodyPr>
          <a:lstStyle/>
          <a:p>
            <a:r>
              <a:rPr lang="cs-CZ" sz="2000" dirty="0"/>
              <a:t>AD = C + I+ G </a:t>
            </a:r>
          </a:p>
          <a:p>
            <a:r>
              <a:rPr lang="cs-CZ" sz="2000" dirty="0"/>
              <a:t>AD =Ca + c*(Y+</a:t>
            </a:r>
            <a:r>
              <a:rPr lang="cs-CZ" sz="2000" b="1" dirty="0"/>
              <a:t>TR</a:t>
            </a:r>
            <a:r>
              <a:rPr lang="cs-CZ" sz="2000" dirty="0"/>
              <a:t>–</a:t>
            </a:r>
            <a:r>
              <a:rPr lang="cs-CZ" sz="2000" b="1" dirty="0"/>
              <a:t>Ta</a:t>
            </a:r>
            <a:r>
              <a:rPr lang="cs-CZ" sz="2000" dirty="0"/>
              <a:t>-</a:t>
            </a:r>
            <a:r>
              <a:rPr lang="cs-CZ" sz="2000" b="1" dirty="0"/>
              <a:t>t</a:t>
            </a:r>
            <a:r>
              <a:rPr lang="cs-CZ" sz="2000" dirty="0"/>
              <a:t>*Y)+I+</a:t>
            </a:r>
            <a:r>
              <a:rPr lang="cs-CZ" sz="2000" b="1" dirty="0"/>
              <a:t>G</a:t>
            </a:r>
          </a:p>
        </p:txBody>
      </p:sp>
      <p:sp>
        <p:nvSpPr>
          <p:cNvPr id="5" name="Rectangle 2">
            <a:extLst>
              <a:ext uri="{FF2B5EF4-FFF2-40B4-BE49-F238E27FC236}">
                <a16:creationId xmlns:a16="http://schemas.microsoft.com/office/drawing/2014/main" id="{5F1DFB9E-6B17-41EA-8108-4CAFDED97F04}"/>
              </a:ext>
            </a:extLst>
          </p:cNvPr>
          <p:cNvSpPr>
            <a:spLocks noChangeArrowheads="1"/>
          </p:cNvSpPr>
          <p:nvPr/>
        </p:nvSpPr>
        <p:spPr bwMode="auto">
          <a:xfrm>
            <a:off x="172477" y="417755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6" name="Objekt 5">
            <a:extLst>
              <a:ext uri="{FF2B5EF4-FFF2-40B4-BE49-F238E27FC236}">
                <a16:creationId xmlns:a16="http://schemas.microsoft.com/office/drawing/2014/main" id="{97817A5F-B5E0-4B5E-969C-37EE2E55D265}"/>
              </a:ext>
            </a:extLst>
          </p:cNvPr>
          <p:cNvGraphicFramePr>
            <a:graphicFrameLocks noChangeAspect="1"/>
          </p:cNvGraphicFramePr>
          <p:nvPr>
            <p:extLst>
              <p:ext uri="{D42A27DB-BD31-4B8C-83A1-F6EECF244321}">
                <p14:modId xmlns:p14="http://schemas.microsoft.com/office/powerpoint/2010/main" val="179126254"/>
              </p:ext>
            </p:extLst>
          </p:nvPr>
        </p:nvGraphicFramePr>
        <p:xfrm>
          <a:off x="7192371" y="1742402"/>
          <a:ext cx="4605711" cy="2535467"/>
        </p:xfrm>
        <a:graphic>
          <a:graphicData uri="http://schemas.openxmlformats.org/presentationml/2006/ole">
            <mc:AlternateContent xmlns:mc="http://schemas.openxmlformats.org/markup-compatibility/2006">
              <mc:Choice xmlns:v="urn:schemas-microsoft-com:vml" Requires="v">
                <p:oleObj spid="_x0000_s2095" r:id="rId3" imgW="5791200" imgH="3419475" progId="CorelDraw.Graphic.9">
                  <p:embed/>
                </p:oleObj>
              </mc:Choice>
              <mc:Fallback>
                <p:oleObj r:id="rId3" imgW="5791200" imgH="3419475" progId="CorelDraw.Graphic.9">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92371" y="1742402"/>
                        <a:ext cx="4605711" cy="2535467"/>
                      </a:xfrm>
                      <a:prstGeom prst="rect">
                        <a:avLst/>
                      </a:prstGeom>
                      <a:noFill/>
                    </p:spPr>
                  </p:pic>
                </p:oleObj>
              </mc:Fallback>
            </mc:AlternateContent>
          </a:graphicData>
        </a:graphic>
      </p:graphicFrame>
      <p:sp>
        <p:nvSpPr>
          <p:cNvPr id="7" name="Obdélník 6">
            <a:extLst>
              <a:ext uri="{FF2B5EF4-FFF2-40B4-BE49-F238E27FC236}">
                <a16:creationId xmlns:a16="http://schemas.microsoft.com/office/drawing/2014/main" id="{54BFFB2F-E332-446A-957C-45C1B4F9C0D2}"/>
              </a:ext>
            </a:extLst>
          </p:cNvPr>
          <p:cNvSpPr/>
          <p:nvPr/>
        </p:nvSpPr>
        <p:spPr>
          <a:xfrm>
            <a:off x="4034118" y="2274838"/>
            <a:ext cx="3236257" cy="4524315"/>
          </a:xfrm>
          <a:prstGeom prst="rect">
            <a:avLst/>
          </a:prstGeom>
        </p:spPr>
        <p:txBody>
          <a:bodyPr wrap="square">
            <a:spAutoFit/>
          </a:bodyPr>
          <a:lstStyle/>
          <a:p>
            <a:pPr hangingPunct="0"/>
            <a:r>
              <a:rPr lang="cs-CZ" sz="2400" dirty="0"/>
              <a:t>1. </a:t>
            </a:r>
            <a:r>
              <a:rPr lang="cs-CZ" sz="2400" b="1" dirty="0"/>
              <a:t>expanzivní</a:t>
            </a:r>
            <a:r>
              <a:rPr lang="cs-CZ" sz="2400" dirty="0"/>
              <a:t> (růst výdajů ze SR nebo pokles daní, roste AD, produkt, cenová hladina a klesá nezaměstnanost)</a:t>
            </a:r>
          </a:p>
          <a:p>
            <a:pPr hangingPunct="0"/>
            <a:endParaRPr lang="cs-CZ" sz="2400" dirty="0"/>
          </a:p>
          <a:p>
            <a:pPr hangingPunct="0"/>
            <a:r>
              <a:rPr lang="cs-CZ" sz="2400" dirty="0"/>
              <a:t>2. </a:t>
            </a:r>
            <a:r>
              <a:rPr lang="cs-CZ" sz="2400" b="1" dirty="0"/>
              <a:t>restriktivní </a:t>
            </a:r>
            <a:r>
              <a:rPr lang="cs-CZ" sz="2400" dirty="0"/>
              <a:t>(pokles výdajů ze SR nebo růst daní, klesá AD, produkt, cenová hladina, roste nezaměstnanost)</a:t>
            </a:r>
          </a:p>
        </p:txBody>
      </p:sp>
      <p:sp>
        <p:nvSpPr>
          <p:cNvPr id="8" name="Rectangle 4">
            <a:extLst>
              <a:ext uri="{FF2B5EF4-FFF2-40B4-BE49-F238E27FC236}">
                <a16:creationId xmlns:a16="http://schemas.microsoft.com/office/drawing/2014/main" id="{2950F816-0F85-49A3-B8E8-E5C2D1836A0E}"/>
              </a:ext>
            </a:extLst>
          </p:cNvPr>
          <p:cNvSpPr>
            <a:spLocks noChangeArrowheads="1"/>
          </p:cNvSpPr>
          <p:nvPr/>
        </p:nvSpPr>
        <p:spPr bwMode="auto">
          <a:xfrm>
            <a:off x="7173910" y="4393300"/>
            <a:ext cx="1488714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9" name="Objekt 8">
            <a:extLst>
              <a:ext uri="{FF2B5EF4-FFF2-40B4-BE49-F238E27FC236}">
                <a16:creationId xmlns:a16="http://schemas.microsoft.com/office/drawing/2014/main" id="{F57EEE7E-7046-471A-943A-31D66C74A21E}"/>
              </a:ext>
            </a:extLst>
          </p:cNvPr>
          <p:cNvGraphicFramePr>
            <a:graphicFrameLocks noChangeAspect="1"/>
          </p:cNvGraphicFramePr>
          <p:nvPr>
            <p:extLst>
              <p:ext uri="{D42A27DB-BD31-4B8C-83A1-F6EECF244321}">
                <p14:modId xmlns:p14="http://schemas.microsoft.com/office/powerpoint/2010/main" val="2634477205"/>
              </p:ext>
            </p:extLst>
          </p:nvPr>
        </p:nvGraphicFramePr>
        <p:xfrm>
          <a:off x="7202948" y="4439019"/>
          <a:ext cx="4605711" cy="2384270"/>
        </p:xfrm>
        <a:graphic>
          <a:graphicData uri="http://schemas.openxmlformats.org/presentationml/2006/ole">
            <mc:AlternateContent xmlns:mc="http://schemas.openxmlformats.org/markup-compatibility/2006">
              <mc:Choice xmlns:v="urn:schemas-microsoft-com:vml" Requires="v">
                <p:oleObj spid="_x0000_s2096" r:id="rId5" imgW="6210300" imgH="3657600" progId="CorelDraw.Graphic.9">
                  <p:embed/>
                </p:oleObj>
              </mc:Choice>
              <mc:Fallback>
                <p:oleObj r:id="rId5" imgW="6210300" imgH="3657600" progId="CorelDraw.Graphic.9">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02948" y="4439019"/>
                        <a:ext cx="4605711" cy="2384270"/>
                      </a:xfrm>
                      <a:prstGeom prst="rect">
                        <a:avLst/>
                      </a:prstGeom>
                      <a:noFill/>
                    </p:spPr>
                  </p:pic>
                </p:oleObj>
              </mc:Fallback>
            </mc:AlternateContent>
          </a:graphicData>
        </a:graphic>
      </p:graphicFrame>
      <p:sp>
        <p:nvSpPr>
          <p:cNvPr id="10" name="Obdélník 9">
            <a:extLst>
              <a:ext uri="{FF2B5EF4-FFF2-40B4-BE49-F238E27FC236}">
                <a16:creationId xmlns:a16="http://schemas.microsoft.com/office/drawing/2014/main" id="{D6FD2874-F8D4-4B1E-9203-C7A37BB9C0F9}"/>
              </a:ext>
            </a:extLst>
          </p:cNvPr>
          <p:cNvSpPr/>
          <p:nvPr/>
        </p:nvSpPr>
        <p:spPr>
          <a:xfrm>
            <a:off x="-1780" y="4303455"/>
            <a:ext cx="3805894" cy="2554545"/>
          </a:xfrm>
          <a:prstGeom prst="rect">
            <a:avLst/>
          </a:prstGeom>
          <a:solidFill>
            <a:schemeClr val="accent4">
              <a:lumMod val="20000"/>
              <a:lumOff val="80000"/>
            </a:schemeClr>
          </a:solidFill>
        </p:spPr>
        <p:txBody>
          <a:bodyPr wrap="square">
            <a:spAutoFit/>
          </a:bodyPr>
          <a:lstStyle/>
          <a:p>
            <a:r>
              <a:rPr lang="cs-CZ" sz="1600" b="1" i="1" dirty="0"/>
              <a:t>Ekonomie strany nabídky: </a:t>
            </a:r>
            <a:r>
              <a:rPr lang="cs-CZ" sz="1600" dirty="0">
                <a:latin typeface="Arial" panose="020B0604020202020204" pitchFamily="34" charset="0"/>
                <a:cs typeface="Arial" panose="020B0604020202020204" pitchFamily="34" charset="0"/>
              </a:rPr>
              <a:t>FP může ovlivňovat i stranu agregátní nabídky ekonomiky. AS lze výrazně stimulovat prostřednictvím snížení daňových sazeb (</a:t>
            </a:r>
            <a:r>
              <a:rPr lang="cs-CZ" sz="1600" dirty="0" err="1">
                <a:latin typeface="Arial" panose="020B0604020202020204" pitchFamily="34" charset="0"/>
                <a:ea typeface="Times New Roman" panose="02020603050405020304" pitchFamily="18" charset="0"/>
                <a:cs typeface="Arial" panose="020B0604020202020204" pitchFamily="34" charset="0"/>
              </a:rPr>
              <a:t>Lafferova</a:t>
            </a:r>
            <a:r>
              <a:rPr lang="cs-CZ" sz="1600" dirty="0">
                <a:latin typeface="Arial" panose="020B0604020202020204" pitchFamily="34" charset="0"/>
                <a:ea typeface="Times New Roman" panose="02020603050405020304" pitchFamily="18" charset="0"/>
                <a:cs typeface="Arial" panose="020B0604020202020204" pitchFamily="34" charset="0"/>
              </a:rPr>
              <a:t> křivka).</a:t>
            </a:r>
          </a:p>
          <a:p>
            <a:endParaRPr lang="cs-CZ" sz="1600" dirty="0">
              <a:latin typeface="Arial" panose="020B0604020202020204" pitchFamily="34" charset="0"/>
              <a:cs typeface="Arial" panose="020B0604020202020204" pitchFamily="34" charset="0"/>
            </a:endParaRPr>
          </a:p>
          <a:p>
            <a:endParaRPr lang="cs-CZ" sz="1600" dirty="0">
              <a:latin typeface="Arial" panose="020B0604020202020204" pitchFamily="34" charset="0"/>
              <a:cs typeface="Arial" panose="020B0604020202020204" pitchFamily="34" charset="0"/>
            </a:endParaRPr>
          </a:p>
          <a:p>
            <a:endParaRPr lang="cs-CZ" sz="1600" dirty="0">
              <a:latin typeface="Arial" panose="020B0604020202020204" pitchFamily="34" charset="0"/>
              <a:cs typeface="Arial" panose="020B0604020202020204" pitchFamily="34" charset="0"/>
            </a:endParaRPr>
          </a:p>
          <a:p>
            <a:endParaRPr lang="cs-CZ" sz="1600" dirty="0">
              <a:latin typeface="Arial" panose="020B0604020202020204" pitchFamily="34" charset="0"/>
              <a:cs typeface="Arial" panose="020B0604020202020204" pitchFamily="34" charset="0"/>
            </a:endParaRPr>
          </a:p>
          <a:p>
            <a:endParaRPr lang="cs-CZ" sz="1600" dirty="0">
              <a:latin typeface="Arial" panose="020B0604020202020204" pitchFamily="34" charset="0"/>
              <a:cs typeface="Arial" panose="020B0604020202020204" pitchFamily="34" charset="0"/>
            </a:endParaRPr>
          </a:p>
        </p:txBody>
      </p:sp>
      <p:sp>
        <p:nvSpPr>
          <p:cNvPr id="11" name="Rectangle 16">
            <a:extLst>
              <a:ext uri="{FF2B5EF4-FFF2-40B4-BE49-F238E27FC236}">
                <a16:creationId xmlns:a16="http://schemas.microsoft.com/office/drawing/2014/main" id="{8360DB31-FEF1-4CE3-8498-09D2C27EFB7A}"/>
              </a:ext>
            </a:extLst>
          </p:cNvPr>
          <p:cNvSpPr>
            <a:spLocks noChangeArrowheads="1"/>
          </p:cNvSpPr>
          <p:nvPr/>
        </p:nvSpPr>
        <p:spPr bwMode="auto">
          <a:xfrm flipV="1">
            <a:off x="135497" y="5043264"/>
            <a:ext cx="797723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12" name="Objekt 11">
            <a:extLst>
              <a:ext uri="{FF2B5EF4-FFF2-40B4-BE49-F238E27FC236}">
                <a16:creationId xmlns:a16="http://schemas.microsoft.com/office/drawing/2014/main" id="{379B39A9-59A1-4340-AC2F-50858A4563D3}"/>
              </a:ext>
            </a:extLst>
          </p:cNvPr>
          <p:cNvGraphicFramePr>
            <a:graphicFrameLocks noChangeAspect="1"/>
          </p:cNvGraphicFramePr>
          <p:nvPr>
            <p:extLst>
              <p:ext uri="{D42A27DB-BD31-4B8C-83A1-F6EECF244321}">
                <p14:modId xmlns:p14="http://schemas.microsoft.com/office/powerpoint/2010/main" val="1773817146"/>
              </p:ext>
            </p:extLst>
          </p:nvPr>
        </p:nvGraphicFramePr>
        <p:xfrm>
          <a:off x="135497" y="5565485"/>
          <a:ext cx="3416258" cy="1257804"/>
        </p:xfrm>
        <a:graphic>
          <a:graphicData uri="http://schemas.openxmlformats.org/presentationml/2006/ole">
            <mc:AlternateContent xmlns:mc="http://schemas.openxmlformats.org/markup-compatibility/2006">
              <mc:Choice xmlns:v="urn:schemas-microsoft-com:vml" Requires="v">
                <p:oleObj spid="_x0000_s2097" r:id="rId7" imgW="6143625" imgH="2714625" progId="CorelDraw.Graphic.9">
                  <p:embed/>
                </p:oleObj>
              </mc:Choice>
              <mc:Fallback>
                <p:oleObj r:id="rId7" imgW="6143625" imgH="2714625" progId="CorelDraw.Graphic.9">
                  <p:embed/>
                  <p:pic>
                    <p:nvPicPr>
                      <p:cNvPr id="0" name="Object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5497" y="5565485"/>
                        <a:ext cx="3416258" cy="1257804"/>
                      </a:xfrm>
                      <a:prstGeom prst="rect">
                        <a:avLst/>
                      </a:prstGeom>
                      <a:noFill/>
                    </p:spPr>
                  </p:pic>
                </p:oleObj>
              </mc:Fallback>
            </mc:AlternateContent>
          </a:graphicData>
        </a:graphic>
      </p:graphicFrame>
    </p:spTree>
    <p:extLst>
      <p:ext uri="{BB962C8B-B14F-4D97-AF65-F5344CB8AC3E}">
        <p14:creationId xmlns:p14="http://schemas.microsoft.com/office/powerpoint/2010/main" val="904485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8DB3CBD7-8DED-46FB-9A04-2C0F7D11234F}"/>
              </a:ext>
            </a:extLst>
          </p:cNvPr>
          <p:cNvSpPr txBox="1"/>
          <p:nvPr/>
        </p:nvSpPr>
        <p:spPr>
          <a:xfrm>
            <a:off x="0" y="5903893"/>
            <a:ext cx="6974542" cy="954107"/>
          </a:xfrm>
          <a:prstGeom prst="rect">
            <a:avLst/>
          </a:prstGeom>
          <a:solidFill>
            <a:schemeClr val="bg2">
              <a:lumMod val="20000"/>
              <a:lumOff val="80000"/>
            </a:schemeClr>
          </a:solidFill>
        </p:spPr>
        <p:txBody>
          <a:bodyPr wrap="square" rtlCol="0">
            <a:spAutoFit/>
          </a:bodyPr>
          <a:lstStyle/>
          <a:p>
            <a:r>
              <a:rPr lang="cs-CZ" sz="2800" dirty="0"/>
              <a:t>AD = C + I + G </a:t>
            </a:r>
          </a:p>
          <a:p>
            <a:r>
              <a:rPr lang="cs-CZ" sz="2800" dirty="0"/>
              <a:t>AD = C+</a:t>
            </a:r>
            <a:r>
              <a:rPr lang="cs-CZ" sz="2800" b="1" dirty="0">
                <a:solidFill>
                  <a:srgbClr val="002060"/>
                </a:solidFill>
              </a:rPr>
              <a:t>Ī-b*i </a:t>
            </a:r>
            <a:r>
              <a:rPr lang="cs-CZ" sz="2800" dirty="0"/>
              <a:t>+ G</a:t>
            </a:r>
          </a:p>
        </p:txBody>
      </p:sp>
      <p:sp>
        <p:nvSpPr>
          <p:cNvPr id="2" name="Nadpis 1">
            <a:extLst>
              <a:ext uri="{FF2B5EF4-FFF2-40B4-BE49-F238E27FC236}">
                <a16:creationId xmlns:a16="http://schemas.microsoft.com/office/drawing/2014/main" id="{44FFA70B-26DB-4F85-8595-49D11B2772E6}"/>
              </a:ext>
            </a:extLst>
          </p:cNvPr>
          <p:cNvSpPr>
            <a:spLocks noGrp="1"/>
          </p:cNvSpPr>
          <p:nvPr>
            <p:ph type="title"/>
          </p:nvPr>
        </p:nvSpPr>
        <p:spPr>
          <a:xfrm>
            <a:off x="0" y="1123837"/>
            <a:ext cx="3361765" cy="4601183"/>
          </a:xfrm>
        </p:spPr>
        <p:txBody>
          <a:bodyPr>
            <a:normAutofit/>
          </a:bodyPr>
          <a:lstStyle/>
          <a:p>
            <a:r>
              <a:rPr lang="cs-CZ" sz="4400" b="1" dirty="0">
                <a:solidFill>
                  <a:schemeClr val="accent5">
                    <a:lumMod val="50000"/>
                  </a:schemeClr>
                </a:solidFill>
              </a:rPr>
              <a:t>Fiskální</a:t>
            </a:r>
            <a:br>
              <a:rPr lang="cs-CZ" sz="4400" b="1" dirty="0">
                <a:solidFill>
                  <a:schemeClr val="accent5">
                    <a:lumMod val="50000"/>
                  </a:schemeClr>
                </a:solidFill>
              </a:rPr>
            </a:br>
            <a:r>
              <a:rPr lang="cs-CZ" sz="4400" b="1" dirty="0">
                <a:solidFill>
                  <a:schemeClr val="accent5">
                    <a:lumMod val="50000"/>
                  </a:schemeClr>
                </a:solidFill>
              </a:rPr>
              <a:t>(rozpočtová) politika</a:t>
            </a:r>
            <a:br>
              <a:rPr lang="cs-CZ" sz="4400" b="1" dirty="0">
                <a:solidFill>
                  <a:schemeClr val="accent5">
                    <a:lumMod val="50000"/>
                  </a:schemeClr>
                </a:solidFill>
              </a:rPr>
            </a:br>
            <a:r>
              <a:rPr lang="cs-CZ" sz="4400" b="1" dirty="0">
                <a:solidFill>
                  <a:schemeClr val="accent5">
                    <a:lumMod val="50000"/>
                  </a:schemeClr>
                </a:solidFill>
              </a:rPr>
              <a:t>- vytěsňovací efekt</a:t>
            </a:r>
          </a:p>
        </p:txBody>
      </p:sp>
      <p:sp>
        <p:nvSpPr>
          <p:cNvPr id="3" name="Zástupný symbol pro obsah 2">
            <a:extLst>
              <a:ext uri="{FF2B5EF4-FFF2-40B4-BE49-F238E27FC236}">
                <a16:creationId xmlns:a16="http://schemas.microsoft.com/office/drawing/2014/main" id="{0E106ADE-B463-4C6E-A026-C62A4598A4E3}"/>
              </a:ext>
            </a:extLst>
          </p:cNvPr>
          <p:cNvSpPr>
            <a:spLocks noGrp="1"/>
          </p:cNvSpPr>
          <p:nvPr>
            <p:ph idx="1"/>
          </p:nvPr>
        </p:nvSpPr>
        <p:spPr>
          <a:xfrm>
            <a:off x="3361765" y="152400"/>
            <a:ext cx="8570259" cy="6615953"/>
          </a:xfrm>
        </p:spPr>
        <p:txBody>
          <a:bodyPr anchor="t">
            <a:normAutofit fontScale="92500" lnSpcReduction="20000"/>
          </a:bodyPr>
          <a:lstStyle/>
          <a:p>
            <a:pPr hangingPunct="0"/>
            <a:r>
              <a:rPr lang="cs-CZ" sz="2600" dirty="0">
                <a:solidFill>
                  <a:schemeClr val="tx1"/>
                </a:solidFill>
              </a:rPr>
              <a:t>Vytěsňovací efekt znamená, že růst státních výdajů způsobuje omezování soukromých výdajů. Státní výdaje vytěsňují soukromé výdaje přímo (přímou substitucí, kdy státní výdaje vytlačí jiné soukromé výdaje) nebo nepřímo (prostřednictvím růstu úrokových sazeb). </a:t>
            </a:r>
          </a:p>
          <a:p>
            <a:pPr lvl="1" hangingPunct="0"/>
            <a:r>
              <a:rPr lang="cs-CZ" sz="2600" dirty="0">
                <a:solidFill>
                  <a:schemeClr val="tx1"/>
                </a:solidFill>
              </a:rPr>
              <a:t>Přímá substituce znamená, že stát zvýší výdaje na veřejnou dopravu a jednotlivci sníží své výdaje na osobní dopravu. </a:t>
            </a:r>
          </a:p>
          <a:p>
            <a:pPr lvl="1" hangingPunct="0"/>
            <a:r>
              <a:rPr lang="cs-CZ" sz="2600" dirty="0">
                <a:solidFill>
                  <a:schemeClr val="tx1"/>
                </a:solidFill>
              </a:rPr>
              <a:t>Nepřímé vytěsňování nastává, když stát zvýší vládní výdaje, aniž zvýší daně </a:t>
            </a:r>
            <a:r>
              <a:rPr lang="cs-CZ" sz="2600" dirty="0">
                <a:solidFill>
                  <a:schemeClr val="tx1"/>
                </a:solidFill>
                <a:latin typeface="Yu Gothic UI Semibold" panose="020B0700000000000000" pitchFamily="34" charset="-128"/>
                <a:ea typeface="Yu Gothic UI Semibold" panose="020B0700000000000000" pitchFamily="34" charset="-128"/>
              </a:rPr>
              <a:t>→ </a:t>
            </a:r>
            <a:r>
              <a:rPr lang="cs-CZ" sz="2600" dirty="0">
                <a:solidFill>
                  <a:schemeClr val="tx1"/>
                </a:solidFill>
              </a:rPr>
              <a:t>roste deficit státního rozpočtu, vláda si k jeho financování musí vypůjčit peníze </a:t>
            </a:r>
            <a:r>
              <a:rPr lang="cs-CZ" sz="2600" dirty="0">
                <a:solidFill>
                  <a:schemeClr val="tx1"/>
                </a:solidFill>
                <a:latin typeface="Yu Gothic UI Semibold" panose="020B0700000000000000" pitchFamily="34" charset="-128"/>
                <a:ea typeface="Yu Gothic UI Semibold" panose="020B0700000000000000" pitchFamily="34" charset="-128"/>
              </a:rPr>
              <a:t>→</a:t>
            </a:r>
            <a:r>
              <a:rPr lang="cs-CZ" sz="2600" dirty="0">
                <a:solidFill>
                  <a:schemeClr val="tx1"/>
                </a:solidFill>
              </a:rPr>
              <a:t> roste poptávka po penězích (na peněžním trhu)</a:t>
            </a:r>
            <a:r>
              <a:rPr lang="cs-CZ" sz="2600" dirty="0">
                <a:solidFill>
                  <a:schemeClr val="tx1"/>
                </a:solidFill>
                <a:latin typeface="Yu Gothic UI Semibold" panose="020B0700000000000000" pitchFamily="34" charset="-128"/>
                <a:ea typeface="Yu Gothic UI Semibold" panose="020B0700000000000000" pitchFamily="34" charset="-128"/>
              </a:rPr>
              <a:t>→</a:t>
            </a:r>
            <a:r>
              <a:rPr lang="cs-CZ" sz="2600" dirty="0">
                <a:solidFill>
                  <a:schemeClr val="tx1"/>
                </a:solidFill>
              </a:rPr>
              <a:t> roste úroková sazba </a:t>
            </a:r>
            <a:r>
              <a:rPr lang="cs-CZ" sz="2600" dirty="0">
                <a:solidFill>
                  <a:schemeClr val="tx1"/>
                </a:solidFill>
                <a:latin typeface="Yu Gothic UI Semibold" panose="020B0700000000000000" pitchFamily="34" charset="-128"/>
                <a:ea typeface="Yu Gothic UI Semibold" panose="020B0700000000000000" pitchFamily="34" charset="-128"/>
              </a:rPr>
              <a:t>→ </a:t>
            </a:r>
            <a:r>
              <a:rPr lang="cs-CZ" sz="2600" dirty="0">
                <a:solidFill>
                  <a:schemeClr val="tx1"/>
                </a:solidFill>
              </a:rPr>
              <a:t>následně klesají investičních a spotřebních výdajů soukromých subjektů</a:t>
            </a:r>
            <a:endParaRPr lang="cs-CZ" sz="3000" dirty="0">
              <a:solidFill>
                <a:schemeClr val="tx1"/>
              </a:solidFill>
            </a:endParaRPr>
          </a:p>
          <a:p>
            <a:pPr hangingPunct="0"/>
            <a:r>
              <a:rPr lang="cs-CZ" sz="2600" dirty="0">
                <a:solidFill>
                  <a:schemeClr val="tx1"/>
                </a:solidFill>
              </a:rPr>
              <a:t>Vytěsňování můžeme tedy podle rozsahu dělit na:</a:t>
            </a:r>
          </a:p>
          <a:p>
            <a:pPr lvl="1" hangingPunct="0"/>
            <a:r>
              <a:rPr lang="cs-CZ" sz="2600" b="1" dirty="0">
                <a:solidFill>
                  <a:schemeClr val="tx1"/>
                </a:solidFill>
              </a:rPr>
              <a:t>úplné</a:t>
            </a:r>
            <a:r>
              <a:rPr lang="cs-CZ" sz="2600" dirty="0">
                <a:solidFill>
                  <a:schemeClr val="tx1"/>
                </a:solidFill>
              </a:rPr>
              <a:t> - když G vzrostou přesně o tolik, o kolik poklesnou soukromé I (</a:t>
            </a:r>
            <a:r>
              <a:rPr lang="cs-CZ" sz="2600" dirty="0">
                <a:solidFill>
                  <a:schemeClr val="tx1"/>
                </a:solidFill>
                <a:sym typeface="Symbol" panose="05050102010706020507" pitchFamily="18" charset="2"/>
              </a:rPr>
              <a:t></a:t>
            </a:r>
            <a:r>
              <a:rPr lang="cs-CZ" sz="2600" dirty="0">
                <a:solidFill>
                  <a:schemeClr val="tx1"/>
                </a:solidFill>
              </a:rPr>
              <a:t>G = </a:t>
            </a:r>
            <a:r>
              <a:rPr lang="cs-CZ" sz="2600" dirty="0">
                <a:solidFill>
                  <a:schemeClr val="tx1"/>
                </a:solidFill>
                <a:sym typeface="Symbol" panose="05050102010706020507" pitchFamily="18" charset="2"/>
              </a:rPr>
              <a:t></a:t>
            </a:r>
            <a:r>
              <a:rPr lang="cs-CZ" sz="2600" dirty="0">
                <a:solidFill>
                  <a:schemeClr val="tx1"/>
                </a:solidFill>
              </a:rPr>
              <a:t>I)</a:t>
            </a:r>
          </a:p>
          <a:p>
            <a:pPr lvl="1" hangingPunct="0"/>
            <a:r>
              <a:rPr lang="cs-CZ" sz="2600" b="1" dirty="0">
                <a:solidFill>
                  <a:schemeClr val="tx1"/>
                </a:solidFill>
              </a:rPr>
              <a:t>neúplné (částečné)</a:t>
            </a:r>
            <a:r>
              <a:rPr lang="cs-CZ" sz="2600" dirty="0">
                <a:solidFill>
                  <a:schemeClr val="tx1"/>
                </a:solidFill>
              </a:rPr>
              <a:t> - když G vzrostou více než činí pokles soukromých I  (</a:t>
            </a:r>
            <a:r>
              <a:rPr lang="cs-CZ" sz="2600" dirty="0">
                <a:solidFill>
                  <a:schemeClr val="tx1"/>
                </a:solidFill>
                <a:sym typeface="Symbol" panose="05050102010706020507" pitchFamily="18" charset="2"/>
              </a:rPr>
              <a:t></a:t>
            </a:r>
            <a:r>
              <a:rPr lang="cs-CZ" sz="2600" dirty="0">
                <a:solidFill>
                  <a:schemeClr val="tx1"/>
                </a:solidFill>
              </a:rPr>
              <a:t>G </a:t>
            </a:r>
            <a:r>
              <a:rPr lang="cs-CZ" sz="2600" dirty="0">
                <a:solidFill>
                  <a:schemeClr val="tx1"/>
                </a:solidFill>
                <a:sym typeface="Symbol" panose="05050102010706020507" pitchFamily="18" charset="2"/>
              </a:rPr>
              <a:t></a:t>
            </a:r>
            <a:r>
              <a:rPr lang="cs-CZ" sz="2600" dirty="0">
                <a:solidFill>
                  <a:schemeClr val="tx1"/>
                </a:solidFill>
              </a:rPr>
              <a:t> </a:t>
            </a:r>
            <a:r>
              <a:rPr lang="cs-CZ" sz="2600" dirty="0">
                <a:solidFill>
                  <a:schemeClr val="tx1"/>
                </a:solidFill>
                <a:sym typeface="Symbol" panose="05050102010706020507" pitchFamily="18" charset="2"/>
              </a:rPr>
              <a:t></a:t>
            </a:r>
            <a:r>
              <a:rPr lang="cs-CZ" sz="2600" dirty="0">
                <a:solidFill>
                  <a:schemeClr val="tx1"/>
                </a:solidFill>
              </a:rPr>
              <a:t>I)</a:t>
            </a:r>
          </a:p>
          <a:p>
            <a:pPr lvl="1" hangingPunct="0"/>
            <a:r>
              <a:rPr lang="cs-CZ" sz="2600" b="1" dirty="0">
                <a:solidFill>
                  <a:schemeClr val="tx1"/>
                </a:solidFill>
              </a:rPr>
              <a:t>nulové</a:t>
            </a:r>
            <a:r>
              <a:rPr lang="cs-CZ" sz="2600" dirty="0">
                <a:solidFill>
                  <a:schemeClr val="tx1"/>
                </a:solidFill>
              </a:rPr>
              <a:t> - když růst G není doprovázen poklesem soukromých I</a:t>
            </a:r>
          </a:p>
          <a:p>
            <a:pPr lvl="1" hangingPunct="0"/>
            <a:r>
              <a:rPr lang="cs-CZ" sz="2600" b="1" dirty="0">
                <a:solidFill>
                  <a:schemeClr val="tx1"/>
                </a:solidFill>
              </a:rPr>
              <a:t>přetěsnění</a:t>
            </a:r>
            <a:r>
              <a:rPr lang="cs-CZ" sz="2600" dirty="0">
                <a:solidFill>
                  <a:schemeClr val="tx1"/>
                </a:solidFill>
              </a:rPr>
              <a:t> - v případě, že G vzrostou méně než činí pokles soukromých I (</a:t>
            </a:r>
            <a:r>
              <a:rPr lang="cs-CZ" sz="2600" dirty="0">
                <a:solidFill>
                  <a:schemeClr val="tx1"/>
                </a:solidFill>
                <a:sym typeface="Symbol" panose="05050102010706020507" pitchFamily="18" charset="2"/>
              </a:rPr>
              <a:t></a:t>
            </a:r>
            <a:r>
              <a:rPr lang="cs-CZ" sz="2600" dirty="0">
                <a:solidFill>
                  <a:schemeClr val="tx1"/>
                </a:solidFill>
              </a:rPr>
              <a:t>G </a:t>
            </a:r>
            <a:r>
              <a:rPr lang="cs-CZ" sz="2600" dirty="0">
                <a:solidFill>
                  <a:schemeClr val="tx1"/>
                </a:solidFill>
                <a:sym typeface="Symbol" panose="05050102010706020507" pitchFamily="18" charset="2"/>
              </a:rPr>
              <a:t></a:t>
            </a:r>
            <a:r>
              <a:rPr lang="cs-CZ" sz="2600" dirty="0">
                <a:solidFill>
                  <a:schemeClr val="tx1"/>
                </a:solidFill>
              </a:rPr>
              <a:t> </a:t>
            </a:r>
            <a:r>
              <a:rPr lang="cs-CZ" sz="2600" dirty="0">
                <a:solidFill>
                  <a:schemeClr val="tx1"/>
                </a:solidFill>
                <a:sym typeface="Symbol" panose="05050102010706020507" pitchFamily="18" charset="2"/>
              </a:rPr>
              <a:t></a:t>
            </a:r>
            <a:r>
              <a:rPr lang="cs-CZ" sz="2600" dirty="0">
                <a:solidFill>
                  <a:schemeClr val="tx1"/>
                </a:solidFill>
              </a:rPr>
              <a:t>I)</a:t>
            </a:r>
          </a:p>
        </p:txBody>
      </p:sp>
    </p:spTree>
    <p:extLst>
      <p:ext uri="{BB962C8B-B14F-4D97-AF65-F5344CB8AC3E}">
        <p14:creationId xmlns:p14="http://schemas.microsoft.com/office/powerpoint/2010/main" val="772295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FA70B-26DB-4F85-8595-49D11B2772E6}"/>
              </a:ext>
            </a:extLst>
          </p:cNvPr>
          <p:cNvSpPr>
            <a:spLocks noGrp="1"/>
          </p:cNvSpPr>
          <p:nvPr>
            <p:ph type="title"/>
          </p:nvPr>
        </p:nvSpPr>
        <p:spPr>
          <a:xfrm>
            <a:off x="0" y="1123837"/>
            <a:ext cx="3361765" cy="4601183"/>
          </a:xfrm>
        </p:spPr>
        <p:txBody>
          <a:bodyPr>
            <a:normAutofit/>
          </a:bodyPr>
          <a:lstStyle/>
          <a:p>
            <a:r>
              <a:rPr lang="cs-CZ" sz="4400" b="1" dirty="0">
                <a:solidFill>
                  <a:schemeClr val="accent5">
                    <a:lumMod val="50000"/>
                  </a:schemeClr>
                </a:solidFill>
              </a:rPr>
              <a:t>Monetární</a:t>
            </a:r>
            <a:br>
              <a:rPr lang="cs-CZ" sz="4400" b="1" dirty="0">
                <a:solidFill>
                  <a:schemeClr val="accent5">
                    <a:lumMod val="50000"/>
                  </a:schemeClr>
                </a:solidFill>
              </a:rPr>
            </a:br>
            <a:r>
              <a:rPr lang="cs-CZ" sz="4400" b="1" dirty="0">
                <a:solidFill>
                  <a:schemeClr val="accent5">
                    <a:lumMod val="50000"/>
                  </a:schemeClr>
                </a:solidFill>
              </a:rPr>
              <a:t>(peněžní) politika</a:t>
            </a:r>
          </a:p>
        </p:txBody>
      </p:sp>
      <p:sp>
        <p:nvSpPr>
          <p:cNvPr id="3" name="Zástupný symbol pro obsah 2">
            <a:extLst>
              <a:ext uri="{FF2B5EF4-FFF2-40B4-BE49-F238E27FC236}">
                <a16:creationId xmlns:a16="http://schemas.microsoft.com/office/drawing/2014/main" id="{0E106ADE-B463-4C6E-A026-C62A4598A4E3}"/>
              </a:ext>
            </a:extLst>
          </p:cNvPr>
          <p:cNvSpPr>
            <a:spLocks noGrp="1"/>
          </p:cNvSpPr>
          <p:nvPr>
            <p:ph idx="1"/>
          </p:nvPr>
        </p:nvSpPr>
        <p:spPr>
          <a:xfrm>
            <a:off x="3668617" y="152400"/>
            <a:ext cx="8185532" cy="6615953"/>
          </a:xfrm>
        </p:spPr>
        <p:txBody>
          <a:bodyPr anchor="t">
            <a:normAutofit/>
          </a:bodyPr>
          <a:lstStyle/>
          <a:p>
            <a:pPr hangingPunct="0"/>
            <a:r>
              <a:rPr lang="cs-CZ" sz="2600" dirty="0">
                <a:solidFill>
                  <a:schemeClr val="tx1"/>
                </a:solidFill>
              </a:rPr>
              <a:t>Monetární politikou se rozumí snaha nositele monetární politiky (centrální banky CB) dosáhnout stanovených cílů, především stabilní a nízké inflace a vnější ekonomické rovnováhy včetně vnější stability měny (devizového kurzu), za použití zvolených nástrojů.</a:t>
            </a:r>
          </a:p>
          <a:p>
            <a:pPr hangingPunct="0"/>
            <a:endParaRPr lang="cs-CZ" sz="2600" dirty="0">
              <a:solidFill>
                <a:schemeClr val="tx1"/>
              </a:solidFill>
            </a:endParaRPr>
          </a:p>
          <a:p>
            <a:pPr hangingPunct="0"/>
            <a:r>
              <a:rPr lang="cs-CZ" sz="2600" dirty="0">
                <a:solidFill>
                  <a:schemeClr val="tx1"/>
                </a:solidFill>
              </a:rPr>
              <a:t>MP je systém opatření CB, jejichž záměrem je ovlivňovat peněžní zásobu nebo úrokové sazby s cílem stabilizovat ekonomiku. </a:t>
            </a:r>
          </a:p>
          <a:p>
            <a:pPr hangingPunct="0"/>
            <a:r>
              <a:rPr lang="cs-CZ" sz="2600" dirty="0">
                <a:solidFill>
                  <a:schemeClr val="tx1"/>
                </a:solidFill>
              </a:rPr>
              <a:t>Účinná  MP pomáhá ekonomice udržovat stabilní cenovou hladinu a vyhýbat se nadměrné cyklické nezaměstnanosti.</a:t>
            </a:r>
          </a:p>
          <a:p>
            <a:pPr hangingPunct="0"/>
            <a:r>
              <a:rPr lang="cs-CZ" sz="2600" dirty="0">
                <a:solidFill>
                  <a:schemeClr val="tx1"/>
                </a:solidFill>
              </a:rPr>
              <a:t>CB prosazuje cíle měnové politiky přes kontrolu nabídky peněz (ovlivňuje MB=CU+R).</a:t>
            </a:r>
          </a:p>
        </p:txBody>
      </p:sp>
    </p:spTree>
    <p:extLst>
      <p:ext uri="{BB962C8B-B14F-4D97-AF65-F5344CB8AC3E}">
        <p14:creationId xmlns:p14="http://schemas.microsoft.com/office/powerpoint/2010/main" val="844859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FA70B-26DB-4F85-8595-49D11B2772E6}"/>
              </a:ext>
            </a:extLst>
          </p:cNvPr>
          <p:cNvSpPr>
            <a:spLocks noGrp="1"/>
          </p:cNvSpPr>
          <p:nvPr>
            <p:ph type="title"/>
          </p:nvPr>
        </p:nvSpPr>
        <p:spPr>
          <a:xfrm>
            <a:off x="0" y="1123837"/>
            <a:ext cx="3361765" cy="4601183"/>
          </a:xfrm>
        </p:spPr>
        <p:txBody>
          <a:bodyPr>
            <a:normAutofit/>
          </a:bodyPr>
          <a:lstStyle/>
          <a:p>
            <a:r>
              <a:rPr lang="cs-CZ" sz="4400" b="1" dirty="0">
                <a:solidFill>
                  <a:schemeClr val="accent5">
                    <a:lumMod val="50000"/>
                  </a:schemeClr>
                </a:solidFill>
              </a:rPr>
              <a:t>Monetární</a:t>
            </a:r>
            <a:br>
              <a:rPr lang="cs-CZ" sz="4400" b="1" dirty="0">
                <a:solidFill>
                  <a:schemeClr val="accent5">
                    <a:lumMod val="50000"/>
                  </a:schemeClr>
                </a:solidFill>
              </a:rPr>
            </a:br>
            <a:r>
              <a:rPr lang="cs-CZ" sz="4400" b="1" dirty="0">
                <a:solidFill>
                  <a:schemeClr val="accent5">
                    <a:lumMod val="50000"/>
                  </a:schemeClr>
                </a:solidFill>
              </a:rPr>
              <a:t>(peněžní) politika- </a:t>
            </a:r>
            <a:br>
              <a:rPr lang="cs-CZ" sz="4400" b="1" dirty="0">
                <a:solidFill>
                  <a:schemeClr val="accent5">
                    <a:lumMod val="50000"/>
                  </a:schemeClr>
                </a:solidFill>
              </a:rPr>
            </a:br>
            <a:r>
              <a:rPr lang="cs-CZ" sz="4400" b="1" dirty="0">
                <a:solidFill>
                  <a:schemeClr val="accent5">
                    <a:lumMod val="50000"/>
                  </a:schemeClr>
                </a:solidFill>
              </a:rPr>
              <a:t>typy a</a:t>
            </a:r>
            <a:br>
              <a:rPr lang="cs-CZ" sz="4400" b="1" dirty="0">
                <a:solidFill>
                  <a:schemeClr val="accent5">
                    <a:lumMod val="50000"/>
                  </a:schemeClr>
                </a:solidFill>
              </a:rPr>
            </a:br>
            <a:r>
              <a:rPr lang="cs-CZ" sz="4400" b="1" dirty="0">
                <a:solidFill>
                  <a:schemeClr val="accent5">
                    <a:lumMod val="50000"/>
                  </a:schemeClr>
                </a:solidFill>
              </a:rPr>
              <a:t>nástroje</a:t>
            </a:r>
          </a:p>
        </p:txBody>
      </p:sp>
      <p:sp>
        <p:nvSpPr>
          <p:cNvPr id="3" name="Zástupný symbol pro obsah 2">
            <a:extLst>
              <a:ext uri="{FF2B5EF4-FFF2-40B4-BE49-F238E27FC236}">
                <a16:creationId xmlns:a16="http://schemas.microsoft.com/office/drawing/2014/main" id="{0E106ADE-B463-4C6E-A026-C62A4598A4E3}"/>
              </a:ext>
            </a:extLst>
          </p:cNvPr>
          <p:cNvSpPr>
            <a:spLocks noGrp="1"/>
          </p:cNvSpPr>
          <p:nvPr>
            <p:ph idx="1"/>
          </p:nvPr>
        </p:nvSpPr>
        <p:spPr>
          <a:xfrm>
            <a:off x="3668617" y="152400"/>
            <a:ext cx="8185532" cy="6615953"/>
          </a:xfrm>
        </p:spPr>
        <p:txBody>
          <a:bodyPr anchor="t">
            <a:normAutofit fontScale="92500" lnSpcReduction="20000"/>
          </a:bodyPr>
          <a:lstStyle/>
          <a:p>
            <a:pPr hangingPunct="0"/>
            <a:r>
              <a:rPr lang="cs-CZ" sz="2600" dirty="0">
                <a:solidFill>
                  <a:schemeClr val="tx1"/>
                </a:solidFill>
              </a:rPr>
              <a:t>Přímé nástroje jsou adresné, selektivní a administrativní (v nesouladu s tržním systémem): </a:t>
            </a:r>
            <a:r>
              <a:rPr lang="cs-CZ" sz="2400" dirty="0">
                <a:solidFill>
                  <a:schemeClr val="tx1"/>
                </a:solidFill>
              </a:rPr>
              <a:t>pravidla likvidity, úvěrové limity, úrokové limity, povinné vklady, doporučení, výzvy a dohody.</a:t>
            </a:r>
          </a:p>
          <a:p>
            <a:pPr hangingPunct="0"/>
            <a:r>
              <a:rPr lang="cs-CZ" sz="2600" b="1" dirty="0">
                <a:solidFill>
                  <a:schemeClr val="tx1"/>
                </a:solidFill>
              </a:rPr>
              <a:t>Nepřímé nástroje MP </a:t>
            </a:r>
            <a:r>
              <a:rPr lang="cs-CZ" sz="2600" dirty="0">
                <a:solidFill>
                  <a:schemeClr val="tx1"/>
                </a:solidFill>
              </a:rPr>
              <a:t>jsou plošné a mnohem častěji využívány:</a:t>
            </a:r>
          </a:p>
          <a:p>
            <a:pPr lvl="1" hangingPunct="0"/>
            <a:r>
              <a:rPr lang="cs-CZ" sz="2400" u="sng" dirty="0">
                <a:solidFill>
                  <a:schemeClr val="tx1"/>
                </a:solidFill>
              </a:rPr>
              <a:t>diskontní nástroje </a:t>
            </a:r>
            <a:r>
              <a:rPr lang="cs-CZ" sz="2400" dirty="0">
                <a:solidFill>
                  <a:schemeClr val="tx1"/>
                </a:solidFill>
              </a:rPr>
              <a:t>(jde o regulaci poskytování úvěrů centrální bankou bankám obchodním a o sazby z těchto úvěrů). </a:t>
            </a:r>
          </a:p>
          <a:p>
            <a:pPr lvl="2" hangingPunct="0"/>
            <a:r>
              <a:rPr lang="cs-CZ" sz="2200" dirty="0">
                <a:solidFill>
                  <a:schemeClr val="tx1"/>
                </a:solidFill>
              </a:rPr>
              <a:t>Provádí-li expanzivní politiku snižuje diskontní sazbu, roste nabídka peněz, klesá úroková míra a AD poroste.</a:t>
            </a:r>
          </a:p>
          <a:p>
            <a:pPr lvl="1" hangingPunct="0"/>
            <a:r>
              <a:rPr lang="cs-CZ" sz="2400" u="sng" dirty="0">
                <a:solidFill>
                  <a:schemeClr val="tx1"/>
                </a:solidFill>
              </a:rPr>
              <a:t>operace na volném trhu </a:t>
            </a:r>
            <a:r>
              <a:rPr lang="cs-CZ" sz="2400" dirty="0">
                <a:solidFill>
                  <a:schemeClr val="tx1"/>
                </a:solidFill>
              </a:rPr>
              <a:t>(nákup nebo prodej CP, kterým centrální banka ovlivňuje monetární bázi a peněžní zásobu; nejčastěji používaný nástroj). </a:t>
            </a:r>
          </a:p>
          <a:p>
            <a:pPr lvl="2" hangingPunct="0"/>
            <a:r>
              <a:rPr lang="cs-CZ" sz="2200" dirty="0">
                <a:solidFill>
                  <a:schemeClr val="tx1"/>
                </a:solidFill>
              </a:rPr>
              <a:t>Hodlá-li CB omezit nabídku peněz (restriktivní MP), může prodávat obligace např. obchodním bankám, snižuje peněžní bázi a nabídku peněz, roste úroková míra, klesá AD.</a:t>
            </a:r>
          </a:p>
          <a:p>
            <a:pPr lvl="1" hangingPunct="0"/>
            <a:r>
              <a:rPr lang="cs-CZ" sz="2400" u="sng" dirty="0">
                <a:solidFill>
                  <a:schemeClr val="tx1"/>
                </a:solidFill>
              </a:rPr>
              <a:t>povinné minimální rezervy </a:t>
            </a:r>
            <a:r>
              <a:rPr lang="cs-CZ" sz="2400" dirty="0">
                <a:solidFill>
                  <a:schemeClr val="tx1"/>
                </a:solidFill>
              </a:rPr>
              <a:t>(povinné vklady obchodních bank u banky centrální; tyto vklady nemohou být volně využívány), CB ovlivňuje </a:t>
            </a:r>
            <a:r>
              <a:rPr lang="cs-CZ" sz="2400" dirty="0" err="1">
                <a:solidFill>
                  <a:schemeClr val="tx1"/>
                </a:solidFill>
              </a:rPr>
              <a:t>úvěrotvornou</a:t>
            </a:r>
            <a:r>
              <a:rPr lang="cs-CZ" sz="2400" dirty="0">
                <a:solidFill>
                  <a:schemeClr val="tx1"/>
                </a:solidFill>
              </a:rPr>
              <a:t>  a </a:t>
            </a:r>
            <a:r>
              <a:rPr lang="cs-CZ" sz="2400" dirty="0" err="1">
                <a:solidFill>
                  <a:schemeClr val="tx1"/>
                </a:solidFill>
              </a:rPr>
              <a:t>penězotvornou</a:t>
            </a:r>
            <a:r>
              <a:rPr lang="cs-CZ" sz="2400" dirty="0">
                <a:solidFill>
                  <a:schemeClr val="tx1"/>
                </a:solidFill>
              </a:rPr>
              <a:t> schopnost bank</a:t>
            </a:r>
          </a:p>
          <a:p>
            <a:pPr lvl="2" hangingPunct="0"/>
            <a:r>
              <a:rPr lang="cs-CZ" sz="2200" dirty="0">
                <a:solidFill>
                  <a:schemeClr val="tx1"/>
                </a:solidFill>
              </a:rPr>
              <a:t>Pokles PMR znamená růst nabídky peněz (expanzivní MP), klesá cena peněz (i) a AD poroste.</a:t>
            </a:r>
          </a:p>
          <a:p>
            <a:pPr lvl="1" hangingPunct="0"/>
            <a:endParaRPr lang="cs-CZ" sz="2400" dirty="0">
              <a:solidFill>
                <a:schemeClr val="tx1"/>
              </a:solidFill>
            </a:endParaRPr>
          </a:p>
          <a:p>
            <a:pPr hangingPunct="0"/>
            <a:r>
              <a:rPr lang="cs-CZ" sz="2600" dirty="0">
                <a:solidFill>
                  <a:schemeClr val="tx1"/>
                </a:solidFill>
              </a:rPr>
              <a:t>Monetární politika může být expanzivní (zvyšuje nabídku peněz a snižuje úrokovou míru a restriktivní (snižuje nabídku peněz a zvyšuje úrokovou míru).</a:t>
            </a:r>
          </a:p>
        </p:txBody>
      </p:sp>
    </p:spTree>
    <p:extLst>
      <p:ext uri="{BB962C8B-B14F-4D97-AF65-F5344CB8AC3E}">
        <p14:creationId xmlns:p14="http://schemas.microsoft.com/office/powerpoint/2010/main" val="4227460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FA70B-26DB-4F85-8595-49D11B2772E6}"/>
              </a:ext>
            </a:extLst>
          </p:cNvPr>
          <p:cNvSpPr>
            <a:spLocks noGrp="1"/>
          </p:cNvSpPr>
          <p:nvPr>
            <p:ph type="title"/>
          </p:nvPr>
        </p:nvSpPr>
        <p:spPr>
          <a:xfrm>
            <a:off x="0" y="1123837"/>
            <a:ext cx="3361765" cy="4601183"/>
          </a:xfrm>
        </p:spPr>
        <p:txBody>
          <a:bodyPr>
            <a:normAutofit/>
          </a:bodyPr>
          <a:lstStyle/>
          <a:p>
            <a:r>
              <a:rPr lang="cs-CZ" sz="4400" b="1" dirty="0">
                <a:solidFill>
                  <a:schemeClr val="accent5">
                    <a:lumMod val="50000"/>
                  </a:schemeClr>
                </a:solidFill>
              </a:rPr>
              <a:t>Monetární</a:t>
            </a:r>
            <a:br>
              <a:rPr lang="cs-CZ" sz="4400" b="1" dirty="0">
                <a:solidFill>
                  <a:schemeClr val="accent5">
                    <a:lumMod val="50000"/>
                  </a:schemeClr>
                </a:solidFill>
              </a:rPr>
            </a:br>
            <a:r>
              <a:rPr lang="cs-CZ" sz="4400" b="1" dirty="0">
                <a:solidFill>
                  <a:schemeClr val="accent5">
                    <a:lumMod val="50000"/>
                  </a:schemeClr>
                </a:solidFill>
              </a:rPr>
              <a:t>(peněžní) politika</a:t>
            </a:r>
          </a:p>
        </p:txBody>
      </p:sp>
      <p:sp>
        <p:nvSpPr>
          <p:cNvPr id="3" name="Zástupný symbol pro obsah 2">
            <a:extLst>
              <a:ext uri="{FF2B5EF4-FFF2-40B4-BE49-F238E27FC236}">
                <a16:creationId xmlns:a16="http://schemas.microsoft.com/office/drawing/2014/main" id="{0E106ADE-B463-4C6E-A026-C62A4598A4E3}"/>
              </a:ext>
            </a:extLst>
          </p:cNvPr>
          <p:cNvSpPr>
            <a:spLocks noGrp="1"/>
          </p:cNvSpPr>
          <p:nvPr>
            <p:ph idx="1"/>
          </p:nvPr>
        </p:nvSpPr>
        <p:spPr>
          <a:xfrm>
            <a:off x="3668617" y="152400"/>
            <a:ext cx="8185532" cy="6615953"/>
          </a:xfrm>
        </p:spPr>
        <p:txBody>
          <a:bodyPr anchor="t">
            <a:normAutofit fontScale="92500" lnSpcReduction="20000"/>
          </a:bodyPr>
          <a:lstStyle/>
          <a:p>
            <a:pPr hangingPunct="0"/>
            <a:r>
              <a:rPr lang="cs-CZ" sz="2600" b="1" dirty="0">
                <a:solidFill>
                  <a:schemeClr val="tx1"/>
                </a:solidFill>
              </a:rPr>
              <a:t>expanzivní </a:t>
            </a:r>
            <a:r>
              <a:rPr lang="cs-CZ" sz="2600" dirty="0">
                <a:solidFill>
                  <a:schemeClr val="tx1"/>
                </a:solidFill>
              </a:rPr>
              <a:t>monetární politika</a:t>
            </a:r>
          </a:p>
          <a:p>
            <a:pPr hangingPunct="0"/>
            <a:r>
              <a:rPr lang="cs-CZ" sz="2600" dirty="0">
                <a:solidFill>
                  <a:schemeClr val="tx1"/>
                </a:solidFill>
              </a:rPr>
              <a:t>centrální banka sníží PMR (diskontní sazby, nakupuje CP), čímž umožní komerčním bankám „vlastnit“ a nabízet více peněz – roste nabídka peněz na trhu peněz a klesá úroková míra</a:t>
            </a:r>
          </a:p>
          <a:p>
            <a:pPr hangingPunct="0"/>
            <a:endParaRPr lang="cs-CZ" sz="2600" dirty="0">
              <a:solidFill>
                <a:schemeClr val="tx1"/>
              </a:solidFill>
            </a:endParaRPr>
          </a:p>
          <a:p>
            <a:pPr hangingPunct="0"/>
            <a:endParaRPr lang="cs-CZ" sz="2600" dirty="0">
              <a:solidFill>
                <a:schemeClr val="tx1"/>
              </a:solidFill>
            </a:endParaRPr>
          </a:p>
          <a:p>
            <a:pPr hangingPunct="0"/>
            <a:endParaRPr lang="cs-CZ" sz="2600" dirty="0">
              <a:solidFill>
                <a:schemeClr val="tx1"/>
              </a:solidFill>
            </a:endParaRPr>
          </a:p>
          <a:p>
            <a:pPr hangingPunct="0"/>
            <a:endParaRPr lang="cs-CZ" sz="2600" dirty="0">
              <a:solidFill>
                <a:schemeClr val="tx1"/>
              </a:solidFill>
            </a:endParaRPr>
          </a:p>
          <a:p>
            <a:pPr hangingPunct="0"/>
            <a:endParaRPr lang="cs-CZ" sz="2600" dirty="0">
              <a:solidFill>
                <a:schemeClr val="tx1"/>
              </a:solidFill>
            </a:endParaRPr>
          </a:p>
          <a:p>
            <a:pPr hangingPunct="0"/>
            <a:endParaRPr lang="cs-CZ" sz="2600" dirty="0">
              <a:solidFill>
                <a:schemeClr val="tx1"/>
              </a:solidFill>
            </a:endParaRPr>
          </a:p>
          <a:p>
            <a:pPr hangingPunct="0"/>
            <a:endParaRPr lang="cs-CZ" sz="2600" dirty="0">
              <a:solidFill>
                <a:schemeClr val="tx1"/>
              </a:solidFill>
            </a:endParaRPr>
          </a:p>
          <a:p>
            <a:pPr hangingPunct="0"/>
            <a:endParaRPr lang="cs-CZ" sz="2600" dirty="0">
              <a:solidFill>
                <a:schemeClr val="tx1"/>
              </a:solidFill>
            </a:endParaRPr>
          </a:p>
          <a:p>
            <a:pPr hangingPunct="0"/>
            <a:r>
              <a:rPr lang="cs-CZ" sz="2600" dirty="0">
                <a:solidFill>
                  <a:schemeClr val="tx1"/>
                </a:solidFill>
              </a:rPr>
              <a:t>s poklesem úrokové míry se zvyšuje objem investic (I)</a:t>
            </a:r>
          </a:p>
          <a:p>
            <a:pPr hangingPunct="0"/>
            <a:r>
              <a:rPr lang="cs-CZ" sz="2600" dirty="0">
                <a:solidFill>
                  <a:schemeClr val="tx1"/>
                </a:solidFill>
              </a:rPr>
              <a:t>investice jsou součástí AD, rostou-li investice, roste AD</a:t>
            </a:r>
          </a:p>
          <a:p>
            <a:pPr hangingPunct="0"/>
            <a:r>
              <a:rPr lang="cs-CZ" sz="2600" dirty="0">
                <a:solidFill>
                  <a:schemeClr val="tx1"/>
                </a:solidFill>
              </a:rPr>
              <a:t>růst AD se promítá do růstu produktu (Y) a nepřímo do poklesu nezaměstnanosti (u), roste však také cenová hladina (P)</a:t>
            </a:r>
          </a:p>
        </p:txBody>
      </p:sp>
      <p:pic>
        <p:nvPicPr>
          <p:cNvPr id="5" name="Obrázek 4">
            <a:extLst>
              <a:ext uri="{FF2B5EF4-FFF2-40B4-BE49-F238E27FC236}">
                <a16:creationId xmlns:a16="http://schemas.microsoft.com/office/drawing/2014/main" id="{48F4BFA4-EE54-42AD-9DD5-E4217D9BAA7E}"/>
              </a:ext>
            </a:extLst>
          </p:cNvPr>
          <p:cNvPicPr>
            <a:picLocks noChangeAspect="1"/>
          </p:cNvPicPr>
          <p:nvPr/>
        </p:nvPicPr>
        <p:blipFill>
          <a:blip r:embed="rId2"/>
          <a:stretch>
            <a:fillRect/>
          </a:stretch>
        </p:blipFill>
        <p:spPr>
          <a:xfrm>
            <a:off x="3668617" y="1768965"/>
            <a:ext cx="7745691" cy="2928541"/>
          </a:xfrm>
          <a:prstGeom prst="rect">
            <a:avLst/>
          </a:prstGeom>
        </p:spPr>
      </p:pic>
    </p:spTree>
    <p:extLst>
      <p:ext uri="{BB962C8B-B14F-4D97-AF65-F5344CB8AC3E}">
        <p14:creationId xmlns:p14="http://schemas.microsoft.com/office/powerpoint/2010/main" val="2707467229"/>
      </p:ext>
    </p:extLst>
  </p:cSld>
  <p:clrMapOvr>
    <a:masterClrMapping/>
  </p:clrMapOvr>
</p:sld>
</file>

<file path=ppt/theme/theme1.xml><?xml version="1.0" encoding="utf-8"?>
<a:theme xmlns:a="http://schemas.openxmlformats.org/drawingml/2006/main" name="Rámeček">
  <a:themeElements>
    <a:clrScheme name="Rámeče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Rámeček">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Rámeček">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18A1B607-7BAE-46D6-8090-545AC7BDD739}"/>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916</TotalTime>
  <Words>1247</Words>
  <Application>Microsoft Office PowerPoint</Application>
  <PresentationFormat>Širokoúhlá obrazovka</PresentationFormat>
  <Paragraphs>95</Paragraphs>
  <Slides>10</Slides>
  <Notes>0</Notes>
  <HiddenSlides>0</HiddenSlides>
  <MMClips>0</MMClips>
  <ScaleCrop>false</ScaleCrop>
  <HeadingPairs>
    <vt:vector size="8" baseType="variant">
      <vt:variant>
        <vt:lpstr>Použitá písma</vt:lpstr>
      </vt:variant>
      <vt:variant>
        <vt:i4>7</vt:i4>
      </vt:variant>
      <vt:variant>
        <vt:lpstr>Motiv</vt:lpstr>
      </vt:variant>
      <vt:variant>
        <vt:i4>1</vt:i4>
      </vt:variant>
      <vt:variant>
        <vt:lpstr>Vložené servery OLE</vt:lpstr>
      </vt:variant>
      <vt:variant>
        <vt:i4>1</vt:i4>
      </vt:variant>
      <vt:variant>
        <vt:lpstr>Nadpisy snímků</vt:lpstr>
      </vt:variant>
      <vt:variant>
        <vt:i4>10</vt:i4>
      </vt:variant>
    </vt:vector>
  </HeadingPairs>
  <TitlesOfParts>
    <vt:vector size="19" baseType="lpstr">
      <vt:lpstr>Yu Gothic UI Semibold</vt:lpstr>
      <vt:lpstr>Arial</vt:lpstr>
      <vt:lpstr>Calibri</vt:lpstr>
      <vt:lpstr>Corbel</vt:lpstr>
      <vt:lpstr>Symbol</vt:lpstr>
      <vt:lpstr>Times New Roman</vt:lpstr>
      <vt:lpstr>Wingdings 2</vt:lpstr>
      <vt:lpstr>Rámeček</vt:lpstr>
      <vt:lpstr>CorelDraw.Graphic.9</vt:lpstr>
      <vt:lpstr>Makroekonomie 3+2, EVSNPMABMI                                                    Hospodářská politika</vt:lpstr>
      <vt:lpstr>Hospodářská politika</vt:lpstr>
      <vt:lpstr>Fiskální (rozpočtová) politika</vt:lpstr>
      <vt:lpstr>Fiskální (rozpočtová) politika - nástroje</vt:lpstr>
      <vt:lpstr>Fiskální (rozpočtová) politika - typy</vt:lpstr>
      <vt:lpstr>Fiskální (rozpočtová) politika - vytěsňovací efekt</vt:lpstr>
      <vt:lpstr>Monetární (peněžní) politika</vt:lpstr>
      <vt:lpstr>Monetární (peněžní) politika-  typy a nástroje</vt:lpstr>
      <vt:lpstr>Monetární (peněžní) politika</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Mikroekonomie 2+1, NPMKB</dc:title>
  <dc:creator>Kamila</dc:creator>
  <cp:lastModifiedBy>tur0001</cp:lastModifiedBy>
  <cp:revision>111</cp:revision>
  <cp:lastPrinted>2020-01-09T09:32:47Z</cp:lastPrinted>
  <dcterms:created xsi:type="dcterms:W3CDTF">2019-08-09T18:58:20Z</dcterms:created>
  <dcterms:modified xsi:type="dcterms:W3CDTF">2020-02-25T12:25:22Z</dcterms:modified>
</cp:coreProperties>
</file>