
<file path=[Content_Types].xml><?xml version="1.0" encoding="utf-8"?>
<Types xmlns="http://schemas.openxmlformats.org/package/2006/content-types">
  <Default Extension="png" ContentType="image/png"/>
  <Default Extension="jfif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handoutMasterIdLst>
    <p:handoutMasterId r:id="rId11"/>
  </p:handoutMasterIdLst>
  <p:sldIdLst>
    <p:sldId id="256" r:id="rId2"/>
    <p:sldId id="263" r:id="rId3"/>
    <p:sldId id="265" r:id="rId4"/>
    <p:sldId id="289" r:id="rId5"/>
    <p:sldId id="290" r:id="rId6"/>
    <p:sldId id="291" r:id="rId7"/>
    <p:sldId id="292" r:id="rId8"/>
    <p:sldId id="293" r:id="rId9"/>
    <p:sldId id="288" r:id="rId1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92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54083-0BCB-47CF-A6A7-3A5EA824DF7A}" type="datetimeFigureOut">
              <a:rPr lang="cs-CZ" smtClean="0"/>
              <a:t>05.03.2020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80A8F6-88C2-4DC8-9180-B917F64B0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3061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626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840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871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53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325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114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614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899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852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530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056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8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f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fif"/><Relationship Id="rId4" Type="http://schemas.openxmlformats.org/officeDocument/2006/relationships/image" Target="../media/image4.jf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fif"/><Relationship Id="rId5" Type="http://schemas.openxmlformats.org/officeDocument/2006/relationships/image" Target="../media/image11.jfif"/><Relationship Id="rId4" Type="http://schemas.openxmlformats.org/officeDocument/2006/relationships/image" Target="../media/image4.jf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EB472E-7CA6-4C2D-81E9-CD39A44F0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E0A0486-F672-4FEF-A0A9-E6C3B7E3A5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3289875" cy="5334001"/>
          </a:xfrm>
          <a:prstGeom prst="rect">
            <a:avLst/>
          </a:prstGeom>
          <a:solidFill>
            <a:srgbClr val="C8C8C8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89BC21-5566-4B70-91EA-44B4299CB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11870" y="761999"/>
            <a:ext cx="8790301" cy="3810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DC3DE2-B30B-4A94-BF06-430988550C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22622" y="1298448"/>
            <a:ext cx="7773961" cy="2951819"/>
          </a:xfrm>
        </p:spPr>
        <p:txBody>
          <a:bodyPr anchor="b">
            <a:normAutofit fontScale="90000"/>
          </a:bodyPr>
          <a:lstStyle/>
          <a:p>
            <a:r>
              <a:rPr lang="cs-CZ" sz="4900" b="1" dirty="0"/>
              <a:t>Makroekonomie</a:t>
            </a:r>
            <a:br>
              <a:rPr lang="cs-CZ" sz="3100" dirty="0"/>
            </a:br>
            <a:r>
              <a:rPr lang="cs-CZ" sz="3100" dirty="0"/>
              <a:t>3+2, EVSNPMABMI</a:t>
            </a:r>
            <a:br>
              <a:rPr lang="cs-CZ" sz="6000" dirty="0"/>
            </a:br>
            <a:r>
              <a:rPr lang="cs-CZ" sz="6000" dirty="0"/>
              <a:t>                                                 </a:t>
            </a:r>
            <a:r>
              <a:rPr lang="cs-CZ" sz="73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br>
              <a:rPr lang="cs-CZ" sz="6000" dirty="0"/>
            </a:br>
            <a:r>
              <a:rPr lang="cs-CZ" sz="6000" b="1" dirty="0">
                <a:solidFill>
                  <a:schemeClr val="accent2">
                    <a:lumMod val="50000"/>
                  </a:schemeClr>
                </a:solidFill>
              </a:rPr>
              <a:t>Model důchod-výdaje</a:t>
            </a:r>
            <a:endParaRPr lang="cs-CZ" sz="6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1FCE6A-97BC-41EB-809A-50936E0F9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00889" y="4684418"/>
            <a:ext cx="8801282" cy="1411582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689239-7EEA-430F-BDDA-0BCCA2E48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22622" y="5006151"/>
            <a:ext cx="7187529" cy="768116"/>
          </a:xfrm>
        </p:spPr>
        <p:txBody>
          <a:bodyPr anchor="t"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Ing. Kamila Turečková, Ph.D.</a:t>
            </a:r>
          </a:p>
        </p:txBody>
      </p:sp>
      <p:pic>
        <p:nvPicPr>
          <p:cNvPr id="9" name="Picture 2" descr="Slezská univerzita v Opav&amp;ecaron;, Obchodn&amp;ecaron; podnikatelská fakulta v Karviné">
            <a:extLst>
              <a:ext uri="{FF2B5EF4-FFF2-40B4-BE49-F238E27FC236}">
                <a16:creationId xmlns:a16="http://schemas.microsoft.com/office/drawing/2014/main" id="{3848CC2B-8CBC-496C-A190-0CF79F2028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229" y="830395"/>
            <a:ext cx="1893320" cy="586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2437A9AD-31D8-4ACD-B440-A240281F3EED}"/>
              </a:ext>
            </a:extLst>
          </p:cNvPr>
          <p:cNvSpPr txBox="1"/>
          <p:nvPr/>
        </p:nvSpPr>
        <p:spPr>
          <a:xfrm>
            <a:off x="11286673" y="3209877"/>
            <a:ext cx="8421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0" dirty="0">
                <a:solidFill>
                  <a:schemeClr val="accent2">
                    <a:lumMod val="50000"/>
                  </a:schemeClr>
                </a:solidFill>
              </a:rPr>
              <a:t>2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7F766EC-ED13-45F8-B476-82E17B7C10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461" y="273264"/>
            <a:ext cx="3390017" cy="2694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413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FA70B-26DB-4F85-8595-49D11B27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361765" cy="4601183"/>
          </a:xfrm>
        </p:spPr>
        <p:txBody>
          <a:bodyPr>
            <a:normAutofit/>
          </a:bodyPr>
          <a:lstStyle/>
          <a:p>
            <a:r>
              <a:rPr lang="cs-CZ" sz="4400" b="1" dirty="0">
                <a:solidFill>
                  <a:schemeClr val="accent5">
                    <a:lumMod val="50000"/>
                  </a:schemeClr>
                </a:solidFill>
              </a:rPr>
              <a:t>Teoretický vstup k modelu důchod-výdaje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106ADE-B463-4C6E-A026-C62A4598A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1766" y="80682"/>
            <a:ext cx="8606116" cy="6705600"/>
          </a:xfrm>
        </p:spPr>
        <p:txBody>
          <a:bodyPr anchor="t">
            <a:normAutofit/>
          </a:bodyPr>
          <a:lstStyle/>
          <a:p>
            <a:pPr hangingPunct="0"/>
            <a:r>
              <a:rPr lang="cs-CZ" dirty="0">
                <a:solidFill>
                  <a:schemeClr val="tx1"/>
                </a:solidFill>
              </a:rPr>
              <a:t>model pod úhlem 45</a:t>
            </a:r>
            <a:r>
              <a:rPr lang="cs-CZ" baseline="30000" dirty="0">
                <a:solidFill>
                  <a:schemeClr val="tx1"/>
                </a:solidFill>
              </a:rPr>
              <a:t>0</a:t>
            </a:r>
            <a:r>
              <a:rPr lang="cs-CZ" dirty="0">
                <a:solidFill>
                  <a:schemeClr val="tx1"/>
                </a:solidFill>
              </a:rPr>
              <a:t>, model multiplikátoru či jednoduchý keynesiánský model</a:t>
            </a:r>
          </a:p>
          <a:p>
            <a:pPr hangingPunct="0"/>
            <a:r>
              <a:rPr lang="cs-CZ" sz="2200" dirty="0">
                <a:solidFill>
                  <a:schemeClr val="tx1"/>
                </a:solidFill>
              </a:rPr>
              <a:t>poptávkově orientovaný statický model, popisuje mechanismus, kterým agregátní výdaje (AE) ovlivňují reálný produkt (důchod; Y)</a:t>
            </a:r>
          </a:p>
          <a:p>
            <a:pPr lvl="1" hangingPunct="0"/>
            <a:r>
              <a:rPr lang="cs-CZ" sz="2000" dirty="0">
                <a:solidFill>
                  <a:schemeClr val="tx1"/>
                </a:solidFill>
              </a:rPr>
              <a:t>zjišťujeme jaká je úroveň rovnovážného důchodu (Y</a:t>
            </a:r>
            <a:r>
              <a:rPr lang="cs-CZ" sz="2000" baseline="-25000" dirty="0">
                <a:solidFill>
                  <a:schemeClr val="tx1"/>
                </a:solidFill>
              </a:rPr>
              <a:t>E</a:t>
            </a:r>
            <a:r>
              <a:rPr lang="cs-CZ" sz="2000" dirty="0">
                <a:solidFill>
                  <a:schemeClr val="tx1"/>
                </a:solidFill>
              </a:rPr>
              <a:t>) při daných agregátních vý</a:t>
            </a:r>
            <a:r>
              <a:rPr lang="cs-CZ" sz="2200" dirty="0">
                <a:solidFill>
                  <a:schemeClr val="tx1"/>
                </a:solidFill>
              </a:rPr>
              <a:t>dajích (resp. agregátní poptávce (AD), protože platí, že </a:t>
            </a:r>
            <a:r>
              <a:rPr lang="cs-CZ" sz="2200" b="1" dirty="0">
                <a:solidFill>
                  <a:schemeClr val="tx1"/>
                </a:solidFill>
              </a:rPr>
              <a:t>AE=AD</a:t>
            </a:r>
            <a:r>
              <a:rPr lang="cs-CZ" sz="2200" dirty="0">
                <a:solidFill>
                  <a:schemeClr val="tx1"/>
                </a:solidFill>
              </a:rPr>
              <a:t>)</a:t>
            </a:r>
          </a:p>
          <a:p>
            <a:pPr lvl="2" hangingPunct="0"/>
            <a:r>
              <a:rPr lang="cs-CZ" sz="2000" u="sng" dirty="0">
                <a:solidFill>
                  <a:schemeClr val="tx1"/>
                </a:solidFill>
              </a:rPr>
              <a:t>v našem případě budeme pracovat již přímo s AD,</a:t>
            </a:r>
            <a:r>
              <a:rPr lang="cs-CZ" sz="2000" dirty="0">
                <a:solidFill>
                  <a:schemeClr val="tx1"/>
                </a:solidFill>
              </a:rPr>
              <a:t> přičemž AD je v každém okamžiku určována množstvím peněz, které chtějí ekonomické subjekty utratit</a:t>
            </a:r>
            <a:endParaRPr lang="cs-CZ" sz="2000" u="sng" dirty="0">
              <a:solidFill>
                <a:schemeClr val="tx1"/>
              </a:solidFill>
            </a:endParaRPr>
          </a:p>
          <a:p>
            <a:pPr hangingPunct="0"/>
            <a:r>
              <a:rPr lang="cs-CZ" b="1" dirty="0">
                <a:solidFill>
                  <a:schemeClr val="tx1"/>
                </a:solidFill>
              </a:rPr>
              <a:t>předpoklady modelu: </a:t>
            </a:r>
            <a:r>
              <a:rPr lang="cs-CZ" dirty="0">
                <a:solidFill>
                  <a:schemeClr val="tx1"/>
                </a:solidFill>
              </a:rPr>
              <a:t>cenová hladina je stabilní (reálné veličiny jsou totožné s veličinami nominálními), ekonomika je uzavřená, ekonomika se nachází v produkční – recesní mezeře (Y&lt;Y*), model je krátkodobého charakteru (model nereflektuje stranu nabídky (stranu firem), úrokové míry jsou konstantní</a:t>
            </a:r>
          </a:p>
          <a:p>
            <a:pPr hangingPunct="0"/>
            <a:r>
              <a:rPr lang="cs-CZ" dirty="0">
                <a:solidFill>
                  <a:schemeClr val="tx1"/>
                </a:solidFill>
              </a:rPr>
              <a:t>rovnováha v ekonomice nastává, pokud </a:t>
            </a:r>
            <a:r>
              <a:rPr lang="cs-CZ" b="1" dirty="0">
                <a:solidFill>
                  <a:schemeClr val="tx1"/>
                </a:solidFill>
              </a:rPr>
              <a:t>Y=AD </a:t>
            </a:r>
            <a:r>
              <a:rPr lang="cs-CZ" dirty="0">
                <a:solidFill>
                  <a:schemeClr val="tx1"/>
                </a:solidFill>
              </a:rPr>
              <a:t>(tj. laicky řečeno, že vše co se vyrobí (produkce) je ve stejném množství poptáváno ekonomickými subjekty (AD), nic nezůstane na zmar, nic nechybí)</a:t>
            </a:r>
          </a:p>
          <a:p>
            <a:pPr hangingPunct="0"/>
            <a:r>
              <a:rPr lang="cs-CZ" dirty="0">
                <a:solidFill>
                  <a:schemeClr val="tx1"/>
                </a:solidFill>
              </a:rPr>
              <a:t>nerovnováha nastává, pokud se </a:t>
            </a:r>
            <a:r>
              <a:rPr lang="cs-CZ" b="1" dirty="0">
                <a:solidFill>
                  <a:schemeClr val="tx1"/>
                </a:solidFill>
              </a:rPr>
              <a:t>AD≠Y</a:t>
            </a:r>
          </a:p>
          <a:p>
            <a:pPr lvl="1" hangingPunct="0"/>
            <a:r>
              <a:rPr lang="cs-CZ" dirty="0">
                <a:solidFill>
                  <a:schemeClr val="tx1"/>
                </a:solidFill>
              </a:rPr>
              <a:t> Y&lt;AD, neplánované zásoby jsou záporné (IU-), měně se vyrobí, že se poptává</a:t>
            </a:r>
          </a:p>
          <a:p>
            <a:pPr lvl="1" hangingPunct="0"/>
            <a:r>
              <a:rPr lang="cs-CZ" dirty="0">
                <a:solidFill>
                  <a:schemeClr val="tx1"/>
                </a:solidFill>
              </a:rPr>
              <a:t>Y&gt;AD, neplánované zásoby jsou kladné (IU+), vyrobí se více, než je subjekty požadováno</a:t>
            </a:r>
          </a:p>
        </p:txBody>
      </p:sp>
    </p:spTree>
    <p:extLst>
      <p:ext uri="{BB962C8B-B14F-4D97-AF65-F5344CB8AC3E}">
        <p14:creationId xmlns:p14="http://schemas.microsoft.com/office/powerpoint/2010/main" val="3360957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FA70B-26DB-4F85-8595-49D11B27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478306" cy="4601183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Dvousektorový </a:t>
            </a:r>
            <a:r>
              <a:rPr lang="cs-CZ" sz="4400" b="1" dirty="0">
                <a:solidFill>
                  <a:schemeClr val="accent5">
                    <a:lumMod val="50000"/>
                  </a:schemeClr>
                </a:solidFill>
              </a:rPr>
              <a:t>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0E106ADE-B463-4C6E-A026-C62A4598A4E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361765" y="152400"/>
                <a:ext cx="8830235" cy="6615953"/>
              </a:xfrm>
            </p:spPr>
            <p:txBody>
              <a:bodyPr anchor="t">
                <a:normAutofit/>
              </a:bodyPr>
              <a:lstStyle/>
              <a:p>
                <a:pPr hangingPunct="0"/>
                <a:r>
                  <a:rPr lang="cs-CZ" sz="2600" dirty="0">
                    <a:solidFill>
                      <a:schemeClr val="tx1"/>
                    </a:solidFill>
                  </a:rPr>
                  <a:t>domácnosti (spotřeba, C) a firmy (investice, I)</a:t>
                </a:r>
                <a:endParaRPr lang="cs-CZ" sz="2400" dirty="0">
                  <a:solidFill>
                    <a:schemeClr val="tx1"/>
                  </a:solidFill>
                </a:endParaRPr>
              </a:p>
              <a:p>
                <a:pPr lvl="1" hangingPunct="0"/>
                <a:r>
                  <a:rPr lang="cs-CZ" sz="2400" dirty="0">
                    <a:solidFill>
                      <a:schemeClr val="tx1"/>
                    </a:solidFill>
                  </a:rPr>
                  <a:t>spotřební funkce: C= </a:t>
                </a:r>
                <a:r>
                  <a:rPr lang="cs-CZ" sz="2400" dirty="0" err="1">
                    <a:solidFill>
                      <a:schemeClr val="tx1"/>
                    </a:solidFill>
                  </a:rPr>
                  <a:t>Ca+c</a:t>
                </a:r>
                <a:r>
                  <a:rPr lang="cs-CZ" sz="2400" dirty="0">
                    <a:solidFill>
                      <a:schemeClr val="tx1"/>
                    </a:solidFill>
                  </a:rPr>
                  <a:t>*YD</a:t>
                </a:r>
              </a:p>
              <a:p>
                <a:pPr lvl="1" hangingPunct="0"/>
                <a:r>
                  <a:rPr lang="cs-CZ" sz="2400" dirty="0">
                    <a:solidFill>
                      <a:schemeClr val="tx1"/>
                    </a:solidFill>
                  </a:rPr>
                  <a:t>úsporová funkce: S=-</a:t>
                </a:r>
                <a:r>
                  <a:rPr lang="cs-CZ" sz="2400" dirty="0" err="1">
                    <a:solidFill>
                      <a:schemeClr val="tx1"/>
                    </a:solidFill>
                  </a:rPr>
                  <a:t>Ca+s</a:t>
                </a:r>
                <a:r>
                  <a:rPr lang="cs-CZ" sz="2400" dirty="0">
                    <a:solidFill>
                      <a:schemeClr val="tx1"/>
                    </a:solidFill>
                  </a:rPr>
                  <a:t>*YD</a:t>
                </a:r>
              </a:p>
              <a:p>
                <a:pPr lvl="2" hangingPunct="0"/>
                <a:r>
                  <a:rPr lang="cs-CZ" sz="2200" dirty="0">
                    <a:solidFill>
                      <a:schemeClr val="tx1"/>
                    </a:solidFill>
                  </a:rPr>
                  <a:t>platí, že </a:t>
                </a:r>
                <a:r>
                  <a:rPr lang="cs-CZ" sz="2200" dirty="0" err="1">
                    <a:solidFill>
                      <a:schemeClr val="tx1"/>
                    </a:solidFill>
                  </a:rPr>
                  <a:t>c+s</a:t>
                </a:r>
                <a:r>
                  <a:rPr lang="cs-CZ" sz="2200" dirty="0">
                    <a:solidFill>
                      <a:schemeClr val="tx1"/>
                    </a:solidFill>
                  </a:rPr>
                  <a:t>=1</a:t>
                </a:r>
              </a:p>
              <a:p>
                <a:pPr lvl="2" hangingPunct="0"/>
                <a:r>
                  <a:rPr lang="cs-CZ" sz="2200" dirty="0">
                    <a:solidFill>
                      <a:schemeClr val="tx1"/>
                    </a:solidFill>
                  </a:rPr>
                  <a:t>ve dvousektorovém modelu platí, že </a:t>
                </a:r>
                <a:r>
                  <a:rPr lang="cs-CZ" sz="2200" b="1" dirty="0">
                    <a:solidFill>
                      <a:schemeClr val="tx1"/>
                    </a:solidFill>
                  </a:rPr>
                  <a:t>Y=YD</a:t>
                </a:r>
                <a:endParaRPr lang="cs-CZ" sz="2000" b="1" dirty="0">
                  <a:solidFill>
                    <a:schemeClr val="tx1"/>
                  </a:solidFill>
                </a:endParaRPr>
              </a:p>
              <a:p>
                <a:pPr lvl="1" hangingPunct="0"/>
                <a:r>
                  <a:rPr lang="cs-CZ" sz="2400" dirty="0">
                    <a:solidFill>
                      <a:schemeClr val="tx1"/>
                    </a:solidFill>
                  </a:rPr>
                  <a:t>důchod rozdělujeme na spotřebu a úspory: Y=C+S</a:t>
                </a:r>
              </a:p>
              <a:p>
                <a:pPr hangingPunct="0"/>
                <a:r>
                  <a:rPr lang="cs-CZ" sz="2400" dirty="0">
                    <a:solidFill>
                      <a:schemeClr val="tx1"/>
                    </a:solidFill>
                  </a:rPr>
                  <a:t>plánované agregátní výdaje (AE) jsou souhrnem spotřebních výdajů domácností (C) a výdajů firem na hrubé investice (I) a jsou totožné s agregátní poptávkou AD</a:t>
                </a:r>
              </a:p>
              <a:p>
                <a:pPr lvl="2" hangingPunct="0"/>
                <a:r>
                  <a:rPr lang="cs-CZ" sz="2800" b="1" dirty="0">
                    <a:solidFill>
                      <a:schemeClr val="tx1"/>
                    </a:solidFill>
                  </a:rPr>
                  <a:t>AD = C + I</a:t>
                </a:r>
              </a:p>
              <a:p>
                <a:pPr lvl="2" hangingPunct="0"/>
                <a:r>
                  <a:rPr lang="cs-CZ" sz="2800" b="1" dirty="0">
                    <a:solidFill>
                      <a:schemeClr val="tx1"/>
                    </a:solidFill>
                  </a:rPr>
                  <a:t>AD = </a:t>
                </a:r>
                <a:r>
                  <a:rPr lang="cs-CZ" sz="2800" b="1" dirty="0" err="1">
                    <a:solidFill>
                      <a:schemeClr val="tx1"/>
                    </a:solidFill>
                  </a:rPr>
                  <a:t>Ca+c</a:t>
                </a:r>
                <a:r>
                  <a:rPr lang="cs-CZ" sz="2800" b="1" dirty="0">
                    <a:solidFill>
                      <a:schemeClr val="tx1"/>
                    </a:solidFill>
                  </a:rPr>
                  <a:t>*Y+I</a:t>
                </a:r>
              </a:p>
              <a:p>
                <a:pPr lvl="2" hangingPunct="0"/>
                <a:r>
                  <a:rPr lang="cs-CZ" sz="2800" b="1" dirty="0">
                    <a:solidFill>
                      <a:schemeClr val="tx1"/>
                    </a:solidFill>
                  </a:rPr>
                  <a:t>AD = </a:t>
                </a:r>
                <a:r>
                  <a:rPr lang="cs-CZ" sz="2800" b="1" dirty="0" err="1">
                    <a:solidFill>
                      <a:schemeClr val="tx1"/>
                    </a:solidFill>
                  </a:rPr>
                  <a:t>A+c</a:t>
                </a:r>
                <a:r>
                  <a:rPr lang="cs-CZ" sz="2800" b="1" dirty="0">
                    <a:solidFill>
                      <a:schemeClr val="tx1"/>
                    </a:solidFill>
                  </a:rPr>
                  <a:t>*Y        </a:t>
                </a:r>
                <a:r>
                  <a:rPr lang="cs-CZ" sz="2400" dirty="0">
                    <a:solidFill>
                      <a:schemeClr val="tx1"/>
                    </a:solidFill>
                  </a:rPr>
                  <a:t> kde A=</a:t>
                </a:r>
                <a:r>
                  <a:rPr lang="cs-CZ" sz="2400" dirty="0" err="1">
                    <a:solidFill>
                      <a:schemeClr val="tx1"/>
                    </a:solidFill>
                  </a:rPr>
                  <a:t>Ca+I</a:t>
                </a:r>
                <a:r>
                  <a:rPr lang="cs-CZ" sz="2400" dirty="0">
                    <a:solidFill>
                      <a:schemeClr val="tx1"/>
                    </a:solidFill>
                  </a:rPr>
                  <a:t> </a:t>
                </a:r>
                <a:r>
                  <a:rPr lang="cs-CZ" sz="2000" dirty="0">
                    <a:solidFill>
                      <a:schemeClr val="tx1"/>
                    </a:solidFill>
                  </a:rPr>
                  <a:t>(celkové autonomní výdaje)</a:t>
                </a:r>
              </a:p>
              <a:p>
                <a:pPr lvl="2" hangingPunct="0"/>
                <a:r>
                  <a:rPr lang="cs-CZ" sz="2800" b="1" dirty="0">
                    <a:solidFill>
                      <a:schemeClr val="tx1"/>
                    </a:solidFill>
                    <a:highlight>
                      <a:srgbClr val="C0C0C0"/>
                    </a:highlight>
                  </a:rPr>
                  <a:t>AD = Y              podmínka rovnováhy</a:t>
                </a:r>
              </a:p>
              <a:p>
                <a:pPr lvl="2" hangingPunct="0"/>
                <a:r>
                  <a:rPr lang="cs-CZ" sz="2800" b="1" dirty="0">
                    <a:solidFill>
                      <a:schemeClr val="tx1"/>
                    </a:solidFill>
                  </a:rPr>
                  <a:t>Y</a:t>
                </a:r>
                <a:r>
                  <a:rPr lang="cs-CZ" sz="2800" b="1" baseline="-25000" dirty="0">
                    <a:solidFill>
                      <a:schemeClr val="tx1"/>
                    </a:solidFill>
                  </a:rPr>
                  <a:t>E</a:t>
                </a:r>
                <a:r>
                  <a:rPr lang="cs-CZ" sz="2800" b="1" dirty="0">
                    <a:solidFill>
                      <a:schemeClr val="tx1"/>
                    </a:solidFill>
                  </a:rPr>
                  <a:t> = </a:t>
                </a:r>
                <a:r>
                  <a:rPr lang="cs-CZ" sz="2800" b="1" dirty="0" err="1">
                    <a:solidFill>
                      <a:schemeClr val="tx1"/>
                    </a:solidFill>
                  </a:rPr>
                  <a:t>A+c</a:t>
                </a:r>
                <a:r>
                  <a:rPr lang="cs-CZ" sz="2800" b="1" dirty="0">
                    <a:solidFill>
                      <a:schemeClr val="tx1"/>
                    </a:solidFill>
                  </a:rPr>
                  <a:t>*Y  </a:t>
                </a:r>
                <a:r>
                  <a:rPr lang="cs-CZ" sz="2800" b="1" dirty="0">
                    <a:solidFill>
                      <a:schemeClr val="tx1"/>
                    </a:solidFill>
                    <a:latin typeface="Yu Gothic UI Semibold" panose="020B0700000000000000" pitchFamily="34" charset="-128"/>
                    <a:ea typeface="Yu Gothic UI Semibold" panose="020B0700000000000000" pitchFamily="34" charset="-128"/>
                  </a:rPr>
                  <a:t>→</a:t>
                </a:r>
                <a:r>
                  <a:rPr lang="cs-CZ" sz="2800" b="1" dirty="0">
                    <a:solidFill>
                      <a:schemeClr val="tx1"/>
                    </a:solidFill>
                  </a:rPr>
                  <a:t>  Y-c*Y=A </a:t>
                </a:r>
                <a:r>
                  <a:rPr lang="cs-CZ" sz="2800" b="1" dirty="0">
                    <a:solidFill>
                      <a:schemeClr val="tx1"/>
                    </a:solidFill>
                    <a:latin typeface="Yu Gothic UI Semibold" panose="020B0700000000000000" pitchFamily="34" charset="-128"/>
                    <a:ea typeface="Yu Gothic UI Semibold" panose="020B0700000000000000" pitchFamily="34" charset="-128"/>
                  </a:rPr>
                  <a:t>→</a:t>
                </a:r>
                <a:r>
                  <a:rPr lang="cs-CZ" sz="2800" b="1" dirty="0">
                    <a:solidFill>
                      <a:schemeClr val="tx1"/>
                    </a:solidFill>
                  </a:rPr>
                  <a:t>  Y(1-c)=A </a:t>
                </a:r>
              </a:p>
              <a:p>
                <a:pPr lvl="2" hangingPunct="0"/>
                <a:r>
                  <a:rPr lang="cs-CZ" sz="2800" b="1" dirty="0">
                    <a:solidFill>
                      <a:schemeClr val="tx1"/>
                    </a:solidFill>
                  </a:rPr>
                  <a:t>Y</a:t>
                </a:r>
                <a:r>
                  <a:rPr lang="cs-CZ" sz="2800" b="1" baseline="-25000" dirty="0">
                    <a:solidFill>
                      <a:schemeClr val="tx1"/>
                    </a:solidFill>
                  </a:rPr>
                  <a:t>E</a:t>
                </a:r>
                <a:r>
                  <a:rPr lang="cs-CZ" sz="28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sz="28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cs-CZ" sz="28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sz="28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den>
                    </m:f>
                  </m:oMath>
                </a14:m>
                <a:r>
                  <a:rPr lang="cs-CZ" sz="2800" b="1" dirty="0">
                    <a:solidFill>
                      <a:schemeClr val="tx1"/>
                    </a:solidFill>
                  </a:rPr>
                  <a:t>*A    </a:t>
                </a:r>
                <a:r>
                  <a:rPr lang="cs-CZ" sz="2400" dirty="0">
                    <a:solidFill>
                      <a:schemeClr val="tx1"/>
                    </a:solidFill>
                  </a:rPr>
                  <a:t>kde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sz="2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cs-CZ" sz="2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sz="2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den>
                    </m:f>
                  </m:oMath>
                </a14:m>
                <a:r>
                  <a:rPr lang="cs-CZ" sz="2400" dirty="0">
                    <a:solidFill>
                      <a:schemeClr val="tx1"/>
                    </a:solidFill>
                  </a:rPr>
                  <a:t>=</a:t>
                </a:r>
                <a:r>
                  <a:rPr lang="el-GR" sz="2400" dirty="0">
                    <a:solidFill>
                      <a:schemeClr val="tx1"/>
                    </a:solidFill>
                  </a:rPr>
                  <a:t>α</a:t>
                </a:r>
                <a:r>
                  <a:rPr lang="cs-CZ" sz="2400" dirty="0">
                    <a:solidFill>
                      <a:schemeClr val="tx1"/>
                    </a:solidFill>
                  </a:rPr>
                  <a:t> </a:t>
                </a:r>
                <a:r>
                  <a:rPr lang="cs-CZ" sz="2000" dirty="0">
                    <a:solidFill>
                      <a:schemeClr val="tx1"/>
                    </a:solidFill>
                  </a:rPr>
                  <a:t>(jednoduchý výdajový multiplikátor)</a:t>
                </a:r>
                <a:endParaRPr lang="cs-CZ" sz="2400" dirty="0">
                  <a:solidFill>
                    <a:schemeClr val="tx1"/>
                  </a:solidFill>
                </a:endParaRPr>
              </a:p>
              <a:p>
                <a:pPr hangingPunct="0"/>
                <a:endParaRPr lang="cs-CZ" sz="2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0E106ADE-B463-4C6E-A026-C62A4598A4E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61765" y="152400"/>
                <a:ext cx="8830235" cy="6615953"/>
              </a:xfrm>
              <a:blipFill>
                <a:blip r:embed="rId2"/>
                <a:stretch>
                  <a:fillRect l="-966" t="-1382" r="-138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Obrázek 4">
            <a:extLst>
              <a:ext uri="{FF2B5EF4-FFF2-40B4-BE49-F238E27FC236}">
                <a16:creationId xmlns:a16="http://schemas.microsoft.com/office/drawing/2014/main" id="{56E48F9D-8C9A-4621-BCD9-89F7EF7CE6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103" y="292473"/>
            <a:ext cx="3086100" cy="148590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5C5885BD-1AB7-4461-8B80-53C698E5E8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443" y="4525597"/>
            <a:ext cx="3258438" cy="2030787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0FFC4D94-5A95-44BE-8C69-D74E20706CC3}"/>
              </a:ext>
            </a:extLst>
          </p:cNvPr>
          <p:cNvSpPr txBox="1"/>
          <p:nvPr/>
        </p:nvSpPr>
        <p:spPr>
          <a:xfrm>
            <a:off x="8540238" y="619924"/>
            <a:ext cx="3535222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dirty="0"/>
              <a:t>c=</a:t>
            </a:r>
            <a:r>
              <a:rPr lang="cs-CZ" sz="1600" dirty="0" err="1"/>
              <a:t>mpc</a:t>
            </a:r>
            <a:r>
              <a:rPr lang="cs-CZ" sz="1600" dirty="0"/>
              <a:t>=∆C/∆Y, mezní sklon ke spotřebě</a:t>
            </a:r>
          </a:p>
          <a:p>
            <a:r>
              <a:rPr lang="cs-CZ" sz="1600" dirty="0"/>
              <a:t>s=</a:t>
            </a:r>
            <a:r>
              <a:rPr lang="cs-CZ" sz="1600" dirty="0" err="1"/>
              <a:t>mps</a:t>
            </a:r>
            <a:r>
              <a:rPr lang="cs-CZ" sz="1600" dirty="0"/>
              <a:t>=∆S/∆Y, mezní sklon k úsporám</a:t>
            </a:r>
          </a:p>
          <a:p>
            <a:r>
              <a:rPr lang="cs-CZ" sz="1600" dirty="0"/>
              <a:t>YD je disponibilní důchod</a:t>
            </a:r>
          </a:p>
        </p:txBody>
      </p:sp>
    </p:spTree>
    <p:extLst>
      <p:ext uri="{BB962C8B-B14F-4D97-AF65-F5344CB8AC3E}">
        <p14:creationId xmlns:p14="http://schemas.microsoft.com/office/powerpoint/2010/main" val="4214559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DCABF068-D41D-46BD-ADFE-07FE04395B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5698" y="4622678"/>
            <a:ext cx="2589889" cy="2204684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7DE0D52A-F7BF-4BEC-B72B-08D024EEE4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5907" y="1714409"/>
            <a:ext cx="2883792" cy="2577006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44FFA70B-26DB-4F85-8595-49D11B27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478306" cy="4601183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Dvousektorový </a:t>
            </a:r>
            <a:r>
              <a:rPr lang="cs-CZ" sz="4400" b="1" dirty="0">
                <a:solidFill>
                  <a:schemeClr val="accent5">
                    <a:lumMod val="50000"/>
                  </a:schemeClr>
                </a:solidFill>
              </a:rPr>
              <a:t>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0E106ADE-B463-4C6E-A026-C62A4598A4E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478305" y="152400"/>
                <a:ext cx="8713695" cy="6615953"/>
              </a:xfrm>
            </p:spPr>
            <p:txBody>
              <a:bodyPr anchor="t">
                <a:normAutofit/>
              </a:bodyPr>
              <a:lstStyle/>
              <a:p>
                <a:pPr hangingPunct="0"/>
                <a:r>
                  <a:rPr lang="el-GR" sz="2800" dirty="0">
                    <a:solidFill>
                      <a:schemeClr val="tx1"/>
                    </a:solidFill>
                  </a:rPr>
                  <a:t>α</a:t>
                </a:r>
                <a:r>
                  <a:rPr lang="cs-CZ" sz="280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sz="28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cs-CZ" sz="28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sz="28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den>
                    </m:f>
                  </m:oMath>
                </a14:m>
                <a:r>
                  <a:rPr lang="cs-CZ" sz="2800" dirty="0">
                    <a:solidFill>
                      <a:schemeClr val="tx1"/>
                    </a:solidFill>
                  </a:rPr>
                  <a:t>  </a:t>
                </a:r>
                <a:endParaRPr lang="cs-CZ" sz="3600" dirty="0">
                  <a:solidFill>
                    <a:schemeClr val="tx1"/>
                  </a:solidFill>
                </a:endParaRPr>
              </a:p>
              <a:p>
                <a:pPr lvl="3" hangingPunct="0"/>
                <a:r>
                  <a:rPr lang="cs-CZ" sz="2000" dirty="0">
                    <a:solidFill>
                      <a:schemeClr val="tx1"/>
                    </a:solidFill>
                  </a:rPr>
                  <a:t>jednoduchý výdajový multiplikátor, je vždy větší než 1</a:t>
                </a:r>
              </a:p>
              <a:p>
                <a:pPr lvl="3" hangingPunct="0"/>
                <a:r>
                  <a:rPr lang="cs-CZ" sz="2000" dirty="0">
                    <a:solidFill>
                      <a:schemeClr val="tx1"/>
                    </a:solidFill>
                  </a:rPr>
                  <a:t>vyjadřuje změnu rovnovážného důchodu v závislosti na změně autonomních výdajů (∆Y=</a:t>
                </a:r>
                <a:r>
                  <a:rPr lang="el-GR" sz="2000" dirty="0">
                    <a:solidFill>
                      <a:schemeClr val="tx1"/>
                    </a:solidFill>
                  </a:rPr>
                  <a:t>α</a:t>
                </a:r>
                <a:r>
                  <a:rPr lang="cs-CZ" sz="2000" dirty="0">
                    <a:solidFill>
                      <a:schemeClr val="tx1"/>
                    </a:solidFill>
                  </a:rPr>
                  <a:t>*∆I)</a:t>
                </a:r>
              </a:p>
              <a:p>
                <a:pPr lvl="3" hangingPunct="0"/>
                <a:endParaRPr lang="cs-CZ" sz="2000" dirty="0">
                  <a:solidFill>
                    <a:schemeClr val="tx1"/>
                  </a:solidFill>
                </a:endParaRPr>
              </a:p>
              <a:p>
                <a:pPr lvl="3" hangingPunct="0"/>
                <a:endParaRPr lang="cs-CZ" sz="2000" dirty="0">
                  <a:solidFill>
                    <a:schemeClr val="tx1"/>
                  </a:solidFill>
                </a:endParaRPr>
              </a:p>
              <a:p>
                <a:pPr lvl="3" hangingPunct="0"/>
                <a:endParaRPr lang="cs-CZ" sz="2000" dirty="0">
                  <a:solidFill>
                    <a:schemeClr val="tx1"/>
                  </a:solidFill>
                </a:endParaRPr>
              </a:p>
              <a:p>
                <a:pPr lvl="3" hangingPunct="0"/>
                <a:endParaRPr lang="cs-CZ" sz="2000" dirty="0">
                  <a:solidFill>
                    <a:schemeClr val="tx1"/>
                  </a:solidFill>
                </a:endParaRPr>
              </a:p>
              <a:p>
                <a:pPr lvl="3" hangingPunct="0"/>
                <a:endParaRPr lang="cs-CZ" sz="2000" dirty="0">
                  <a:solidFill>
                    <a:schemeClr val="tx1"/>
                  </a:solidFill>
                </a:endParaRPr>
              </a:p>
              <a:p>
                <a:pPr lvl="3" hangingPunct="0"/>
                <a:endParaRPr lang="cs-CZ" sz="2000" dirty="0">
                  <a:solidFill>
                    <a:schemeClr val="tx1"/>
                  </a:solidFill>
                </a:endParaRPr>
              </a:p>
              <a:p>
                <a:pPr marL="1417320" lvl="3" indent="0" hangingPunct="0">
                  <a:buNone/>
                </a:pPr>
                <a:endParaRPr lang="cs-CZ" sz="2000" dirty="0">
                  <a:solidFill>
                    <a:schemeClr val="tx1"/>
                  </a:solidFill>
                </a:endParaRPr>
              </a:p>
              <a:p>
                <a:pPr hangingPunct="0"/>
                <a:r>
                  <a:rPr lang="cs-CZ" sz="2600" dirty="0">
                    <a:solidFill>
                      <a:schemeClr val="tx1"/>
                    </a:solidFill>
                  </a:rPr>
                  <a:t>firmy zvýší investice </a:t>
                </a:r>
                <a:r>
                  <a:rPr lang="cs-CZ" sz="2800" dirty="0">
                    <a:solidFill>
                      <a:schemeClr val="tx1"/>
                    </a:solidFill>
                  </a:rPr>
                  <a:t>∆I </a:t>
                </a:r>
                <a:r>
                  <a:rPr lang="cs-CZ" sz="2800" dirty="0">
                    <a:solidFill>
                      <a:schemeClr val="tx1"/>
                    </a:solidFill>
                    <a:latin typeface="Yu Gothic UI Semibold" panose="020B0700000000000000" pitchFamily="34" charset="-128"/>
                    <a:ea typeface="Yu Gothic UI Semibold" panose="020B0700000000000000" pitchFamily="34" charset="-128"/>
                  </a:rPr>
                  <a:t>→*</a:t>
                </a:r>
                <a:r>
                  <a:rPr lang="el-GR" sz="2800" dirty="0">
                    <a:solidFill>
                      <a:schemeClr val="tx1"/>
                    </a:solidFill>
                  </a:rPr>
                  <a:t> α</a:t>
                </a:r>
                <a:r>
                  <a:rPr lang="cs-CZ" sz="2400" dirty="0">
                    <a:solidFill>
                      <a:schemeClr val="tx1"/>
                    </a:solidFill>
                    <a:latin typeface="Yu Gothic UI Semibold" panose="020B0700000000000000" pitchFamily="34" charset="-128"/>
                    <a:ea typeface="Yu Gothic UI Semibold" panose="020B0700000000000000" pitchFamily="34" charset="-128"/>
                  </a:rPr>
                  <a:t> →</a:t>
                </a:r>
                <a:r>
                  <a:rPr lang="cs-CZ" sz="2800" dirty="0">
                    <a:solidFill>
                      <a:schemeClr val="tx1"/>
                    </a:solidFill>
                  </a:rPr>
                  <a:t> ∆Y</a:t>
                </a:r>
                <a:endParaRPr lang="cs-CZ" sz="2600" dirty="0">
                  <a:solidFill>
                    <a:schemeClr val="tx1"/>
                  </a:solidFill>
                </a:endParaRPr>
              </a:p>
              <a:p>
                <a:pPr marL="0" lvl="0" indent="0" algn="just">
                  <a:spcBef>
                    <a:spcPts val="0"/>
                  </a:spcBef>
                  <a:spcAft>
                    <a:spcPts val="600"/>
                  </a:spcAft>
                  <a:buClr>
                    <a:schemeClr val="tx1"/>
                  </a:buClr>
                  <a:buSzPct val="120000"/>
                  <a:buNone/>
                </a:pPr>
                <a:r>
                  <a:rPr lang="cs-CZ" dirty="0">
                    <a:solidFill>
                      <a:srgbClr val="000000"/>
                    </a:solidFill>
                  </a:rPr>
                  <a:t>                        </a:t>
                </a:r>
              </a:p>
              <a:p>
                <a:pPr marL="0" lvl="0" indent="0" algn="just">
                  <a:spcBef>
                    <a:spcPts val="0"/>
                  </a:spcBef>
                  <a:spcAft>
                    <a:spcPts val="600"/>
                  </a:spcAft>
                  <a:buClr>
                    <a:schemeClr val="tx1"/>
                  </a:buClr>
                  <a:buSzPct val="120000"/>
                  <a:buNone/>
                </a:pPr>
                <a:r>
                  <a:rPr lang="cs-CZ" dirty="0">
                    <a:solidFill>
                      <a:srgbClr val="000000"/>
                    </a:solidFill>
                  </a:rPr>
                  <a:t>                                                        polohu AD ovlivňuje velikost autonomních výdajů (A)</a:t>
                </a:r>
              </a:p>
              <a:p>
                <a:pPr marL="0" lvl="0" indent="0" algn="just">
                  <a:spcBef>
                    <a:spcPts val="0"/>
                  </a:spcBef>
                  <a:spcAft>
                    <a:spcPts val="600"/>
                  </a:spcAft>
                  <a:buClr>
                    <a:schemeClr val="tx1"/>
                  </a:buClr>
                  <a:buSzPct val="120000"/>
                  <a:buNone/>
                </a:pPr>
                <a:r>
                  <a:rPr lang="cs-CZ" dirty="0">
                    <a:solidFill>
                      <a:srgbClr val="000000"/>
                    </a:solidFill>
                  </a:rPr>
                  <a:t>                                                        sklon AD ovlivňuje mezní sklon ke spotřebě (c)</a:t>
                </a:r>
              </a:p>
              <a:p>
                <a:pPr marL="0" lvl="0" indent="0" algn="just">
                  <a:spcBef>
                    <a:spcPts val="0"/>
                  </a:spcBef>
                  <a:spcAft>
                    <a:spcPts val="600"/>
                  </a:spcAft>
                  <a:buClr>
                    <a:schemeClr val="tx1"/>
                  </a:buClr>
                  <a:buSzPct val="120000"/>
                  <a:buNone/>
                </a:pPr>
                <a:r>
                  <a:rPr lang="cs-CZ" dirty="0">
                    <a:solidFill>
                      <a:srgbClr val="000000"/>
                    </a:solidFill>
                  </a:rPr>
                  <a:t>					čím větší „c“ tím strmější sklon</a:t>
                </a:r>
              </a:p>
              <a:p>
                <a:pPr lvl="1" hangingPunct="0"/>
                <a:endParaRPr lang="cs-CZ" sz="2600" dirty="0">
                  <a:solidFill>
                    <a:schemeClr val="tx1"/>
                  </a:solidFill>
                </a:endParaRPr>
              </a:p>
              <a:p>
                <a:pPr hangingPunct="0"/>
                <a:endParaRPr lang="cs-CZ" sz="2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0E106ADE-B463-4C6E-A026-C62A4598A4E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78305" y="152400"/>
                <a:ext cx="8713695" cy="6615953"/>
              </a:xfrm>
              <a:blipFill>
                <a:blip r:embed="rId4"/>
                <a:stretch>
                  <a:fillRect l="-112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Obrázek 3">
            <a:extLst>
              <a:ext uri="{FF2B5EF4-FFF2-40B4-BE49-F238E27FC236}">
                <a16:creationId xmlns:a16="http://schemas.microsoft.com/office/drawing/2014/main" id="{03D2DA16-5F4D-4E5A-A307-59B37A602A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09699" y="1792411"/>
            <a:ext cx="2738650" cy="242100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475BEB40-DE2A-42C2-B993-DE5DB69EDF6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72869" y="1714409"/>
            <a:ext cx="2996031" cy="2577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877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FA70B-26DB-4F85-8595-49D11B27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478306" cy="4601183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Třísektorový </a:t>
            </a:r>
            <a:r>
              <a:rPr lang="cs-CZ" sz="4400" b="1" dirty="0">
                <a:solidFill>
                  <a:schemeClr val="accent5">
                    <a:lumMod val="50000"/>
                  </a:schemeClr>
                </a:solidFill>
              </a:rPr>
              <a:t>model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0E106ADE-B463-4C6E-A026-C62A4598A4E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361765" y="152400"/>
                <a:ext cx="8830235" cy="6615953"/>
              </a:xfrm>
            </p:spPr>
            <p:txBody>
              <a:bodyPr anchor="t">
                <a:normAutofit fontScale="85000" lnSpcReduction="20000"/>
              </a:bodyPr>
              <a:lstStyle/>
              <a:p>
                <a:pPr hangingPunct="0"/>
                <a:r>
                  <a:rPr lang="cs-CZ" sz="2600" dirty="0">
                    <a:solidFill>
                      <a:schemeClr val="tx1"/>
                    </a:solidFill>
                  </a:rPr>
                  <a:t>domácnosti, firmy, </a:t>
                </a:r>
                <a:r>
                  <a:rPr lang="cs-CZ" sz="2600" b="1" dirty="0">
                    <a:solidFill>
                      <a:schemeClr val="tx1"/>
                    </a:solidFill>
                  </a:rPr>
                  <a:t>stát (vláda)</a:t>
                </a:r>
                <a:endParaRPr lang="cs-CZ" sz="2400" b="1" dirty="0">
                  <a:solidFill>
                    <a:schemeClr val="tx1"/>
                  </a:solidFill>
                </a:endParaRPr>
              </a:p>
              <a:p>
                <a:pPr lvl="1" hangingPunct="0"/>
                <a:r>
                  <a:rPr lang="cs-CZ" sz="2400" dirty="0">
                    <a:solidFill>
                      <a:schemeClr val="tx1"/>
                    </a:solidFill>
                  </a:rPr>
                  <a:t>výdaje na nákup statků a služeb </a:t>
                </a:r>
                <a:r>
                  <a:rPr lang="cs-CZ" sz="2400" b="1" dirty="0">
                    <a:solidFill>
                      <a:schemeClr val="tx1"/>
                    </a:solidFill>
                  </a:rPr>
                  <a:t>(G)</a:t>
                </a:r>
              </a:p>
              <a:p>
                <a:pPr lvl="1" hangingPunct="0"/>
                <a:r>
                  <a:rPr lang="cs-CZ" sz="2400" dirty="0">
                    <a:solidFill>
                      <a:schemeClr val="tx1"/>
                    </a:solidFill>
                  </a:rPr>
                  <a:t>výdaje na transferové platby, které obdrží domácnosti </a:t>
                </a:r>
                <a:r>
                  <a:rPr lang="cs-CZ" sz="2400" b="1" dirty="0">
                    <a:solidFill>
                      <a:schemeClr val="tx1"/>
                    </a:solidFill>
                  </a:rPr>
                  <a:t>(TR)</a:t>
                </a:r>
              </a:p>
              <a:p>
                <a:pPr lvl="1" hangingPunct="0"/>
                <a:r>
                  <a:rPr lang="cs-CZ" sz="2400" dirty="0">
                    <a:solidFill>
                      <a:schemeClr val="tx1"/>
                    </a:solidFill>
                  </a:rPr>
                  <a:t>příjmy v podobě daní </a:t>
                </a:r>
                <a:r>
                  <a:rPr lang="cs-CZ" sz="2400" b="1" dirty="0">
                    <a:solidFill>
                      <a:schemeClr val="tx1"/>
                    </a:solidFill>
                  </a:rPr>
                  <a:t>(T)</a:t>
                </a:r>
                <a:r>
                  <a:rPr lang="cs-CZ" sz="2400" dirty="0">
                    <a:solidFill>
                      <a:schemeClr val="tx1"/>
                    </a:solidFill>
                  </a:rPr>
                  <a:t>, které stát dostává od ekonomických subjektů</a:t>
                </a:r>
              </a:p>
              <a:p>
                <a:pPr lvl="2" hangingPunct="0"/>
                <a:r>
                  <a:rPr lang="cs-CZ" sz="2200" dirty="0">
                    <a:solidFill>
                      <a:schemeClr val="tx1"/>
                    </a:solidFill>
                  </a:rPr>
                  <a:t>celkové daně </a:t>
                </a:r>
                <a:r>
                  <a:rPr lang="cs-CZ" sz="2200" b="1" dirty="0">
                    <a:solidFill>
                      <a:schemeClr val="tx1"/>
                    </a:solidFill>
                  </a:rPr>
                  <a:t>(T)</a:t>
                </a:r>
                <a:r>
                  <a:rPr lang="cs-CZ" sz="2200" dirty="0">
                    <a:solidFill>
                      <a:schemeClr val="tx1"/>
                    </a:solidFill>
                  </a:rPr>
                  <a:t> dělíme na autonomní daně </a:t>
                </a:r>
                <a:r>
                  <a:rPr lang="cs-CZ" sz="2200" b="1" dirty="0">
                    <a:solidFill>
                      <a:schemeClr val="tx1"/>
                    </a:solidFill>
                  </a:rPr>
                  <a:t>(Ta) </a:t>
                </a:r>
                <a:r>
                  <a:rPr lang="cs-CZ" sz="2200" dirty="0">
                    <a:solidFill>
                      <a:schemeClr val="tx1"/>
                    </a:solidFill>
                  </a:rPr>
                  <a:t>a důchodové daně (závisí na důchodu a jsou součinem důchodové sazby </a:t>
                </a:r>
                <a:r>
                  <a:rPr lang="cs-CZ" sz="2200" b="1" dirty="0">
                    <a:solidFill>
                      <a:schemeClr val="tx1"/>
                    </a:solidFill>
                  </a:rPr>
                  <a:t>(t)</a:t>
                </a:r>
                <a:r>
                  <a:rPr lang="cs-CZ" sz="2200" dirty="0">
                    <a:solidFill>
                      <a:schemeClr val="tx1"/>
                    </a:solidFill>
                  </a:rPr>
                  <a:t> a důchodu (Y)</a:t>
                </a:r>
              </a:p>
              <a:p>
                <a:pPr lvl="2" hangingPunct="0"/>
                <a:r>
                  <a:rPr lang="cs-CZ" sz="2200" b="1" dirty="0">
                    <a:solidFill>
                      <a:schemeClr val="tx1"/>
                    </a:solidFill>
                  </a:rPr>
                  <a:t>T= Ta + t*Y</a:t>
                </a:r>
                <a:endParaRPr lang="cs-CZ" sz="2000" b="1" dirty="0">
                  <a:solidFill>
                    <a:schemeClr val="tx1"/>
                  </a:solidFill>
                </a:endParaRPr>
              </a:p>
              <a:p>
                <a:pPr lvl="1" hangingPunct="0"/>
                <a:r>
                  <a:rPr lang="cs-CZ" sz="2400" dirty="0">
                    <a:solidFill>
                      <a:schemeClr val="tx1"/>
                    </a:solidFill>
                  </a:rPr>
                  <a:t>domácnosti mají k dispozici disponibilní důchod (YD), což je důchod zvýšený o transferové platby a snížený o daně</a:t>
                </a:r>
              </a:p>
              <a:p>
                <a:pPr lvl="2" hangingPunct="0"/>
                <a:r>
                  <a:rPr lang="cs-CZ" sz="2200" b="1" dirty="0">
                    <a:solidFill>
                      <a:schemeClr val="tx1"/>
                    </a:solidFill>
                  </a:rPr>
                  <a:t>YD = Y+TR-T  → YD=Y+TR-Ta-t*Y</a:t>
                </a:r>
                <a:endParaRPr lang="cs-CZ" sz="2200" dirty="0">
                  <a:solidFill>
                    <a:schemeClr val="tx1"/>
                  </a:solidFill>
                </a:endParaRPr>
              </a:p>
              <a:p>
                <a:pPr lvl="1" hangingPunct="0"/>
                <a:r>
                  <a:rPr lang="cs-CZ" sz="2400" dirty="0">
                    <a:solidFill>
                      <a:schemeClr val="tx1"/>
                    </a:solidFill>
                  </a:rPr>
                  <a:t>spotřeba domácností C=</a:t>
                </a:r>
                <a:r>
                  <a:rPr lang="cs-CZ" sz="2400" dirty="0" err="1">
                    <a:solidFill>
                      <a:schemeClr val="tx1"/>
                    </a:solidFill>
                  </a:rPr>
                  <a:t>Ca+c</a:t>
                </a:r>
                <a:r>
                  <a:rPr lang="cs-CZ" sz="2400" dirty="0">
                    <a:solidFill>
                      <a:schemeClr val="tx1"/>
                    </a:solidFill>
                  </a:rPr>
                  <a:t>*YD </a:t>
                </a:r>
                <a:r>
                  <a:rPr lang="cs-CZ" sz="2400" b="1" dirty="0">
                    <a:solidFill>
                      <a:schemeClr val="tx1"/>
                    </a:solidFill>
                  </a:rPr>
                  <a:t>→ </a:t>
                </a:r>
                <a:r>
                  <a:rPr lang="cs-CZ" sz="2400" dirty="0">
                    <a:solidFill>
                      <a:schemeClr val="tx1"/>
                    </a:solidFill>
                  </a:rPr>
                  <a:t>C=</a:t>
                </a:r>
                <a:r>
                  <a:rPr lang="cs-CZ" sz="2400" dirty="0" err="1">
                    <a:solidFill>
                      <a:schemeClr val="tx1"/>
                    </a:solidFill>
                  </a:rPr>
                  <a:t>Ca+c</a:t>
                </a:r>
                <a:r>
                  <a:rPr lang="cs-CZ" sz="2400" dirty="0">
                    <a:solidFill>
                      <a:schemeClr val="tx1"/>
                    </a:solidFill>
                  </a:rPr>
                  <a:t>*(Y+TR-Ta-t*Y)</a:t>
                </a:r>
              </a:p>
              <a:p>
                <a:pPr marL="502920" lvl="1" indent="0" hangingPunct="0">
                  <a:buNone/>
                </a:pPr>
                <a:r>
                  <a:rPr lang="cs-CZ" sz="2400" dirty="0">
                    <a:solidFill>
                      <a:schemeClr val="tx1"/>
                    </a:solidFill>
                  </a:rPr>
                  <a:t>    </a:t>
                </a:r>
                <a:r>
                  <a:rPr lang="cs-CZ" sz="2400" b="1" dirty="0">
                    <a:solidFill>
                      <a:schemeClr val="accent5">
                        <a:lumMod val="75000"/>
                      </a:schemeClr>
                    </a:solidFill>
                  </a:rPr>
                  <a:t>C=</a:t>
                </a:r>
                <a:r>
                  <a:rPr lang="cs-CZ" sz="2400" b="1" dirty="0" err="1">
                    <a:solidFill>
                      <a:schemeClr val="accent5">
                        <a:lumMod val="75000"/>
                      </a:schemeClr>
                    </a:solidFill>
                  </a:rPr>
                  <a:t>Ca+cY+cTR-cTa-ctY</a:t>
                </a:r>
                <a:r>
                  <a:rPr lang="cs-CZ" sz="2400" b="1" dirty="0">
                    <a:solidFill>
                      <a:schemeClr val="accent5">
                        <a:lumMod val="75000"/>
                      </a:schemeClr>
                    </a:solidFill>
                  </a:rPr>
                  <a:t> </a:t>
                </a:r>
                <a:r>
                  <a:rPr lang="cs-CZ" sz="2400" dirty="0">
                    <a:solidFill>
                      <a:schemeClr val="tx1"/>
                    </a:solidFill>
                  </a:rPr>
                  <a:t>(autonomní části jsou Ca,</a:t>
                </a:r>
                <a:r>
                  <a:rPr lang="cs-CZ" sz="2400" dirty="0" err="1">
                    <a:solidFill>
                      <a:schemeClr val="tx1"/>
                    </a:solidFill>
                  </a:rPr>
                  <a:t>cTR</a:t>
                </a:r>
                <a:r>
                  <a:rPr lang="cs-CZ" sz="2400" dirty="0">
                    <a:solidFill>
                      <a:schemeClr val="tx1"/>
                    </a:solidFill>
                  </a:rPr>
                  <a:t>,-</a:t>
                </a:r>
                <a:r>
                  <a:rPr lang="cs-CZ" sz="2400" dirty="0" err="1">
                    <a:solidFill>
                      <a:schemeClr val="tx1"/>
                    </a:solidFill>
                  </a:rPr>
                  <a:t>cTa</a:t>
                </a:r>
                <a:r>
                  <a:rPr lang="cs-CZ" sz="2400" dirty="0">
                    <a:solidFill>
                      <a:schemeClr val="tx1"/>
                    </a:solidFill>
                  </a:rPr>
                  <a:t> a indukované </a:t>
                </a:r>
                <a:r>
                  <a:rPr lang="cs-CZ" sz="2400" dirty="0" err="1">
                    <a:solidFill>
                      <a:schemeClr val="tx1"/>
                    </a:solidFill>
                  </a:rPr>
                  <a:t>cY</a:t>
                </a:r>
                <a:r>
                  <a:rPr lang="cs-CZ" sz="2400" dirty="0">
                    <a:solidFill>
                      <a:schemeClr val="tx1"/>
                    </a:solidFill>
                  </a:rPr>
                  <a:t>,-</a:t>
                </a:r>
                <a:r>
                  <a:rPr lang="cs-CZ" sz="2400" dirty="0" err="1">
                    <a:solidFill>
                      <a:schemeClr val="tx1"/>
                    </a:solidFill>
                  </a:rPr>
                  <a:t>ctY</a:t>
                </a:r>
                <a:r>
                  <a:rPr lang="cs-CZ" sz="2400" dirty="0">
                    <a:solidFill>
                      <a:schemeClr val="tx1"/>
                    </a:solidFill>
                  </a:rPr>
                  <a:t>)	 </a:t>
                </a:r>
              </a:p>
              <a:p>
                <a:pPr lvl="1" hangingPunct="0"/>
                <a:endParaRPr lang="cs-CZ" sz="2400" b="1" dirty="0">
                  <a:solidFill>
                    <a:schemeClr val="tx1"/>
                  </a:solidFill>
                </a:endParaRPr>
              </a:p>
              <a:p>
                <a:pPr lvl="2" hangingPunct="0"/>
                <a:r>
                  <a:rPr lang="cs-CZ" sz="2800" b="1" dirty="0">
                    <a:solidFill>
                      <a:schemeClr val="tx1"/>
                    </a:solidFill>
                  </a:rPr>
                  <a:t>AD = </a:t>
                </a:r>
                <a:r>
                  <a:rPr lang="cs-CZ" sz="2800" b="1" dirty="0">
                    <a:solidFill>
                      <a:schemeClr val="accent5">
                        <a:lumMod val="75000"/>
                      </a:schemeClr>
                    </a:solidFill>
                  </a:rPr>
                  <a:t>C</a:t>
                </a:r>
                <a:r>
                  <a:rPr lang="cs-CZ" sz="2800" b="1" dirty="0">
                    <a:solidFill>
                      <a:schemeClr val="tx1"/>
                    </a:solidFill>
                  </a:rPr>
                  <a:t> + I + G</a:t>
                </a:r>
              </a:p>
              <a:p>
                <a:pPr lvl="2" hangingPunct="0"/>
                <a:r>
                  <a:rPr lang="cs-CZ" sz="2800" b="1" dirty="0">
                    <a:solidFill>
                      <a:schemeClr val="tx1"/>
                    </a:solidFill>
                  </a:rPr>
                  <a:t>AD = </a:t>
                </a:r>
                <a:r>
                  <a:rPr lang="cs-CZ" sz="2800" b="1" dirty="0" err="1">
                    <a:solidFill>
                      <a:schemeClr val="accent5">
                        <a:lumMod val="75000"/>
                      </a:schemeClr>
                    </a:solidFill>
                  </a:rPr>
                  <a:t>Ca+</a:t>
                </a:r>
                <a:r>
                  <a:rPr lang="cs-CZ" sz="2800" b="1" u="sng" dirty="0" err="1">
                    <a:solidFill>
                      <a:schemeClr val="accent5">
                        <a:lumMod val="75000"/>
                      </a:schemeClr>
                    </a:solidFill>
                  </a:rPr>
                  <a:t>c</a:t>
                </a:r>
                <a:r>
                  <a:rPr lang="cs-CZ" sz="2800" b="1" u="sng" dirty="0">
                    <a:solidFill>
                      <a:schemeClr val="accent5">
                        <a:lumMod val="75000"/>
                      </a:schemeClr>
                    </a:solidFill>
                  </a:rPr>
                  <a:t>*</a:t>
                </a:r>
                <a:r>
                  <a:rPr lang="cs-CZ" sz="2800" b="1" u="sng" dirty="0" err="1">
                    <a:solidFill>
                      <a:schemeClr val="accent5">
                        <a:lumMod val="75000"/>
                      </a:schemeClr>
                    </a:solidFill>
                  </a:rPr>
                  <a:t>Y</a:t>
                </a:r>
                <a:r>
                  <a:rPr lang="cs-CZ" sz="2800" b="1" dirty="0" err="1">
                    <a:solidFill>
                      <a:schemeClr val="accent5">
                        <a:lumMod val="75000"/>
                      </a:schemeClr>
                    </a:solidFill>
                  </a:rPr>
                  <a:t>+c</a:t>
                </a:r>
                <a:r>
                  <a:rPr lang="cs-CZ" sz="2800" b="1" dirty="0">
                    <a:solidFill>
                      <a:schemeClr val="accent5">
                        <a:lumMod val="75000"/>
                      </a:schemeClr>
                    </a:solidFill>
                  </a:rPr>
                  <a:t>*TR-c*Ta</a:t>
                </a:r>
                <a:r>
                  <a:rPr lang="cs-CZ" sz="2800" b="1" u="sng" dirty="0">
                    <a:solidFill>
                      <a:schemeClr val="accent5">
                        <a:lumMod val="75000"/>
                      </a:schemeClr>
                    </a:solidFill>
                  </a:rPr>
                  <a:t>-c*t*Y </a:t>
                </a:r>
                <a:r>
                  <a:rPr lang="cs-CZ" sz="2800" b="1" dirty="0">
                    <a:solidFill>
                      <a:schemeClr val="tx1"/>
                    </a:solidFill>
                  </a:rPr>
                  <a:t>+I + G</a:t>
                </a:r>
              </a:p>
              <a:p>
                <a:pPr lvl="2" hangingPunct="0"/>
                <a:r>
                  <a:rPr lang="cs-CZ" sz="2800" b="1" dirty="0">
                    <a:solidFill>
                      <a:schemeClr val="tx1"/>
                    </a:solidFill>
                  </a:rPr>
                  <a:t>AD = </a:t>
                </a:r>
                <a:r>
                  <a:rPr lang="cs-CZ" sz="2800" b="1" dirty="0" err="1">
                    <a:solidFill>
                      <a:schemeClr val="tx1"/>
                    </a:solidFill>
                  </a:rPr>
                  <a:t>A+</a:t>
                </a:r>
                <a:r>
                  <a:rPr lang="cs-CZ" sz="2800" b="1" u="sng" dirty="0" err="1">
                    <a:solidFill>
                      <a:schemeClr val="tx1"/>
                    </a:solidFill>
                  </a:rPr>
                  <a:t>c</a:t>
                </a:r>
                <a:r>
                  <a:rPr lang="cs-CZ" sz="2800" b="1" u="sng" dirty="0">
                    <a:solidFill>
                      <a:schemeClr val="tx1"/>
                    </a:solidFill>
                  </a:rPr>
                  <a:t>*Y</a:t>
                </a:r>
                <a:r>
                  <a:rPr lang="cs-CZ" sz="2800" b="1" dirty="0">
                    <a:solidFill>
                      <a:schemeClr val="tx1"/>
                    </a:solidFill>
                  </a:rPr>
                  <a:t>-</a:t>
                </a:r>
                <a:r>
                  <a:rPr lang="cs-CZ" sz="2800" b="1" u="sng" dirty="0">
                    <a:solidFill>
                      <a:schemeClr val="tx1"/>
                    </a:solidFill>
                  </a:rPr>
                  <a:t>c*t*Y</a:t>
                </a:r>
                <a:r>
                  <a:rPr lang="cs-CZ" sz="2800" b="1" dirty="0">
                    <a:solidFill>
                      <a:schemeClr val="tx1"/>
                    </a:solidFill>
                  </a:rPr>
                  <a:t>        </a:t>
                </a:r>
                <a:r>
                  <a:rPr lang="cs-CZ" sz="2400" dirty="0">
                    <a:solidFill>
                      <a:schemeClr val="tx1"/>
                    </a:solidFill>
                  </a:rPr>
                  <a:t> kde A=</a:t>
                </a:r>
                <a:r>
                  <a:rPr lang="cs-CZ" sz="2400" dirty="0" err="1">
                    <a:solidFill>
                      <a:schemeClr val="tx1"/>
                    </a:solidFill>
                  </a:rPr>
                  <a:t>Ca+cTR-cTa+I+G</a:t>
                </a:r>
                <a:endParaRPr lang="cs-CZ" sz="2400" dirty="0">
                  <a:solidFill>
                    <a:schemeClr val="tx1"/>
                  </a:solidFill>
                </a:endParaRPr>
              </a:p>
              <a:p>
                <a:pPr lvl="2" hangingPunct="0"/>
                <a:r>
                  <a:rPr lang="cs-CZ" sz="2800" b="1" dirty="0">
                    <a:solidFill>
                      <a:schemeClr val="tx1"/>
                    </a:solidFill>
                  </a:rPr>
                  <a:t>AD = A +c(1-t)Y</a:t>
                </a:r>
              </a:p>
              <a:p>
                <a:pPr lvl="2" hangingPunct="0"/>
                <a:r>
                  <a:rPr lang="cs-CZ" sz="2800" b="1" dirty="0">
                    <a:solidFill>
                      <a:schemeClr val="tx1"/>
                    </a:solidFill>
                    <a:highlight>
                      <a:srgbClr val="C0C0C0"/>
                    </a:highlight>
                  </a:rPr>
                  <a:t>AD = Y              podmínka rovnováhy</a:t>
                </a:r>
              </a:p>
              <a:p>
                <a:pPr lvl="2" hangingPunct="0"/>
                <a:r>
                  <a:rPr lang="cs-CZ" sz="2800" b="1" dirty="0">
                    <a:solidFill>
                      <a:schemeClr val="tx1"/>
                    </a:solidFill>
                  </a:rPr>
                  <a:t>Y</a:t>
                </a:r>
                <a:r>
                  <a:rPr lang="cs-CZ" sz="2800" b="1" baseline="-25000" dirty="0">
                    <a:solidFill>
                      <a:schemeClr val="tx1"/>
                    </a:solidFill>
                  </a:rPr>
                  <a:t>E</a:t>
                </a:r>
                <a:r>
                  <a:rPr lang="cs-CZ" sz="2800" b="1" dirty="0">
                    <a:solidFill>
                      <a:schemeClr val="tx1"/>
                    </a:solidFill>
                  </a:rPr>
                  <a:t> =  A +c(1-t)Y </a:t>
                </a:r>
                <a:r>
                  <a:rPr lang="cs-CZ" sz="2800" b="1" dirty="0">
                    <a:solidFill>
                      <a:schemeClr val="tx1"/>
                    </a:solidFill>
                    <a:latin typeface="Yu Gothic UI Semibold" panose="020B0700000000000000" pitchFamily="34" charset="-128"/>
                    <a:ea typeface="Yu Gothic UI Semibold" panose="020B0700000000000000" pitchFamily="34" charset="-128"/>
                  </a:rPr>
                  <a:t>→</a:t>
                </a:r>
                <a:r>
                  <a:rPr lang="cs-CZ" sz="2800" b="1" dirty="0">
                    <a:solidFill>
                      <a:schemeClr val="tx1"/>
                    </a:solidFill>
                  </a:rPr>
                  <a:t>  Y- c(1-t)Y =A </a:t>
                </a:r>
                <a:r>
                  <a:rPr lang="cs-CZ" sz="2800" b="1" dirty="0">
                    <a:solidFill>
                      <a:schemeClr val="tx1"/>
                    </a:solidFill>
                    <a:latin typeface="Yu Gothic UI Semibold" panose="020B0700000000000000" pitchFamily="34" charset="-128"/>
                    <a:ea typeface="Yu Gothic UI Semibold" panose="020B0700000000000000" pitchFamily="34" charset="-128"/>
                  </a:rPr>
                  <a:t>→</a:t>
                </a:r>
                <a:r>
                  <a:rPr lang="cs-CZ" sz="2800" b="1" dirty="0">
                    <a:solidFill>
                      <a:schemeClr val="tx1"/>
                    </a:solidFill>
                  </a:rPr>
                  <a:t>  Y(1-c(1-t))=A </a:t>
                </a:r>
              </a:p>
              <a:p>
                <a:pPr lvl="2" hangingPunct="0"/>
                <a:r>
                  <a:rPr lang="cs-CZ" sz="2800" b="1" dirty="0">
                    <a:solidFill>
                      <a:schemeClr val="tx1"/>
                    </a:solidFill>
                  </a:rPr>
                  <a:t>Y</a:t>
                </a:r>
                <a:r>
                  <a:rPr lang="cs-CZ" sz="2800" b="1" baseline="-25000" dirty="0">
                    <a:solidFill>
                      <a:schemeClr val="tx1"/>
                    </a:solidFill>
                  </a:rPr>
                  <a:t>E</a:t>
                </a:r>
                <a:r>
                  <a:rPr lang="cs-CZ" sz="28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sz="28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cs-CZ" sz="28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sz="28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  <m:r>
                          <a:rPr lang="cs-CZ" sz="2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sz="2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cs-CZ" sz="2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sz="2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𝐭</m:t>
                        </m:r>
                        <m:r>
                          <a:rPr lang="cs-CZ" sz="2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cs-CZ" sz="2800" b="1" dirty="0">
                    <a:solidFill>
                      <a:schemeClr val="tx1"/>
                    </a:solidFill>
                  </a:rPr>
                  <a:t>*A    </a:t>
                </a:r>
                <a:r>
                  <a:rPr lang="cs-CZ" sz="2400" dirty="0">
                    <a:solidFill>
                      <a:schemeClr val="tx1"/>
                    </a:solidFill>
                  </a:rPr>
                  <a:t>kde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sz="2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cs-CZ" sz="2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sz="2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  <m:r>
                          <a:rPr lang="cs-CZ" sz="2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sz="2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cs-CZ" sz="2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sz="2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𝐭</m:t>
                        </m:r>
                        <m:r>
                          <a:rPr lang="cs-CZ" sz="2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cs-CZ" sz="2400" dirty="0">
                    <a:solidFill>
                      <a:schemeClr val="tx1"/>
                    </a:solidFill>
                  </a:rPr>
                  <a:t>=</a:t>
                </a:r>
                <a:r>
                  <a:rPr lang="el-GR" sz="2400" dirty="0">
                    <a:solidFill>
                      <a:schemeClr val="tx1"/>
                    </a:solidFill>
                  </a:rPr>
                  <a:t>α</a:t>
                </a:r>
                <a:r>
                  <a:rPr lang="cs-CZ" sz="2400" dirty="0">
                    <a:solidFill>
                      <a:schemeClr val="tx1"/>
                    </a:solidFill>
                  </a:rPr>
                  <a:t> </a:t>
                </a:r>
                <a:r>
                  <a:rPr lang="cs-CZ" sz="2000" dirty="0">
                    <a:solidFill>
                      <a:schemeClr val="tx1"/>
                    </a:solidFill>
                  </a:rPr>
                  <a:t>(jednoduchý výdajový multiplikátor   </a:t>
                </a:r>
              </a:p>
              <a:p>
                <a:pPr marL="960120" lvl="2" indent="0" hangingPunct="0">
                  <a:buNone/>
                </a:pPr>
                <a:r>
                  <a:rPr lang="cs-CZ" sz="2000" dirty="0">
                    <a:solidFill>
                      <a:schemeClr val="tx1"/>
                    </a:solidFill>
                  </a:rPr>
                  <a:t>                                                                                            třísektorové ekonomiky)</a:t>
                </a:r>
                <a:endParaRPr lang="cs-CZ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0E106ADE-B463-4C6E-A026-C62A4598A4E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61765" y="152400"/>
                <a:ext cx="8830235" cy="6615953"/>
              </a:xfrm>
              <a:blipFill>
                <a:blip r:embed="rId2"/>
                <a:stretch>
                  <a:fillRect l="-690" t="-1935" r="-96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Obrázek 4">
            <a:extLst>
              <a:ext uri="{FF2B5EF4-FFF2-40B4-BE49-F238E27FC236}">
                <a16:creationId xmlns:a16="http://schemas.microsoft.com/office/drawing/2014/main" id="{56E48F9D-8C9A-4621-BCD9-89F7EF7CE6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103" y="292473"/>
            <a:ext cx="2204027" cy="1061198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5C5885BD-1AB7-4461-8B80-53C698E5E8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7738" y="1353671"/>
            <a:ext cx="2204027" cy="1373637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7C29DA35-D543-4C90-A14B-FB0B7ECBF9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130693"/>
            <a:ext cx="3738282" cy="1948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333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FA70B-26DB-4F85-8595-49D11B27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478306" cy="4601183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Třísektorový </a:t>
            </a:r>
            <a:r>
              <a:rPr lang="cs-CZ" sz="4400" b="1" dirty="0">
                <a:solidFill>
                  <a:schemeClr val="accent5">
                    <a:lumMod val="50000"/>
                  </a:schemeClr>
                </a:solidFill>
              </a:rPr>
              <a:t>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0E106ADE-B463-4C6E-A026-C62A4598A4E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361765" y="152400"/>
                <a:ext cx="8830235" cy="6615953"/>
              </a:xfrm>
            </p:spPr>
            <p:txBody>
              <a:bodyPr anchor="t">
                <a:normAutofit/>
              </a:bodyPr>
              <a:lstStyle/>
              <a:p>
                <a:pPr hangingPunct="0"/>
                <a:r>
                  <a:rPr lang="el-GR" sz="2800" dirty="0">
                    <a:solidFill>
                      <a:schemeClr val="tx1"/>
                    </a:solidFill>
                  </a:rPr>
                  <a:t>α</a:t>
                </a:r>
                <a:r>
                  <a:rPr lang="cs-CZ" sz="280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sz="28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cs-CZ" sz="28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sz="28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  <m:r>
                          <a:rPr lang="cs-CZ" sz="2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sz="2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cs-CZ" sz="2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sz="2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𝐭</m:t>
                        </m:r>
                        <m:r>
                          <a:rPr lang="cs-CZ" sz="2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cs-CZ" sz="2800" dirty="0">
                    <a:solidFill>
                      <a:schemeClr val="tx1"/>
                    </a:solidFill>
                  </a:rPr>
                  <a:t>  </a:t>
                </a:r>
                <a:endParaRPr lang="cs-CZ" sz="3600" dirty="0">
                  <a:solidFill>
                    <a:schemeClr val="tx1"/>
                  </a:solidFill>
                </a:endParaRPr>
              </a:p>
              <a:p>
                <a:pPr lvl="3" hangingPunct="0"/>
                <a:r>
                  <a:rPr lang="cs-CZ" sz="2000" dirty="0">
                    <a:solidFill>
                      <a:schemeClr val="tx1"/>
                    </a:solidFill>
                  </a:rPr>
                  <a:t>vyjadřuje změnu rovnovážného důchodu v závislosti na změně autonomních výdajů (∆Y=</a:t>
                </a:r>
                <a:r>
                  <a:rPr lang="el-GR" sz="2000" dirty="0">
                    <a:solidFill>
                      <a:schemeClr val="tx1"/>
                    </a:solidFill>
                  </a:rPr>
                  <a:t>α</a:t>
                </a:r>
                <a:r>
                  <a:rPr lang="cs-CZ" sz="2000" dirty="0">
                    <a:solidFill>
                      <a:schemeClr val="tx1"/>
                    </a:solidFill>
                  </a:rPr>
                  <a:t>*∆I nebo ∆Y=</a:t>
                </a:r>
                <a:r>
                  <a:rPr lang="el-GR" sz="2000" dirty="0">
                    <a:solidFill>
                      <a:schemeClr val="tx1"/>
                    </a:solidFill>
                  </a:rPr>
                  <a:t>α</a:t>
                </a:r>
                <a:r>
                  <a:rPr lang="cs-CZ" sz="2000" dirty="0">
                    <a:solidFill>
                      <a:schemeClr val="tx1"/>
                    </a:solidFill>
                  </a:rPr>
                  <a:t>*∆G )</a:t>
                </a:r>
              </a:p>
              <a:p>
                <a:pPr lvl="3" hangingPunct="0"/>
                <a:r>
                  <a:rPr lang="cs-CZ" sz="2000" dirty="0">
                    <a:solidFill>
                      <a:schemeClr val="tx1"/>
                    </a:solidFill>
                  </a:rPr>
                  <a:t>jeho modifikací jsou další multiplikátory (transferových plateb, daňový …)</a:t>
                </a:r>
              </a:p>
            </p:txBody>
          </p:sp>
        </mc:Choice>
        <mc:Fallback xmlns="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0E106ADE-B463-4C6E-A026-C62A4598A4E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61765" y="152400"/>
                <a:ext cx="8830235" cy="6615953"/>
              </a:xfrm>
              <a:blipFill>
                <a:blip r:embed="rId2"/>
                <a:stretch>
                  <a:fillRect l="-1104" t="-9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bdélník 5">
            <a:extLst>
              <a:ext uri="{FF2B5EF4-FFF2-40B4-BE49-F238E27FC236}">
                <a16:creationId xmlns:a16="http://schemas.microsoft.com/office/drawing/2014/main" id="{2A85EE64-BAB0-42DF-93E7-6B7C60A68056}"/>
              </a:ext>
            </a:extLst>
          </p:cNvPr>
          <p:cNvSpPr/>
          <p:nvPr/>
        </p:nvSpPr>
        <p:spPr>
          <a:xfrm>
            <a:off x="8538746" y="1993266"/>
            <a:ext cx="3653254" cy="317009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ve třísektorovém modelu ekonomiky rovnovážný důchod (Y) roste, jestliže: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pt-B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oste G, IA, TR, Ca,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klesají Ta, </a:t>
            </a:r>
          </a:p>
          <a:p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lang="cs-CZ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pak je křivka AD výše položená</a:t>
            </a:r>
          </a:p>
          <a:p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a pokud: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roste c a klesá t, pak také↑ </a:t>
            </a:r>
            <a:r>
              <a:rPr lang="el-G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α</a:t>
            </a: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lang="cs-CZ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pak je funkce AD je strmější 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284004A-FBC2-4448-8E4A-78F8D96EF4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6473" y="2038828"/>
            <a:ext cx="5489464" cy="3539936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3676943E-1798-49FD-B62C-C057A524FF8B}"/>
              </a:ext>
            </a:extLst>
          </p:cNvPr>
          <p:cNvSpPr/>
          <p:nvPr/>
        </p:nvSpPr>
        <p:spPr>
          <a:xfrm>
            <a:off x="762001" y="5877529"/>
            <a:ext cx="10700326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Chce-li vláda zvýšit produkt v ekonomice a provést tak expanzivní fiskální politiku (podpořit AD) pak může: a) zvýšit vládní výdaje </a:t>
            </a:r>
            <a:r>
              <a:rPr lang="cs-CZ" i="1" dirty="0">
                <a:solidFill>
                  <a:srgbClr val="000000"/>
                </a:solidFill>
                <a:latin typeface="Times New Roman" panose="02020603050405020304" pitchFamily="18" charset="0"/>
              </a:rPr>
              <a:t>G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, b) zvýšit transferové platby </a:t>
            </a:r>
            <a:r>
              <a:rPr lang="cs-CZ" i="1" dirty="0">
                <a:solidFill>
                  <a:srgbClr val="000000"/>
                </a:solidFill>
                <a:latin typeface="Times New Roman" panose="02020603050405020304" pitchFamily="18" charset="0"/>
              </a:rPr>
              <a:t>TR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, c) snížit autonomní daně </a:t>
            </a:r>
            <a:r>
              <a:rPr lang="cs-CZ" i="1" dirty="0">
                <a:solidFill>
                  <a:srgbClr val="000000"/>
                </a:solidFill>
                <a:latin typeface="Times New Roman" panose="02020603050405020304" pitchFamily="18" charset="0"/>
              </a:rPr>
              <a:t>Ta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a/nebo d) snížit sazbu daně </a:t>
            </a:r>
            <a:r>
              <a:rPr lang="cs-CZ" i="1" dirty="0">
                <a:solidFill>
                  <a:srgbClr val="000000"/>
                </a:solidFill>
                <a:latin typeface="Times New Roman" panose="02020603050405020304" pitchFamily="18" charset="0"/>
              </a:rPr>
              <a:t>t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. V případě, že chce ekonomik „přibrzdit“, bude se chovat v rámci restriktivní fiskální politiky opačně. </a:t>
            </a:r>
          </a:p>
        </p:txBody>
      </p:sp>
    </p:spTree>
    <p:extLst>
      <p:ext uri="{BB962C8B-B14F-4D97-AF65-F5344CB8AC3E}">
        <p14:creationId xmlns:p14="http://schemas.microsoft.com/office/powerpoint/2010/main" val="3484752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FA70B-26DB-4F85-8595-49D11B27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478306" cy="4601183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Analýza státního rozpočtu</a:t>
            </a:r>
            <a:endParaRPr lang="cs-CZ" sz="4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106ADE-B463-4C6E-A026-C62A4598A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1765" y="152400"/>
            <a:ext cx="8830235" cy="6615953"/>
          </a:xfrm>
        </p:spPr>
        <p:txBody>
          <a:bodyPr anchor="t">
            <a:normAutofit/>
          </a:bodyPr>
          <a:lstStyle/>
          <a:p>
            <a:pPr hangingPunct="0"/>
            <a:r>
              <a:rPr lang="cs-CZ" sz="2800" dirty="0">
                <a:solidFill>
                  <a:schemeClr val="tx1"/>
                </a:solidFill>
              </a:rPr>
              <a:t>saldo státního rozpočtu = příjmy – výdaje</a:t>
            </a:r>
          </a:p>
          <a:p>
            <a:pPr lvl="1" hangingPunct="0"/>
            <a:r>
              <a:rPr lang="cs-CZ" dirty="0">
                <a:solidFill>
                  <a:schemeClr val="tx1"/>
                </a:solidFill>
              </a:rPr>
              <a:t>příjmy státního rozpočtu tvoří daně (</a:t>
            </a:r>
            <a:r>
              <a:rPr lang="cs-CZ" b="1" dirty="0">
                <a:solidFill>
                  <a:schemeClr val="tx1"/>
                </a:solidFill>
              </a:rPr>
              <a:t>T</a:t>
            </a:r>
            <a:r>
              <a:rPr lang="cs-CZ" dirty="0">
                <a:solidFill>
                  <a:schemeClr val="tx1"/>
                </a:solidFill>
              </a:rPr>
              <a:t>) (důchodové (</a:t>
            </a:r>
            <a:r>
              <a:rPr lang="cs-CZ" b="1" dirty="0">
                <a:solidFill>
                  <a:schemeClr val="tx1"/>
                </a:solidFill>
              </a:rPr>
              <a:t>t*Y</a:t>
            </a:r>
            <a:r>
              <a:rPr lang="cs-CZ" dirty="0">
                <a:solidFill>
                  <a:schemeClr val="tx1"/>
                </a:solidFill>
              </a:rPr>
              <a:t>) a autonomní (</a:t>
            </a:r>
            <a:r>
              <a:rPr lang="cs-CZ" b="1" dirty="0">
                <a:solidFill>
                  <a:schemeClr val="tx1"/>
                </a:solidFill>
              </a:rPr>
              <a:t>Ta</a:t>
            </a:r>
            <a:r>
              <a:rPr lang="cs-CZ" dirty="0">
                <a:solidFill>
                  <a:schemeClr val="tx1"/>
                </a:solidFill>
              </a:rPr>
              <a:t>))</a:t>
            </a:r>
          </a:p>
          <a:p>
            <a:pPr lvl="1" hangingPunct="0"/>
            <a:r>
              <a:rPr lang="cs-CZ" dirty="0">
                <a:solidFill>
                  <a:schemeClr val="tx1"/>
                </a:solidFill>
              </a:rPr>
              <a:t>výdaje státního rozpočtu tvoří vládní výdaje na nákup statků a služeb (</a:t>
            </a:r>
            <a:r>
              <a:rPr lang="cs-CZ" b="1" dirty="0">
                <a:solidFill>
                  <a:schemeClr val="tx1"/>
                </a:solidFill>
              </a:rPr>
              <a:t>G</a:t>
            </a:r>
            <a:r>
              <a:rPr lang="cs-CZ" dirty="0">
                <a:solidFill>
                  <a:schemeClr val="tx1"/>
                </a:solidFill>
              </a:rPr>
              <a:t>) a transferové platby (</a:t>
            </a:r>
            <a:r>
              <a:rPr lang="cs-CZ" b="1" dirty="0">
                <a:solidFill>
                  <a:schemeClr val="tx1"/>
                </a:solidFill>
              </a:rPr>
              <a:t>TR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 marL="0" indent="0" hangingPunct="0">
              <a:buNone/>
            </a:pPr>
            <a:r>
              <a:rPr lang="cs-CZ" sz="2400" b="1" dirty="0">
                <a:solidFill>
                  <a:schemeClr val="tx1"/>
                </a:solidFill>
              </a:rPr>
              <a:t>				BS = T – (G+TR)</a:t>
            </a:r>
          </a:p>
          <a:p>
            <a:pPr marL="0" indent="0" hangingPunct="0">
              <a:buNone/>
            </a:pPr>
            <a:r>
              <a:rPr lang="cs-CZ" sz="2400" b="1" dirty="0">
                <a:solidFill>
                  <a:schemeClr val="tx1"/>
                </a:solidFill>
              </a:rPr>
              <a:t>				BS = Ta + t*Y-G-TR</a:t>
            </a:r>
          </a:p>
          <a:p>
            <a:pPr hangingPunct="0"/>
            <a:r>
              <a:rPr lang="cs-CZ" sz="2400" dirty="0">
                <a:solidFill>
                  <a:schemeClr val="tx1"/>
                </a:solidFill>
              </a:rPr>
              <a:t>státní rozpočet může být vyrovnaný (BS=0), přebytkový (BS&gt;0) nebo deficitní (BS&lt;0)</a:t>
            </a:r>
          </a:p>
          <a:p>
            <a:pPr hangingPunct="0"/>
            <a:r>
              <a:rPr lang="cs-CZ" sz="2400" dirty="0">
                <a:solidFill>
                  <a:schemeClr val="tx1"/>
                </a:solidFill>
              </a:rPr>
              <a:t>rozlišujeme 3 typy rozpočtů:</a:t>
            </a:r>
          </a:p>
          <a:p>
            <a:pPr lvl="1" hangingPunct="0"/>
            <a:r>
              <a:rPr lang="cs-CZ" sz="2200" dirty="0">
                <a:solidFill>
                  <a:schemeClr val="tx1"/>
                </a:solidFill>
              </a:rPr>
              <a:t>běžný rozpočet: BS = Ta + </a:t>
            </a:r>
            <a:r>
              <a:rPr lang="cs-CZ" sz="2200" dirty="0" err="1">
                <a:solidFill>
                  <a:schemeClr val="tx1"/>
                </a:solidFill>
              </a:rPr>
              <a:t>tY</a:t>
            </a:r>
            <a:r>
              <a:rPr lang="cs-CZ" sz="2200" dirty="0">
                <a:solidFill>
                  <a:schemeClr val="tx1"/>
                </a:solidFill>
              </a:rPr>
              <a:t>-G-TR</a:t>
            </a:r>
          </a:p>
          <a:p>
            <a:pPr lvl="2" hangingPunct="0"/>
            <a:r>
              <a:rPr lang="cs-CZ" sz="2000" dirty="0">
                <a:solidFill>
                  <a:schemeClr val="tx1"/>
                </a:solidFill>
              </a:rPr>
              <a:t>jaký je skutečný rozpočet při daném (resp. rovnovážném) důchodu</a:t>
            </a:r>
          </a:p>
          <a:p>
            <a:pPr lvl="1" hangingPunct="0"/>
            <a:r>
              <a:rPr lang="cs-CZ" sz="2200" dirty="0">
                <a:solidFill>
                  <a:schemeClr val="tx1"/>
                </a:solidFill>
              </a:rPr>
              <a:t>strukturální rozpočet: BS</a:t>
            </a:r>
            <a:r>
              <a:rPr lang="cs-CZ" sz="2200" baseline="-25000" dirty="0">
                <a:solidFill>
                  <a:schemeClr val="tx1"/>
                </a:solidFill>
              </a:rPr>
              <a:t>S</a:t>
            </a:r>
            <a:r>
              <a:rPr lang="cs-CZ" sz="2200" dirty="0">
                <a:solidFill>
                  <a:schemeClr val="tx1"/>
                </a:solidFill>
              </a:rPr>
              <a:t> = Ta + </a:t>
            </a:r>
            <a:r>
              <a:rPr lang="cs-CZ" sz="2200" dirty="0" err="1">
                <a:solidFill>
                  <a:schemeClr val="tx1"/>
                </a:solidFill>
              </a:rPr>
              <a:t>tY</a:t>
            </a:r>
            <a:r>
              <a:rPr lang="cs-CZ" sz="2200" dirty="0">
                <a:solidFill>
                  <a:schemeClr val="tx1"/>
                </a:solidFill>
              </a:rPr>
              <a:t>*-G-TR  (</a:t>
            </a:r>
            <a:r>
              <a:rPr lang="cs-CZ" dirty="0">
                <a:solidFill>
                  <a:schemeClr val="tx1"/>
                </a:solidFill>
              </a:rPr>
              <a:t>Y*-potenciální produktu</a:t>
            </a:r>
            <a:r>
              <a:rPr lang="cs-CZ" sz="2200" dirty="0">
                <a:solidFill>
                  <a:schemeClr val="tx1"/>
                </a:solidFill>
              </a:rPr>
              <a:t>)</a:t>
            </a:r>
          </a:p>
          <a:p>
            <a:pPr lvl="2" hangingPunct="0"/>
            <a:r>
              <a:rPr lang="cs-CZ" sz="2000" dirty="0">
                <a:solidFill>
                  <a:schemeClr val="tx1"/>
                </a:solidFill>
              </a:rPr>
              <a:t>jaký by mohl být rozpočet, pokud by ekonomika při daných makroekonomických proměnných (T, G, TR) produkovala na úrovni potenciálního produktu</a:t>
            </a:r>
          </a:p>
          <a:p>
            <a:pPr lvl="1" hangingPunct="0"/>
            <a:r>
              <a:rPr lang="cs-CZ" sz="2200" dirty="0">
                <a:solidFill>
                  <a:schemeClr val="tx1"/>
                </a:solidFill>
              </a:rPr>
              <a:t>cyklický rozpočet: BS</a:t>
            </a:r>
            <a:r>
              <a:rPr lang="cs-CZ" sz="2200" baseline="-25000" dirty="0">
                <a:solidFill>
                  <a:schemeClr val="tx1"/>
                </a:solidFill>
              </a:rPr>
              <a:t>C</a:t>
            </a:r>
            <a:r>
              <a:rPr lang="cs-CZ" sz="2200" dirty="0">
                <a:solidFill>
                  <a:schemeClr val="tx1"/>
                </a:solidFill>
              </a:rPr>
              <a:t> = BS - BS</a:t>
            </a:r>
            <a:r>
              <a:rPr lang="cs-CZ" sz="2200" baseline="-25000" dirty="0">
                <a:solidFill>
                  <a:schemeClr val="tx1"/>
                </a:solidFill>
              </a:rPr>
              <a:t>S</a:t>
            </a:r>
            <a:r>
              <a:rPr lang="cs-CZ" sz="2200" dirty="0">
                <a:solidFill>
                  <a:schemeClr val="tx1"/>
                </a:solidFill>
              </a:rPr>
              <a:t> = t(Y-Y*)</a:t>
            </a:r>
          </a:p>
          <a:p>
            <a:pPr lvl="2" hangingPunct="0"/>
            <a:r>
              <a:rPr lang="cs-CZ" sz="2000" dirty="0">
                <a:solidFill>
                  <a:schemeClr val="tx1"/>
                </a:solidFill>
              </a:rPr>
              <a:t>jak si na tom „stojí“ skutečný rozpočet oproti tomu, jaký by byl v </a:t>
            </a:r>
            <a:r>
              <a:rPr lang="cs-CZ" sz="2000">
                <a:solidFill>
                  <a:schemeClr val="tx1"/>
                </a:solidFill>
              </a:rPr>
              <a:t>případě potenciálu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841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FA70B-26DB-4F85-8595-49D11B27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478306" cy="4601183"/>
          </a:xfrm>
        </p:spPr>
        <p:txBody>
          <a:bodyPr>
            <a:normAutofit/>
          </a:bodyPr>
          <a:lstStyle/>
          <a:p>
            <a:r>
              <a:rPr lang="cs-CZ" sz="4000" b="1" dirty="0" err="1">
                <a:solidFill>
                  <a:schemeClr val="accent5">
                    <a:lumMod val="50000"/>
                  </a:schemeClr>
                </a:solidFill>
              </a:rPr>
              <a:t>Čtyřsektorový</a:t>
            </a:r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4400" b="1" dirty="0">
                <a:solidFill>
                  <a:schemeClr val="accent5">
                    <a:lumMod val="50000"/>
                  </a:schemeClr>
                </a:solidFill>
              </a:rPr>
              <a:t>model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0E106ADE-B463-4C6E-A026-C62A4598A4E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361765" y="152400"/>
                <a:ext cx="8830235" cy="6615953"/>
              </a:xfrm>
            </p:spPr>
            <p:txBody>
              <a:bodyPr anchor="t">
                <a:normAutofit fontScale="92500" lnSpcReduction="10000"/>
              </a:bodyPr>
              <a:lstStyle/>
              <a:p>
                <a:pPr hangingPunct="0"/>
                <a:r>
                  <a:rPr lang="cs-CZ" sz="2600" dirty="0">
                    <a:solidFill>
                      <a:schemeClr val="tx1"/>
                    </a:solidFill>
                  </a:rPr>
                  <a:t>domácnosti, firmy, stát (vláda), </a:t>
                </a:r>
                <a:r>
                  <a:rPr lang="cs-CZ" sz="2600" b="1" dirty="0">
                    <a:solidFill>
                      <a:schemeClr val="tx1"/>
                    </a:solidFill>
                  </a:rPr>
                  <a:t>zahraničí (NX)</a:t>
                </a:r>
                <a:endParaRPr lang="cs-CZ" sz="2400" b="1" dirty="0">
                  <a:solidFill>
                    <a:schemeClr val="tx1"/>
                  </a:solidFill>
                </a:endParaRPr>
              </a:p>
              <a:p>
                <a:pPr lvl="1" hangingPunct="0"/>
                <a:r>
                  <a:rPr lang="cs-CZ" sz="2400" dirty="0">
                    <a:solidFill>
                      <a:schemeClr val="tx1"/>
                    </a:solidFill>
                  </a:rPr>
                  <a:t>vývoz, export </a:t>
                </a:r>
                <a:r>
                  <a:rPr lang="cs-CZ" sz="2400" b="1" dirty="0">
                    <a:solidFill>
                      <a:schemeClr val="tx1"/>
                    </a:solidFill>
                  </a:rPr>
                  <a:t>(EX)</a:t>
                </a:r>
              </a:p>
              <a:p>
                <a:pPr lvl="1" hangingPunct="0"/>
                <a:r>
                  <a:rPr lang="cs-CZ" sz="2400" dirty="0">
                    <a:solidFill>
                      <a:schemeClr val="tx1"/>
                    </a:solidFill>
                  </a:rPr>
                  <a:t>dovoz, import  </a:t>
                </a:r>
                <a:r>
                  <a:rPr lang="cs-CZ" sz="2400" b="1" dirty="0">
                    <a:solidFill>
                      <a:schemeClr val="tx1"/>
                    </a:solidFill>
                  </a:rPr>
                  <a:t>(IM)</a:t>
                </a:r>
                <a:r>
                  <a:rPr lang="cs-CZ" sz="2400" dirty="0">
                    <a:solidFill>
                      <a:schemeClr val="tx1"/>
                    </a:solidFill>
                  </a:rPr>
                  <a:t>,kdy </a:t>
                </a:r>
                <a:r>
                  <a:rPr lang="cs-CZ" sz="2400" b="1" dirty="0">
                    <a:solidFill>
                      <a:schemeClr val="tx1"/>
                    </a:solidFill>
                  </a:rPr>
                  <a:t>IM=IMa+m*Y   </a:t>
                </a:r>
                <a:r>
                  <a:rPr lang="cs-CZ" sz="2400" dirty="0">
                    <a:solidFill>
                      <a:schemeClr val="tx1"/>
                    </a:solidFill>
                  </a:rPr>
                  <a:t>(m=mezní sklon k importu; m=∆IM/∆Y)</a:t>
                </a:r>
                <a:endParaRPr lang="cs-CZ" sz="2400" b="1" dirty="0">
                  <a:solidFill>
                    <a:schemeClr val="tx1"/>
                  </a:solidFill>
                </a:endParaRPr>
              </a:p>
              <a:p>
                <a:pPr lvl="1" hangingPunct="0"/>
                <a:r>
                  <a:rPr lang="cs-CZ" sz="2400" b="1" dirty="0">
                    <a:solidFill>
                      <a:schemeClr val="tx1"/>
                    </a:solidFill>
                  </a:rPr>
                  <a:t>čistý export: NX=EX-IM → NX=EX-</a:t>
                </a:r>
                <a:r>
                  <a:rPr lang="cs-CZ" sz="2400" b="1" dirty="0" err="1">
                    <a:solidFill>
                      <a:schemeClr val="tx1"/>
                    </a:solidFill>
                  </a:rPr>
                  <a:t>IMa</a:t>
                </a:r>
                <a:r>
                  <a:rPr lang="cs-CZ" sz="2400" b="1" dirty="0">
                    <a:solidFill>
                      <a:schemeClr val="tx1"/>
                    </a:solidFill>
                  </a:rPr>
                  <a:t>-m*Y</a:t>
                </a:r>
                <a:r>
                  <a:rPr lang="cs-CZ" sz="2400" dirty="0">
                    <a:solidFill>
                      <a:schemeClr val="tx1"/>
                    </a:solidFill>
                  </a:rPr>
                  <a:t>	 </a:t>
                </a:r>
              </a:p>
              <a:p>
                <a:pPr lvl="1" hangingPunct="0"/>
                <a:endParaRPr lang="cs-CZ" sz="2400" b="1" dirty="0">
                  <a:solidFill>
                    <a:schemeClr val="tx1"/>
                  </a:solidFill>
                </a:endParaRPr>
              </a:p>
              <a:p>
                <a:pPr hangingPunct="0"/>
                <a:r>
                  <a:rPr lang="cs-CZ" sz="3000" b="1" dirty="0">
                    <a:solidFill>
                      <a:schemeClr val="tx1"/>
                    </a:solidFill>
                  </a:rPr>
                  <a:t>AD = C + I + G + </a:t>
                </a:r>
                <a:r>
                  <a:rPr lang="cs-CZ" sz="3000" b="1" dirty="0">
                    <a:solidFill>
                      <a:srgbClr val="0070C0"/>
                    </a:solidFill>
                  </a:rPr>
                  <a:t>NX</a:t>
                </a:r>
              </a:p>
              <a:p>
                <a:pPr hangingPunct="0"/>
                <a:r>
                  <a:rPr lang="cs-CZ" sz="3000" b="1" dirty="0">
                    <a:solidFill>
                      <a:schemeClr val="tx1"/>
                    </a:solidFill>
                  </a:rPr>
                  <a:t>AD = </a:t>
                </a:r>
                <a:r>
                  <a:rPr lang="cs-CZ" sz="3000" b="1" dirty="0" err="1">
                    <a:solidFill>
                      <a:schemeClr val="tx1"/>
                    </a:solidFill>
                  </a:rPr>
                  <a:t>Ca+</a:t>
                </a:r>
                <a:r>
                  <a:rPr lang="cs-CZ" sz="3000" b="1" u="sng" dirty="0" err="1">
                    <a:solidFill>
                      <a:schemeClr val="tx1"/>
                    </a:solidFill>
                  </a:rPr>
                  <a:t>c</a:t>
                </a:r>
                <a:r>
                  <a:rPr lang="cs-CZ" sz="3000" b="1" u="sng" dirty="0">
                    <a:solidFill>
                      <a:schemeClr val="tx1"/>
                    </a:solidFill>
                  </a:rPr>
                  <a:t>*</a:t>
                </a:r>
                <a:r>
                  <a:rPr lang="cs-CZ" sz="3000" b="1" u="sng" dirty="0" err="1">
                    <a:solidFill>
                      <a:schemeClr val="tx1"/>
                    </a:solidFill>
                  </a:rPr>
                  <a:t>Y</a:t>
                </a:r>
                <a:r>
                  <a:rPr lang="cs-CZ" sz="3000" b="1" dirty="0" err="1">
                    <a:solidFill>
                      <a:schemeClr val="tx1"/>
                    </a:solidFill>
                  </a:rPr>
                  <a:t>+c</a:t>
                </a:r>
                <a:r>
                  <a:rPr lang="cs-CZ" sz="3000" b="1" dirty="0">
                    <a:solidFill>
                      <a:schemeClr val="tx1"/>
                    </a:solidFill>
                  </a:rPr>
                  <a:t>*TR-c*Ta</a:t>
                </a:r>
                <a:r>
                  <a:rPr lang="cs-CZ" sz="3000" b="1" u="sng" dirty="0">
                    <a:solidFill>
                      <a:schemeClr val="tx1"/>
                    </a:solidFill>
                  </a:rPr>
                  <a:t>-c*t*Y </a:t>
                </a:r>
                <a:r>
                  <a:rPr lang="cs-CZ" sz="3000" b="1" dirty="0">
                    <a:solidFill>
                      <a:schemeClr val="tx1"/>
                    </a:solidFill>
                  </a:rPr>
                  <a:t>+I + G + </a:t>
                </a:r>
                <a:r>
                  <a:rPr lang="cs-CZ" sz="3000" b="1" dirty="0">
                    <a:solidFill>
                      <a:srgbClr val="0070C0"/>
                    </a:solidFill>
                  </a:rPr>
                  <a:t>EX – </a:t>
                </a:r>
                <a:r>
                  <a:rPr lang="cs-CZ" sz="3000" b="1" dirty="0" err="1">
                    <a:solidFill>
                      <a:srgbClr val="0070C0"/>
                    </a:solidFill>
                  </a:rPr>
                  <a:t>IMa</a:t>
                </a:r>
                <a:r>
                  <a:rPr lang="cs-CZ" sz="3000" b="1" dirty="0">
                    <a:solidFill>
                      <a:srgbClr val="0070C0"/>
                    </a:solidFill>
                  </a:rPr>
                  <a:t> - </a:t>
                </a:r>
                <a:r>
                  <a:rPr lang="cs-CZ" sz="3000" b="1" u="sng" dirty="0">
                    <a:solidFill>
                      <a:srgbClr val="0070C0"/>
                    </a:solidFill>
                  </a:rPr>
                  <a:t>m*Y</a:t>
                </a:r>
              </a:p>
              <a:p>
                <a:pPr hangingPunct="0"/>
                <a:r>
                  <a:rPr lang="cs-CZ" sz="3000" b="1" dirty="0">
                    <a:solidFill>
                      <a:schemeClr val="tx1"/>
                    </a:solidFill>
                  </a:rPr>
                  <a:t>AD = </a:t>
                </a:r>
                <a:r>
                  <a:rPr lang="cs-CZ" sz="3000" b="1" dirty="0" err="1">
                    <a:solidFill>
                      <a:schemeClr val="tx1"/>
                    </a:solidFill>
                  </a:rPr>
                  <a:t>A+</a:t>
                </a:r>
                <a:r>
                  <a:rPr lang="cs-CZ" sz="3000" b="1" u="sng" dirty="0" err="1">
                    <a:solidFill>
                      <a:schemeClr val="tx1"/>
                    </a:solidFill>
                  </a:rPr>
                  <a:t>c</a:t>
                </a:r>
                <a:r>
                  <a:rPr lang="cs-CZ" sz="3000" b="1" u="sng" dirty="0">
                    <a:solidFill>
                      <a:schemeClr val="tx1"/>
                    </a:solidFill>
                  </a:rPr>
                  <a:t>*Y</a:t>
                </a:r>
                <a:r>
                  <a:rPr lang="cs-CZ" sz="3000" b="1" dirty="0">
                    <a:solidFill>
                      <a:schemeClr val="tx1"/>
                    </a:solidFill>
                  </a:rPr>
                  <a:t>-</a:t>
                </a:r>
                <a:r>
                  <a:rPr lang="cs-CZ" sz="3000" b="1" u="sng" dirty="0">
                    <a:solidFill>
                      <a:schemeClr val="tx1"/>
                    </a:solidFill>
                  </a:rPr>
                  <a:t>c*t*Y</a:t>
                </a:r>
                <a:r>
                  <a:rPr lang="cs-CZ" sz="3000" b="1" u="sng" dirty="0">
                    <a:solidFill>
                      <a:srgbClr val="0070C0"/>
                    </a:solidFill>
                  </a:rPr>
                  <a:t>-m*Y</a:t>
                </a:r>
                <a:r>
                  <a:rPr lang="cs-CZ" sz="3000" b="1" dirty="0">
                    <a:solidFill>
                      <a:srgbClr val="0070C0"/>
                    </a:solidFill>
                  </a:rPr>
                  <a:t>        </a:t>
                </a:r>
                <a:r>
                  <a:rPr lang="cs-CZ" sz="2600" dirty="0">
                    <a:solidFill>
                      <a:srgbClr val="0070C0"/>
                    </a:solidFill>
                  </a:rPr>
                  <a:t> </a:t>
                </a:r>
                <a:r>
                  <a:rPr lang="cs-CZ" sz="2600" dirty="0">
                    <a:solidFill>
                      <a:schemeClr val="tx1"/>
                    </a:solidFill>
                  </a:rPr>
                  <a:t>kde A=</a:t>
                </a:r>
                <a:r>
                  <a:rPr lang="cs-CZ" sz="2600" dirty="0" err="1">
                    <a:solidFill>
                      <a:schemeClr val="tx1"/>
                    </a:solidFill>
                  </a:rPr>
                  <a:t>Ca+cTR-cTa+I+G</a:t>
                </a:r>
                <a:r>
                  <a:rPr lang="cs-CZ" sz="2600" dirty="0" err="1">
                    <a:solidFill>
                      <a:srgbClr val="0070C0"/>
                    </a:solidFill>
                  </a:rPr>
                  <a:t>+EX-IMa</a:t>
                </a:r>
                <a:endParaRPr lang="cs-CZ" sz="2600" dirty="0">
                  <a:solidFill>
                    <a:srgbClr val="0070C0"/>
                  </a:solidFill>
                </a:endParaRPr>
              </a:p>
              <a:p>
                <a:pPr hangingPunct="0"/>
                <a:r>
                  <a:rPr lang="cs-CZ" sz="3000" b="1" dirty="0">
                    <a:solidFill>
                      <a:schemeClr val="tx1"/>
                    </a:solidFill>
                  </a:rPr>
                  <a:t>AD = A +[c(1-t)-m]Y</a:t>
                </a:r>
              </a:p>
              <a:p>
                <a:pPr hangingPunct="0"/>
                <a:r>
                  <a:rPr lang="cs-CZ" sz="3000" b="1" dirty="0">
                    <a:solidFill>
                      <a:schemeClr val="tx1"/>
                    </a:solidFill>
                    <a:highlight>
                      <a:srgbClr val="C0C0C0"/>
                    </a:highlight>
                  </a:rPr>
                  <a:t>AD = Y              podmínka rovnováhy</a:t>
                </a:r>
              </a:p>
              <a:p>
                <a:pPr hangingPunct="0"/>
                <a:r>
                  <a:rPr lang="cs-CZ" sz="3000" b="1" dirty="0">
                    <a:solidFill>
                      <a:schemeClr val="tx1"/>
                    </a:solidFill>
                  </a:rPr>
                  <a:t>Y</a:t>
                </a:r>
                <a:r>
                  <a:rPr lang="cs-CZ" sz="3000" b="1" baseline="-25000" dirty="0">
                    <a:solidFill>
                      <a:schemeClr val="tx1"/>
                    </a:solidFill>
                  </a:rPr>
                  <a:t>E</a:t>
                </a:r>
                <a:r>
                  <a:rPr lang="cs-CZ" sz="3000" b="1" dirty="0">
                    <a:solidFill>
                      <a:schemeClr val="tx1"/>
                    </a:solidFill>
                  </a:rPr>
                  <a:t>=A+[c(1-t)-m] Y</a:t>
                </a:r>
                <a:r>
                  <a:rPr lang="cs-CZ" sz="3000" b="1" dirty="0">
                    <a:solidFill>
                      <a:schemeClr val="tx1"/>
                    </a:solidFill>
                    <a:latin typeface="Yu Gothic UI Semibold" panose="020B0700000000000000" pitchFamily="34" charset="-128"/>
                    <a:ea typeface="Yu Gothic UI Semibold" panose="020B0700000000000000" pitchFamily="34" charset="-128"/>
                  </a:rPr>
                  <a:t>→</a:t>
                </a:r>
                <a:r>
                  <a:rPr lang="cs-CZ" sz="3000" b="1" dirty="0">
                    <a:solidFill>
                      <a:schemeClr val="tx1"/>
                    </a:solidFill>
                  </a:rPr>
                  <a:t>Y-[c(1-t)-m] Y=A</a:t>
                </a:r>
                <a:r>
                  <a:rPr lang="cs-CZ" sz="3000" b="1" dirty="0">
                    <a:solidFill>
                      <a:schemeClr val="tx1"/>
                    </a:solidFill>
                    <a:latin typeface="Yu Gothic UI Semibold" panose="020B0700000000000000" pitchFamily="34" charset="-128"/>
                    <a:ea typeface="Yu Gothic UI Semibold" panose="020B0700000000000000" pitchFamily="34" charset="-128"/>
                  </a:rPr>
                  <a:t>→</a:t>
                </a:r>
                <a:r>
                  <a:rPr lang="cs-CZ" sz="3000" b="1" dirty="0">
                    <a:solidFill>
                      <a:schemeClr val="tx1"/>
                    </a:solidFill>
                  </a:rPr>
                  <a:t>Y(1-c(1-t)+m)=A </a:t>
                </a:r>
              </a:p>
              <a:p>
                <a:pPr hangingPunct="0"/>
                <a:r>
                  <a:rPr lang="cs-CZ" sz="3000" b="1" dirty="0">
                    <a:solidFill>
                      <a:schemeClr val="tx1"/>
                    </a:solidFill>
                  </a:rPr>
                  <a:t>Y</a:t>
                </a:r>
                <a:r>
                  <a:rPr lang="cs-CZ" sz="3000" b="1" baseline="-25000" dirty="0">
                    <a:solidFill>
                      <a:schemeClr val="tx1"/>
                    </a:solidFill>
                  </a:rPr>
                  <a:t>E</a:t>
                </a:r>
                <a:r>
                  <a:rPr lang="cs-CZ" sz="30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0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sz="30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cs-CZ" sz="30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sz="30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  <m:d>
                          <m:dPr>
                            <m:ctrlPr>
                              <a:rPr lang="cs-CZ" sz="3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30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cs-CZ" sz="30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cs-CZ" sz="30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𝐭</m:t>
                            </m:r>
                          </m:e>
                        </m:d>
                        <m:r>
                          <a:rPr lang="cs-CZ" sz="3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sz="3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𝐦</m:t>
                        </m:r>
                      </m:den>
                    </m:f>
                  </m:oMath>
                </a14:m>
                <a:r>
                  <a:rPr lang="cs-CZ" sz="3000" b="1" dirty="0">
                    <a:solidFill>
                      <a:schemeClr val="tx1"/>
                    </a:solidFill>
                  </a:rPr>
                  <a:t>*A    </a:t>
                </a:r>
                <a:r>
                  <a:rPr lang="cs-CZ" sz="2600" dirty="0">
                    <a:solidFill>
                      <a:schemeClr val="tx1"/>
                    </a:solidFill>
                  </a:rPr>
                  <a:t>kde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6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sz="26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cs-CZ" sz="26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sz="26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  <m:d>
                          <m:dPr>
                            <m:ctrlPr>
                              <a:rPr lang="cs-CZ" sz="2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26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cs-CZ" sz="26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cs-CZ" sz="26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𝐭</m:t>
                            </m:r>
                          </m:e>
                        </m:d>
                        <m:r>
                          <a:rPr lang="cs-CZ" sz="26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sz="26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𝐦</m:t>
                        </m:r>
                      </m:den>
                    </m:f>
                  </m:oMath>
                </a14:m>
                <a:r>
                  <a:rPr lang="cs-CZ" sz="2600" dirty="0">
                    <a:solidFill>
                      <a:schemeClr val="tx1"/>
                    </a:solidFill>
                  </a:rPr>
                  <a:t>=</a:t>
                </a:r>
                <a:r>
                  <a:rPr lang="el-GR" sz="2600" dirty="0">
                    <a:solidFill>
                      <a:schemeClr val="tx1"/>
                    </a:solidFill>
                  </a:rPr>
                  <a:t>α</a:t>
                </a:r>
                <a:r>
                  <a:rPr lang="cs-CZ" sz="2600" baseline="-25000" dirty="0">
                    <a:solidFill>
                      <a:schemeClr val="tx1"/>
                    </a:solidFill>
                  </a:rPr>
                  <a:t>F</a:t>
                </a:r>
                <a:r>
                  <a:rPr lang="cs-CZ" sz="2600" dirty="0">
                    <a:solidFill>
                      <a:schemeClr val="tx1"/>
                    </a:solidFill>
                  </a:rPr>
                  <a:t> </a:t>
                </a:r>
                <a:r>
                  <a:rPr lang="cs-CZ" sz="2200" dirty="0">
                    <a:solidFill>
                      <a:schemeClr val="tx1"/>
                    </a:solidFill>
                  </a:rPr>
                  <a:t>(jednoduchý výdajový</a:t>
                </a:r>
              </a:p>
              <a:p>
                <a:pPr marL="0" indent="0" hangingPunct="0">
                  <a:buNone/>
                </a:pPr>
                <a:r>
                  <a:rPr lang="cs-CZ" sz="2200" dirty="0">
                    <a:solidFill>
                      <a:schemeClr val="tx1"/>
                    </a:solidFill>
                  </a:rPr>
                  <a:t> multiplikátor  otevřené ekonomiky)</a:t>
                </a:r>
                <a:endParaRPr lang="cs-CZ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0E106ADE-B463-4C6E-A026-C62A4598A4E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61765" y="152400"/>
                <a:ext cx="8830235" cy="6615953"/>
              </a:xfrm>
              <a:blipFill>
                <a:blip r:embed="rId2"/>
                <a:stretch>
                  <a:fillRect l="-1104" t="-1751" r="-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Obrázek 4">
            <a:extLst>
              <a:ext uri="{FF2B5EF4-FFF2-40B4-BE49-F238E27FC236}">
                <a16:creationId xmlns:a16="http://schemas.microsoft.com/office/drawing/2014/main" id="{56E48F9D-8C9A-4621-BCD9-89F7EF7CE6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103" y="292473"/>
            <a:ext cx="2204027" cy="1061198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5C5885BD-1AB7-4461-8B80-53C698E5E8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7738" y="1353671"/>
            <a:ext cx="2204027" cy="1373637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7C29DA35-D543-4C90-A14B-FB0B7ECBF9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42674" y="3951504"/>
            <a:ext cx="2035632" cy="1061198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3794119-C02C-499D-BAE4-F8BE7C6D5B3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7749" y="5015753"/>
            <a:ext cx="260985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296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A6DAD39-2C5E-49B5-A318-C3F730230A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4">
                    <a:lumMod val="50000"/>
                  </a:schemeClr>
                </a:solidFill>
              </a:rPr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2805753932"/>
      </p:ext>
    </p:extLst>
  </p:cSld>
  <p:clrMapOvr>
    <a:masterClrMapping/>
  </p:clrMapOvr>
</p:sld>
</file>

<file path=ppt/theme/theme1.xml><?xml version="1.0" encoding="utf-8"?>
<a:theme xmlns:a="http://schemas.openxmlformats.org/drawingml/2006/main" name="Rámeček">
  <a:themeElements>
    <a:clrScheme name="Rámeče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Rámeček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ámeček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18A1B607-7BAE-46D6-8090-545AC7BDD739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2665</TotalTime>
  <Words>1348</Words>
  <Application>Microsoft Office PowerPoint</Application>
  <PresentationFormat>Širokoúhlá obrazovka</PresentationFormat>
  <Paragraphs>107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7" baseType="lpstr">
      <vt:lpstr>Yu Gothic UI Semibold</vt:lpstr>
      <vt:lpstr>Arial</vt:lpstr>
      <vt:lpstr>Calibri</vt:lpstr>
      <vt:lpstr>Cambria Math</vt:lpstr>
      <vt:lpstr>Corbel</vt:lpstr>
      <vt:lpstr>Times New Roman</vt:lpstr>
      <vt:lpstr>Wingdings 2</vt:lpstr>
      <vt:lpstr>Rámeček</vt:lpstr>
      <vt:lpstr>Makroekonomie 3+2, EVSNPMABMI                                                    Model důchod-výdaje</vt:lpstr>
      <vt:lpstr>Teoretický vstup k modelu důchod-výdaje</vt:lpstr>
      <vt:lpstr>Dvousektorový model</vt:lpstr>
      <vt:lpstr>Dvousektorový model</vt:lpstr>
      <vt:lpstr>Třísektorový model</vt:lpstr>
      <vt:lpstr>Třísektorový model</vt:lpstr>
      <vt:lpstr>Analýza státního rozpočtu</vt:lpstr>
      <vt:lpstr>Čtyřsektorový model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Mikroekonomie 2+1, NPMKB</dc:title>
  <dc:creator>Kamila</dc:creator>
  <cp:lastModifiedBy>tur0001</cp:lastModifiedBy>
  <cp:revision>147</cp:revision>
  <cp:lastPrinted>2020-01-09T09:32:47Z</cp:lastPrinted>
  <dcterms:created xsi:type="dcterms:W3CDTF">2019-08-09T18:58:20Z</dcterms:created>
  <dcterms:modified xsi:type="dcterms:W3CDTF">2020-03-05T08:30:44Z</dcterms:modified>
</cp:coreProperties>
</file>