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handoutMasterIdLst>
    <p:handoutMasterId r:id="rId15"/>
  </p:handoutMasterIdLst>
  <p:sldIdLst>
    <p:sldId id="256" r:id="rId2"/>
    <p:sldId id="263" r:id="rId3"/>
    <p:sldId id="289" r:id="rId4"/>
    <p:sldId id="290" r:id="rId5"/>
    <p:sldId id="291" r:id="rId6"/>
    <p:sldId id="292" r:id="rId7"/>
    <p:sldId id="293" r:id="rId8"/>
    <p:sldId id="295" r:id="rId9"/>
    <p:sldId id="296" r:id="rId10"/>
    <p:sldId id="297" r:id="rId11"/>
    <p:sldId id="298" r:id="rId12"/>
    <p:sldId id="294" r:id="rId13"/>
    <p:sldId id="288" r:id="rId14"/>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14"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A4754083-0BCB-47CF-A6A7-3A5EA824DF7A}" type="datetimeFigureOut">
              <a:rPr lang="cs-CZ" smtClean="0"/>
              <a:t>15.03.2020</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280A8F6-88C2-4DC8-9180-B917F64B02BB}" type="slidenum">
              <a:rPr lang="cs-CZ" smtClean="0"/>
              <a:t>‹#›</a:t>
            </a:fld>
            <a:endParaRPr lang="cs-CZ"/>
          </a:p>
        </p:txBody>
      </p:sp>
    </p:spTree>
    <p:extLst>
      <p:ext uri="{BB962C8B-B14F-4D97-AF65-F5344CB8AC3E}">
        <p14:creationId xmlns:p14="http://schemas.microsoft.com/office/powerpoint/2010/main" val="282130615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cs-CZ"/>
              <a:t>Kliknutím lze upravit styl.</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3/15/2020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34626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3/15/2020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87840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3/15/2020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55871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3/15/2020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39533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2">
                    <a:lumMod val="75000"/>
                  </a:schemeClr>
                </a:solidFill>
              </a:defRPr>
            </a:lvl1pPr>
          </a:lstStyle>
          <a:p>
            <a:r>
              <a:rPr lang="cs-CZ"/>
              <a:t>Kliknutím lze upravit styl.</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5586B75A-687E-405C-8A0B-8D00578BA2C3}" type="datetimeFigureOut">
              <a:rPr lang="en-US" smtClean="0"/>
              <a:pPr/>
              <a:t>3/15/2020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39325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smtClean="0"/>
              <a:pPr/>
              <a:t>3/15/2020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76114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3/15/2020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34614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cs-CZ"/>
              <a:t>Kliknutím lze upravit styl.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3/15/2020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03899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smtClean="0"/>
              <a:pPr/>
              <a:t>3/15/2020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36852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cs-CZ"/>
              <a:t>Kliknutím lze upravit styl.</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8" name="Date Placeholder 7"/>
          <p:cNvSpPr>
            <a:spLocks noGrp="1"/>
          </p:cNvSpPr>
          <p:nvPr>
            <p:ph type="dt" sz="half" idx="10"/>
          </p:nvPr>
        </p:nvSpPr>
        <p:spPr/>
        <p:txBody>
          <a:bodyPr/>
          <a:lstStyle/>
          <a:p>
            <a:fld id="{5586B75A-687E-405C-8A0B-8D00578BA2C3}" type="datetimeFigureOut">
              <a:rPr lang="en-US" smtClean="0"/>
              <a:pPr/>
              <a:t>3/15/2020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60530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cs-CZ"/>
              <a:t>Kliknutím lze upravit styl.</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8" name="Date Placeholder 7"/>
          <p:cNvSpPr>
            <a:spLocks noGrp="1"/>
          </p:cNvSpPr>
          <p:nvPr>
            <p:ph type="dt" sz="half" idx="10"/>
          </p:nvPr>
        </p:nvSpPr>
        <p:spPr/>
        <p:txBody>
          <a:bodyPr/>
          <a:lstStyle/>
          <a:p>
            <a:fld id="{5586B75A-687E-405C-8A0B-8D00578BA2C3}" type="datetimeFigureOut">
              <a:rPr lang="en-US" smtClean="0"/>
              <a:pPr/>
              <a:t>3/15/2020</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00056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smtClean="0"/>
              <a:pPr/>
              <a:t>3/15/2020</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4386354"/>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5" Type="http://schemas.openxmlformats.org/officeDocument/2006/relationships/image" Target="../media/image22.png"/><Relationship Id="rId4" Type="http://schemas.openxmlformats.org/officeDocument/2006/relationships/image" Target="../media/image2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EB472E-7CA6-4C2D-81E9-CD39A44F0B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AE0A0486-F672-4FEF-A0A9-E6C3B7E3A5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3289875" cy="5334001"/>
          </a:xfrm>
          <a:prstGeom prst="rect">
            <a:avLst/>
          </a:prstGeom>
          <a:solidFill>
            <a:srgbClr val="C8C8C8">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689BC21-5566-4B70-91EA-44B4299CB3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11870" y="761999"/>
            <a:ext cx="8790301" cy="3810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13DC3DE2-B30B-4A94-BF06-430988550C95}"/>
              </a:ext>
            </a:extLst>
          </p:cNvPr>
          <p:cNvSpPr>
            <a:spLocks noGrp="1"/>
          </p:cNvSpPr>
          <p:nvPr>
            <p:ph type="ctrTitle"/>
          </p:nvPr>
        </p:nvSpPr>
        <p:spPr>
          <a:xfrm>
            <a:off x="3722622" y="1191089"/>
            <a:ext cx="7773961" cy="2951819"/>
          </a:xfrm>
        </p:spPr>
        <p:txBody>
          <a:bodyPr anchor="b">
            <a:normAutofit fontScale="90000"/>
          </a:bodyPr>
          <a:lstStyle/>
          <a:p>
            <a:r>
              <a:rPr lang="cs-CZ" sz="4900" b="1" dirty="0"/>
              <a:t>Makroekonomie</a:t>
            </a:r>
            <a:br>
              <a:rPr lang="cs-CZ" sz="3100" dirty="0"/>
            </a:br>
            <a:r>
              <a:rPr lang="cs-CZ" sz="3100" dirty="0"/>
              <a:t>3+2, EVSNPMABMI</a:t>
            </a:r>
            <a:br>
              <a:rPr lang="cs-CZ" sz="6000" dirty="0"/>
            </a:br>
            <a:r>
              <a:rPr lang="cs-CZ" sz="6000" dirty="0"/>
              <a:t>                                                 </a:t>
            </a:r>
            <a:r>
              <a:rPr lang="cs-CZ" sz="7300" dirty="0">
                <a:solidFill>
                  <a:schemeClr val="accent5">
                    <a:lumMod val="50000"/>
                  </a:schemeClr>
                </a:solidFill>
              </a:rPr>
              <a:t> </a:t>
            </a:r>
            <a:br>
              <a:rPr lang="cs-CZ" sz="6000" dirty="0"/>
            </a:br>
            <a:r>
              <a:rPr lang="cs-CZ" sz="6000" b="1" dirty="0">
                <a:solidFill>
                  <a:schemeClr val="accent2">
                    <a:lumMod val="50000"/>
                  </a:schemeClr>
                </a:solidFill>
              </a:rPr>
              <a:t>Model IS-LM</a:t>
            </a:r>
            <a:endParaRPr lang="cs-CZ" sz="6000" dirty="0"/>
          </a:p>
        </p:txBody>
      </p:sp>
      <p:sp>
        <p:nvSpPr>
          <p:cNvPr id="14" name="Rectangle 13">
            <a:extLst>
              <a:ext uri="{FF2B5EF4-FFF2-40B4-BE49-F238E27FC236}">
                <a16:creationId xmlns:a16="http://schemas.microsoft.com/office/drawing/2014/main" id="{7F1FCE6A-97BC-41EB-809A-50936E0F94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00889" y="4684418"/>
            <a:ext cx="8801282" cy="1411582"/>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odnadpis 2">
            <a:extLst>
              <a:ext uri="{FF2B5EF4-FFF2-40B4-BE49-F238E27FC236}">
                <a16:creationId xmlns:a16="http://schemas.microsoft.com/office/drawing/2014/main" id="{4E689239-7EEA-430F-BDDA-0BCCA2E4835A}"/>
              </a:ext>
            </a:extLst>
          </p:cNvPr>
          <p:cNvSpPr>
            <a:spLocks noGrp="1"/>
          </p:cNvSpPr>
          <p:nvPr>
            <p:ph type="subTitle" idx="1"/>
          </p:nvPr>
        </p:nvSpPr>
        <p:spPr>
          <a:xfrm>
            <a:off x="3722622" y="5006151"/>
            <a:ext cx="7187529" cy="768116"/>
          </a:xfrm>
        </p:spPr>
        <p:txBody>
          <a:bodyPr anchor="t">
            <a:normAutofit/>
          </a:bodyPr>
          <a:lstStyle/>
          <a:p>
            <a:r>
              <a:rPr lang="cs-CZ" sz="4000" b="1" dirty="0">
                <a:solidFill>
                  <a:schemeClr val="accent5">
                    <a:lumMod val="60000"/>
                    <a:lumOff val="40000"/>
                  </a:schemeClr>
                </a:solidFill>
              </a:rPr>
              <a:t>Ing. Kamila Turečková, Ph.D.</a:t>
            </a:r>
          </a:p>
        </p:txBody>
      </p:sp>
      <p:pic>
        <p:nvPicPr>
          <p:cNvPr id="9" name="Picture 2" descr="Slezská univerzita v Opav&amp;ecaron;, Obchodn&amp;ecaron; podnikatelská fakulta v Karviné">
            <a:extLst>
              <a:ext uri="{FF2B5EF4-FFF2-40B4-BE49-F238E27FC236}">
                <a16:creationId xmlns:a16="http://schemas.microsoft.com/office/drawing/2014/main" id="{3848CC2B-8CBC-496C-A190-0CF79F2028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42229" y="830395"/>
            <a:ext cx="1893320" cy="586029"/>
          </a:xfrm>
          <a:prstGeom prst="rect">
            <a:avLst/>
          </a:prstGeom>
          <a:noFill/>
          <a:extLst>
            <a:ext uri="{909E8E84-426E-40DD-AFC4-6F175D3DCCD1}">
              <a14:hiddenFill xmlns:a14="http://schemas.microsoft.com/office/drawing/2010/main">
                <a:solidFill>
                  <a:srgbClr val="FFFFFF"/>
                </a:solidFill>
              </a14:hiddenFill>
            </a:ext>
          </a:extLst>
        </p:spPr>
      </p:pic>
      <p:sp>
        <p:nvSpPr>
          <p:cNvPr id="4" name="TextovéPole 3">
            <a:extLst>
              <a:ext uri="{FF2B5EF4-FFF2-40B4-BE49-F238E27FC236}">
                <a16:creationId xmlns:a16="http://schemas.microsoft.com/office/drawing/2014/main" id="{2437A9AD-31D8-4ACD-B440-A240281F3EED}"/>
              </a:ext>
            </a:extLst>
          </p:cNvPr>
          <p:cNvSpPr txBox="1"/>
          <p:nvPr/>
        </p:nvSpPr>
        <p:spPr>
          <a:xfrm>
            <a:off x="11286673" y="3209877"/>
            <a:ext cx="842138" cy="1323439"/>
          </a:xfrm>
          <a:prstGeom prst="rect">
            <a:avLst/>
          </a:prstGeom>
          <a:noFill/>
        </p:spPr>
        <p:txBody>
          <a:bodyPr wrap="square" rtlCol="0">
            <a:spAutoFit/>
          </a:bodyPr>
          <a:lstStyle/>
          <a:p>
            <a:r>
              <a:rPr lang="cs-CZ" sz="8000" dirty="0">
                <a:solidFill>
                  <a:schemeClr val="accent2">
                    <a:lumMod val="50000"/>
                  </a:schemeClr>
                </a:solidFill>
              </a:rPr>
              <a:t>3</a:t>
            </a:r>
          </a:p>
        </p:txBody>
      </p:sp>
      <p:pic>
        <p:nvPicPr>
          <p:cNvPr id="5" name="Obrázek 4">
            <a:extLst>
              <a:ext uri="{FF2B5EF4-FFF2-40B4-BE49-F238E27FC236}">
                <a16:creationId xmlns:a16="http://schemas.microsoft.com/office/drawing/2014/main" id="{2CBD1DD7-398C-481B-ADA1-5E4884BCD809}"/>
              </a:ext>
            </a:extLst>
          </p:cNvPr>
          <p:cNvPicPr>
            <a:picLocks noChangeAspect="1"/>
          </p:cNvPicPr>
          <p:nvPr/>
        </p:nvPicPr>
        <p:blipFill>
          <a:blip r:embed="rId3"/>
          <a:stretch>
            <a:fillRect/>
          </a:stretch>
        </p:blipFill>
        <p:spPr>
          <a:xfrm>
            <a:off x="117589" y="969939"/>
            <a:ext cx="2972805" cy="2391825"/>
          </a:xfrm>
          <a:prstGeom prst="rect">
            <a:avLst/>
          </a:prstGeom>
        </p:spPr>
      </p:pic>
    </p:spTree>
    <p:extLst>
      <p:ext uri="{BB962C8B-B14F-4D97-AF65-F5344CB8AC3E}">
        <p14:creationId xmlns:p14="http://schemas.microsoft.com/office/powerpoint/2010/main" val="1119413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F17F6D-4DA5-41FB-9E12-E6BE6B2E95D6}"/>
              </a:ext>
            </a:extLst>
          </p:cNvPr>
          <p:cNvSpPr>
            <a:spLocks noGrp="1"/>
          </p:cNvSpPr>
          <p:nvPr>
            <p:ph type="title"/>
          </p:nvPr>
        </p:nvSpPr>
        <p:spPr>
          <a:xfrm>
            <a:off x="0" y="1123837"/>
            <a:ext cx="3200401" cy="4601183"/>
          </a:xfrm>
        </p:spPr>
        <p:txBody>
          <a:bodyPr>
            <a:normAutofit/>
          </a:bodyPr>
          <a:lstStyle/>
          <a:p>
            <a:r>
              <a:rPr lang="cs-CZ" sz="4000" b="1" dirty="0">
                <a:solidFill>
                  <a:schemeClr val="accent2">
                    <a:lumMod val="50000"/>
                  </a:schemeClr>
                </a:solidFill>
              </a:rPr>
              <a:t>Hospodářská politika v modelu IS-LM</a:t>
            </a:r>
            <a:br>
              <a:rPr lang="cs-CZ" sz="4000" b="1" dirty="0">
                <a:solidFill>
                  <a:schemeClr val="accent2">
                    <a:lumMod val="50000"/>
                  </a:schemeClr>
                </a:solidFill>
              </a:rPr>
            </a:br>
            <a:br>
              <a:rPr lang="cs-CZ" sz="4000" b="1" dirty="0">
                <a:solidFill>
                  <a:schemeClr val="accent2">
                    <a:lumMod val="50000"/>
                  </a:schemeClr>
                </a:solidFill>
              </a:rPr>
            </a:br>
            <a:r>
              <a:rPr lang="cs-CZ" sz="4800" b="1" dirty="0">
                <a:solidFill>
                  <a:schemeClr val="accent2">
                    <a:lumMod val="50000"/>
                  </a:schemeClr>
                </a:solidFill>
              </a:rPr>
              <a:t>monetární politika</a:t>
            </a:r>
            <a:endParaRPr lang="cs-CZ" sz="4000" b="1" dirty="0">
              <a:solidFill>
                <a:schemeClr val="accent2">
                  <a:lumMod val="50000"/>
                </a:schemeClr>
              </a:solidFill>
            </a:endParaRPr>
          </a:p>
        </p:txBody>
      </p:sp>
      <p:sp>
        <p:nvSpPr>
          <p:cNvPr id="3" name="Zástupný symbol pro obsah 2">
            <a:extLst>
              <a:ext uri="{FF2B5EF4-FFF2-40B4-BE49-F238E27FC236}">
                <a16:creationId xmlns:a16="http://schemas.microsoft.com/office/drawing/2014/main" id="{5ABA63C3-129C-466E-ABF0-C5DE0FC42E22}"/>
              </a:ext>
            </a:extLst>
          </p:cNvPr>
          <p:cNvSpPr>
            <a:spLocks noGrp="1"/>
          </p:cNvSpPr>
          <p:nvPr>
            <p:ph idx="1"/>
          </p:nvPr>
        </p:nvSpPr>
        <p:spPr>
          <a:xfrm>
            <a:off x="3482109" y="461818"/>
            <a:ext cx="7915564" cy="6160654"/>
          </a:xfrm>
        </p:spPr>
        <p:txBody>
          <a:bodyPr anchor="t">
            <a:normAutofit/>
          </a:bodyPr>
          <a:lstStyle/>
          <a:p>
            <a:r>
              <a:rPr lang="cs-CZ" sz="2800" dirty="0">
                <a:solidFill>
                  <a:schemeClr val="tx1"/>
                </a:solidFill>
              </a:rPr>
              <a:t>Za expanzivní monetární politiku neboli monetární expanzi označujeme takové kroky centrální banky, které vedou ke zvyšování nominální zásoby peněz v ekonomice s cílem zvýšit úroveň rovnovážného důchodu (s tím souvisí také zvyšování zaměstnanosti). </a:t>
            </a:r>
          </a:p>
          <a:p>
            <a:r>
              <a:rPr lang="cs-CZ" sz="2800" dirty="0">
                <a:solidFill>
                  <a:schemeClr val="tx1"/>
                </a:solidFill>
              </a:rPr>
              <a:t>monetární expanze (růst množství peněz v oběhu) může způsobit posun křivky LM nebo změnu jejího sklonu. Mezi opatření monetární expanze řadíme:</a:t>
            </a:r>
          </a:p>
          <a:p>
            <a:pPr lvl="1"/>
            <a:r>
              <a:rPr lang="cs-CZ" sz="2800" dirty="0">
                <a:solidFill>
                  <a:schemeClr val="tx1"/>
                </a:solidFill>
              </a:rPr>
              <a:t>snižování povinných minimálních rezerv</a:t>
            </a:r>
          </a:p>
          <a:p>
            <a:pPr lvl="1"/>
            <a:r>
              <a:rPr lang="cs-CZ" sz="2800" dirty="0">
                <a:solidFill>
                  <a:schemeClr val="tx1"/>
                </a:solidFill>
              </a:rPr>
              <a:t>snižování diskontních sazeb</a:t>
            </a:r>
          </a:p>
          <a:p>
            <a:pPr lvl="1"/>
            <a:r>
              <a:rPr lang="cs-CZ" sz="2800" dirty="0">
                <a:solidFill>
                  <a:schemeClr val="tx1"/>
                </a:solidFill>
              </a:rPr>
              <a:t>nákup cenných papírů na trhu s cennými papíry</a:t>
            </a:r>
          </a:p>
          <a:p>
            <a:pPr marL="502920" lvl="1" indent="0">
              <a:buNone/>
            </a:pPr>
            <a:endParaRPr lang="cs-CZ" sz="2800" dirty="0">
              <a:solidFill>
                <a:schemeClr val="tx1"/>
              </a:solidFill>
            </a:endParaRPr>
          </a:p>
          <a:p>
            <a:r>
              <a:rPr lang="cs-CZ" sz="2800" dirty="0">
                <a:solidFill>
                  <a:schemeClr val="tx1"/>
                </a:solidFill>
              </a:rPr>
              <a:t>monetární restrikce se provádí opačně</a:t>
            </a:r>
          </a:p>
        </p:txBody>
      </p:sp>
    </p:spTree>
    <p:extLst>
      <p:ext uri="{BB962C8B-B14F-4D97-AF65-F5344CB8AC3E}">
        <p14:creationId xmlns:p14="http://schemas.microsoft.com/office/powerpoint/2010/main" val="2626830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F17F6D-4DA5-41FB-9E12-E6BE6B2E95D6}"/>
              </a:ext>
            </a:extLst>
          </p:cNvPr>
          <p:cNvSpPr>
            <a:spLocks noGrp="1"/>
          </p:cNvSpPr>
          <p:nvPr>
            <p:ph type="title"/>
          </p:nvPr>
        </p:nvSpPr>
        <p:spPr>
          <a:xfrm>
            <a:off x="18473" y="181728"/>
            <a:ext cx="3200401" cy="4601183"/>
          </a:xfrm>
        </p:spPr>
        <p:txBody>
          <a:bodyPr>
            <a:normAutofit/>
          </a:bodyPr>
          <a:lstStyle/>
          <a:p>
            <a:r>
              <a:rPr lang="cs-CZ" sz="4000" b="1" dirty="0">
                <a:solidFill>
                  <a:schemeClr val="accent2">
                    <a:lumMod val="50000"/>
                  </a:schemeClr>
                </a:solidFill>
              </a:rPr>
              <a:t>Hospodářská politika v modelu IS-LM</a:t>
            </a:r>
            <a:br>
              <a:rPr lang="cs-CZ" sz="4000" b="1" dirty="0">
                <a:solidFill>
                  <a:schemeClr val="accent2">
                    <a:lumMod val="50000"/>
                  </a:schemeClr>
                </a:solidFill>
              </a:rPr>
            </a:br>
            <a:br>
              <a:rPr lang="cs-CZ" sz="4000" b="1" dirty="0">
                <a:solidFill>
                  <a:schemeClr val="accent2">
                    <a:lumMod val="50000"/>
                  </a:schemeClr>
                </a:solidFill>
              </a:rPr>
            </a:br>
            <a:r>
              <a:rPr lang="cs-CZ" sz="4800" b="1" dirty="0">
                <a:solidFill>
                  <a:schemeClr val="accent2">
                    <a:lumMod val="50000"/>
                  </a:schemeClr>
                </a:solidFill>
              </a:rPr>
              <a:t>monetární politika</a:t>
            </a:r>
            <a:endParaRPr lang="cs-CZ" sz="4000" b="1" dirty="0">
              <a:solidFill>
                <a:schemeClr val="accent2">
                  <a:lumMod val="50000"/>
                </a:schemeClr>
              </a:solidFill>
            </a:endParaRPr>
          </a:p>
        </p:txBody>
      </p:sp>
      <p:pic>
        <p:nvPicPr>
          <p:cNvPr id="6" name="Obrázek 5">
            <a:extLst>
              <a:ext uri="{FF2B5EF4-FFF2-40B4-BE49-F238E27FC236}">
                <a16:creationId xmlns:a16="http://schemas.microsoft.com/office/drawing/2014/main" id="{1FC05776-90D0-4084-BC47-5B774B5F8C65}"/>
              </a:ext>
            </a:extLst>
          </p:cNvPr>
          <p:cNvPicPr>
            <a:picLocks noChangeAspect="1"/>
          </p:cNvPicPr>
          <p:nvPr/>
        </p:nvPicPr>
        <p:blipFill>
          <a:blip r:embed="rId2"/>
          <a:stretch>
            <a:fillRect/>
          </a:stretch>
        </p:blipFill>
        <p:spPr>
          <a:xfrm>
            <a:off x="3218874" y="0"/>
            <a:ext cx="6481598" cy="3655447"/>
          </a:xfrm>
          <a:prstGeom prst="rect">
            <a:avLst/>
          </a:prstGeom>
        </p:spPr>
      </p:pic>
      <p:pic>
        <p:nvPicPr>
          <p:cNvPr id="7" name="Obrázek 6">
            <a:extLst>
              <a:ext uri="{FF2B5EF4-FFF2-40B4-BE49-F238E27FC236}">
                <a16:creationId xmlns:a16="http://schemas.microsoft.com/office/drawing/2014/main" id="{9D361C85-38CB-4537-B305-F8DCBC129957}"/>
              </a:ext>
            </a:extLst>
          </p:cNvPr>
          <p:cNvPicPr>
            <a:picLocks noChangeAspect="1"/>
          </p:cNvPicPr>
          <p:nvPr/>
        </p:nvPicPr>
        <p:blipFill>
          <a:blip r:embed="rId3"/>
          <a:stretch>
            <a:fillRect/>
          </a:stretch>
        </p:blipFill>
        <p:spPr>
          <a:xfrm>
            <a:off x="193963" y="4257964"/>
            <a:ext cx="4664188" cy="2600037"/>
          </a:xfrm>
          <a:prstGeom prst="rect">
            <a:avLst/>
          </a:prstGeom>
        </p:spPr>
      </p:pic>
      <p:pic>
        <p:nvPicPr>
          <p:cNvPr id="8" name="Obrázek 7">
            <a:extLst>
              <a:ext uri="{FF2B5EF4-FFF2-40B4-BE49-F238E27FC236}">
                <a16:creationId xmlns:a16="http://schemas.microsoft.com/office/drawing/2014/main" id="{07DFDE50-900B-4A2E-876B-BC23D53FF19E}"/>
              </a:ext>
            </a:extLst>
          </p:cNvPr>
          <p:cNvPicPr>
            <a:picLocks noChangeAspect="1"/>
          </p:cNvPicPr>
          <p:nvPr/>
        </p:nvPicPr>
        <p:blipFill>
          <a:blip r:embed="rId4"/>
          <a:stretch>
            <a:fillRect/>
          </a:stretch>
        </p:blipFill>
        <p:spPr>
          <a:xfrm>
            <a:off x="4239489" y="3796146"/>
            <a:ext cx="3927300" cy="2600036"/>
          </a:xfrm>
          <a:prstGeom prst="rect">
            <a:avLst/>
          </a:prstGeom>
        </p:spPr>
      </p:pic>
      <p:pic>
        <p:nvPicPr>
          <p:cNvPr id="9" name="Obrázek 8">
            <a:extLst>
              <a:ext uri="{FF2B5EF4-FFF2-40B4-BE49-F238E27FC236}">
                <a16:creationId xmlns:a16="http://schemas.microsoft.com/office/drawing/2014/main" id="{99102700-074D-435E-946E-04F53485AEC6}"/>
              </a:ext>
            </a:extLst>
          </p:cNvPr>
          <p:cNvPicPr>
            <a:picLocks noChangeAspect="1"/>
          </p:cNvPicPr>
          <p:nvPr/>
        </p:nvPicPr>
        <p:blipFill>
          <a:blip r:embed="rId5"/>
          <a:stretch>
            <a:fillRect/>
          </a:stretch>
        </p:blipFill>
        <p:spPr>
          <a:xfrm>
            <a:off x="8167913" y="4052781"/>
            <a:ext cx="3927300" cy="2739040"/>
          </a:xfrm>
          <a:prstGeom prst="rect">
            <a:avLst/>
          </a:prstGeom>
        </p:spPr>
      </p:pic>
      <p:sp>
        <p:nvSpPr>
          <p:cNvPr id="10" name="Obdélník 9">
            <a:extLst>
              <a:ext uri="{FF2B5EF4-FFF2-40B4-BE49-F238E27FC236}">
                <a16:creationId xmlns:a16="http://schemas.microsoft.com/office/drawing/2014/main" id="{9CFCFB02-1730-4F8A-8409-5FCED14C82E5}"/>
              </a:ext>
            </a:extLst>
          </p:cNvPr>
          <p:cNvSpPr/>
          <p:nvPr/>
        </p:nvSpPr>
        <p:spPr>
          <a:xfrm>
            <a:off x="8866909" y="760309"/>
            <a:ext cx="3306618" cy="3046988"/>
          </a:xfrm>
          <a:prstGeom prst="rect">
            <a:avLst/>
          </a:prstGeom>
          <a:solidFill>
            <a:schemeClr val="accent1">
              <a:lumMod val="20000"/>
              <a:lumOff val="80000"/>
            </a:schemeClr>
          </a:solidFill>
        </p:spPr>
        <p:txBody>
          <a:bodyPr wrap="square">
            <a:spAutoFit/>
          </a:bodyPr>
          <a:lstStyle/>
          <a:p>
            <a:pPr lvl="0">
              <a:spcBef>
                <a:spcPts val="0"/>
              </a:spcBef>
              <a:spcAft>
                <a:spcPts val="600"/>
              </a:spcAft>
              <a:buClr>
                <a:schemeClr val="tx1"/>
              </a:buClr>
              <a:buSzPct val="120000"/>
            </a:pPr>
            <a:r>
              <a:rPr lang="cs-CZ" sz="1600" dirty="0">
                <a:solidFill>
                  <a:srgbClr val="000000"/>
                </a:solidFill>
              </a:rPr>
              <a:t>Jelikož má křivka LM pozitivní sklon a křivka IS sklon negativní, má čistá monetární expanze dva efekty. Zvyšuje se úroveň rovnovážného důchodu z Y</a:t>
            </a:r>
            <a:r>
              <a:rPr lang="cs-CZ" sz="1600" baseline="-25000" dirty="0">
                <a:solidFill>
                  <a:srgbClr val="000000"/>
                </a:solidFill>
              </a:rPr>
              <a:t>0</a:t>
            </a:r>
            <a:r>
              <a:rPr lang="cs-CZ" sz="1600" dirty="0">
                <a:solidFill>
                  <a:srgbClr val="000000"/>
                </a:solidFill>
              </a:rPr>
              <a:t> na Y</a:t>
            </a:r>
            <a:r>
              <a:rPr lang="cs-CZ" sz="1600" baseline="-25000" dirty="0">
                <a:solidFill>
                  <a:srgbClr val="000000"/>
                </a:solidFill>
              </a:rPr>
              <a:t>1</a:t>
            </a:r>
            <a:r>
              <a:rPr lang="cs-CZ" sz="1600" dirty="0">
                <a:solidFill>
                  <a:srgbClr val="000000"/>
                </a:solidFill>
              </a:rPr>
              <a:t> – tento efekt nazýváme </a:t>
            </a:r>
            <a:r>
              <a:rPr lang="cs-CZ" sz="1600" b="1" dirty="0"/>
              <a:t>důchodovým efektem</a:t>
            </a:r>
            <a:r>
              <a:rPr lang="cs-CZ" sz="1600" dirty="0">
                <a:solidFill>
                  <a:srgbClr val="000000"/>
                </a:solidFill>
              </a:rPr>
              <a:t> monetární expanze (</a:t>
            </a:r>
            <a:r>
              <a:rPr lang="cs-CZ" sz="1600" dirty="0">
                <a:solidFill>
                  <a:srgbClr val="000000"/>
                </a:solidFill>
                <a:latin typeface="Arial" panose="020B0604020202020204" pitchFamily="34" charset="0"/>
                <a:cs typeface="Arial" panose="020B0604020202020204" pitchFamily="34" charset="0"/>
              </a:rPr>
              <a:t>↑M→↓i</a:t>
            </a:r>
            <a:r>
              <a:rPr lang="cs-CZ" sz="1600" dirty="0">
                <a:solidFill>
                  <a:srgbClr val="000000"/>
                </a:solidFill>
              </a:rPr>
              <a:t> </a:t>
            </a:r>
            <a:r>
              <a:rPr lang="cs-CZ" sz="1600" dirty="0">
                <a:solidFill>
                  <a:srgbClr val="000000"/>
                </a:solidFill>
                <a:latin typeface="Arial" panose="020B0604020202020204" pitchFamily="34" charset="0"/>
                <a:cs typeface="Arial" panose="020B0604020202020204" pitchFamily="34" charset="0"/>
              </a:rPr>
              <a:t>→↑I→↑Y) </a:t>
            </a:r>
            <a:r>
              <a:rPr lang="cs-CZ" sz="1600" dirty="0">
                <a:solidFill>
                  <a:srgbClr val="000000"/>
                </a:solidFill>
              </a:rPr>
              <a:t>a zároveň dojde ke snížení úrokové sazby z i</a:t>
            </a:r>
            <a:r>
              <a:rPr lang="cs-CZ" sz="1600" baseline="-25000" dirty="0">
                <a:solidFill>
                  <a:srgbClr val="000000"/>
                </a:solidFill>
              </a:rPr>
              <a:t>0</a:t>
            </a:r>
            <a:r>
              <a:rPr lang="cs-CZ" sz="1600" dirty="0">
                <a:solidFill>
                  <a:srgbClr val="000000"/>
                </a:solidFill>
              </a:rPr>
              <a:t> na i</a:t>
            </a:r>
            <a:r>
              <a:rPr lang="cs-CZ" sz="1600" baseline="-25000" dirty="0">
                <a:solidFill>
                  <a:srgbClr val="000000"/>
                </a:solidFill>
              </a:rPr>
              <a:t>1</a:t>
            </a:r>
            <a:r>
              <a:rPr lang="cs-CZ" sz="1600" dirty="0">
                <a:solidFill>
                  <a:srgbClr val="000000"/>
                </a:solidFill>
              </a:rPr>
              <a:t> – tento efekt nazýváme </a:t>
            </a:r>
            <a:r>
              <a:rPr lang="cs-CZ" sz="1600" b="1" dirty="0"/>
              <a:t>efektem likvidity </a:t>
            </a:r>
            <a:r>
              <a:rPr lang="cs-CZ" sz="1600" dirty="0">
                <a:solidFill>
                  <a:srgbClr val="000000"/>
                </a:solidFill>
              </a:rPr>
              <a:t>monetární expanze (↑M → růst nákupů OFA →POFA a ↓i ).</a:t>
            </a:r>
          </a:p>
        </p:txBody>
      </p:sp>
    </p:spTree>
    <p:extLst>
      <p:ext uri="{BB962C8B-B14F-4D97-AF65-F5344CB8AC3E}">
        <p14:creationId xmlns:p14="http://schemas.microsoft.com/office/powerpoint/2010/main" val="9346158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F17F6D-4DA5-41FB-9E12-E6BE6B2E95D6}"/>
              </a:ext>
            </a:extLst>
          </p:cNvPr>
          <p:cNvSpPr>
            <a:spLocks noGrp="1"/>
          </p:cNvSpPr>
          <p:nvPr>
            <p:ph type="title"/>
          </p:nvPr>
        </p:nvSpPr>
        <p:spPr>
          <a:xfrm>
            <a:off x="0" y="1123837"/>
            <a:ext cx="3200401" cy="4601183"/>
          </a:xfrm>
        </p:spPr>
        <p:txBody>
          <a:bodyPr>
            <a:normAutofit/>
          </a:bodyPr>
          <a:lstStyle/>
          <a:p>
            <a:r>
              <a:rPr lang="cs-CZ" sz="4400" b="1" dirty="0">
                <a:solidFill>
                  <a:schemeClr val="accent2">
                    <a:lumMod val="50000"/>
                  </a:schemeClr>
                </a:solidFill>
              </a:rPr>
              <a:t>Dilema centrální banky</a:t>
            </a:r>
          </a:p>
        </p:txBody>
      </p:sp>
      <p:sp>
        <p:nvSpPr>
          <p:cNvPr id="3" name="Zástupný symbol pro obsah 2">
            <a:extLst>
              <a:ext uri="{FF2B5EF4-FFF2-40B4-BE49-F238E27FC236}">
                <a16:creationId xmlns:a16="http://schemas.microsoft.com/office/drawing/2014/main" id="{5ABA63C3-129C-466E-ABF0-C5DE0FC42E22}"/>
              </a:ext>
            </a:extLst>
          </p:cNvPr>
          <p:cNvSpPr>
            <a:spLocks noGrp="1"/>
          </p:cNvSpPr>
          <p:nvPr>
            <p:ph idx="1"/>
          </p:nvPr>
        </p:nvSpPr>
        <p:spPr>
          <a:xfrm>
            <a:off x="3472873" y="0"/>
            <a:ext cx="8331199" cy="6858000"/>
          </a:xfrm>
        </p:spPr>
        <p:txBody>
          <a:bodyPr anchor="t">
            <a:normAutofit fontScale="92500"/>
          </a:bodyPr>
          <a:lstStyle/>
          <a:p>
            <a:r>
              <a:rPr lang="cs-CZ" sz="2400" dirty="0">
                <a:solidFill>
                  <a:schemeClr val="tx1"/>
                </a:solidFill>
              </a:rPr>
              <a:t>Centrální  banka nemůže zároveň sledovat kritérium stabilní a žádoucí úrokové sazby a žádoucí úrovně peněžní zásoby v ekonomice. V určitém časovém období se vždy může zaměřit pouze na jeden z nich.</a:t>
            </a:r>
          </a:p>
          <a:p>
            <a:r>
              <a:rPr lang="cs-CZ" sz="2400" dirty="0">
                <a:solidFill>
                  <a:schemeClr val="tx1"/>
                </a:solidFill>
              </a:rPr>
              <a:t>Problém je totiž v tom, že zmíněné křivky jsou nestabilní a centrální banka se rozhoduje podle toho, který cíl je v dané situaci schopna dosáhnout:</a:t>
            </a:r>
          </a:p>
          <a:p>
            <a:pPr lvl="1" algn="just">
              <a:spcBef>
                <a:spcPts val="0"/>
              </a:spcBef>
              <a:spcAft>
                <a:spcPts val="1200"/>
              </a:spcAft>
              <a:buClr>
                <a:schemeClr val="tx1"/>
              </a:buClr>
              <a:buSzPct val="120000"/>
            </a:pPr>
            <a:r>
              <a:rPr lang="cs-CZ" sz="2400" dirty="0">
                <a:solidFill>
                  <a:srgbClr val="000000"/>
                </a:solidFill>
              </a:rPr>
              <a:t>bude-li v ekonomice méně stabilní trh s penězi než trh se statky a službami bude centrální banka „hlídat“ úrokovou sazbu</a:t>
            </a:r>
          </a:p>
          <a:p>
            <a:pPr lvl="1" algn="just">
              <a:spcBef>
                <a:spcPts val="0"/>
              </a:spcBef>
              <a:spcAft>
                <a:spcPts val="600"/>
              </a:spcAft>
              <a:buClr>
                <a:schemeClr val="tx1"/>
              </a:buClr>
              <a:buSzPct val="120000"/>
            </a:pPr>
            <a:r>
              <a:rPr lang="cs-CZ" sz="2400" dirty="0">
                <a:solidFill>
                  <a:srgbClr val="000000"/>
                </a:solidFill>
              </a:rPr>
              <a:t>jestliže však bude vykazovat menší stabilitu trh statků a služeb než trh peněz budu se orientovat na kontrolu peněžní zásoby</a:t>
            </a:r>
          </a:p>
          <a:p>
            <a:endParaRPr lang="cs-CZ" sz="1700" dirty="0">
              <a:solidFill>
                <a:schemeClr val="tx1"/>
              </a:solidFill>
            </a:endParaRPr>
          </a:p>
          <a:p>
            <a:r>
              <a:rPr lang="cs-CZ" b="1" dirty="0"/>
              <a:t>Monetaristé</a:t>
            </a:r>
            <a:r>
              <a:rPr lang="cs-CZ" dirty="0"/>
              <a:t> předpokládají, že poptávka po penězích je stabilní a predikovatelná (málo citlivá na i a rychlost oběhu peněz je konstantní) → </a:t>
            </a:r>
            <a:r>
              <a:rPr lang="cs-CZ" b="1" dirty="0"/>
              <a:t>preferují kritérium peněžní zásoby </a:t>
            </a:r>
            <a:r>
              <a:rPr lang="cs-CZ" dirty="0"/>
              <a:t>(respektování konstantního růstu peněžní zásoby, který odpovídá růstu potenciálního produktu)</a:t>
            </a:r>
          </a:p>
          <a:p>
            <a:r>
              <a:rPr lang="cs-CZ" b="1" dirty="0" err="1"/>
              <a:t>Keynesiánci</a:t>
            </a:r>
            <a:r>
              <a:rPr lang="cs-CZ" dirty="0"/>
              <a:t> považují ekonomiku za nestabilní systém (faktor očekávání budoucnosti, fiskální a monetární politika, </a:t>
            </a:r>
            <a:r>
              <a:rPr lang="cs-CZ"/>
              <a:t>nabídkové šoky) </a:t>
            </a:r>
            <a:r>
              <a:rPr lang="cs-CZ" dirty="0"/>
              <a:t>→ sledovaní pouze peněžní zásoby je nedostatečné z hlediska stabilizace produktu (důchodu) a zaměstnanosti → je zapotřebí věnovat pozornost i </a:t>
            </a:r>
            <a:r>
              <a:rPr lang="cs-CZ" b="1" dirty="0"/>
              <a:t>kritériu úrokové míry</a:t>
            </a:r>
          </a:p>
        </p:txBody>
      </p:sp>
    </p:spTree>
    <p:extLst>
      <p:ext uri="{BB962C8B-B14F-4D97-AF65-F5344CB8AC3E}">
        <p14:creationId xmlns:p14="http://schemas.microsoft.com/office/powerpoint/2010/main" val="15624668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2A6DAD39-2C5E-49B5-A318-C3F730230A1C}"/>
              </a:ext>
            </a:extLst>
          </p:cNvPr>
          <p:cNvSpPr>
            <a:spLocks noGrp="1"/>
          </p:cNvSpPr>
          <p:nvPr>
            <p:ph type="ctrTitle"/>
          </p:nvPr>
        </p:nvSpPr>
        <p:spPr/>
        <p:txBody>
          <a:bodyPr/>
          <a:lstStyle/>
          <a:p>
            <a:r>
              <a:rPr lang="cs-CZ" b="1" dirty="0">
                <a:solidFill>
                  <a:schemeClr val="accent4">
                    <a:lumMod val="50000"/>
                  </a:schemeClr>
                </a:solidFill>
              </a:rPr>
              <a:t>Děkuji za pozornost.</a:t>
            </a:r>
          </a:p>
        </p:txBody>
      </p:sp>
      <p:sp>
        <p:nvSpPr>
          <p:cNvPr id="2" name="TextovéPole 1">
            <a:extLst>
              <a:ext uri="{FF2B5EF4-FFF2-40B4-BE49-F238E27FC236}">
                <a16:creationId xmlns:a16="http://schemas.microsoft.com/office/drawing/2014/main" id="{9F33AC12-95CD-415C-889B-F8E5DCAB9DC4}"/>
              </a:ext>
            </a:extLst>
          </p:cNvPr>
          <p:cNvSpPr txBox="1"/>
          <p:nvPr/>
        </p:nvSpPr>
        <p:spPr>
          <a:xfrm>
            <a:off x="101601" y="6179127"/>
            <a:ext cx="6206836" cy="646331"/>
          </a:xfrm>
          <a:prstGeom prst="rect">
            <a:avLst/>
          </a:prstGeom>
          <a:noFill/>
        </p:spPr>
        <p:txBody>
          <a:bodyPr wrap="square" rtlCol="0">
            <a:spAutoFit/>
          </a:bodyPr>
          <a:lstStyle/>
          <a:p>
            <a:r>
              <a:rPr lang="cs-CZ" dirty="0"/>
              <a:t>Část prezentace byla převzata z prezentace Makroekonomie</a:t>
            </a:r>
          </a:p>
          <a:p>
            <a:r>
              <a:rPr lang="cs-CZ" dirty="0"/>
              <a:t>pro navazující studium vyhotovené Ing. Evou Kotlánovou, Ph.D.</a:t>
            </a:r>
          </a:p>
        </p:txBody>
      </p:sp>
    </p:spTree>
    <p:extLst>
      <p:ext uri="{BB962C8B-B14F-4D97-AF65-F5344CB8AC3E}">
        <p14:creationId xmlns:p14="http://schemas.microsoft.com/office/powerpoint/2010/main" val="2805753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FFA70B-26DB-4F85-8595-49D11B2772E6}"/>
              </a:ext>
            </a:extLst>
          </p:cNvPr>
          <p:cNvSpPr>
            <a:spLocks noGrp="1"/>
          </p:cNvSpPr>
          <p:nvPr>
            <p:ph type="title"/>
          </p:nvPr>
        </p:nvSpPr>
        <p:spPr>
          <a:xfrm>
            <a:off x="0" y="1123837"/>
            <a:ext cx="3361765" cy="4601183"/>
          </a:xfrm>
        </p:spPr>
        <p:txBody>
          <a:bodyPr>
            <a:normAutofit/>
          </a:bodyPr>
          <a:lstStyle/>
          <a:p>
            <a:r>
              <a:rPr lang="cs-CZ" sz="4400" b="1" dirty="0">
                <a:solidFill>
                  <a:schemeClr val="accent5">
                    <a:lumMod val="50000"/>
                  </a:schemeClr>
                </a:solidFill>
              </a:rPr>
              <a:t>Předpoklady modelu</a:t>
            </a:r>
          </a:p>
        </p:txBody>
      </p:sp>
      <p:sp>
        <p:nvSpPr>
          <p:cNvPr id="3" name="Zástupný symbol pro obsah 2">
            <a:extLst>
              <a:ext uri="{FF2B5EF4-FFF2-40B4-BE49-F238E27FC236}">
                <a16:creationId xmlns:a16="http://schemas.microsoft.com/office/drawing/2014/main" id="{0E106ADE-B463-4C6E-A026-C62A4598A4E3}"/>
              </a:ext>
            </a:extLst>
          </p:cNvPr>
          <p:cNvSpPr>
            <a:spLocks noGrp="1"/>
          </p:cNvSpPr>
          <p:nvPr>
            <p:ph idx="1"/>
          </p:nvPr>
        </p:nvSpPr>
        <p:spPr>
          <a:xfrm>
            <a:off x="3424518" y="80682"/>
            <a:ext cx="8543364" cy="6705600"/>
          </a:xfrm>
        </p:spPr>
        <p:txBody>
          <a:bodyPr anchor="ctr">
            <a:normAutofit/>
          </a:bodyPr>
          <a:lstStyle/>
          <a:p>
            <a:pPr hangingPunct="0"/>
            <a:r>
              <a:rPr lang="cs-CZ" sz="2400" dirty="0">
                <a:solidFill>
                  <a:schemeClr val="tx1"/>
                </a:solidFill>
              </a:rPr>
              <a:t>Neokeynesiánský makroekonomický  model (1937, J.R. </a:t>
            </a:r>
            <a:r>
              <a:rPr lang="cs-CZ" sz="2400" dirty="0" err="1">
                <a:solidFill>
                  <a:schemeClr val="tx1"/>
                </a:solidFill>
              </a:rPr>
              <a:t>Hicks</a:t>
            </a:r>
            <a:r>
              <a:rPr lang="cs-CZ" sz="2400" dirty="0">
                <a:solidFill>
                  <a:schemeClr val="tx1"/>
                </a:solidFill>
              </a:rPr>
              <a:t>)</a:t>
            </a:r>
          </a:p>
          <a:p>
            <a:pPr hangingPunct="0"/>
            <a:endParaRPr lang="cs-CZ" sz="2400" dirty="0">
              <a:solidFill>
                <a:schemeClr val="tx1"/>
              </a:solidFill>
            </a:endParaRPr>
          </a:p>
          <a:p>
            <a:pPr hangingPunct="0"/>
            <a:r>
              <a:rPr lang="cs-CZ" sz="2400" dirty="0">
                <a:solidFill>
                  <a:schemeClr val="tx1"/>
                </a:solidFill>
              </a:rPr>
              <a:t>cenová hladina je fixní (jedná se tedy opět o krátké období, reálné a nominální veličiny jsou totožné), </a:t>
            </a:r>
          </a:p>
          <a:p>
            <a:pPr hangingPunct="0"/>
            <a:r>
              <a:rPr lang="cs-CZ" sz="2400" dirty="0">
                <a:solidFill>
                  <a:schemeClr val="tx1"/>
                </a:solidFill>
              </a:rPr>
              <a:t>ekonomika se nachází pod svým potenciálem, tedy v recesní mezeře, </a:t>
            </a:r>
          </a:p>
          <a:p>
            <a:pPr lvl="1" hangingPunct="0"/>
            <a:r>
              <a:rPr lang="cs-CZ" sz="2400" dirty="0">
                <a:solidFill>
                  <a:schemeClr val="tx1"/>
                </a:solidFill>
              </a:rPr>
              <a:t>v ekonomice existuje dostatečná zásoba kapitálu i práce, což znamená, že je možné vyrobit jakoukoliv poptávanou produkci, aniž by došlo ke změnám ceny práce (mzdy jsou fixní), </a:t>
            </a:r>
          </a:p>
          <a:p>
            <a:pPr hangingPunct="0"/>
            <a:r>
              <a:rPr lang="cs-CZ" sz="2400" dirty="0">
                <a:solidFill>
                  <a:schemeClr val="tx1"/>
                </a:solidFill>
              </a:rPr>
              <a:t>ekonomika je uzavřená, </a:t>
            </a:r>
          </a:p>
          <a:p>
            <a:pPr hangingPunct="0"/>
            <a:r>
              <a:rPr lang="cs-CZ" sz="2400" dirty="0">
                <a:solidFill>
                  <a:schemeClr val="tx1"/>
                </a:solidFill>
              </a:rPr>
              <a:t>centrální banka kontroluje nabídku peněz</a:t>
            </a:r>
          </a:p>
        </p:txBody>
      </p:sp>
    </p:spTree>
    <p:extLst>
      <p:ext uri="{BB962C8B-B14F-4D97-AF65-F5344CB8AC3E}">
        <p14:creationId xmlns:p14="http://schemas.microsoft.com/office/powerpoint/2010/main" val="3360957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86BD3C94-6BAC-4187-884D-239CA7F179CA}"/>
              </a:ext>
            </a:extLst>
          </p:cNvPr>
          <p:cNvPicPr>
            <a:picLocks noChangeAspect="1"/>
          </p:cNvPicPr>
          <p:nvPr/>
        </p:nvPicPr>
        <p:blipFill>
          <a:blip r:embed="rId2"/>
          <a:stretch>
            <a:fillRect/>
          </a:stretch>
        </p:blipFill>
        <p:spPr>
          <a:xfrm>
            <a:off x="8893129" y="2361602"/>
            <a:ext cx="2091671" cy="1671427"/>
          </a:xfrm>
          <a:prstGeom prst="rect">
            <a:avLst/>
          </a:prstGeom>
        </p:spPr>
      </p:pic>
      <p:sp>
        <p:nvSpPr>
          <p:cNvPr id="2" name="Nadpis 1">
            <a:extLst>
              <a:ext uri="{FF2B5EF4-FFF2-40B4-BE49-F238E27FC236}">
                <a16:creationId xmlns:a16="http://schemas.microsoft.com/office/drawing/2014/main" id="{44FFA70B-26DB-4F85-8595-49D11B2772E6}"/>
              </a:ext>
            </a:extLst>
          </p:cNvPr>
          <p:cNvSpPr>
            <a:spLocks noGrp="1"/>
          </p:cNvSpPr>
          <p:nvPr>
            <p:ph type="title"/>
          </p:nvPr>
        </p:nvSpPr>
        <p:spPr>
          <a:xfrm>
            <a:off x="0" y="1123837"/>
            <a:ext cx="3361765" cy="4601183"/>
          </a:xfrm>
        </p:spPr>
        <p:txBody>
          <a:bodyPr>
            <a:normAutofit/>
          </a:bodyPr>
          <a:lstStyle/>
          <a:p>
            <a:r>
              <a:rPr lang="cs-CZ" sz="4400" b="1" dirty="0">
                <a:solidFill>
                  <a:schemeClr val="accent5">
                    <a:lumMod val="50000"/>
                  </a:schemeClr>
                </a:solidFill>
              </a:rPr>
              <a:t>Křivka IS</a:t>
            </a:r>
            <a:br>
              <a:rPr lang="cs-CZ" sz="4400" b="1" dirty="0">
                <a:solidFill>
                  <a:schemeClr val="accent5">
                    <a:lumMod val="50000"/>
                  </a:schemeClr>
                </a:solidFill>
              </a:rPr>
            </a:br>
            <a:br>
              <a:rPr lang="cs-CZ" sz="4400" b="1" dirty="0">
                <a:solidFill>
                  <a:schemeClr val="accent5">
                    <a:lumMod val="50000"/>
                  </a:schemeClr>
                </a:solidFill>
              </a:rPr>
            </a:br>
            <a:r>
              <a:rPr lang="cs-CZ" sz="4000" b="1" dirty="0">
                <a:solidFill>
                  <a:schemeClr val="accent5">
                    <a:lumMod val="50000"/>
                  </a:schemeClr>
                </a:solidFill>
              </a:rPr>
              <a:t>rovnováha na trhu statků a služeb </a:t>
            </a:r>
            <a:endParaRPr lang="cs-CZ" sz="4400" b="1" dirty="0">
              <a:solidFill>
                <a:schemeClr val="accent5">
                  <a:lumMod val="50000"/>
                </a:schemeClr>
              </a:solidFill>
            </a:endParaRPr>
          </a:p>
        </p:txBody>
      </p:sp>
      <p:sp>
        <p:nvSpPr>
          <p:cNvPr id="3" name="Zástupný symbol pro obsah 2">
            <a:extLst>
              <a:ext uri="{FF2B5EF4-FFF2-40B4-BE49-F238E27FC236}">
                <a16:creationId xmlns:a16="http://schemas.microsoft.com/office/drawing/2014/main" id="{0E106ADE-B463-4C6E-A026-C62A4598A4E3}"/>
              </a:ext>
            </a:extLst>
          </p:cNvPr>
          <p:cNvSpPr>
            <a:spLocks noGrp="1"/>
          </p:cNvSpPr>
          <p:nvPr>
            <p:ph idx="1"/>
          </p:nvPr>
        </p:nvSpPr>
        <p:spPr>
          <a:xfrm>
            <a:off x="3424517" y="80682"/>
            <a:ext cx="8444753" cy="6705600"/>
          </a:xfrm>
        </p:spPr>
        <p:txBody>
          <a:bodyPr anchor="t">
            <a:normAutofit lnSpcReduction="10000"/>
          </a:bodyPr>
          <a:lstStyle/>
          <a:p>
            <a:pPr hangingPunct="0"/>
            <a:r>
              <a:rPr lang="cs-CZ" sz="2400" dirty="0">
                <a:solidFill>
                  <a:schemeClr val="tx1"/>
                </a:solidFill>
              </a:rPr>
              <a:t>zachycuje veškeré kombinace úrokové míry (i) a reálného produktu (důchodu; Y), při nichž je trh zboží a služeb v rovnováze</a:t>
            </a:r>
          </a:p>
          <a:p>
            <a:pPr hangingPunct="0"/>
            <a:r>
              <a:rPr lang="cs-CZ" sz="2400" dirty="0">
                <a:solidFill>
                  <a:schemeClr val="tx1"/>
                </a:solidFill>
              </a:rPr>
              <a:t>křivka IS zobrazuje rovnováhu na trhu zboží a služeb, tzn. rovnost agregátní poptávky a produkce (AD=Y) při dané úrokové míře</a:t>
            </a:r>
          </a:p>
          <a:p>
            <a:pPr lvl="1" hangingPunct="0"/>
            <a:r>
              <a:rPr lang="cs-CZ" sz="2000" dirty="0">
                <a:solidFill>
                  <a:schemeClr val="tx1"/>
                </a:solidFill>
              </a:rPr>
              <a:t>na úrokovou míru jsou nyní citlivé investice, </a:t>
            </a:r>
          </a:p>
          <a:p>
            <a:pPr marL="502920" lvl="1" indent="0" hangingPunct="0">
              <a:buNone/>
            </a:pPr>
            <a:r>
              <a:rPr lang="cs-CZ" sz="2000" dirty="0">
                <a:solidFill>
                  <a:schemeClr val="tx1"/>
                </a:solidFill>
              </a:rPr>
              <a:t>které již nejsou zcela autonomní (jak tomu bylo </a:t>
            </a:r>
          </a:p>
          <a:p>
            <a:pPr marL="502920" lvl="1" indent="0" hangingPunct="0">
              <a:buNone/>
            </a:pPr>
            <a:r>
              <a:rPr lang="cs-CZ" sz="2000" dirty="0">
                <a:solidFill>
                  <a:schemeClr val="tx1"/>
                </a:solidFill>
              </a:rPr>
              <a:t>v modelu  důchod-výdaje), ale mají dvě části. </a:t>
            </a:r>
          </a:p>
          <a:p>
            <a:pPr marL="502920" lvl="1" indent="0" hangingPunct="0">
              <a:buNone/>
            </a:pPr>
            <a:r>
              <a:rPr lang="cs-CZ" sz="2000" dirty="0">
                <a:solidFill>
                  <a:schemeClr val="tx1"/>
                </a:solidFill>
              </a:rPr>
              <a:t>Funkce investic: </a:t>
            </a:r>
            <a:r>
              <a:rPr lang="cs-CZ" sz="2000" b="1" dirty="0">
                <a:solidFill>
                  <a:schemeClr val="accent2">
                    <a:lumMod val="50000"/>
                  </a:schemeClr>
                </a:solidFill>
              </a:rPr>
              <a:t>I=</a:t>
            </a:r>
            <a:r>
              <a:rPr lang="cs-CZ" sz="2000" b="1" dirty="0" err="1">
                <a:solidFill>
                  <a:schemeClr val="accent2">
                    <a:lumMod val="50000"/>
                  </a:schemeClr>
                </a:solidFill>
              </a:rPr>
              <a:t>Ia</a:t>
            </a:r>
            <a:r>
              <a:rPr lang="cs-CZ" sz="2000" b="1" dirty="0">
                <a:solidFill>
                  <a:schemeClr val="accent2">
                    <a:lumMod val="50000"/>
                  </a:schemeClr>
                </a:solidFill>
              </a:rPr>
              <a:t>-b*i</a:t>
            </a:r>
            <a:r>
              <a:rPr lang="cs-CZ" sz="2000" dirty="0">
                <a:solidFill>
                  <a:schemeClr val="tx1"/>
                </a:solidFill>
              </a:rPr>
              <a:t>, kde b je koeficient </a:t>
            </a:r>
          </a:p>
          <a:p>
            <a:pPr marL="502920" lvl="1" indent="0" hangingPunct="0">
              <a:buNone/>
            </a:pPr>
            <a:r>
              <a:rPr lang="cs-CZ" sz="2000" dirty="0">
                <a:solidFill>
                  <a:schemeClr val="tx1"/>
                </a:solidFill>
              </a:rPr>
              <a:t>citlivosti investic na změnu úrokové míry</a:t>
            </a:r>
            <a:endParaRPr lang="cs-CZ" sz="2000" b="1" dirty="0">
              <a:solidFill>
                <a:schemeClr val="accent2">
                  <a:lumMod val="50000"/>
                </a:schemeClr>
              </a:solidFill>
            </a:endParaRPr>
          </a:p>
          <a:p>
            <a:pPr hangingPunct="0"/>
            <a:r>
              <a:rPr lang="nn-NO" sz="2400" dirty="0">
                <a:solidFill>
                  <a:schemeClr val="tx1"/>
                </a:solidFill>
              </a:rPr>
              <a:t>AD = C + </a:t>
            </a:r>
            <a:r>
              <a:rPr lang="nn-NO" sz="2400" b="1" dirty="0">
                <a:solidFill>
                  <a:schemeClr val="accent2">
                    <a:lumMod val="50000"/>
                  </a:schemeClr>
                </a:solidFill>
              </a:rPr>
              <a:t>I</a:t>
            </a:r>
            <a:r>
              <a:rPr lang="nn-NO" sz="2400" dirty="0">
                <a:solidFill>
                  <a:schemeClr val="tx1"/>
                </a:solidFill>
              </a:rPr>
              <a:t> + G</a:t>
            </a:r>
          </a:p>
          <a:p>
            <a:pPr hangingPunct="0"/>
            <a:r>
              <a:rPr lang="nn-NO" sz="2400" dirty="0">
                <a:solidFill>
                  <a:schemeClr val="tx1"/>
                </a:solidFill>
              </a:rPr>
              <a:t>AD = Ca+c*Y+c*TR-c*Ta-c*t*Y +</a:t>
            </a:r>
            <a:r>
              <a:rPr lang="nn-NO" sz="2400" b="1" dirty="0">
                <a:solidFill>
                  <a:schemeClr val="accent2">
                    <a:lumMod val="50000"/>
                  </a:schemeClr>
                </a:solidFill>
              </a:rPr>
              <a:t>I</a:t>
            </a:r>
            <a:r>
              <a:rPr lang="cs-CZ" sz="2400" b="1" dirty="0">
                <a:solidFill>
                  <a:schemeClr val="accent2">
                    <a:lumMod val="50000"/>
                  </a:schemeClr>
                </a:solidFill>
              </a:rPr>
              <a:t>a-b*i</a:t>
            </a:r>
            <a:r>
              <a:rPr lang="nn-NO" sz="2400" b="1" dirty="0">
                <a:solidFill>
                  <a:schemeClr val="accent2">
                    <a:lumMod val="50000"/>
                  </a:schemeClr>
                </a:solidFill>
              </a:rPr>
              <a:t> </a:t>
            </a:r>
            <a:r>
              <a:rPr lang="nn-NO" sz="2400" dirty="0">
                <a:solidFill>
                  <a:schemeClr val="tx1"/>
                </a:solidFill>
              </a:rPr>
              <a:t>+ G</a:t>
            </a:r>
            <a:endParaRPr lang="cs-CZ" sz="2400" dirty="0">
              <a:solidFill>
                <a:schemeClr val="tx1"/>
              </a:solidFill>
            </a:endParaRPr>
          </a:p>
          <a:p>
            <a:pPr hangingPunct="0"/>
            <a:r>
              <a:rPr lang="es-ES" sz="2400" dirty="0">
                <a:solidFill>
                  <a:schemeClr val="tx1"/>
                </a:solidFill>
              </a:rPr>
              <a:t>AD = A+c*Y-c*t*Y</a:t>
            </a:r>
            <a:r>
              <a:rPr lang="cs-CZ" sz="2400" b="1" dirty="0">
                <a:solidFill>
                  <a:schemeClr val="tx1"/>
                </a:solidFill>
              </a:rPr>
              <a:t>-b*i</a:t>
            </a:r>
            <a:r>
              <a:rPr lang="es-ES" sz="2400" b="1" dirty="0">
                <a:solidFill>
                  <a:schemeClr val="tx1"/>
                </a:solidFill>
              </a:rPr>
              <a:t>         </a:t>
            </a:r>
            <a:r>
              <a:rPr lang="es-ES" sz="2400" dirty="0">
                <a:solidFill>
                  <a:schemeClr val="tx1"/>
                </a:solidFill>
              </a:rPr>
              <a:t>kde A=Ca+cTR-cTa+</a:t>
            </a:r>
            <a:r>
              <a:rPr lang="cs-CZ" sz="2400" b="1" dirty="0" err="1">
                <a:solidFill>
                  <a:schemeClr val="tx1"/>
                </a:solidFill>
              </a:rPr>
              <a:t>Ia</a:t>
            </a:r>
            <a:r>
              <a:rPr lang="es-ES" sz="2400" dirty="0">
                <a:solidFill>
                  <a:schemeClr val="tx1"/>
                </a:solidFill>
              </a:rPr>
              <a:t>+G</a:t>
            </a:r>
          </a:p>
          <a:p>
            <a:pPr hangingPunct="0"/>
            <a:r>
              <a:rPr lang="es-ES" sz="2400" dirty="0">
                <a:solidFill>
                  <a:schemeClr val="tx1"/>
                </a:solidFill>
              </a:rPr>
              <a:t>AD = A +c(1-t)Y</a:t>
            </a:r>
            <a:r>
              <a:rPr lang="cs-CZ" sz="2400" b="1" dirty="0">
                <a:solidFill>
                  <a:schemeClr val="tx1"/>
                </a:solidFill>
              </a:rPr>
              <a:t>-</a:t>
            </a:r>
            <a:r>
              <a:rPr lang="cs-CZ" sz="2400" b="1" dirty="0" err="1">
                <a:solidFill>
                  <a:schemeClr val="tx1"/>
                </a:solidFill>
              </a:rPr>
              <a:t>bi</a:t>
            </a:r>
            <a:endParaRPr lang="es-ES" sz="2400" b="1" dirty="0">
              <a:solidFill>
                <a:schemeClr val="tx1"/>
              </a:solidFill>
            </a:endParaRPr>
          </a:p>
          <a:p>
            <a:pPr hangingPunct="0"/>
            <a:r>
              <a:rPr lang="es-ES" sz="2400" u="sng" dirty="0">
                <a:solidFill>
                  <a:schemeClr val="tx1"/>
                </a:solidFill>
              </a:rPr>
              <a:t>AD = Y              podmínka rovnováhy</a:t>
            </a:r>
            <a:r>
              <a:rPr lang="cs-CZ" sz="2400" u="sng" dirty="0">
                <a:solidFill>
                  <a:schemeClr val="tx1"/>
                </a:solidFill>
              </a:rPr>
              <a:t> na trhu statků a služeb</a:t>
            </a:r>
            <a:endParaRPr lang="es-ES" sz="2400" u="sng" dirty="0">
              <a:solidFill>
                <a:schemeClr val="tx1"/>
              </a:solidFill>
            </a:endParaRPr>
          </a:p>
          <a:p>
            <a:pPr hangingPunct="0"/>
            <a:r>
              <a:rPr lang="es-ES" sz="2400" dirty="0">
                <a:solidFill>
                  <a:schemeClr val="tx1"/>
                </a:solidFill>
              </a:rPr>
              <a:t>Y</a:t>
            </a:r>
            <a:r>
              <a:rPr lang="es-ES" sz="2400" baseline="-25000" dirty="0">
                <a:solidFill>
                  <a:schemeClr val="tx1"/>
                </a:solidFill>
              </a:rPr>
              <a:t>E</a:t>
            </a:r>
            <a:r>
              <a:rPr lang="es-ES" sz="2400" dirty="0">
                <a:solidFill>
                  <a:schemeClr val="tx1"/>
                </a:solidFill>
              </a:rPr>
              <a:t> =  A +c(1-t)Y</a:t>
            </a:r>
            <a:r>
              <a:rPr lang="cs-CZ" sz="2400" dirty="0">
                <a:solidFill>
                  <a:schemeClr val="tx1"/>
                </a:solidFill>
              </a:rPr>
              <a:t>-</a:t>
            </a:r>
            <a:r>
              <a:rPr lang="cs-CZ" sz="2400" dirty="0" err="1">
                <a:solidFill>
                  <a:schemeClr val="tx1"/>
                </a:solidFill>
              </a:rPr>
              <a:t>bi</a:t>
            </a:r>
            <a:r>
              <a:rPr lang="es-ES" sz="2400" dirty="0">
                <a:solidFill>
                  <a:schemeClr val="tx1"/>
                </a:solidFill>
              </a:rPr>
              <a:t> →  Y</a:t>
            </a:r>
            <a:r>
              <a:rPr lang="es-ES" sz="2400" baseline="-25000" dirty="0">
                <a:solidFill>
                  <a:schemeClr val="tx1"/>
                </a:solidFill>
              </a:rPr>
              <a:t>E</a:t>
            </a:r>
            <a:r>
              <a:rPr lang="es-ES" sz="2400" dirty="0">
                <a:solidFill>
                  <a:schemeClr val="tx1"/>
                </a:solidFill>
              </a:rPr>
              <a:t> = </a:t>
            </a:r>
            <a:r>
              <a:rPr lang="el-GR" sz="2400" dirty="0">
                <a:solidFill>
                  <a:schemeClr val="tx1"/>
                </a:solidFill>
              </a:rPr>
              <a:t>α</a:t>
            </a:r>
            <a:r>
              <a:rPr lang="es-ES" sz="2400" dirty="0">
                <a:solidFill>
                  <a:schemeClr val="tx1"/>
                </a:solidFill>
              </a:rPr>
              <a:t>*</a:t>
            </a:r>
            <a:r>
              <a:rPr lang="cs-CZ" sz="2400" dirty="0">
                <a:solidFill>
                  <a:schemeClr val="tx1"/>
                </a:solidFill>
              </a:rPr>
              <a:t>(</a:t>
            </a:r>
            <a:r>
              <a:rPr lang="es-ES" sz="2400" dirty="0">
                <a:solidFill>
                  <a:schemeClr val="tx1"/>
                </a:solidFill>
              </a:rPr>
              <a:t>A</a:t>
            </a:r>
            <a:r>
              <a:rPr lang="cs-CZ" sz="2400" dirty="0">
                <a:solidFill>
                  <a:schemeClr val="tx1"/>
                </a:solidFill>
              </a:rPr>
              <a:t>-</a:t>
            </a:r>
            <a:r>
              <a:rPr lang="cs-CZ" sz="2400" dirty="0" err="1">
                <a:solidFill>
                  <a:schemeClr val="tx1"/>
                </a:solidFill>
              </a:rPr>
              <a:t>bi</a:t>
            </a:r>
            <a:r>
              <a:rPr lang="cs-CZ" sz="2400" dirty="0">
                <a:solidFill>
                  <a:schemeClr val="tx1"/>
                </a:solidFill>
              </a:rPr>
              <a:t>) </a:t>
            </a:r>
          </a:p>
          <a:p>
            <a:pPr hangingPunct="0"/>
            <a:r>
              <a:rPr lang="cs-CZ" sz="2400" b="1" dirty="0">
                <a:solidFill>
                  <a:schemeClr val="tx1"/>
                </a:solidFill>
              </a:rPr>
              <a:t>rovnice křivky IS: </a:t>
            </a:r>
            <a:r>
              <a:rPr lang="es-ES" sz="2400" b="1" dirty="0">
                <a:solidFill>
                  <a:schemeClr val="tx1"/>
                </a:solidFill>
              </a:rPr>
              <a:t>Y = </a:t>
            </a:r>
            <a:r>
              <a:rPr lang="el-GR" sz="2400" b="1" dirty="0">
                <a:solidFill>
                  <a:schemeClr val="tx1"/>
                </a:solidFill>
              </a:rPr>
              <a:t>α</a:t>
            </a:r>
            <a:r>
              <a:rPr lang="es-ES" sz="2400" b="1" dirty="0">
                <a:solidFill>
                  <a:schemeClr val="tx1"/>
                </a:solidFill>
              </a:rPr>
              <a:t>*</a:t>
            </a:r>
            <a:r>
              <a:rPr lang="cs-CZ" sz="2400" b="1" dirty="0">
                <a:solidFill>
                  <a:schemeClr val="tx1"/>
                </a:solidFill>
              </a:rPr>
              <a:t>(</a:t>
            </a:r>
            <a:r>
              <a:rPr lang="es-ES" sz="2400" b="1" dirty="0">
                <a:solidFill>
                  <a:schemeClr val="tx1"/>
                </a:solidFill>
              </a:rPr>
              <a:t>A</a:t>
            </a:r>
            <a:r>
              <a:rPr lang="cs-CZ" sz="2400" b="1" dirty="0">
                <a:solidFill>
                  <a:schemeClr val="tx1"/>
                </a:solidFill>
              </a:rPr>
              <a:t>-</a:t>
            </a:r>
            <a:r>
              <a:rPr lang="cs-CZ" sz="2400" b="1" dirty="0" err="1">
                <a:solidFill>
                  <a:schemeClr val="tx1"/>
                </a:solidFill>
              </a:rPr>
              <a:t>bi</a:t>
            </a:r>
            <a:r>
              <a:rPr lang="cs-CZ" sz="2400" b="1" dirty="0">
                <a:solidFill>
                  <a:schemeClr val="tx1"/>
                </a:solidFill>
              </a:rPr>
              <a:t>) </a:t>
            </a:r>
            <a:endParaRPr lang="nn-NO" sz="2400" b="1" dirty="0">
              <a:solidFill>
                <a:schemeClr val="tx1"/>
              </a:solidFill>
            </a:endParaRPr>
          </a:p>
        </p:txBody>
      </p:sp>
      <p:pic>
        <p:nvPicPr>
          <p:cNvPr id="5" name="Obrázek 4">
            <a:extLst>
              <a:ext uri="{FF2B5EF4-FFF2-40B4-BE49-F238E27FC236}">
                <a16:creationId xmlns:a16="http://schemas.microsoft.com/office/drawing/2014/main" id="{003D99EC-98A5-4AB3-ACA5-EEA4AF581A68}"/>
              </a:ext>
            </a:extLst>
          </p:cNvPr>
          <p:cNvPicPr>
            <a:picLocks noChangeAspect="1"/>
          </p:cNvPicPr>
          <p:nvPr/>
        </p:nvPicPr>
        <p:blipFill>
          <a:blip r:embed="rId3"/>
          <a:stretch>
            <a:fillRect/>
          </a:stretch>
        </p:blipFill>
        <p:spPr>
          <a:xfrm>
            <a:off x="9866218" y="1471940"/>
            <a:ext cx="2325782" cy="1353032"/>
          </a:xfrm>
          <a:prstGeom prst="rect">
            <a:avLst/>
          </a:prstGeom>
        </p:spPr>
      </p:pic>
    </p:spTree>
    <p:extLst>
      <p:ext uri="{BB962C8B-B14F-4D97-AF65-F5344CB8AC3E}">
        <p14:creationId xmlns:p14="http://schemas.microsoft.com/office/powerpoint/2010/main" val="911078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FFA70B-26DB-4F85-8595-49D11B2772E6}"/>
              </a:ext>
            </a:extLst>
          </p:cNvPr>
          <p:cNvSpPr>
            <a:spLocks noGrp="1"/>
          </p:cNvSpPr>
          <p:nvPr>
            <p:ph type="title"/>
          </p:nvPr>
        </p:nvSpPr>
        <p:spPr>
          <a:xfrm>
            <a:off x="0" y="1123837"/>
            <a:ext cx="3361765" cy="4601183"/>
          </a:xfrm>
        </p:spPr>
        <p:txBody>
          <a:bodyPr>
            <a:normAutofit/>
          </a:bodyPr>
          <a:lstStyle/>
          <a:p>
            <a:r>
              <a:rPr lang="cs-CZ" sz="4400" b="1" dirty="0">
                <a:solidFill>
                  <a:schemeClr val="accent5">
                    <a:lumMod val="50000"/>
                  </a:schemeClr>
                </a:solidFill>
              </a:rPr>
              <a:t>Křivka IS</a:t>
            </a:r>
            <a:br>
              <a:rPr lang="cs-CZ" sz="4400" b="1" dirty="0">
                <a:solidFill>
                  <a:schemeClr val="accent5">
                    <a:lumMod val="50000"/>
                  </a:schemeClr>
                </a:solidFill>
              </a:rPr>
            </a:br>
            <a:br>
              <a:rPr lang="cs-CZ" sz="4400" b="1" dirty="0">
                <a:solidFill>
                  <a:schemeClr val="accent5">
                    <a:lumMod val="50000"/>
                  </a:schemeClr>
                </a:solidFill>
              </a:rPr>
            </a:br>
            <a:r>
              <a:rPr lang="cs-CZ" sz="4000" b="1" dirty="0">
                <a:solidFill>
                  <a:schemeClr val="accent5">
                    <a:lumMod val="50000"/>
                  </a:schemeClr>
                </a:solidFill>
              </a:rPr>
              <a:t>rovnováha na trhu statků a služeb </a:t>
            </a:r>
            <a:endParaRPr lang="cs-CZ" sz="4400" b="1" dirty="0">
              <a:solidFill>
                <a:schemeClr val="accent5">
                  <a:lumMod val="50000"/>
                </a:schemeClr>
              </a:solidFill>
            </a:endParaRPr>
          </a:p>
        </p:txBody>
      </p:sp>
      <p:sp>
        <p:nvSpPr>
          <p:cNvPr id="3" name="Zástupný symbol pro obsah 2">
            <a:extLst>
              <a:ext uri="{FF2B5EF4-FFF2-40B4-BE49-F238E27FC236}">
                <a16:creationId xmlns:a16="http://schemas.microsoft.com/office/drawing/2014/main" id="{0E106ADE-B463-4C6E-A026-C62A4598A4E3}"/>
              </a:ext>
            </a:extLst>
          </p:cNvPr>
          <p:cNvSpPr>
            <a:spLocks noGrp="1"/>
          </p:cNvSpPr>
          <p:nvPr>
            <p:ph idx="1"/>
          </p:nvPr>
        </p:nvSpPr>
        <p:spPr>
          <a:xfrm>
            <a:off x="3424517" y="80682"/>
            <a:ext cx="8444753" cy="6705600"/>
          </a:xfrm>
        </p:spPr>
        <p:txBody>
          <a:bodyPr anchor="t">
            <a:normAutofit/>
          </a:bodyPr>
          <a:lstStyle/>
          <a:p>
            <a:pPr hangingPunct="0"/>
            <a:r>
              <a:rPr lang="cs-CZ" sz="2400" dirty="0">
                <a:solidFill>
                  <a:schemeClr val="tx1"/>
                </a:solidFill>
              </a:rPr>
              <a:t>odvození křivky IS</a:t>
            </a:r>
            <a:endParaRPr lang="nn-NO" sz="2400" b="1" dirty="0">
              <a:solidFill>
                <a:schemeClr val="tx1"/>
              </a:solidFill>
            </a:endParaRPr>
          </a:p>
        </p:txBody>
      </p:sp>
      <p:pic>
        <p:nvPicPr>
          <p:cNvPr id="4" name="Obrázek 3">
            <a:extLst>
              <a:ext uri="{FF2B5EF4-FFF2-40B4-BE49-F238E27FC236}">
                <a16:creationId xmlns:a16="http://schemas.microsoft.com/office/drawing/2014/main" id="{398E4B7D-23B6-4807-83D5-DA9D58A767BF}"/>
              </a:ext>
            </a:extLst>
          </p:cNvPr>
          <p:cNvPicPr>
            <a:picLocks noChangeAspect="1"/>
          </p:cNvPicPr>
          <p:nvPr/>
        </p:nvPicPr>
        <p:blipFill>
          <a:blip r:embed="rId2"/>
          <a:stretch>
            <a:fillRect/>
          </a:stretch>
        </p:blipFill>
        <p:spPr>
          <a:xfrm>
            <a:off x="3527928" y="438755"/>
            <a:ext cx="4433950" cy="4276459"/>
          </a:xfrm>
          <a:prstGeom prst="rect">
            <a:avLst/>
          </a:prstGeom>
        </p:spPr>
      </p:pic>
      <p:sp>
        <p:nvSpPr>
          <p:cNvPr id="5" name="Obdélník 4">
            <a:extLst>
              <a:ext uri="{FF2B5EF4-FFF2-40B4-BE49-F238E27FC236}">
                <a16:creationId xmlns:a16="http://schemas.microsoft.com/office/drawing/2014/main" id="{E58FFA4E-F9C2-496C-B552-CEA27755CA0F}"/>
              </a:ext>
            </a:extLst>
          </p:cNvPr>
          <p:cNvSpPr/>
          <p:nvPr/>
        </p:nvSpPr>
        <p:spPr>
          <a:xfrm>
            <a:off x="1680882" y="4715215"/>
            <a:ext cx="6624919" cy="2062103"/>
          </a:xfrm>
          <a:prstGeom prst="rect">
            <a:avLst/>
          </a:prstGeom>
          <a:solidFill>
            <a:schemeClr val="accent5">
              <a:lumMod val="20000"/>
              <a:lumOff val="80000"/>
            </a:schemeClr>
          </a:solidFill>
        </p:spPr>
        <p:txBody>
          <a:bodyPr wrap="square">
            <a:spAutoFit/>
          </a:bodyPr>
          <a:lstStyle/>
          <a:p>
            <a:pPr marL="285750" indent="-285750">
              <a:buFont typeface="Arial" panose="020B0604020202020204" pitchFamily="34" charset="0"/>
              <a:buChar char="•"/>
            </a:pPr>
            <a:r>
              <a:rPr lang="cs-CZ" sz="1600" dirty="0"/>
              <a:t>Body na křivce IS představují stavy ekonomické rovnováhy (Y=AD) při různých kombinacích úrokové míry a reálného produktu.</a:t>
            </a:r>
          </a:p>
          <a:p>
            <a:pPr marL="285750" indent="-285750">
              <a:buFont typeface="Arial" panose="020B0604020202020204" pitchFamily="34" charset="0"/>
              <a:buChar char="•"/>
            </a:pPr>
            <a:r>
              <a:rPr lang="cs-CZ" sz="1600" dirty="0"/>
              <a:t>V bodech mimo křivku IS je ekonomika v nerovnováze. </a:t>
            </a:r>
          </a:p>
          <a:p>
            <a:pPr marL="285750" indent="-285750">
              <a:buFont typeface="Arial" panose="020B0604020202020204" pitchFamily="34" charset="0"/>
              <a:buChar char="•"/>
            </a:pPr>
            <a:r>
              <a:rPr lang="cs-CZ" sz="1600" dirty="0"/>
              <a:t>Pokud se ekonomika nachází v oblasti nalevo do křivky IS, dochází k převisu agregátní poptávky nad produkcí (AD&gt;Y) a dochází k neplánovanému čerpání zásob (IU&lt;0). Naopak body napravo od křivky IS znázorňují převis produkce nad agregátní poptávkou (AD&lt;Y), která je nedostatečná a dochází k neplánovanému hromadění zásob (IU&gt;0). </a:t>
            </a:r>
          </a:p>
        </p:txBody>
      </p:sp>
      <p:pic>
        <p:nvPicPr>
          <p:cNvPr id="6" name="Obrázek 5">
            <a:extLst>
              <a:ext uri="{FF2B5EF4-FFF2-40B4-BE49-F238E27FC236}">
                <a16:creationId xmlns:a16="http://schemas.microsoft.com/office/drawing/2014/main" id="{ADCE7B5A-3EFB-4E2A-8DB9-56BA1AA27CFA}"/>
              </a:ext>
            </a:extLst>
          </p:cNvPr>
          <p:cNvPicPr>
            <a:picLocks noChangeAspect="1"/>
          </p:cNvPicPr>
          <p:nvPr/>
        </p:nvPicPr>
        <p:blipFill>
          <a:blip r:embed="rId3"/>
          <a:stretch>
            <a:fillRect/>
          </a:stretch>
        </p:blipFill>
        <p:spPr>
          <a:xfrm>
            <a:off x="8378701" y="3923891"/>
            <a:ext cx="3553321" cy="2934109"/>
          </a:xfrm>
          <a:prstGeom prst="rect">
            <a:avLst/>
          </a:prstGeom>
        </p:spPr>
      </p:pic>
      <p:sp>
        <p:nvSpPr>
          <p:cNvPr id="7" name="Obdélník 6">
            <a:extLst>
              <a:ext uri="{FF2B5EF4-FFF2-40B4-BE49-F238E27FC236}">
                <a16:creationId xmlns:a16="http://schemas.microsoft.com/office/drawing/2014/main" id="{001D04A5-0BC0-4727-ACEE-3F03FC138AA8}"/>
              </a:ext>
            </a:extLst>
          </p:cNvPr>
          <p:cNvSpPr/>
          <p:nvPr/>
        </p:nvSpPr>
        <p:spPr>
          <a:xfrm>
            <a:off x="8065289" y="223092"/>
            <a:ext cx="3678476" cy="2554545"/>
          </a:xfrm>
          <a:prstGeom prst="rect">
            <a:avLst/>
          </a:prstGeom>
        </p:spPr>
        <p:txBody>
          <a:bodyPr wrap="square">
            <a:spAutoFit/>
          </a:bodyPr>
          <a:lstStyle/>
          <a:p>
            <a:pPr marL="285750" indent="-285750">
              <a:buFont typeface="Arial" panose="020B0604020202020204" pitchFamily="34" charset="0"/>
              <a:buChar char="•"/>
            </a:pPr>
            <a:r>
              <a:rPr lang="cs-CZ" sz="1600" dirty="0"/>
              <a:t>posun křivky IS způsobují změny ve velikosti autonomních výdajů (růst A způsobí posun křivky doprava nahoru, pokles A způsobí posun křivky IS doleva dolů)</a:t>
            </a:r>
          </a:p>
          <a:p>
            <a:pPr marL="285750" indent="-285750">
              <a:buFont typeface="Arial" panose="020B0604020202020204" pitchFamily="34" charset="0"/>
              <a:buChar char="•"/>
            </a:pPr>
            <a:r>
              <a:rPr lang="cs-CZ" sz="1600" dirty="0"/>
              <a:t>sklon je ovlivňován proměnnými α a b. IS je tím plošší (strmější), čím větší (menší) je výdajový multiplikátor α a čím vyšší (nižší) je citlivost poptávky po investicích na úrokovou sazbu (b)</a:t>
            </a:r>
          </a:p>
        </p:txBody>
      </p:sp>
    </p:spTree>
    <p:extLst>
      <p:ext uri="{BB962C8B-B14F-4D97-AF65-F5344CB8AC3E}">
        <p14:creationId xmlns:p14="http://schemas.microsoft.com/office/powerpoint/2010/main" val="3471026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FFA70B-26DB-4F85-8595-49D11B2772E6}"/>
              </a:ext>
            </a:extLst>
          </p:cNvPr>
          <p:cNvSpPr>
            <a:spLocks noGrp="1"/>
          </p:cNvSpPr>
          <p:nvPr>
            <p:ph type="title"/>
          </p:nvPr>
        </p:nvSpPr>
        <p:spPr>
          <a:xfrm>
            <a:off x="62752" y="80682"/>
            <a:ext cx="3361765" cy="4601183"/>
          </a:xfrm>
        </p:spPr>
        <p:txBody>
          <a:bodyPr>
            <a:normAutofit/>
          </a:bodyPr>
          <a:lstStyle/>
          <a:p>
            <a:r>
              <a:rPr lang="cs-CZ" sz="4400" b="1" dirty="0">
                <a:solidFill>
                  <a:schemeClr val="accent5">
                    <a:lumMod val="50000"/>
                  </a:schemeClr>
                </a:solidFill>
              </a:rPr>
              <a:t>Křivka LM</a:t>
            </a:r>
            <a:br>
              <a:rPr lang="cs-CZ" sz="4400" b="1" dirty="0">
                <a:solidFill>
                  <a:schemeClr val="accent5">
                    <a:lumMod val="50000"/>
                  </a:schemeClr>
                </a:solidFill>
              </a:rPr>
            </a:br>
            <a:br>
              <a:rPr lang="cs-CZ" sz="4400" b="1" dirty="0">
                <a:solidFill>
                  <a:schemeClr val="accent5">
                    <a:lumMod val="50000"/>
                  </a:schemeClr>
                </a:solidFill>
              </a:rPr>
            </a:br>
            <a:r>
              <a:rPr lang="cs-CZ" sz="4000" b="1" dirty="0">
                <a:solidFill>
                  <a:schemeClr val="accent5">
                    <a:lumMod val="50000"/>
                  </a:schemeClr>
                </a:solidFill>
              </a:rPr>
              <a:t>rovnováha na trhu peněz</a:t>
            </a:r>
            <a:endParaRPr lang="cs-CZ" sz="4400" b="1" dirty="0">
              <a:solidFill>
                <a:schemeClr val="accent5">
                  <a:lumMod val="50000"/>
                </a:schemeClr>
              </a:solidFill>
            </a:endParaRPr>
          </a:p>
        </p:txBody>
      </p:sp>
      <p:sp>
        <p:nvSpPr>
          <p:cNvPr id="3" name="Zástupný symbol pro obsah 2">
            <a:extLst>
              <a:ext uri="{FF2B5EF4-FFF2-40B4-BE49-F238E27FC236}">
                <a16:creationId xmlns:a16="http://schemas.microsoft.com/office/drawing/2014/main" id="{0E106ADE-B463-4C6E-A026-C62A4598A4E3}"/>
              </a:ext>
            </a:extLst>
          </p:cNvPr>
          <p:cNvSpPr>
            <a:spLocks noGrp="1"/>
          </p:cNvSpPr>
          <p:nvPr>
            <p:ph idx="1"/>
          </p:nvPr>
        </p:nvSpPr>
        <p:spPr>
          <a:xfrm>
            <a:off x="3424517" y="80682"/>
            <a:ext cx="8624048" cy="6633883"/>
          </a:xfrm>
        </p:spPr>
        <p:txBody>
          <a:bodyPr anchor="t">
            <a:normAutofit/>
          </a:bodyPr>
          <a:lstStyle/>
          <a:p>
            <a:pPr hangingPunct="0"/>
            <a:r>
              <a:rPr lang="cs-CZ" sz="2400" dirty="0">
                <a:solidFill>
                  <a:srgbClr val="000000"/>
                </a:solidFill>
              </a:rPr>
              <a:t>křivka LM představuje množinu bodů, které každé úrovní důchodu přiřazují takovou úrokovou míru, která zabezpečí rovnováhu mezi nabídkou reálných peněžních prostředků a poptávkou po nich (L=M/P)</a:t>
            </a:r>
          </a:p>
          <a:p>
            <a:pPr hangingPunct="0"/>
            <a:endParaRPr lang="cs-CZ" sz="2400" dirty="0">
              <a:solidFill>
                <a:srgbClr val="000000"/>
              </a:solidFill>
            </a:endParaRPr>
          </a:p>
          <a:p>
            <a:pPr hangingPunct="0"/>
            <a:endParaRPr lang="cs-CZ" sz="2400" dirty="0">
              <a:solidFill>
                <a:srgbClr val="000000"/>
              </a:solidFill>
            </a:endParaRPr>
          </a:p>
          <a:p>
            <a:pPr hangingPunct="0"/>
            <a:endParaRPr lang="cs-CZ" sz="2400" dirty="0">
              <a:solidFill>
                <a:srgbClr val="000000"/>
              </a:solidFill>
            </a:endParaRPr>
          </a:p>
          <a:p>
            <a:pPr hangingPunct="0"/>
            <a:r>
              <a:rPr lang="cs-CZ" sz="2400" dirty="0">
                <a:solidFill>
                  <a:srgbClr val="000000"/>
                </a:solidFill>
              </a:rPr>
              <a:t>zachycuje veškeré kombinace úrokové míry a výstupu, při nichž je trh peněz v rovnováze</a:t>
            </a:r>
          </a:p>
          <a:p>
            <a:pPr lvl="1" hangingPunct="0"/>
            <a:r>
              <a:rPr lang="cs-CZ" sz="2200" dirty="0">
                <a:solidFill>
                  <a:srgbClr val="000000"/>
                </a:solidFill>
              </a:rPr>
              <a:t>nabídka reálných peněžních zůstatků (M/P) je plně v kompetenci centrální banky a je tudíž exogenní proměnnou</a:t>
            </a:r>
          </a:p>
          <a:p>
            <a:pPr lvl="1" hangingPunct="0"/>
            <a:r>
              <a:rPr lang="cs-CZ" sz="2200" dirty="0">
                <a:solidFill>
                  <a:srgbClr val="000000"/>
                </a:solidFill>
              </a:rPr>
              <a:t>poptávka po penězích (L) je veličinou endogenní a v tomto modelu vychází z keynesovské teorie preference likvidity (motivy držby peněz: transakční, opatrnostní a spekulativní). L závisí na nepřímo na úrokové míře a přímo na velikosti důchodu. Funkce poptávky po reálných peněžních zůstatcích: </a:t>
            </a:r>
            <a:r>
              <a:rPr lang="cs-CZ" sz="2400" b="1" dirty="0">
                <a:solidFill>
                  <a:schemeClr val="accent2">
                    <a:lumMod val="50000"/>
                  </a:schemeClr>
                </a:solidFill>
              </a:rPr>
              <a:t>L=k*Y-h*i</a:t>
            </a:r>
            <a:endParaRPr lang="cs-CZ" b="1" dirty="0">
              <a:solidFill>
                <a:schemeClr val="tx1"/>
              </a:solidFill>
            </a:endParaRPr>
          </a:p>
          <a:p>
            <a:pPr marL="1330008" lvl="1" indent="-285750">
              <a:spcBef>
                <a:spcPts val="0"/>
              </a:spcBef>
              <a:spcAft>
                <a:spcPts val="600"/>
              </a:spcAft>
              <a:buClr>
                <a:schemeClr val="tx1"/>
              </a:buClr>
              <a:buSzPct val="120000"/>
            </a:pPr>
            <a:r>
              <a:rPr lang="cs-CZ" dirty="0">
                <a:solidFill>
                  <a:schemeClr val="tx1"/>
                </a:solidFill>
              </a:rPr>
              <a:t>koeficient </a:t>
            </a:r>
            <a:r>
              <a:rPr lang="cs-CZ" dirty="0">
                <a:solidFill>
                  <a:srgbClr val="000000"/>
                </a:solidFill>
              </a:rPr>
              <a:t> </a:t>
            </a:r>
            <a:r>
              <a:rPr lang="cs-CZ" b="1" dirty="0"/>
              <a:t>k</a:t>
            </a:r>
            <a:r>
              <a:rPr lang="cs-CZ" dirty="0">
                <a:solidFill>
                  <a:srgbClr val="000000"/>
                </a:solidFill>
              </a:rPr>
              <a:t> vyjadřuje citlivost poptávky po r. p. z. na důchod: </a:t>
            </a:r>
            <a:r>
              <a:rPr lang="el-GR" dirty="0">
                <a:solidFill>
                  <a:srgbClr val="000000"/>
                </a:solidFill>
              </a:rPr>
              <a:t>Δ</a:t>
            </a:r>
            <a:r>
              <a:rPr lang="cs-CZ" dirty="0">
                <a:solidFill>
                  <a:srgbClr val="000000"/>
                </a:solidFill>
              </a:rPr>
              <a:t>L/</a:t>
            </a:r>
            <a:r>
              <a:rPr lang="el-GR" dirty="0">
                <a:solidFill>
                  <a:srgbClr val="000000"/>
                </a:solidFill>
              </a:rPr>
              <a:t>Δ</a:t>
            </a:r>
            <a:r>
              <a:rPr lang="cs-CZ" dirty="0">
                <a:solidFill>
                  <a:srgbClr val="000000"/>
                </a:solidFill>
              </a:rPr>
              <a:t>Y </a:t>
            </a:r>
          </a:p>
          <a:p>
            <a:pPr marL="1330008" lvl="1" indent="-285750">
              <a:spcBef>
                <a:spcPts val="0"/>
              </a:spcBef>
              <a:spcAft>
                <a:spcPts val="600"/>
              </a:spcAft>
              <a:buClr>
                <a:schemeClr val="tx1"/>
              </a:buClr>
              <a:buSzPct val="120000"/>
            </a:pPr>
            <a:r>
              <a:rPr lang="cs-CZ" dirty="0">
                <a:solidFill>
                  <a:srgbClr val="000000"/>
                </a:solidFill>
              </a:rPr>
              <a:t>koeficient </a:t>
            </a:r>
            <a:r>
              <a:rPr lang="cs-CZ" b="1" dirty="0"/>
              <a:t>h</a:t>
            </a:r>
            <a:r>
              <a:rPr lang="cs-CZ" dirty="0">
                <a:solidFill>
                  <a:srgbClr val="000000"/>
                </a:solidFill>
              </a:rPr>
              <a:t> - citlivost poptávky po r. p. z.  na úrokovou míru: </a:t>
            </a:r>
            <a:r>
              <a:rPr lang="el-GR" dirty="0">
                <a:solidFill>
                  <a:srgbClr val="000000"/>
                </a:solidFill>
              </a:rPr>
              <a:t>Δ</a:t>
            </a:r>
            <a:r>
              <a:rPr lang="cs-CZ" dirty="0">
                <a:solidFill>
                  <a:srgbClr val="000000"/>
                </a:solidFill>
              </a:rPr>
              <a:t>L/</a:t>
            </a:r>
            <a:r>
              <a:rPr lang="el-GR" dirty="0">
                <a:solidFill>
                  <a:srgbClr val="000000"/>
                </a:solidFill>
              </a:rPr>
              <a:t>Δ</a:t>
            </a:r>
            <a:r>
              <a:rPr lang="cs-CZ" dirty="0">
                <a:solidFill>
                  <a:srgbClr val="000000"/>
                </a:solidFill>
              </a:rPr>
              <a:t>i</a:t>
            </a:r>
          </a:p>
          <a:p>
            <a:pPr lvl="1" hangingPunct="0">
              <a:buFont typeface="Arial" panose="020B0604020202020204" pitchFamily="34" charset="0"/>
              <a:buChar char="•"/>
            </a:pPr>
            <a:endParaRPr lang="cs-CZ" sz="2000" dirty="0">
              <a:solidFill>
                <a:schemeClr val="tx1"/>
              </a:solidFill>
            </a:endParaRPr>
          </a:p>
          <a:p>
            <a:pPr lvl="1" hangingPunct="0"/>
            <a:endParaRPr lang="cs-CZ" sz="2200" dirty="0">
              <a:solidFill>
                <a:srgbClr val="000000"/>
              </a:solidFill>
            </a:endParaRPr>
          </a:p>
          <a:p>
            <a:pPr hangingPunct="0"/>
            <a:endParaRPr lang="nn-NO" sz="2400" b="1" dirty="0">
              <a:solidFill>
                <a:schemeClr val="tx1"/>
              </a:solidFill>
            </a:endParaRPr>
          </a:p>
        </p:txBody>
      </p:sp>
      <p:pic>
        <p:nvPicPr>
          <p:cNvPr id="6" name="Obrázek 5">
            <a:extLst>
              <a:ext uri="{FF2B5EF4-FFF2-40B4-BE49-F238E27FC236}">
                <a16:creationId xmlns:a16="http://schemas.microsoft.com/office/drawing/2014/main" id="{04FFAC2F-6653-4CE7-AB3C-130349C29C4B}"/>
              </a:ext>
            </a:extLst>
          </p:cNvPr>
          <p:cNvPicPr>
            <a:picLocks noChangeAspect="1"/>
          </p:cNvPicPr>
          <p:nvPr/>
        </p:nvPicPr>
        <p:blipFill>
          <a:blip r:embed="rId2"/>
          <a:stretch>
            <a:fillRect/>
          </a:stretch>
        </p:blipFill>
        <p:spPr>
          <a:xfrm>
            <a:off x="1115998" y="4150658"/>
            <a:ext cx="2720761" cy="2348753"/>
          </a:xfrm>
          <a:prstGeom prst="rect">
            <a:avLst/>
          </a:prstGeom>
        </p:spPr>
      </p:pic>
      <p:pic>
        <p:nvPicPr>
          <p:cNvPr id="7" name="Obrázek 6">
            <a:extLst>
              <a:ext uri="{FF2B5EF4-FFF2-40B4-BE49-F238E27FC236}">
                <a16:creationId xmlns:a16="http://schemas.microsoft.com/office/drawing/2014/main" id="{641B6898-4D0A-4071-BDCC-A0C4891835D7}"/>
              </a:ext>
            </a:extLst>
          </p:cNvPr>
          <p:cNvPicPr>
            <a:picLocks noChangeAspect="1"/>
          </p:cNvPicPr>
          <p:nvPr/>
        </p:nvPicPr>
        <p:blipFill>
          <a:blip r:embed="rId3"/>
          <a:stretch>
            <a:fillRect/>
          </a:stretch>
        </p:blipFill>
        <p:spPr>
          <a:xfrm>
            <a:off x="8041342" y="1126271"/>
            <a:ext cx="2413176" cy="1903799"/>
          </a:xfrm>
          <a:prstGeom prst="rect">
            <a:avLst/>
          </a:prstGeom>
        </p:spPr>
      </p:pic>
    </p:spTree>
    <p:extLst>
      <p:ext uri="{BB962C8B-B14F-4D97-AF65-F5344CB8AC3E}">
        <p14:creationId xmlns:p14="http://schemas.microsoft.com/office/powerpoint/2010/main" val="2936951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E68BDB-3DB4-4E39-A284-CB6356DEE89E}"/>
              </a:ext>
            </a:extLst>
          </p:cNvPr>
          <p:cNvSpPr>
            <a:spLocks noGrp="1"/>
          </p:cNvSpPr>
          <p:nvPr>
            <p:ph type="title"/>
          </p:nvPr>
        </p:nvSpPr>
        <p:spPr/>
        <p:txBody>
          <a:bodyPr/>
          <a:lstStyle/>
          <a:p>
            <a:r>
              <a:rPr lang="cs-CZ" sz="4400" b="1" dirty="0">
                <a:solidFill>
                  <a:schemeClr val="accent5">
                    <a:lumMod val="50000"/>
                  </a:schemeClr>
                </a:solidFill>
              </a:rPr>
              <a:t>Křivka LM;</a:t>
            </a:r>
            <a:br>
              <a:rPr lang="cs-CZ" sz="4400" b="1" dirty="0">
                <a:solidFill>
                  <a:schemeClr val="accent5">
                    <a:lumMod val="50000"/>
                  </a:schemeClr>
                </a:solidFill>
              </a:rPr>
            </a:br>
            <a:r>
              <a:rPr lang="cs-CZ" sz="4400" b="1" dirty="0">
                <a:solidFill>
                  <a:schemeClr val="accent5">
                    <a:lumMod val="50000"/>
                  </a:schemeClr>
                </a:solidFill>
              </a:rPr>
              <a:t>rovnováha na trhu peněz</a:t>
            </a:r>
          </a:p>
        </p:txBody>
      </p:sp>
      <p:sp>
        <p:nvSpPr>
          <p:cNvPr id="5" name="Obdélník 4">
            <a:extLst>
              <a:ext uri="{FF2B5EF4-FFF2-40B4-BE49-F238E27FC236}">
                <a16:creationId xmlns:a16="http://schemas.microsoft.com/office/drawing/2014/main" id="{778773A1-29A3-4AE3-8FC0-0792EC39F8B1}"/>
              </a:ext>
            </a:extLst>
          </p:cNvPr>
          <p:cNvSpPr/>
          <p:nvPr/>
        </p:nvSpPr>
        <p:spPr>
          <a:xfrm>
            <a:off x="3519054" y="77396"/>
            <a:ext cx="5024582" cy="2092881"/>
          </a:xfrm>
          <a:prstGeom prst="rect">
            <a:avLst/>
          </a:prstGeom>
        </p:spPr>
        <p:txBody>
          <a:bodyPr wrap="square">
            <a:spAutoFit/>
          </a:bodyPr>
          <a:lstStyle/>
          <a:p>
            <a:pPr lvl="0" algn="just">
              <a:spcBef>
                <a:spcPts val="0"/>
              </a:spcBef>
              <a:spcAft>
                <a:spcPts val="1200"/>
              </a:spcAft>
              <a:buClr>
                <a:schemeClr val="tx1"/>
              </a:buClr>
              <a:buSzPct val="120000"/>
            </a:pPr>
            <a:r>
              <a:rPr lang="cs-CZ" dirty="0">
                <a:solidFill>
                  <a:srgbClr val="000000"/>
                </a:solidFill>
              </a:rPr>
              <a:t>Vycházíme z podmínky rovnováhy na trhu peněz: </a:t>
            </a:r>
          </a:p>
          <a:p>
            <a:pPr lvl="0" algn="ctr">
              <a:spcAft>
                <a:spcPts val="1200"/>
              </a:spcAft>
              <a:buClr>
                <a:schemeClr val="tx1"/>
              </a:buClr>
              <a:buSzPct val="120000"/>
            </a:pPr>
            <a:r>
              <a:rPr lang="cs-CZ" b="1" dirty="0"/>
              <a:t>L = M/P </a:t>
            </a:r>
          </a:p>
          <a:p>
            <a:pPr lvl="0" algn="ctr">
              <a:spcAft>
                <a:spcPts val="1200"/>
              </a:spcAft>
              <a:buClr>
                <a:schemeClr val="tx1"/>
              </a:buClr>
              <a:buSzPct val="120000"/>
            </a:pPr>
            <a:r>
              <a:rPr lang="cs-CZ" b="1" dirty="0"/>
              <a:t>k*Y – h*i = M/P</a:t>
            </a:r>
          </a:p>
          <a:p>
            <a:pPr lvl="0" algn="ctr">
              <a:spcAft>
                <a:spcPts val="1200"/>
              </a:spcAft>
              <a:buClr>
                <a:schemeClr val="tx1"/>
              </a:buClr>
              <a:buSzPct val="120000"/>
            </a:pPr>
            <a:r>
              <a:rPr lang="cs-CZ" b="1" dirty="0" err="1"/>
              <a:t>hi</a:t>
            </a:r>
            <a:r>
              <a:rPr lang="cs-CZ" b="1" dirty="0"/>
              <a:t> = k*Y+M/P</a:t>
            </a:r>
          </a:p>
          <a:p>
            <a:pPr lvl="0">
              <a:spcAft>
                <a:spcPts val="1200"/>
              </a:spcAft>
              <a:buClr>
                <a:schemeClr val="tx1"/>
              </a:buClr>
              <a:buSzPct val="120000"/>
            </a:pPr>
            <a:r>
              <a:rPr lang="cs-CZ" b="1" dirty="0">
                <a:solidFill>
                  <a:srgbClr val="000000"/>
                </a:solidFill>
              </a:rPr>
              <a:t>Rovnice křivky LM pak bude mít tvar:</a:t>
            </a:r>
          </a:p>
        </p:txBody>
      </p:sp>
      <mc:AlternateContent xmlns:mc="http://schemas.openxmlformats.org/markup-compatibility/2006">
        <mc:Choice xmlns:a14="http://schemas.microsoft.com/office/drawing/2010/main" Requires="a14">
          <p:sp>
            <p:nvSpPr>
              <p:cNvPr id="6" name="Obdélník 5">
                <a:extLst>
                  <a:ext uri="{FF2B5EF4-FFF2-40B4-BE49-F238E27FC236}">
                    <a16:creationId xmlns:a16="http://schemas.microsoft.com/office/drawing/2014/main" id="{BB163133-AEEE-40F3-8E81-40AD79594DC1}"/>
                  </a:ext>
                </a:extLst>
              </p:cNvPr>
              <p:cNvSpPr/>
              <p:nvPr/>
            </p:nvSpPr>
            <p:spPr>
              <a:xfrm>
                <a:off x="4211028" y="2237489"/>
                <a:ext cx="2931508" cy="714683"/>
              </a:xfrm>
              <a:prstGeom prst="rect">
                <a:avLst/>
              </a:prstGeom>
            </p:spPr>
            <p:txBody>
              <a:bodyPr wrap="none">
                <a:spAutoFit/>
              </a:bodyPr>
              <a:lstStyle/>
              <a:p>
                <a:pPr lvl="0" algn="ctr">
                  <a:spcAft>
                    <a:spcPts val="1200"/>
                  </a:spcAft>
                  <a:buClr>
                    <a:schemeClr val="tx1"/>
                  </a:buClr>
                  <a:buSzPct val="120000"/>
                </a:pPr>
                <a:r>
                  <a:rPr lang="cs-CZ" sz="2800" b="1" dirty="0">
                    <a:solidFill>
                      <a:schemeClr val="accent2">
                        <a:lumMod val="50000"/>
                      </a:schemeClr>
                    </a:solidFill>
                  </a:rPr>
                  <a:t>i = </a:t>
                </a:r>
                <a14:m>
                  <m:oMath xmlns:m="http://schemas.openxmlformats.org/officeDocument/2006/math">
                    <m:f>
                      <m:fPr>
                        <m:ctrlPr>
                          <a:rPr lang="cs-CZ" sz="2800" b="1" i="1">
                            <a:solidFill>
                              <a:schemeClr val="accent2">
                                <a:lumMod val="50000"/>
                              </a:schemeClr>
                            </a:solidFill>
                            <a:latin typeface="Cambria Math" panose="02040503050406030204" pitchFamily="18" charset="0"/>
                          </a:rPr>
                        </m:ctrlPr>
                      </m:fPr>
                      <m:num>
                        <m:r>
                          <a:rPr lang="cs-CZ" sz="2800" b="1" i="1">
                            <a:solidFill>
                              <a:schemeClr val="accent2">
                                <a:lumMod val="50000"/>
                              </a:schemeClr>
                            </a:solidFill>
                            <a:latin typeface="Cambria Math" panose="02040503050406030204" pitchFamily="18" charset="0"/>
                          </a:rPr>
                          <m:t>𝟏</m:t>
                        </m:r>
                      </m:num>
                      <m:den>
                        <m:r>
                          <a:rPr lang="cs-CZ" sz="2800" b="1" i="1">
                            <a:solidFill>
                              <a:schemeClr val="accent2">
                                <a:lumMod val="50000"/>
                              </a:schemeClr>
                            </a:solidFill>
                            <a:latin typeface="Cambria Math" panose="02040503050406030204" pitchFamily="18" charset="0"/>
                          </a:rPr>
                          <m:t>𝒉</m:t>
                        </m:r>
                      </m:den>
                    </m:f>
                    <m:r>
                      <a:rPr lang="cs-CZ" sz="2800" b="1" i="1">
                        <a:solidFill>
                          <a:schemeClr val="accent2">
                            <a:lumMod val="50000"/>
                          </a:schemeClr>
                        </a:solidFill>
                        <a:latin typeface="Cambria Math" panose="02040503050406030204" pitchFamily="18" charset="0"/>
                      </a:rPr>
                      <m:t>∗(</m:t>
                    </m:r>
                    <m:r>
                      <a:rPr lang="cs-CZ" sz="2800" b="1" i="1">
                        <a:solidFill>
                          <a:schemeClr val="accent2">
                            <a:lumMod val="50000"/>
                          </a:schemeClr>
                        </a:solidFill>
                        <a:latin typeface="Cambria Math" panose="02040503050406030204" pitchFamily="18" charset="0"/>
                      </a:rPr>
                      <m:t>𝒌</m:t>
                    </m:r>
                    <m:r>
                      <a:rPr lang="cs-CZ" sz="2800" b="1" i="1">
                        <a:solidFill>
                          <a:schemeClr val="accent2">
                            <a:lumMod val="50000"/>
                          </a:schemeClr>
                        </a:solidFill>
                        <a:latin typeface="Cambria Math" panose="02040503050406030204" pitchFamily="18" charset="0"/>
                      </a:rPr>
                      <m:t>∗</m:t>
                    </m:r>
                    <m:r>
                      <a:rPr lang="cs-CZ" sz="2800" b="1" i="1">
                        <a:solidFill>
                          <a:schemeClr val="accent2">
                            <a:lumMod val="50000"/>
                          </a:schemeClr>
                        </a:solidFill>
                        <a:latin typeface="Cambria Math" panose="02040503050406030204" pitchFamily="18" charset="0"/>
                      </a:rPr>
                      <m:t>𝒀</m:t>
                    </m:r>
                    <m:r>
                      <a:rPr lang="cs-CZ" sz="2800" b="1" i="1">
                        <a:solidFill>
                          <a:schemeClr val="accent2">
                            <a:lumMod val="50000"/>
                          </a:schemeClr>
                        </a:solidFill>
                        <a:latin typeface="Cambria Math" panose="02040503050406030204" pitchFamily="18" charset="0"/>
                      </a:rPr>
                      <m:t> −</m:t>
                    </m:r>
                    <m:f>
                      <m:fPr>
                        <m:ctrlPr>
                          <a:rPr lang="cs-CZ" sz="2800" b="1" i="1">
                            <a:solidFill>
                              <a:schemeClr val="accent2">
                                <a:lumMod val="50000"/>
                              </a:schemeClr>
                            </a:solidFill>
                            <a:latin typeface="Cambria Math" panose="02040503050406030204" pitchFamily="18" charset="0"/>
                          </a:rPr>
                        </m:ctrlPr>
                      </m:fPr>
                      <m:num>
                        <m:r>
                          <a:rPr lang="cs-CZ" sz="2800" b="1" i="1">
                            <a:solidFill>
                              <a:schemeClr val="accent2">
                                <a:lumMod val="50000"/>
                              </a:schemeClr>
                            </a:solidFill>
                            <a:latin typeface="Cambria Math" panose="02040503050406030204" pitchFamily="18" charset="0"/>
                          </a:rPr>
                          <m:t>𝑴</m:t>
                        </m:r>
                      </m:num>
                      <m:den>
                        <m:r>
                          <a:rPr lang="cs-CZ" sz="2800" b="1" i="1">
                            <a:solidFill>
                              <a:schemeClr val="accent2">
                                <a:lumMod val="50000"/>
                              </a:schemeClr>
                            </a:solidFill>
                            <a:latin typeface="Cambria Math" panose="02040503050406030204" pitchFamily="18" charset="0"/>
                          </a:rPr>
                          <m:t>𝑷</m:t>
                        </m:r>
                      </m:den>
                    </m:f>
                    <m:r>
                      <a:rPr lang="cs-CZ" sz="2800" b="1" i="1">
                        <a:solidFill>
                          <a:schemeClr val="accent2">
                            <a:lumMod val="50000"/>
                          </a:schemeClr>
                        </a:solidFill>
                        <a:latin typeface="Cambria Math" panose="02040503050406030204" pitchFamily="18" charset="0"/>
                      </a:rPr>
                      <m:t>)</m:t>
                    </m:r>
                  </m:oMath>
                </a14:m>
                <a:endParaRPr lang="cs-CZ" sz="2800" b="1" dirty="0">
                  <a:solidFill>
                    <a:schemeClr val="accent2">
                      <a:lumMod val="50000"/>
                    </a:schemeClr>
                  </a:solidFill>
                </a:endParaRPr>
              </a:p>
            </p:txBody>
          </p:sp>
        </mc:Choice>
        <mc:Fallback>
          <p:sp>
            <p:nvSpPr>
              <p:cNvPr id="6" name="Obdélník 5">
                <a:extLst>
                  <a:ext uri="{FF2B5EF4-FFF2-40B4-BE49-F238E27FC236}">
                    <a16:creationId xmlns:a16="http://schemas.microsoft.com/office/drawing/2014/main" id="{BB163133-AEEE-40F3-8E81-40AD79594DC1}"/>
                  </a:ext>
                </a:extLst>
              </p:cNvPr>
              <p:cNvSpPr>
                <a:spLocks noRot="1" noChangeAspect="1" noMove="1" noResize="1" noEditPoints="1" noAdjustHandles="1" noChangeArrowheads="1" noChangeShapeType="1" noTextEdit="1"/>
              </p:cNvSpPr>
              <p:nvPr/>
            </p:nvSpPr>
            <p:spPr>
              <a:xfrm>
                <a:off x="4211028" y="2237489"/>
                <a:ext cx="2931508" cy="714683"/>
              </a:xfrm>
              <a:prstGeom prst="rect">
                <a:avLst/>
              </a:prstGeom>
              <a:blipFill>
                <a:blip r:embed="rId2"/>
                <a:stretch>
                  <a:fillRect l="-3950" b="-11111"/>
                </a:stretch>
              </a:blipFill>
            </p:spPr>
            <p:txBody>
              <a:bodyPr/>
              <a:lstStyle/>
              <a:p>
                <a:r>
                  <a:rPr lang="cs-CZ">
                    <a:noFill/>
                  </a:rPr>
                  <a:t> </a:t>
                </a:r>
              </a:p>
            </p:txBody>
          </p:sp>
        </mc:Fallback>
      </mc:AlternateContent>
      <p:sp>
        <p:nvSpPr>
          <p:cNvPr id="7" name="Obdélník 6">
            <a:extLst>
              <a:ext uri="{FF2B5EF4-FFF2-40B4-BE49-F238E27FC236}">
                <a16:creationId xmlns:a16="http://schemas.microsoft.com/office/drawing/2014/main" id="{572E889F-AFD1-40DE-94D9-4C3CB47F6B6F}"/>
              </a:ext>
            </a:extLst>
          </p:cNvPr>
          <p:cNvSpPr/>
          <p:nvPr/>
        </p:nvSpPr>
        <p:spPr>
          <a:xfrm>
            <a:off x="3416908" y="3734068"/>
            <a:ext cx="3962401" cy="3123932"/>
          </a:xfrm>
          <a:prstGeom prst="rect">
            <a:avLst/>
          </a:prstGeom>
          <a:solidFill>
            <a:schemeClr val="bg2">
              <a:lumMod val="20000"/>
              <a:lumOff val="80000"/>
            </a:schemeClr>
          </a:solidFill>
        </p:spPr>
        <p:txBody>
          <a:bodyPr wrap="square">
            <a:spAutoFit/>
          </a:bodyPr>
          <a:lstStyle/>
          <a:p>
            <a:pPr algn="just">
              <a:spcBef>
                <a:spcPts val="0"/>
              </a:spcBef>
              <a:spcAft>
                <a:spcPts val="600"/>
              </a:spcAft>
              <a:buClr>
                <a:schemeClr val="tx1"/>
              </a:buClr>
              <a:buSzPct val="120000"/>
              <a:tabLst>
                <a:tab pos="228600" algn="l"/>
              </a:tabLst>
            </a:pPr>
            <a:r>
              <a:rPr lang="cs-CZ" sz="1600" dirty="0">
                <a:solidFill>
                  <a:srgbClr val="000000"/>
                </a:solidFill>
              </a:rPr>
              <a:t>Posuny křivky LM doprava a doleva jsou způsobeny změnou nabídky reálných peněžních zůstatků (M/P): při růstu M/P se křivka LM posune doprava a opačně</a:t>
            </a:r>
          </a:p>
          <a:p>
            <a:pPr lvl="0" algn="just">
              <a:spcBef>
                <a:spcPts val="0"/>
              </a:spcBef>
              <a:spcAft>
                <a:spcPts val="600"/>
              </a:spcAft>
              <a:buClr>
                <a:schemeClr val="tx1"/>
              </a:buClr>
              <a:buSzPct val="120000"/>
            </a:pPr>
            <a:r>
              <a:rPr lang="cs-CZ" sz="1600" dirty="0">
                <a:solidFill>
                  <a:srgbClr val="000000"/>
                </a:solidFill>
              </a:rPr>
              <a:t>Sklon křivky LM závisí na citlivosti poptávky po penězích na důchod (k) a na citlivosti poptávky po penězích na úrokovou sazbu (h): Čím </a:t>
            </a:r>
            <a:r>
              <a:rPr lang="cs-CZ" sz="1600" b="1" dirty="0"/>
              <a:t>vyšší</a:t>
            </a:r>
            <a:r>
              <a:rPr lang="cs-CZ" sz="1600" dirty="0">
                <a:solidFill>
                  <a:srgbClr val="000000"/>
                </a:solidFill>
              </a:rPr>
              <a:t> je </a:t>
            </a:r>
            <a:r>
              <a:rPr lang="cs-CZ" sz="1600" b="1" dirty="0"/>
              <a:t>k</a:t>
            </a:r>
            <a:r>
              <a:rPr lang="cs-CZ" sz="1600" dirty="0">
                <a:solidFill>
                  <a:srgbClr val="000000"/>
                </a:solidFill>
              </a:rPr>
              <a:t> a čím </a:t>
            </a:r>
            <a:r>
              <a:rPr lang="cs-CZ" sz="1600" b="1" dirty="0"/>
              <a:t>nižší</a:t>
            </a:r>
            <a:r>
              <a:rPr lang="cs-CZ" sz="1600" dirty="0">
                <a:solidFill>
                  <a:srgbClr val="000000"/>
                </a:solidFill>
              </a:rPr>
              <a:t> je </a:t>
            </a:r>
            <a:r>
              <a:rPr lang="cs-CZ" sz="1600" b="1" dirty="0"/>
              <a:t>h</a:t>
            </a:r>
            <a:r>
              <a:rPr lang="cs-CZ" sz="1600" dirty="0">
                <a:solidFill>
                  <a:srgbClr val="000000"/>
                </a:solidFill>
              </a:rPr>
              <a:t>, tím </a:t>
            </a:r>
            <a:r>
              <a:rPr lang="cs-CZ" sz="1600" b="1" dirty="0"/>
              <a:t>strmější</a:t>
            </a:r>
            <a:r>
              <a:rPr lang="cs-CZ" sz="1600" dirty="0">
                <a:solidFill>
                  <a:srgbClr val="000000"/>
                </a:solidFill>
              </a:rPr>
              <a:t> bude křivka LM (rotuje kolem bodu, kde protíná horizontální osu, a to doleva) a opačně. Je-li </a:t>
            </a:r>
            <a:r>
              <a:rPr lang="cs-CZ" sz="1600" b="1" dirty="0"/>
              <a:t>h=0</a:t>
            </a:r>
            <a:r>
              <a:rPr lang="cs-CZ" sz="1600" dirty="0">
                <a:solidFill>
                  <a:srgbClr val="000000"/>
                </a:solidFill>
              </a:rPr>
              <a:t>, křivka LM je </a:t>
            </a:r>
            <a:r>
              <a:rPr lang="cs-CZ" sz="1600" b="1" dirty="0"/>
              <a:t>vertikální. </a:t>
            </a:r>
            <a:r>
              <a:rPr lang="cs-CZ" sz="1600" dirty="0"/>
              <a:t>Je-li h=∞, je LM </a:t>
            </a:r>
            <a:r>
              <a:rPr lang="cs-CZ" sz="1600" b="1" dirty="0"/>
              <a:t>horizontální </a:t>
            </a:r>
            <a:r>
              <a:rPr lang="cs-CZ" sz="1600" dirty="0"/>
              <a:t>(past likvidity).</a:t>
            </a:r>
          </a:p>
        </p:txBody>
      </p:sp>
      <p:pic>
        <p:nvPicPr>
          <p:cNvPr id="8" name="Obrázek 7">
            <a:extLst>
              <a:ext uri="{FF2B5EF4-FFF2-40B4-BE49-F238E27FC236}">
                <a16:creationId xmlns:a16="http://schemas.microsoft.com/office/drawing/2014/main" id="{757D3B46-2CBB-477C-A86F-1B4192547CCB}"/>
              </a:ext>
            </a:extLst>
          </p:cNvPr>
          <p:cNvPicPr>
            <a:picLocks noChangeAspect="1"/>
          </p:cNvPicPr>
          <p:nvPr/>
        </p:nvPicPr>
        <p:blipFill>
          <a:blip r:embed="rId3"/>
          <a:stretch>
            <a:fillRect/>
          </a:stretch>
        </p:blipFill>
        <p:spPr>
          <a:xfrm>
            <a:off x="7379309" y="3122735"/>
            <a:ext cx="4559772" cy="3735266"/>
          </a:xfrm>
          <a:prstGeom prst="rect">
            <a:avLst/>
          </a:prstGeom>
        </p:spPr>
      </p:pic>
      <p:sp>
        <p:nvSpPr>
          <p:cNvPr id="9" name="Obdélník 8">
            <a:extLst>
              <a:ext uri="{FF2B5EF4-FFF2-40B4-BE49-F238E27FC236}">
                <a16:creationId xmlns:a16="http://schemas.microsoft.com/office/drawing/2014/main" id="{625B7416-4137-4C6E-A819-97FE6603A592}"/>
              </a:ext>
            </a:extLst>
          </p:cNvPr>
          <p:cNvSpPr/>
          <p:nvPr/>
        </p:nvSpPr>
        <p:spPr>
          <a:xfrm>
            <a:off x="8672944" y="212352"/>
            <a:ext cx="3519055" cy="3123932"/>
          </a:xfrm>
          <a:prstGeom prst="rect">
            <a:avLst/>
          </a:prstGeom>
          <a:solidFill>
            <a:schemeClr val="accent2">
              <a:lumMod val="20000"/>
              <a:lumOff val="80000"/>
            </a:schemeClr>
          </a:solidFill>
        </p:spPr>
        <p:txBody>
          <a:bodyPr wrap="square">
            <a:spAutoFit/>
          </a:bodyPr>
          <a:lstStyle/>
          <a:p>
            <a:pPr lvl="0" algn="just">
              <a:spcBef>
                <a:spcPts val="0"/>
              </a:spcBef>
              <a:spcAft>
                <a:spcPts val="600"/>
              </a:spcAft>
              <a:buClr>
                <a:schemeClr val="tx1"/>
              </a:buClr>
              <a:buSzPct val="120000"/>
            </a:pPr>
            <a:r>
              <a:rPr lang="cs-CZ" sz="1600" dirty="0">
                <a:solidFill>
                  <a:srgbClr val="000000"/>
                </a:solidFill>
              </a:rPr>
              <a:t>Body mimo křivku LM jsou body nerovnováhy a vzniká zde tlak na ustanovení nové rovnováhy</a:t>
            </a:r>
          </a:p>
          <a:p>
            <a:pPr lvl="0" algn="just">
              <a:spcBef>
                <a:spcPts val="0"/>
              </a:spcBef>
              <a:spcAft>
                <a:spcPts val="600"/>
              </a:spcAft>
              <a:buClr>
                <a:schemeClr val="tx1"/>
              </a:buClr>
              <a:buSzPct val="120000"/>
            </a:pPr>
            <a:r>
              <a:rPr lang="cs-CZ" sz="1600" dirty="0">
                <a:solidFill>
                  <a:srgbClr val="000000"/>
                </a:solidFill>
              </a:rPr>
              <a:t>Body nalevo od křivky LM představují přebytek nabídky peněz nad poptávkou, protože důchod je nízký pro vytvoření dostatečné poptávky po penězích. Lidé tedy budou nadbytečné peníze alokovat do ostatních finančních aktiv, vznikne tlak na růst cen těchto aktiv a tím tlak na snížení úrokové sazby. A opačně.</a:t>
            </a:r>
          </a:p>
        </p:txBody>
      </p:sp>
    </p:spTree>
    <p:extLst>
      <p:ext uri="{BB962C8B-B14F-4D97-AF65-F5344CB8AC3E}">
        <p14:creationId xmlns:p14="http://schemas.microsoft.com/office/powerpoint/2010/main" val="2469652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9ABAF5-D911-405C-83EC-0F5722346E6B}"/>
              </a:ext>
            </a:extLst>
          </p:cNvPr>
          <p:cNvSpPr>
            <a:spLocks noGrp="1"/>
          </p:cNvSpPr>
          <p:nvPr>
            <p:ph type="title"/>
          </p:nvPr>
        </p:nvSpPr>
        <p:spPr>
          <a:xfrm>
            <a:off x="113607" y="0"/>
            <a:ext cx="2947482" cy="4601183"/>
          </a:xfrm>
        </p:spPr>
        <p:txBody>
          <a:bodyPr/>
          <a:lstStyle/>
          <a:p>
            <a:r>
              <a:rPr lang="cs-CZ" b="1" dirty="0">
                <a:solidFill>
                  <a:schemeClr val="accent5">
                    <a:lumMod val="50000"/>
                  </a:schemeClr>
                </a:solidFill>
              </a:rPr>
              <a:t>Rovnováha v modelu IS-LM</a:t>
            </a:r>
            <a:endParaRPr lang="cs-CZ" dirty="0"/>
          </a:p>
        </p:txBody>
      </p:sp>
      <mc:AlternateContent xmlns:mc="http://schemas.openxmlformats.org/markup-compatibility/2006">
        <mc:Choice xmlns:a14="http://schemas.microsoft.com/office/drawing/2010/main" Requires="a14">
          <p:sp>
            <p:nvSpPr>
              <p:cNvPr id="3" name="Zástupný symbol pro obsah 2">
                <a:extLst>
                  <a:ext uri="{FF2B5EF4-FFF2-40B4-BE49-F238E27FC236}">
                    <a16:creationId xmlns:a16="http://schemas.microsoft.com/office/drawing/2014/main" id="{AF4EF34E-7101-4AA4-BF89-AD91EBD90B2A}"/>
                  </a:ext>
                </a:extLst>
              </p:cNvPr>
              <p:cNvSpPr>
                <a:spLocks noGrp="1"/>
              </p:cNvSpPr>
              <p:nvPr>
                <p:ph idx="1"/>
              </p:nvPr>
            </p:nvSpPr>
            <p:spPr>
              <a:xfrm>
                <a:off x="3454399" y="120073"/>
                <a:ext cx="8484681" cy="6594763"/>
              </a:xfrm>
            </p:spPr>
            <p:txBody>
              <a:bodyPr anchor="t"/>
              <a:lstStyle/>
              <a:p>
                <a:pPr lvl="0" algn="just">
                  <a:spcBef>
                    <a:spcPts val="0"/>
                  </a:spcBef>
                  <a:spcAft>
                    <a:spcPts val="600"/>
                  </a:spcAft>
                  <a:buClr>
                    <a:schemeClr val="tx1"/>
                  </a:buClr>
                  <a:buSzPct val="120000"/>
                </a:pPr>
                <a:r>
                  <a:rPr lang="cs-CZ" dirty="0">
                    <a:solidFill>
                      <a:srgbClr val="000000"/>
                    </a:solidFill>
                  </a:rPr>
                  <a:t>Rovnováha v modelu IS-LM nastává, pokud je v rovnováze současně trh zboží a služeb (křivka IS) a trh peněz a finančních aktiv (křivka LM):</a:t>
                </a:r>
              </a:p>
              <a:p>
                <a:pPr lvl="0" algn="just">
                  <a:spcBef>
                    <a:spcPts val="0"/>
                  </a:spcBef>
                  <a:spcAft>
                    <a:spcPts val="600"/>
                  </a:spcAft>
                  <a:buClr>
                    <a:schemeClr val="tx1"/>
                  </a:buClr>
                  <a:buSzPct val="120000"/>
                </a:pPr>
                <a:r>
                  <a:rPr lang="cs-CZ" b="1" dirty="0"/>
                  <a:t>Rovnováha na trhu statků a služeb </a:t>
                </a:r>
                <a:r>
                  <a:rPr lang="cs-CZ" b="1" dirty="0">
                    <a:latin typeface="Arial" panose="020B0604020202020204" pitchFamily="34" charset="0"/>
                    <a:cs typeface="Arial" panose="020B0604020202020204" pitchFamily="34" charset="0"/>
                  </a:rPr>
                  <a:t>→ IS: Y = </a:t>
                </a:r>
                <a:r>
                  <a:rPr lang="el-GR" b="1" dirty="0">
                    <a:latin typeface="Arial" panose="020B0604020202020204" pitchFamily="34" charset="0"/>
                    <a:cs typeface="Arial" panose="020B0604020202020204" pitchFamily="34" charset="0"/>
                  </a:rPr>
                  <a:t>α</a:t>
                </a:r>
                <a:r>
                  <a:rPr lang="cs-CZ" b="1" dirty="0">
                    <a:latin typeface="Arial" panose="020B0604020202020204" pitchFamily="34" charset="0"/>
                    <a:cs typeface="Arial" panose="020B0604020202020204" pitchFamily="34" charset="0"/>
                  </a:rPr>
                  <a:t>*(A - </a:t>
                </a:r>
                <a:r>
                  <a:rPr lang="cs-CZ" b="1" dirty="0" err="1">
                    <a:latin typeface="Arial" panose="020B0604020202020204" pitchFamily="34" charset="0"/>
                    <a:cs typeface="Arial" panose="020B0604020202020204" pitchFamily="34" charset="0"/>
                  </a:rPr>
                  <a:t>bi</a:t>
                </a:r>
                <a:r>
                  <a:rPr lang="cs-CZ" b="1" dirty="0">
                    <a:latin typeface="Arial" panose="020B0604020202020204" pitchFamily="34" charset="0"/>
                    <a:cs typeface="Arial" panose="020B0604020202020204" pitchFamily="34" charset="0"/>
                  </a:rPr>
                  <a:t>)</a:t>
                </a:r>
              </a:p>
              <a:p>
                <a:pPr lvl="0" algn="just">
                  <a:spcBef>
                    <a:spcPts val="0"/>
                  </a:spcBef>
                  <a:spcAft>
                    <a:spcPts val="600"/>
                  </a:spcAft>
                  <a:buClr>
                    <a:schemeClr val="tx1"/>
                  </a:buClr>
                  <a:buSzPct val="120000"/>
                </a:pPr>
                <a:r>
                  <a:rPr lang="cs-CZ" b="1" dirty="0">
                    <a:solidFill>
                      <a:srgbClr val="307871"/>
                    </a:solidFill>
                  </a:rPr>
                  <a:t>Rovnováha a trhu peněz → LM:</a:t>
                </a:r>
              </a:p>
              <a:p>
                <a:pPr lvl="0" algn="just">
                  <a:spcBef>
                    <a:spcPts val="0"/>
                  </a:spcBef>
                  <a:spcAft>
                    <a:spcPts val="600"/>
                  </a:spcAft>
                  <a:buClr>
                    <a:schemeClr val="tx1"/>
                  </a:buClr>
                  <a:buSzPct val="120000"/>
                </a:pPr>
                <a:endParaRPr lang="cs-CZ" b="1" dirty="0">
                  <a:solidFill>
                    <a:srgbClr val="307871"/>
                  </a:solidFill>
                </a:endParaRPr>
              </a:p>
              <a:p>
                <a:pPr>
                  <a:spcBef>
                    <a:spcPts val="0"/>
                  </a:spcBef>
                  <a:spcAft>
                    <a:spcPts val="600"/>
                  </a:spcAft>
                  <a:buClr>
                    <a:schemeClr val="tx1"/>
                  </a:buClr>
                  <a:buSzPct val="120000"/>
                </a:pPr>
                <a:r>
                  <a:rPr lang="cs-CZ" dirty="0">
                    <a:solidFill>
                      <a:schemeClr val="tx1"/>
                    </a:solidFill>
                  </a:rPr>
                  <a:t>Substitucí jedné rovnice do druhé získáme rovnovážný důchod a úrokovou míru.</a:t>
                </a:r>
              </a:p>
              <a:p>
                <a:pPr>
                  <a:spcBef>
                    <a:spcPts val="0"/>
                  </a:spcBef>
                  <a:spcAft>
                    <a:spcPts val="600"/>
                  </a:spcAft>
                  <a:buClr>
                    <a:schemeClr val="tx1"/>
                  </a:buClr>
                  <a:buSzPct val="120000"/>
                </a:pPr>
                <a:r>
                  <a:rPr lang="cs-CZ" dirty="0">
                    <a:solidFill>
                      <a:schemeClr val="tx1"/>
                    </a:solidFill>
                  </a:rPr>
                  <a:t> Lze využít také vzorec: </a:t>
                </a:r>
                <a:r>
                  <a:rPr lang="cs-CZ" b="1" dirty="0">
                    <a:solidFill>
                      <a:srgbClr val="307871"/>
                    </a:solidFill>
                  </a:rPr>
                  <a:t>Y = </a:t>
                </a:r>
                <a14:m>
                  <m:oMath xmlns:m="http://schemas.openxmlformats.org/officeDocument/2006/math">
                    <m:r>
                      <a:rPr lang="cs-CZ" b="1" i="1">
                        <a:solidFill>
                          <a:srgbClr val="307871"/>
                        </a:solidFill>
                        <a:latin typeface="Cambria Math" panose="02040503050406030204" pitchFamily="18" charset="0"/>
                        <a:ea typeface="Cambria Math" panose="02040503050406030204" pitchFamily="18" charset="0"/>
                      </a:rPr>
                      <m:t>𝜸</m:t>
                    </m:r>
                    <m:r>
                      <a:rPr lang="cs-CZ" b="1" i="1">
                        <a:solidFill>
                          <a:srgbClr val="307871"/>
                        </a:solidFill>
                        <a:latin typeface="Cambria Math" panose="02040503050406030204" pitchFamily="18" charset="0"/>
                        <a:ea typeface="Cambria Math" panose="02040503050406030204" pitchFamily="18" charset="0"/>
                      </a:rPr>
                      <m:t>∗</m:t>
                    </m:r>
                    <m:r>
                      <a:rPr lang="cs-CZ" b="1" i="1">
                        <a:solidFill>
                          <a:srgbClr val="307871"/>
                        </a:solidFill>
                        <a:latin typeface="Cambria Math" panose="02040503050406030204" pitchFamily="18" charset="0"/>
                        <a:ea typeface="Cambria Math" panose="02040503050406030204" pitchFamily="18" charset="0"/>
                      </a:rPr>
                      <m:t>𝑨</m:t>
                    </m:r>
                    <m:r>
                      <a:rPr lang="cs-CZ" b="1" i="1">
                        <a:solidFill>
                          <a:srgbClr val="307871"/>
                        </a:solidFill>
                        <a:latin typeface="Cambria Math" panose="02040503050406030204" pitchFamily="18" charset="0"/>
                        <a:ea typeface="Cambria Math" panose="02040503050406030204" pitchFamily="18" charset="0"/>
                      </a:rPr>
                      <m:t>+</m:t>
                    </m:r>
                    <m:r>
                      <a:rPr lang="cs-CZ" b="1" i="1">
                        <a:solidFill>
                          <a:srgbClr val="307871"/>
                        </a:solidFill>
                        <a:latin typeface="Cambria Math" panose="02040503050406030204" pitchFamily="18" charset="0"/>
                        <a:ea typeface="Cambria Math" panose="02040503050406030204" pitchFamily="18" charset="0"/>
                      </a:rPr>
                      <m:t>𝜸</m:t>
                    </m:r>
                    <m:r>
                      <a:rPr lang="cs-CZ" b="1" i="1">
                        <a:solidFill>
                          <a:srgbClr val="307871"/>
                        </a:solidFill>
                        <a:latin typeface="Cambria Math" panose="02040503050406030204" pitchFamily="18" charset="0"/>
                        <a:ea typeface="Cambria Math" panose="02040503050406030204" pitchFamily="18" charset="0"/>
                      </a:rPr>
                      <m:t>∗</m:t>
                    </m:r>
                    <m:f>
                      <m:fPr>
                        <m:ctrlPr>
                          <a:rPr lang="cs-CZ" b="1" i="1">
                            <a:solidFill>
                              <a:srgbClr val="307871"/>
                            </a:solidFill>
                            <a:latin typeface="Cambria Math" panose="02040503050406030204" pitchFamily="18" charset="0"/>
                            <a:ea typeface="Cambria Math" panose="02040503050406030204" pitchFamily="18" charset="0"/>
                          </a:rPr>
                        </m:ctrlPr>
                      </m:fPr>
                      <m:num>
                        <m:r>
                          <a:rPr lang="cs-CZ" b="1" i="1">
                            <a:solidFill>
                              <a:srgbClr val="307871"/>
                            </a:solidFill>
                            <a:latin typeface="Cambria Math" panose="02040503050406030204" pitchFamily="18" charset="0"/>
                            <a:ea typeface="Cambria Math" panose="02040503050406030204" pitchFamily="18" charset="0"/>
                          </a:rPr>
                          <m:t>𝒃</m:t>
                        </m:r>
                      </m:num>
                      <m:den>
                        <m:r>
                          <a:rPr lang="cs-CZ" b="1" i="1">
                            <a:solidFill>
                              <a:srgbClr val="307871"/>
                            </a:solidFill>
                            <a:latin typeface="Cambria Math" panose="02040503050406030204" pitchFamily="18" charset="0"/>
                            <a:ea typeface="Cambria Math" panose="02040503050406030204" pitchFamily="18" charset="0"/>
                          </a:rPr>
                          <m:t>𝒉</m:t>
                        </m:r>
                      </m:den>
                    </m:f>
                    <m:r>
                      <a:rPr lang="cs-CZ" b="1" i="1">
                        <a:solidFill>
                          <a:srgbClr val="307871"/>
                        </a:solidFill>
                        <a:latin typeface="Cambria Math" panose="02040503050406030204" pitchFamily="18" charset="0"/>
                        <a:ea typeface="Cambria Math" panose="02040503050406030204" pitchFamily="18" charset="0"/>
                      </a:rPr>
                      <m:t>∗</m:t>
                    </m:r>
                    <m:f>
                      <m:fPr>
                        <m:ctrlPr>
                          <a:rPr lang="cs-CZ" b="1" i="1">
                            <a:solidFill>
                              <a:srgbClr val="307871"/>
                            </a:solidFill>
                            <a:latin typeface="Cambria Math" panose="02040503050406030204" pitchFamily="18" charset="0"/>
                            <a:ea typeface="Cambria Math" panose="02040503050406030204" pitchFamily="18" charset="0"/>
                          </a:rPr>
                        </m:ctrlPr>
                      </m:fPr>
                      <m:num>
                        <m:r>
                          <a:rPr lang="cs-CZ" b="1" i="1">
                            <a:solidFill>
                              <a:srgbClr val="307871"/>
                            </a:solidFill>
                            <a:latin typeface="Cambria Math" panose="02040503050406030204" pitchFamily="18" charset="0"/>
                            <a:ea typeface="Cambria Math" panose="02040503050406030204" pitchFamily="18" charset="0"/>
                          </a:rPr>
                          <m:t>𝑴</m:t>
                        </m:r>
                      </m:num>
                      <m:den>
                        <m:r>
                          <a:rPr lang="cs-CZ" b="1" i="1">
                            <a:solidFill>
                              <a:srgbClr val="307871"/>
                            </a:solidFill>
                            <a:latin typeface="Cambria Math" panose="02040503050406030204" pitchFamily="18" charset="0"/>
                            <a:ea typeface="Cambria Math" panose="02040503050406030204" pitchFamily="18" charset="0"/>
                          </a:rPr>
                          <m:t>𝑷</m:t>
                        </m:r>
                      </m:den>
                    </m:f>
                    <m:r>
                      <a:rPr lang="cs-CZ" b="1" i="1" smtClean="0">
                        <a:solidFill>
                          <a:srgbClr val="307871"/>
                        </a:solidFill>
                        <a:latin typeface="Cambria Math" panose="02040503050406030204" pitchFamily="18" charset="0"/>
                        <a:ea typeface="Cambria Math" panose="02040503050406030204" pitchFamily="18" charset="0"/>
                      </a:rPr>
                      <m:t> </m:t>
                    </m:r>
                  </m:oMath>
                </a14:m>
                <a:r>
                  <a:rPr lang="cs-CZ" dirty="0">
                    <a:solidFill>
                      <a:srgbClr val="000000"/>
                    </a:solidFill>
                  </a:rPr>
                  <a:t> a  </a:t>
                </a:r>
                <a:r>
                  <a:rPr lang="cs-CZ" b="1" dirty="0">
                    <a:solidFill>
                      <a:srgbClr val="307871"/>
                    </a:solidFill>
                  </a:rPr>
                  <a:t>i = </a:t>
                </a:r>
                <a14:m>
                  <m:oMath xmlns:m="http://schemas.openxmlformats.org/officeDocument/2006/math">
                    <m:f>
                      <m:fPr>
                        <m:ctrlPr>
                          <a:rPr lang="cs-CZ" b="1" i="1">
                            <a:solidFill>
                              <a:srgbClr val="307871"/>
                            </a:solidFill>
                            <a:latin typeface="Cambria Math" panose="02040503050406030204" pitchFamily="18" charset="0"/>
                          </a:rPr>
                        </m:ctrlPr>
                      </m:fPr>
                      <m:num>
                        <m:r>
                          <a:rPr lang="cs-CZ" b="1" i="1">
                            <a:solidFill>
                              <a:srgbClr val="307871"/>
                            </a:solidFill>
                            <a:latin typeface="Cambria Math" panose="02040503050406030204" pitchFamily="18" charset="0"/>
                          </a:rPr>
                          <m:t>𝒌</m:t>
                        </m:r>
                      </m:num>
                      <m:den>
                        <m:r>
                          <a:rPr lang="cs-CZ" b="1" i="1">
                            <a:solidFill>
                              <a:srgbClr val="307871"/>
                            </a:solidFill>
                            <a:latin typeface="Cambria Math" panose="02040503050406030204" pitchFamily="18" charset="0"/>
                          </a:rPr>
                          <m:t>𝒉</m:t>
                        </m:r>
                      </m:den>
                    </m:f>
                    <m:r>
                      <a:rPr lang="cs-CZ" b="1">
                        <a:solidFill>
                          <a:srgbClr val="307871"/>
                        </a:solidFill>
                        <a:latin typeface="Cambria Math" panose="02040503050406030204" pitchFamily="18" charset="0"/>
                      </a:rPr>
                      <m:t>∗</m:t>
                    </m:r>
                    <m:r>
                      <a:rPr lang="cs-CZ" b="1" i="1">
                        <a:solidFill>
                          <a:srgbClr val="307871"/>
                        </a:solidFill>
                        <a:latin typeface="Cambria Math" panose="02040503050406030204" pitchFamily="18" charset="0"/>
                      </a:rPr>
                      <m:t>𝜸</m:t>
                    </m:r>
                    <m:r>
                      <a:rPr lang="cs-CZ" b="1">
                        <a:solidFill>
                          <a:srgbClr val="307871"/>
                        </a:solidFill>
                        <a:latin typeface="Cambria Math" panose="02040503050406030204" pitchFamily="18" charset="0"/>
                      </a:rPr>
                      <m:t>∗</m:t>
                    </m:r>
                    <m:r>
                      <a:rPr lang="cs-CZ" b="1" i="1">
                        <a:solidFill>
                          <a:srgbClr val="307871"/>
                        </a:solidFill>
                        <a:latin typeface="Cambria Math" panose="02040503050406030204" pitchFamily="18" charset="0"/>
                      </a:rPr>
                      <m:t>𝑨</m:t>
                    </m:r>
                    <m:r>
                      <a:rPr lang="cs-CZ" b="1">
                        <a:solidFill>
                          <a:srgbClr val="307871"/>
                        </a:solidFill>
                        <a:latin typeface="Cambria Math" panose="02040503050406030204" pitchFamily="18" charset="0"/>
                      </a:rPr>
                      <m:t>−</m:t>
                    </m:r>
                    <m:f>
                      <m:fPr>
                        <m:ctrlPr>
                          <a:rPr lang="cs-CZ" b="1" i="1">
                            <a:solidFill>
                              <a:srgbClr val="307871"/>
                            </a:solidFill>
                            <a:latin typeface="Cambria Math" panose="02040503050406030204" pitchFamily="18" charset="0"/>
                          </a:rPr>
                        </m:ctrlPr>
                      </m:fPr>
                      <m:num>
                        <m:r>
                          <a:rPr lang="cs-CZ" b="1" i="1">
                            <a:solidFill>
                              <a:srgbClr val="307871"/>
                            </a:solidFill>
                            <a:latin typeface="Cambria Math" panose="02040503050406030204" pitchFamily="18" charset="0"/>
                          </a:rPr>
                          <m:t>𝟏</m:t>
                        </m:r>
                      </m:num>
                      <m:den>
                        <m:r>
                          <a:rPr lang="cs-CZ" b="1" i="1">
                            <a:solidFill>
                              <a:srgbClr val="307871"/>
                            </a:solidFill>
                            <a:latin typeface="Cambria Math" panose="02040503050406030204" pitchFamily="18" charset="0"/>
                          </a:rPr>
                          <m:t>𝒉</m:t>
                        </m:r>
                        <m:r>
                          <a:rPr lang="cs-CZ" b="1">
                            <a:solidFill>
                              <a:srgbClr val="307871"/>
                            </a:solidFill>
                            <a:latin typeface="Cambria Math" panose="02040503050406030204" pitchFamily="18" charset="0"/>
                          </a:rPr>
                          <m:t>+</m:t>
                        </m:r>
                        <m:r>
                          <a:rPr lang="cs-CZ" b="1" i="1">
                            <a:solidFill>
                              <a:srgbClr val="307871"/>
                            </a:solidFill>
                            <a:latin typeface="Cambria Math" panose="02040503050406030204" pitchFamily="18" charset="0"/>
                          </a:rPr>
                          <m:t>𝒌</m:t>
                        </m:r>
                        <m:r>
                          <a:rPr lang="cs-CZ" b="1">
                            <a:solidFill>
                              <a:srgbClr val="307871"/>
                            </a:solidFill>
                            <a:latin typeface="Cambria Math" panose="02040503050406030204" pitchFamily="18" charset="0"/>
                          </a:rPr>
                          <m:t>∗</m:t>
                        </m:r>
                        <m:r>
                          <a:rPr lang="cs-CZ" b="1" i="1">
                            <a:solidFill>
                              <a:srgbClr val="307871"/>
                            </a:solidFill>
                            <a:latin typeface="Cambria Math" panose="02040503050406030204" pitchFamily="18" charset="0"/>
                          </a:rPr>
                          <m:t>𝒃</m:t>
                        </m:r>
                        <m:r>
                          <a:rPr lang="cs-CZ" b="1">
                            <a:solidFill>
                              <a:srgbClr val="307871"/>
                            </a:solidFill>
                            <a:latin typeface="Cambria Math" panose="02040503050406030204" pitchFamily="18" charset="0"/>
                          </a:rPr>
                          <m:t>∗</m:t>
                        </m:r>
                        <m:r>
                          <a:rPr lang="cs-CZ" b="1" i="1">
                            <a:solidFill>
                              <a:srgbClr val="307871"/>
                            </a:solidFill>
                            <a:latin typeface="Cambria Math" panose="02040503050406030204" pitchFamily="18" charset="0"/>
                          </a:rPr>
                          <m:t>𝜶</m:t>
                        </m:r>
                      </m:den>
                    </m:f>
                    <m:r>
                      <a:rPr lang="cs-CZ" b="1">
                        <a:solidFill>
                          <a:srgbClr val="307871"/>
                        </a:solidFill>
                        <a:latin typeface="Cambria Math" panose="02040503050406030204" pitchFamily="18" charset="0"/>
                      </a:rPr>
                      <m:t>∗</m:t>
                    </m:r>
                    <m:r>
                      <a:rPr lang="cs-CZ" b="1" i="1">
                        <a:solidFill>
                          <a:srgbClr val="307871"/>
                        </a:solidFill>
                        <a:latin typeface="Cambria Math" panose="02040503050406030204" pitchFamily="18" charset="0"/>
                      </a:rPr>
                      <m:t>𝑴</m:t>
                    </m:r>
                    <m:r>
                      <a:rPr lang="cs-CZ" b="1">
                        <a:solidFill>
                          <a:srgbClr val="307871"/>
                        </a:solidFill>
                        <a:latin typeface="Cambria Math" panose="02040503050406030204" pitchFamily="18" charset="0"/>
                      </a:rPr>
                      <m:t>/</m:t>
                    </m:r>
                    <m:r>
                      <a:rPr lang="cs-CZ" b="1" i="1">
                        <a:solidFill>
                          <a:srgbClr val="307871"/>
                        </a:solidFill>
                        <a:latin typeface="Cambria Math" panose="02040503050406030204" pitchFamily="18" charset="0"/>
                      </a:rPr>
                      <m:t>𝑷</m:t>
                    </m:r>
                  </m:oMath>
                </a14:m>
                <a:endParaRPr lang="cs-CZ" b="1" dirty="0">
                  <a:solidFill>
                    <a:srgbClr val="307871"/>
                  </a:solidFill>
                </a:endParaRPr>
              </a:p>
              <a:p>
                <a:pPr algn="just">
                  <a:spcBef>
                    <a:spcPts val="0"/>
                  </a:spcBef>
                  <a:spcAft>
                    <a:spcPts val="600"/>
                  </a:spcAft>
                  <a:buClr>
                    <a:schemeClr val="tx1"/>
                  </a:buClr>
                  <a:buSzPct val="120000"/>
                </a:pPr>
                <a:endParaRPr lang="cs-CZ" dirty="0">
                  <a:solidFill>
                    <a:srgbClr val="000000"/>
                  </a:solidFill>
                </a:endParaRPr>
              </a:p>
              <a:p>
                <a:endParaRPr lang="cs-CZ" dirty="0"/>
              </a:p>
            </p:txBody>
          </p:sp>
        </mc:Choice>
        <mc:Fallback>
          <p:sp>
            <p:nvSpPr>
              <p:cNvPr id="3" name="Zástupný symbol pro obsah 2">
                <a:extLst>
                  <a:ext uri="{FF2B5EF4-FFF2-40B4-BE49-F238E27FC236}">
                    <a16:creationId xmlns:a16="http://schemas.microsoft.com/office/drawing/2014/main" id="{AF4EF34E-7101-4AA4-BF89-AD91EBD90B2A}"/>
                  </a:ext>
                </a:extLst>
              </p:cNvPr>
              <p:cNvSpPr>
                <a:spLocks noGrp="1" noRot="1" noChangeAspect="1" noMove="1" noResize="1" noEditPoints="1" noAdjustHandles="1" noChangeArrowheads="1" noChangeShapeType="1" noTextEdit="1"/>
              </p:cNvSpPr>
              <p:nvPr>
                <p:ph idx="1"/>
              </p:nvPr>
            </p:nvSpPr>
            <p:spPr>
              <a:xfrm>
                <a:off x="3454399" y="120073"/>
                <a:ext cx="8484681" cy="6594763"/>
              </a:xfrm>
              <a:blipFill>
                <a:blip r:embed="rId2"/>
                <a:stretch>
                  <a:fillRect l="-862" t="-1386" r="-718"/>
                </a:stretch>
              </a:blipFill>
            </p:spPr>
            <p:txBody>
              <a:bodyPr/>
              <a:lstStyle/>
              <a:p>
                <a:r>
                  <a:rPr lang="cs-CZ">
                    <a:noFill/>
                  </a:rPr>
                  <a:t> </a:t>
                </a:r>
              </a:p>
            </p:txBody>
          </p:sp>
        </mc:Fallback>
      </mc:AlternateContent>
      <mc:AlternateContent xmlns:mc="http://schemas.openxmlformats.org/markup-compatibility/2006">
        <mc:Choice xmlns:a14="http://schemas.microsoft.com/office/drawing/2010/main" Requires="a14">
          <p:sp>
            <p:nvSpPr>
              <p:cNvPr id="5" name="Obdélník 4">
                <a:extLst>
                  <a:ext uri="{FF2B5EF4-FFF2-40B4-BE49-F238E27FC236}">
                    <a16:creationId xmlns:a16="http://schemas.microsoft.com/office/drawing/2014/main" id="{B09ABE63-DCAB-4F12-AF4E-2FFBBB1F828F}"/>
                  </a:ext>
                </a:extLst>
              </p:cNvPr>
              <p:cNvSpPr/>
              <p:nvPr/>
            </p:nvSpPr>
            <p:spPr>
              <a:xfrm>
                <a:off x="7216211" y="999817"/>
                <a:ext cx="2148923" cy="536942"/>
              </a:xfrm>
              <a:prstGeom prst="rect">
                <a:avLst/>
              </a:prstGeom>
            </p:spPr>
            <p:txBody>
              <a:bodyPr wrap="none">
                <a:spAutoFit/>
              </a:bodyPr>
              <a:lstStyle/>
              <a:p>
                <a:pPr lvl="0" algn="ctr">
                  <a:spcAft>
                    <a:spcPts val="1200"/>
                  </a:spcAft>
                  <a:buClr>
                    <a:schemeClr val="tx1"/>
                  </a:buClr>
                  <a:buSzPct val="120000"/>
                </a:pPr>
                <a:r>
                  <a:rPr lang="cs-CZ" sz="2000" b="1" dirty="0">
                    <a:solidFill>
                      <a:schemeClr val="accent2">
                        <a:lumMod val="50000"/>
                      </a:schemeClr>
                    </a:solidFill>
                  </a:rPr>
                  <a:t>i = </a:t>
                </a:r>
                <a14:m>
                  <m:oMath xmlns:m="http://schemas.openxmlformats.org/officeDocument/2006/math">
                    <m:f>
                      <m:fPr>
                        <m:ctrlPr>
                          <a:rPr lang="cs-CZ" sz="2000" b="1" i="1">
                            <a:solidFill>
                              <a:schemeClr val="accent2">
                                <a:lumMod val="50000"/>
                              </a:schemeClr>
                            </a:solidFill>
                            <a:latin typeface="Cambria Math" panose="02040503050406030204" pitchFamily="18" charset="0"/>
                          </a:rPr>
                        </m:ctrlPr>
                      </m:fPr>
                      <m:num>
                        <m:r>
                          <a:rPr lang="cs-CZ" sz="2000" b="1" i="1">
                            <a:solidFill>
                              <a:schemeClr val="accent2">
                                <a:lumMod val="50000"/>
                              </a:schemeClr>
                            </a:solidFill>
                            <a:latin typeface="Cambria Math" panose="02040503050406030204" pitchFamily="18" charset="0"/>
                          </a:rPr>
                          <m:t>𝟏</m:t>
                        </m:r>
                      </m:num>
                      <m:den>
                        <m:r>
                          <a:rPr lang="cs-CZ" sz="2000" b="1" i="1">
                            <a:solidFill>
                              <a:schemeClr val="accent2">
                                <a:lumMod val="50000"/>
                              </a:schemeClr>
                            </a:solidFill>
                            <a:latin typeface="Cambria Math" panose="02040503050406030204" pitchFamily="18" charset="0"/>
                          </a:rPr>
                          <m:t>𝒉</m:t>
                        </m:r>
                      </m:den>
                    </m:f>
                    <m:r>
                      <a:rPr lang="cs-CZ" sz="2000" b="1" i="1">
                        <a:solidFill>
                          <a:schemeClr val="accent2">
                            <a:lumMod val="50000"/>
                          </a:schemeClr>
                        </a:solidFill>
                        <a:latin typeface="Cambria Math" panose="02040503050406030204" pitchFamily="18" charset="0"/>
                      </a:rPr>
                      <m:t>∗(</m:t>
                    </m:r>
                    <m:r>
                      <a:rPr lang="cs-CZ" sz="2000" b="1" i="1">
                        <a:solidFill>
                          <a:schemeClr val="accent2">
                            <a:lumMod val="50000"/>
                          </a:schemeClr>
                        </a:solidFill>
                        <a:latin typeface="Cambria Math" panose="02040503050406030204" pitchFamily="18" charset="0"/>
                      </a:rPr>
                      <m:t>𝒌</m:t>
                    </m:r>
                    <m:r>
                      <a:rPr lang="cs-CZ" sz="2000" b="1" i="1">
                        <a:solidFill>
                          <a:schemeClr val="accent2">
                            <a:lumMod val="50000"/>
                          </a:schemeClr>
                        </a:solidFill>
                        <a:latin typeface="Cambria Math" panose="02040503050406030204" pitchFamily="18" charset="0"/>
                      </a:rPr>
                      <m:t>∗</m:t>
                    </m:r>
                    <m:r>
                      <a:rPr lang="cs-CZ" sz="2000" b="1" i="1">
                        <a:solidFill>
                          <a:schemeClr val="accent2">
                            <a:lumMod val="50000"/>
                          </a:schemeClr>
                        </a:solidFill>
                        <a:latin typeface="Cambria Math" panose="02040503050406030204" pitchFamily="18" charset="0"/>
                      </a:rPr>
                      <m:t>𝒀</m:t>
                    </m:r>
                    <m:r>
                      <a:rPr lang="cs-CZ" sz="2000" b="1" i="1">
                        <a:solidFill>
                          <a:schemeClr val="accent2">
                            <a:lumMod val="50000"/>
                          </a:schemeClr>
                        </a:solidFill>
                        <a:latin typeface="Cambria Math" panose="02040503050406030204" pitchFamily="18" charset="0"/>
                      </a:rPr>
                      <m:t> −</m:t>
                    </m:r>
                    <m:f>
                      <m:fPr>
                        <m:ctrlPr>
                          <a:rPr lang="cs-CZ" sz="2000" b="1" i="1">
                            <a:solidFill>
                              <a:schemeClr val="accent2">
                                <a:lumMod val="50000"/>
                              </a:schemeClr>
                            </a:solidFill>
                            <a:latin typeface="Cambria Math" panose="02040503050406030204" pitchFamily="18" charset="0"/>
                          </a:rPr>
                        </m:ctrlPr>
                      </m:fPr>
                      <m:num>
                        <m:r>
                          <a:rPr lang="cs-CZ" sz="2000" b="1" i="1">
                            <a:solidFill>
                              <a:schemeClr val="accent2">
                                <a:lumMod val="50000"/>
                              </a:schemeClr>
                            </a:solidFill>
                            <a:latin typeface="Cambria Math" panose="02040503050406030204" pitchFamily="18" charset="0"/>
                          </a:rPr>
                          <m:t>𝑴</m:t>
                        </m:r>
                      </m:num>
                      <m:den>
                        <m:r>
                          <a:rPr lang="cs-CZ" sz="2000" b="1" i="1">
                            <a:solidFill>
                              <a:schemeClr val="accent2">
                                <a:lumMod val="50000"/>
                              </a:schemeClr>
                            </a:solidFill>
                            <a:latin typeface="Cambria Math" panose="02040503050406030204" pitchFamily="18" charset="0"/>
                          </a:rPr>
                          <m:t>𝑷</m:t>
                        </m:r>
                      </m:den>
                    </m:f>
                    <m:r>
                      <a:rPr lang="cs-CZ" sz="2000" b="1" i="1">
                        <a:solidFill>
                          <a:schemeClr val="accent2">
                            <a:lumMod val="50000"/>
                          </a:schemeClr>
                        </a:solidFill>
                        <a:latin typeface="Cambria Math" panose="02040503050406030204" pitchFamily="18" charset="0"/>
                      </a:rPr>
                      <m:t>)</m:t>
                    </m:r>
                  </m:oMath>
                </a14:m>
                <a:endParaRPr lang="cs-CZ" sz="2000" b="1" dirty="0">
                  <a:solidFill>
                    <a:schemeClr val="accent2">
                      <a:lumMod val="50000"/>
                    </a:schemeClr>
                  </a:solidFill>
                </a:endParaRPr>
              </a:p>
            </p:txBody>
          </p:sp>
        </mc:Choice>
        <mc:Fallback>
          <p:sp>
            <p:nvSpPr>
              <p:cNvPr id="5" name="Obdélník 4">
                <a:extLst>
                  <a:ext uri="{FF2B5EF4-FFF2-40B4-BE49-F238E27FC236}">
                    <a16:creationId xmlns:a16="http://schemas.microsoft.com/office/drawing/2014/main" id="{B09ABE63-DCAB-4F12-AF4E-2FFBBB1F828F}"/>
                  </a:ext>
                </a:extLst>
              </p:cNvPr>
              <p:cNvSpPr>
                <a:spLocks noRot="1" noChangeAspect="1" noMove="1" noResize="1" noEditPoints="1" noAdjustHandles="1" noChangeArrowheads="1" noChangeShapeType="1" noTextEdit="1"/>
              </p:cNvSpPr>
              <p:nvPr/>
            </p:nvSpPr>
            <p:spPr>
              <a:xfrm>
                <a:off x="7216211" y="999817"/>
                <a:ext cx="2148923" cy="536942"/>
              </a:xfrm>
              <a:prstGeom prst="rect">
                <a:avLst/>
              </a:prstGeom>
              <a:blipFill>
                <a:blip r:embed="rId3"/>
                <a:stretch>
                  <a:fillRect l="-2841" b="-7955"/>
                </a:stretch>
              </a:blipFill>
            </p:spPr>
            <p:txBody>
              <a:bodyPr/>
              <a:lstStyle/>
              <a:p>
                <a:r>
                  <a:rPr lang="cs-CZ">
                    <a:noFill/>
                  </a:rPr>
                  <a:t> </a:t>
                </a:r>
              </a:p>
            </p:txBody>
          </p:sp>
        </mc:Fallback>
      </mc:AlternateContent>
      <mc:AlternateContent xmlns:mc="http://schemas.openxmlformats.org/markup-compatibility/2006">
        <mc:Choice xmlns:a14="http://schemas.microsoft.com/office/drawing/2010/main" Requires="a14">
          <p:sp>
            <p:nvSpPr>
              <p:cNvPr id="6" name="Obdélník 5">
                <a:extLst>
                  <a:ext uri="{FF2B5EF4-FFF2-40B4-BE49-F238E27FC236}">
                    <a16:creationId xmlns:a16="http://schemas.microsoft.com/office/drawing/2014/main" id="{10FED65D-B38E-4186-8742-06B92CB81975}"/>
                  </a:ext>
                </a:extLst>
              </p:cNvPr>
              <p:cNvSpPr/>
              <p:nvPr/>
            </p:nvSpPr>
            <p:spPr>
              <a:xfrm>
                <a:off x="7244781" y="3260052"/>
                <a:ext cx="2306654" cy="3546164"/>
              </a:xfrm>
              <a:prstGeom prst="rect">
                <a:avLst/>
              </a:prstGeom>
              <a:solidFill>
                <a:schemeClr val="accent5">
                  <a:lumMod val="20000"/>
                  <a:lumOff val="80000"/>
                </a:schemeClr>
              </a:solidFill>
            </p:spPr>
            <p:txBody>
              <a:bodyPr wrap="square">
                <a:spAutoFit/>
              </a:bodyPr>
              <a:lstStyle/>
              <a:p>
                <a:pPr>
                  <a:spcAft>
                    <a:spcPts val="1200"/>
                  </a:spcAft>
                  <a:buClr>
                    <a:schemeClr val="tx1"/>
                  </a:buClr>
                  <a:buSzPct val="120000"/>
                </a:pPr>
                <a:r>
                  <a:rPr lang="cs-CZ" dirty="0">
                    <a:solidFill>
                      <a:srgbClr val="000000"/>
                    </a:solidFill>
                  </a:rPr>
                  <a:t>Multiplikátor fiskální politiky </a:t>
                </a:r>
                <a:r>
                  <a:rPr lang="cs-CZ" i="1" dirty="0">
                    <a:solidFill>
                      <a:srgbClr val="000000"/>
                    </a:solidFill>
                  </a:rPr>
                  <a:t>gama</a:t>
                </a:r>
                <a:r>
                  <a:rPr lang="cs-CZ" dirty="0">
                    <a:solidFill>
                      <a:srgbClr val="000000"/>
                    </a:solidFill>
                  </a:rPr>
                  <a:t>:</a:t>
                </a:r>
              </a:p>
              <a:p>
                <a:pPr>
                  <a:spcAft>
                    <a:spcPts val="1200"/>
                  </a:spcAft>
                  <a:buClr>
                    <a:schemeClr val="tx1"/>
                  </a:buClr>
                  <a:buSzPct val="120000"/>
                </a:pPr>
                <a:r>
                  <a:rPr lang="el-GR" sz="2400" b="1" dirty="0"/>
                  <a:t>γ</a:t>
                </a:r>
                <a:r>
                  <a:rPr lang="cs-CZ" sz="2400" b="1" dirty="0"/>
                  <a:t> = </a:t>
                </a:r>
                <a14:m>
                  <m:oMath xmlns:m="http://schemas.openxmlformats.org/officeDocument/2006/math">
                    <m:f>
                      <m:fPr>
                        <m:ctrlPr>
                          <a:rPr lang="cs-CZ" sz="2400" b="1" i="1">
                            <a:latin typeface="Cambria Math" panose="02040503050406030204" pitchFamily="18" charset="0"/>
                            <a:ea typeface="Cambria Math" panose="02040503050406030204" pitchFamily="18" charset="0"/>
                          </a:rPr>
                        </m:ctrlPr>
                      </m:fPr>
                      <m:num>
                        <m:r>
                          <a:rPr lang="cs-CZ" sz="2400" b="1" i="1">
                            <a:latin typeface="Cambria Math" panose="02040503050406030204" pitchFamily="18" charset="0"/>
                            <a:ea typeface="Cambria Math" panose="02040503050406030204" pitchFamily="18" charset="0"/>
                          </a:rPr>
                          <m:t>𝜶</m:t>
                        </m:r>
                      </m:num>
                      <m:den>
                        <m:r>
                          <a:rPr lang="cs-CZ" sz="2400" b="1" i="1">
                            <a:latin typeface="Cambria Math" panose="02040503050406030204" pitchFamily="18" charset="0"/>
                            <a:ea typeface="Cambria Math" panose="02040503050406030204" pitchFamily="18" charset="0"/>
                          </a:rPr>
                          <m:t>𝟏</m:t>
                        </m:r>
                        <m:r>
                          <a:rPr lang="cs-CZ" sz="2400" b="1" i="1">
                            <a:latin typeface="Cambria Math" panose="02040503050406030204" pitchFamily="18" charset="0"/>
                            <a:ea typeface="Cambria Math" panose="02040503050406030204" pitchFamily="18" charset="0"/>
                          </a:rPr>
                          <m:t>+</m:t>
                        </m:r>
                        <m:f>
                          <m:fPr>
                            <m:ctrlPr>
                              <a:rPr lang="cs-CZ" sz="2400" b="1" i="1">
                                <a:latin typeface="Cambria Math" panose="02040503050406030204" pitchFamily="18" charset="0"/>
                                <a:ea typeface="Cambria Math" panose="02040503050406030204" pitchFamily="18" charset="0"/>
                              </a:rPr>
                            </m:ctrlPr>
                          </m:fPr>
                          <m:num>
                            <m:r>
                              <a:rPr lang="cs-CZ" sz="2400" b="1" i="1">
                                <a:latin typeface="Cambria Math" panose="02040503050406030204" pitchFamily="18" charset="0"/>
                                <a:ea typeface="Cambria Math" panose="02040503050406030204" pitchFamily="18" charset="0"/>
                              </a:rPr>
                              <m:t>𝜶</m:t>
                            </m:r>
                            <m:r>
                              <a:rPr lang="cs-CZ" sz="2400" b="1" i="1">
                                <a:latin typeface="Cambria Math" panose="02040503050406030204" pitchFamily="18" charset="0"/>
                                <a:ea typeface="Cambria Math" panose="02040503050406030204" pitchFamily="18" charset="0"/>
                              </a:rPr>
                              <m:t>∗</m:t>
                            </m:r>
                            <m:r>
                              <a:rPr lang="cs-CZ" sz="2400" b="1" i="1">
                                <a:latin typeface="Cambria Math" panose="02040503050406030204" pitchFamily="18" charset="0"/>
                                <a:ea typeface="Cambria Math" panose="02040503050406030204" pitchFamily="18" charset="0"/>
                              </a:rPr>
                              <m:t>𝒃</m:t>
                            </m:r>
                            <m:r>
                              <a:rPr lang="cs-CZ" sz="2400" b="1" i="1">
                                <a:latin typeface="Cambria Math" panose="02040503050406030204" pitchFamily="18" charset="0"/>
                                <a:ea typeface="Cambria Math" panose="02040503050406030204" pitchFamily="18" charset="0"/>
                              </a:rPr>
                              <m:t>∗</m:t>
                            </m:r>
                            <m:r>
                              <a:rPr lang="cs-CZ" sz="2400" b="1" i="1">
                                <a:latin typeface="Cambria Math" panose="02040503050406030204" pitchFamily="18" charset="0"/>
                                <a:ea typeface="Cambria Math" panose="02040503050406030204" pitchFamily="18" charset="0"/>
                              </a:rPr>
                              <m:t>𝒌</m:t>
                            </m:r>
                          </m:num>
                          <m:den>
                            <m:r>
                              <a:rPr lang="cs-CZ" sz="2400" b="1" i="1">
                                <a:latin typeface="Cambria Math" panose="02040503050406030204" pitchFamily="18" charset="0"/>
                                <a:ea typeface="Cambria Math" panose="02040503050406030204" pitchFamily="18" charset="0"/>
                              </a:rPr>
                              <m:t>𝒉</m:t>
                            </m:r>
                          </m:den>
                        </m:f>
                      </m:den>
                    </m:f>
                  </m:oMath>
                </a14:m>
                <a:endParaRPr lang="cs-CZ" dirty="0"/>
              </a:p>
              <a:p>
                <a:pPr lvl="0">
                  <a:spcBef>
                    <a:spcPts val="0"/>
                  </a:spcBef>
                  <a:spcAft>
                    <a:spcPts val="1200"/>
                  </a:spcAft>
                  <a:buClr>
                    <a:schemeClr val="tx1"/>
                  </a:buClr>
                  <a:buSzPct val="120000"/>
                </a:pPr>
                <a:r>
                  <a:rPr lang="cs-CZ" dirty="0">
                    <a:solidFill>
                      <a:srgbClr val="000000"/>
                    </a:solidFill>
                  </a:rPr>
                  <a:t>Určuje, o kolik se zvýší úroveň rovnovážného produktu v důsledků zvýšení vládních výdajů (G), respektive autonomních výdajů (A) o jednotku.</a:t>
                </a:r>
              </a:p>
            </p:txBody>
          </p:sp>
        </mc:Choice>
        <mc:Fallback>
          <p:sp>
            <p:nvSpPr>
              <p:cNvPr id="6" name="Obdélník 5">
                <a:extLst>
                  <a:ext uri="{FF2B5EF4-FFF2-40B4-BE49-F238E27FC236}">
                    <a16:creationId xmlns:a16="http://schemas.microsoft.com/office/drawing/2014/main" id="{10FED65D-B38E-4186-8742-06B92CB81975}"/>
                  </a:ext>
                </a:extLst>
              </p:cNvPr>
              <p:cNvSpPr>
                <a:spLocks noRot="1" noChangeAspect="1" noMove="1" noResize="1" noEditPoints="1" noAdjustHandles="1" noChangeArrowheads="1" noChangeShapeType="1" noTextEdit="1"/>
              </p:cNvSpPr>
              <p:nvPr/>
            </p:nvSpPr>
            <p:spPr>
              <a:xfrm>
                <a:off x="7244781" y="3260052"/>
                <a:ext cx="2306654" cy="3546164"/>
              </a:xfrm>
              <a:prstGeom prst="rect">
                <a:avLst/>
              </a:prstGeom>
              <a:blipFill>
                <a:blip r:embed="rId4"/>
                <a:stretch>
                  <a:fillRect l="-3958" t="-1031" r="-3166" b="-1718"/>
                </a:stretch>
              </a:blipFill>
            </p:spPr>
            <p:txBody>
              <a:bodyPr/>
              <a:lstStyle/>
              <a:p>
                <a:r>
                  <a:rPr lang="cs-CZ">
                    <a:noFill/>
                  </a:rPr>
                  <a:t> </a:t>
                </a:r>
              </a:p>
            </p:txBody>
          </p:sp>
        </mc:Fallback>
      </mc:AlternateContent>
      <mc:AlternateContent xmlns:mc="http://schemas.openxmlformats.org/markup-compatibility/2006">
        <mc:Choice xmlns:a14="http://schemas.microsoft.com/office/drawing/2010/main" Requires="a14">
          <p:sp>
            <p:nvSpPr>
              <p:cNvPr id="7" name="Obdélník 6">
                <a:extLst>
                  <a:ext uri="{FF2B5EF4-FFF2-40B4-BE49-F238E27FC236}">
                    <a16:creationId xmlns:a16="http://schemas.microsoft.com/office/drawing/2014/main" id="{DC7D3E1D-0DE2-41E7-9133-33BE453CDDB5}"/>
                  </a:ext>
                </a:extLst>
              </p:cNvPr>
              <p:cNvSpPr/>
              <p:nvPr/>
            </p:nvSpPr>
            <p:spPr>
              <a:xfrm>
                <a:off x="9676940" y="3260052"/>
                <a:ext cx="2401453" cy="3477875"/>
              </a:xfrm>
              <a:prstGeom prst="rect">
                <a:avLst/>
              </a:prstGeom>
              <a:solidFill>
                <a:schemeClr val="accent4">
                  <a:lumMod val="20000"/>
                  <a:lumOff val="80000"/>
                </a:schemeClr>
              </a:solidFill>
            </p:spPr>
            <p:txBody>
              <a:bodyPr wrap="square">
                <a:spAutoFit/>
              </a:bodyPr>
              <a:lstStyle/>
              <a:p>
                <a:pPr lvl="0">
                  <a:spcBef>
                    <a:spcPts val="0"/>
                  </a:spcBef>
                  <a:spcAft>
                    <a:spcPts val="1200"/>
                  </a:spcAft>
                  <a:buClr>
                    <a:schemeClr val="tx1"/>
                  </a:buClr>
                  <a:buSzPct val="120000"/>
                </a:pPr>
                <a:r>
                  <a:rPr lang="cs-CZ" dirty="0">
                    <a:solidFill>
                      <a:srgbClr val="000000"/>
                    </a:solidFill>
                  </a:rPr>
                  <a:t>Multiplikátor monetární politiky </a:t>
                </a:r>
                <a:r>
                  <a:rPr lang="cs-CZ" i="1" dirty="0">
                    <a:solidFill>
                      <a:srgbClr val="000000"/>
                    </a:solidFill>
                  </a:rPr>
                  <a:t>mí</a:t>
                </a:r>
                <a:r>
                  <a:rPr lang="cs-CZ" dirty="0">
                    <a:solidFill>
                      <a:srgbClr val="000000"/>
                    </a:solidFill>
                  </a:rPr>
                  <a:t>:</a:t>
                </a:r>
              </a:p>
              <a:p>
                <a:pPr lvl="0">
                  <a:spcAft>
                    <a:spcPts val="1200"/>
                  </a:spcAft>
                  <a:buClr>
                    <a:schemeClr val="tx1"/>
                  </a:buClr>
                  <a:buSzPct val="120000"/>
                </a:pPr>
                <a:r>
                  <a:rPr lang="el-GR" sz="2000" b="1" dirty="0"/>
                  <a:t>μ</a:t>
                </a:r>
                <a:r>
                  <a:rPr lang="cs-CZ" sz="2000" b="1" dirty="0"/>
                  <a:t> = </a:t>
                </a:r>
                <a14:m>
                  <m:oMath xmlns:m="http://schemas.openxmlformats.org/officeDocument/2006/math">
                    <m:r>
                      <a:rPr lang="cs-CZ" sz="2000" b="1">
                        <a:latin typeface="Cambria Math" panose="02040503050406030204" pitchFamily="18" charset="0"/>
                      </a:rPr>
                      <m:t>𝐛</m:t>
                    </m:r>
                    <m:r>
                      <a:rPr lang="cs-CZ" sz="2000" b="1">
                        <a:latin typeface="Cambria Math" panose="02040503050406030204" pitchFamily="18" charset="0"/>
                      </a:rPr>
                      <m:t>/</m:t>
                    </m:r>
                    <m:r>
                      <a:rPr lang="cs-CZ" sz="2000" b="1">
                        <a:latin typeface="Cambria Math" panose="02040503050406030204" pitchFamily="18" charset="0"/>
                      </a:rPr>
                      <m:t>𝐡</m:t>
                    </m:r>
                    <m:r>
                      <a:rPr lang="cs-CZ" sz="2000" b="1" i="1">
                        <a:latin typeface="Cambria Math" panose="02040503050406030204" pitchFamily="18" charset="0"/>
                      </a:rPr>
                      <m:t>∗</m:t>
                    </m:r>
                    <m:r>
                      <m:rPr>
                        <m:sty m:val="p"/>
                      </m:rPr>
                      <a:rPr lang="el-GR" sz="2000" b="1" i="1">
                        <a:latin typeface="Cambria Math" panose="02040503050406030204" pitchFamily="18" charset="0"/>
                      </a:rPr>
                      <m:t>γ</m:t>
                    </m:r>
                  </m:oMath>
                </a14:m>
                <a:endParaRPr lang="cs-CZ" sz="2000" b="1" dirty="0">
                  <a:solidFill>
                    <a:srgbClr val="000000"/>
                  </a:solidFill>
                  <a:ea typeface="Cambria Math" panose="02040503050406030204" pitchFamily="18" charset="0"/>
                </a:endParaRPr>
              </a:p>
              <a:p>
                <a:pPr lvl="0">
                  <a:spcBef>
                    <a:spcPts val="0"/>
                  </a:spcBef>
                  <a:spcAft>
                    <a:spcPts val="1200"/>
                  </a:spcAft>
                  <a:buClr>
                    <a:srgbClr val="307871"/>
                  </a:buClr>
                  <a:buSzPct val="120000"/>
                </a:pPr>
                <a:r>
                  <a:rPr lang="cs-CZ" dirty="0">
                    <a:solidFill>
                      <a:srgbClr val="000000"/>
                    </a:solidFill>
                  </a:rPr>
                  <a:t>Určuje, jak se změní rovnovážná úroveň produktu, pokud dojde ke zvýšení nabídky reálných peněžních zůstatků, za předpokladu, že křivka IS zůstává nezměněna.</a:t>
                </a:r>
              </a:p>
            </p:txBody>
          </p:sp>
        </mc:Choice>
        <mc:Fallback>
          <p:sp>
            <p:nvSpPr>
              <p:cNvPr id="7" name="Obdélník 6">
                <a:extLst>
                  <a:ext uri="{FF2B5EF4-FFF2-40B4-BE49-F238E27FC236}">
                    <a16:creationId xmlns:a16="http://schemas.microsoft.com/office/drawing/2014/main" id="{DC7D3E1D-0DE2-41E7-9133-33BE453CDDB5}"/>
                  </a:ext>
                </a:extLst>
              </p:cNvPr>
              <p:cNvSpPr>
                <a:spLocks noRot="1" noChangeAspect="1" noMove="1" noResize="1" noEditPoints="1" noAdjustHandles="1" noChangeArrowheads="1" noChangeShapeType="1" noTextEdit="1"/>
              </p:cNvSpPr>
              <p:nvPr/>
            </p:nvSpPr>
            <p:spPr>
              <a:xfrm>
                <a:off x="9676940" y="3260052"/>
                <a:ext cx="2401453" cy="3477875"/>
              </a:xfrm>
              <a:prstGeom prst="rect">
                <a:avLst/>
              </a:prstGeom>
              <a:blipFill>
                <a:blip r:embed="rId5"/>
                <a:stretch>
                  <a:fillRect l="-2538" t="-1053" r="-1523" b="-1930"/>
                </a:stretch>
              </a:blipFill>
            </p:spPr>
            <p:txBody>
              <a:bodyPr/>
              <a:lstStyle/>
              <a:p>
                <a:r>
                  <a:rPr lang="cs-CZ">
                    <a:noFill/>
                  </a:rPr>
                  <a:t> </a:t>
                </a:r>
              </a:p>
            </p:txBody>
          </p:sp>
        </mc:Fallback>
      </mc:AlternateContent>
      <p:pic>
        <p:nvPicPr>
          <p:cNvPr id="8" name="Obrázek 7">
            <a:extLst>
              <a:ext uri="{FF2B5EF4-FFF2-40B4-BE49-F238E27FC236}">
                <a16:creationId xmlns:a16="http://schemas.microsoft.com/office/drawing/2014/main" id="{2B1E71A6-73BE-4A60-99E5-BAB473075CEA}"/>
              </a:ext>
            </a:extLst>
          </p:cNvPr>
          <p:cNvPicPr>
            <a:picLocks noChangeAspect="1"/>
          </p:cNvPicPr>
          <p:nvPr/>
        </p:nvPicPr>
        <p:blipFill>
          <a:blip r:embed="rId6"/>
          <a:stretch>
            <a:fillRect/>
          </a:stretch>
        </p:blipFill>
        <p:spPr>
          <a:xfrm>
            <a:off x="1782618" y="3040713"/>
            <a:ext cx="5059793" cy="3674123"/>
          </a:xfrm>
          <a:prstGeom prst="rect">
            <a:avLst/>
          </a:prstGeom>
        </p:spPr>
      </p:pic>
    </p:spTree>
    <p:extLst>
      <p:ext uri="{BB962C8B-B14F-4D97-AF65-F5344CB8AC3E}">
        <p14:creationId xmlns:p14="http://schemas.microsoft.com/office/powerpoint/2010/main" val="3251589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F17F6D-4DA5-41FB-9E12-E6BE6B2E95D6}"/>
              </a:ext>
            </a:extLst>
          </p:cNvPr>
          <p:cNvSpPr>
            <a:spLocks noGrp="1"/>
          </p:cNvSpPr>
          <p:nvPr>
            <p:ph type="title"/>
          </p:nvPr>
        </p:nvSpPr>
        <p:spPr>
          <a:xfrm>
            <a:off x="0" y="1123837"/>
            <a:ext cx="3200401" cy="4601183"/>
          </a:xfrm>
        </p:spPr>
        <p:txBody>
          <a:bodyPr>
            <a:normAutofit/>
          </a:bodyPr>
          <a:lstStyle/>
          <a:p>
            <a:r>
              <a:rPr lang="cs-CZ" sz="4000" b="1" dirty="0">
                <a:solidFill>
                  <a:schemeClr val="accent2">
                    <a:lumMod val="50000"/>
                  </a:schemeClr>
                </a:solidFill>
              </a:rPr>
              <a:t>Hospodářská politika v modelu IS-LM</a:t>
            </a:r>
            <a:br>
              <a:rPr lang="cs-CZ" sz="4000" b="1" dirty="0">
                <a:solidFill>
                  <a:schemeClr val="accent2">
                    <a:lumMod val="50000"/>
                  </a:schemeClr>
                </a:solidFill>
              </a:rPr>
            </a:br>
            <a:br>
              <a:rPr lang="cs-CZ" sz="4000" b="1" dirty="0">
                <a:solidFill>
                  <a:schemeClr val="accent2">
                    <a:lumMod val="50000"/>
                  </a:schemeClr>
                </a:solidFill>
              </a:rPr>
            </a:br>
            <a:r>
              <a:rPr lang="cs-CZ" sz="4800" b="1" dirty="0">
                <a:solidFill>
                  <a:schemeClr val="accent2">
                    <a:lumMod val="50000"/>
                  </a:schemeClr>
                </a:solidFill>
              </a:rPr>
              <a:t>fiskální politika</a:t>
            </a:r>
            <a:endParaRPr lang="cs-CZ" sz="4000" b="1" dirty="0">
              <a:solidFill>
                <a:schemeClr val="accent2">
                  <a:lumMod val="50000"/>
                </a:schemeClr>
              </a:solidFill>
            </a:endParaRPr>
          </a:p>
        </p:txBody>
      </p:sp>
      <p:sp>
        <p:nvSpPr>
          <p:cNvPr id="3" name="Zástupný symbol pro obsah 2">
            <a:extLst>
              <a:ext uri="{FF2B5EF4-FFF2-40B4-BE49-F238E27FC236}">
                <a16:creationId xmlns:a16="http://schemas.microsoft.com/office/drawing/2014/main" id="{5ABA63C3-129C-466E-ABF0-C5DE0FC42E22}"/>
              </a:ext>
            </a:extLst>
          </p:cNvPr>
          <p:cNvSpPr>
            <a:spLocks noGrp="1"/>
          </p:cNvSpPr>
          <p:nvPr>
            <p:ph idx="1"/>
          </p:nvPr>
        </p:nvSpPr>
        <p:spPr>
          <a:xfrm>
            <a:off x="3482109" y="461818"/>
            <a:ext cx="8321964" cy="6160654"/>
          </a:xfrm>
        </p:spPr>
        <p:txBody>
          <a:bodyPr anchor="t"/>
          <a:lstStyle/>
          <a:p>
            <a:r>
              <a:rPr lang="cs-CZ" sz="2400" dirty="0">
                <a:solidFill>
                  <a:schemeClr val="tx1"/>
                </a:solidFill>
              </a:rPr>
              <a:t>Expanzivní FP je uplatňována s cílem podněcovat růst agregátní poptávky, tedy zvýšit úroveň výstupu (důchodu) v ekonomice, a tím i úroveň zaměstnanosti.</a:t>
            </a:r>
          </a:p>
          <a:p>
            <a:pPr lvl="1"/>
            <a:r>
              <a:rPr lang="cs-CZ" sz="2200" dirty="0">
                <a:solidFill>
                  <a:schemeClr val="tx1"/>
                </a:solidFill>
              </a:rPr>
              <a:t>Fiskální politika ovlivňuje tvar a polohu křivky IS, tedy rovnováhu na trhu zboží a služeb. To vše za předpokladu, že podmínky, za kterých je konstruována křivka LM zůstanou nezměněny. </a:t>
            </a:r>
          </a:p>
          <a:p>
            <a:r>
              <a:rPr lang="cs-CZ" sz="2400" dirty="0">
                <a:solidFill>
                  <a:schemeClr val="tx1"/>
                </a:solidFill>
              </a:rPr>
              <a:t>Fiskální expanze může způsobit posun křivky IS doprava (růst) nebo změnu jejího sklonu. Mezi opatření expanze řadíme:</a:t>
            </a:r>
          </a:p>
          <a:p>
            <a:pPr lvl="1"/>
            <a:r>
              <a:rPr lang="cs-CZ" sz="2200" dirty="0">
                <a:solidFill>
                  <a:schemeClr val="tx1"/>
                </a:solidFill>
              </a:rPr>
              <a:t>zvýšení vládních nákupů zboží a služeb (G),</a:t>
            </a:r>
          </a:p>
          <a:p>
            <a:pPr lvl="1"/>
            <a:r>
              <a:rPr lang="cs-CZ" sz="2200" dirty="0">
                <a:solidFill>
                  <a:schemeClr val="tx1"/>
                </a:solidFill>
              </a:rPr>
              <a:t>zvýšení transferových plateb (TR),</a:t>
            </a:r>
          </a:p>
          <a:p>
            <a:pPr lvl="1"/>
            <a:r>
              <a:rPr lang="cs-CZ" sz="2200" dirty="0">
                <a:solidFill>
                  <a:schemeClr val="tx1"/>
                </a:solidFill>
              </a:rPr>
              <a:t>snížení autonomních daní (Ta),</a:t>
            </a:r>
          </a:p>
          <a:p>
            <a:pPr lvl="1"/>
            <a:r>
              <a:rPr lang="cs-CZ" sz="2200" dirty="0">
                <a:solidFill>
                  <a:schemeClr val="tx1"/>
                </a:solidFill>
              </a:rPr>
              <a:t>snížení sazby důchodové daně (t).</a:t>
            </a:r>
          </a:p>
          <a:p>
            <a:r>
              <a:rPr lang="cs-CZ" sz="2400" dirty="0">
                <a:solidFill>
                  <a:schemeClr val="tx1"/>
                </a:solidFill>
              </a:rPr>
              <a:t>Restriktivní FP se chová opačně. Posun křivky IS doleva (její pokles) způsobuje snížení vládních výdajů, snížení transferových plateb a zvýšení autonomních daní. Změnu sklonu způsobuje zvýšení sazby důchodové daně.</a:t>
            </a:r>
          </a:p>
        </p:txBody>
      </p:sp>
    </p:spTree>
    <p:extLst>
      <p:ext uri="{BB962C8B-B14F-4D97-AF65-F5344CB8AC3E}">
        <p14:creationId xmlns:p14="http://schemas.microsoft.com/office/powerpoint/2010/main" val="1305389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F17F6D-4DA5-41FB-9E12-E6BE6B2E95D6}"/>
              </a:ext>
            </a:extLst>
          </p:cNvPr>
          <p:cNvSpPr>
            <a:spLocks noGrp="1"/>
          </p:cNvSpPr>
          <p:nvPr>
            <p:ph type="title"/>
          </p:nvPr>
        </p:nvSpPr>
        <p:spPr>
          <a:xfrm>
            <a:off x="0" y="521758"/>
            <a:ext cx="3158191" cy="4127129"/>
          </a:xfrm>
        </p:spPr>
        <p:txBody>
          <a:bodyPr>
            <a:normAutofit/>
          </a:bodyPr>
          <a:lstStyle/>
          <a:p>
            <a:r>
              <a:rPr lang="cs-CZ" sz="4000" b="1" dirty="0">
                <a:solidFill>
                  <a:schemeClr val="accent2">
                    <a:lumMod val="50000"/>
                  </a:schemeClr>
                </a:solidFill>
              </a:rPr>
              <a:t>Hospodářská politika v modelu IS-LM</a:t>
            </a:r>
            <a:br>
              <a:rPr lang="cs-CZ" sz="4000" b="1" dirty="0">
                <a:solidFill>
                  <a:schemeClr val="accent2">
                    <a:lumMod val="50000"/>
                  </a:schemeClr>
                </a:solidFill>
              </a:rPr>
            </a:br>
            <a:br>
              <a:rPr lang="cs-CZ" sz="4000" b="1" dirty="0">
                <a:solidFill>
                  <a:schemeClr val="accent2">
                    <a:lumMod val="50000"/>
                  </a:schemeClr>
                </a:solidFill>
              </a:rPr>
            </a:br>
            <a:r>
              <a:rPr lang="cs-CZ" sz="4800" b="1" dirty="0">
                <a:solidFill>
                  <a:schemeClr val="accent2">
                    <a:lumMod val="50000"/>
                  </a:schemeClr>
                </a:solidFill>
              </a:rPr>
              <a:t>fiskální politika</a:t>
            </a:r>
            <a:endParaRPr lang="cs-CZ" sz="4000" b="1" dirty="0">
              <a:solidFill>
                <a:schemeClr val="accent2">
                  <a:lumMod val="50000"/>
                </a:schemeClr>
              </a:solidFill>
            </a:endParaRPr>
          </a:p>
        </p:txBody>
      </p:sp>
      <p:pic>
        <p:nvPicPr>
          <p:cNvPr id="4" name="Obrázek 3">
            <a:extLst>
              <a:ext uri="{FF2B5EF4-FFF2-40B4-BE49-F238E27FC236}">
                <a16:creationId xmlns:a16="http://schemas.microsoft.com/office/drawing/2014/main" id="{8C92DA53-A19E-42CE-942B-642620D51884}"/>
              </a:ext>
            </a:extLst>
          </p:cNvPr>
          <p:cNvPicPr>
            <a:picLocks noChangeAspect="1"/>
          </p:cNvPicPr>
          <p:nvPr/>
        </p:nvPicPr>
        <p:blipFill>
          <a:blip r:embed="rId2"/>
          <a:stretch>
            <a:fillRect/>
          </a:stretch>
        </p:blipFill>
        <p:spPr>
          <a:xfrm>
            <a:off x="3200400" y="0"/>
            <a:ext cx="5833412" cy="3703782"/>
          </a:xfrm>
          <a:prstGeom prst="rect">
            <a:avLst/>
          </a:prstGeom>
        </p:spPr>
      </p:pic>
      <p:sp>
        <p:nvSpPr>
          <p:cNvPr id="5" name="Obdélník 4">
            <a:extLst>
              <a:ext uri="{FF2B5EF4-FFF2-40B4-BE49-F238E27FC236}">
                <a16:creationId xmlns:a16="http://schemas.microsoft.com/office/drawing/2014/main" id="{DBD1C588-07C1-4CDF-8852-7C01F8B711EE}"/>
              </a:ext>
            </a:extLst>
          </p:cNvPr>
          <p:cNvSpPr/>
          <p:nvPr/>
        </p:nvSpPr>
        <p:spPr>
          <a:xfrm>
            <a:off x="3712373" y="4503040"/>
            <a:ext cx="3879918" cy="2462213"/>
          </a:xfrm>
          <a:prstGeom prst="rect">
            <a:avLst/>
          </a:prstGeom>
          <a:solidFill>
            <a:schemeClr val="bg2">
              <a:lumMod val="40000"/>
              <a:lumOff val="60000"/>
            </a:schemeClr>
          </a:solidFill>
        </p:spPr>
        <p:txBody>
          <a:bodyPr wrap="square">
            <a:spAutoFit/>
          </a:bodyPr>
          <a:lstStyle/>
          <a:p>
            <a:pPr lvl="0">
              <a:spcBef>
                <a:spcPts val="0"/>
              </a:spcBef>
              <a:spcAft>
                <a:spcPts val="1200"/>
              </a:spcAft>
              <a:buClr>
                <a:schemeClr val="tx1"/>
              </a:buClr>
              <a:buSzPct val="120000"/>
            </a:pPr>
            <a:r>
              <a:rPr lang="cs-CZ" altLang="cs-CZ" sz="1600" b="1" dirty="0">
                <a:solidFill>
                  <a:srgbClr val="307871"/>
                </a:solidFill>
              </a:rPr>
              <a:t>Účinnost FP v případě pasti likvidity </a:t>
            </a:r>
            <a:r>
              <a:rPr lang="cs-CZ" sz="1600" dirty="0">
                <a:solidFill>
                  <a:srgbClr val="000000"/>
                </a:solidFill>
              </a:rPr>
              <a:t>(křivka LM horizontální), kdy citlivost poptávky po penězích na úrokovou míru je vysoká a blíží se nekonečnu (h</a:t>
            </a:r>
            <a:r>
              <a:rPr lang="cs-CZ" sz="1600" b="1" dirty="0">
                <a:solidFill>
                  <a:srgbClr val="000000"/>
                </a:solidFill>
              </a:rPr>
              <a:t>→∞)</a:t>
            </a:r>
          </a:p>
          <a:p>
            <a:pPr lvl="0">
              <a:spcBef>
                <a:spcPts val="0"/>
              </a:spcBef>
              <a:spcAft>
                <a:spcPts val="1200"/>
              </a:spcAft>
              <a:buClr>
                <a:schemeClr val="tx1"/>
              </a:buClr>
              <a:buSzPct val="120000"/>
            </a:pPr>
            <a:r>
              <a:rPr lang="cs-CZ" sz="1600" dirty="0">
                <a:solidFill>
                  <a:srgbClr val="000000"/>
                </a:solidFill>
              </a:rPr>
              <a:t>Fiskální politika bude v tomto případě </a:t>
            </a:r>
            <a:r>
              <a:rPr lang="cs-CZ" sz="1600" b="1" dirty="0"/>
              <a:t>maximálně účinná</a:t>
            </a:r>
            <a:r>
              <a:rPr lang="cs-CZ" sz="1600" dirty="0">
                <a:solidFill>
                  <a:srgbClr val="000000"/>
                </a:solidFill>
              </a:rPr>
              <a:t>, neboť multiplikátor fiskální politiky (</a:t>
            </a:r>
            <a:r>
              <a:rPr lang="el-GR" sz="1600" dirty="0">
                <a:solidFill>
                  <a:srgbClr val="000000"/>
                </a:solidFill>
              </a:rPr>
              <a:t>γ</a:t>
            </a:r>
            <a:r>
              <a:rPr lang="cs-CZ" sz="1600" dirty="0">
                <a:solidFill>
                  <a:srgbClr val="000000"/>
                </a:solidFill>
              </a:rPr>
              <a:t>) je stejný jako multiplikátor vládních výdajů (</a:t>
            </a:r>
            <a:r>
              <a:rPr lang="el-GR" sz="1600" dirty="0">
                <a:solidFill>
                  <a:srgbClr val="000000"/>
                </a:solidFill>
              </a:rPr>
              <a:t>α</a:t>
            </a:r>
            <a:r>
              <a:rPr lang="cs-CZ" sz="1600" dirty="0">
                <a:solidFill>
                  <a:srgbClr val="000000"/>
                </a:solidFill>
              </a:rPr>
              <a:t>), proto nedojde k </a:t>
            </a:r>
            <a:r>
              <a:rPr lang="cs-CZ" sz="1600" b="1" dirty="0"/>
              <a:t>žádnému vytěsňovacímu efektu</a:t>
            </a:r>
          </a:p>
        </p:txBody>
      </p:sp>
      <p:pic>
        <p:nvPicPr>
          <p:cNvPr id="6" name="Obrázek 5">
            <a:extLst>
              <a:ext uri="{FF2B5EF4-FFF2-40B4-BE49-F238E27FC236}">
                <a16:creationId xmlns:a16="http://schemas.microsoft.com/office/drawing/2014/main" id="{52E2A325-22B2-4B2F-BA55-70D1BBE9FD3E}"/>
              </a:ext>
            </a:extLst>
          </p:cNvPr>
          <p:cNvPicPr>
            <a:picLocks noChangeAspect="1"/>
          </p:cNvPicPr>
          <p:nvPr/>
        </p:nvPicPr>
        <p:blipFill>
          <a:blip r:embed="rId3"/>
          <a:stretch>
            <a:fillRect/>
          </a:stretch>
        </p:blipFill>
        <p:spPr>
          <a:xfrm>
            <a:off x="0" y="4503040"/>
            <a:ext cx="3712373" cy="2299934"/>
          </a:xfrm>
          <a:prstGeom prst="rect">
            <a:avLst/>
          </a:prstGeom>
        </p:spPr>
      </p:pic>
      <p:sp>
        <p:nvSpPr>
          <p:cNvPr id="7" name="Obdélník 6">
            <a:extLst>
              <a:ext uri="{FF2B5EF4-FFF2-40B4-BE49-F238E27FC236}">
                <a16:creationId xmlns:a16="http://schemas.microsoft.com/office/drawing/2014/main" id="{50CCA2F0-8674-41CC-A4D0-DBAF934F3E28}"/>
              </a:ext>
            </a:extLst>
          </p:cNvPr>
          <p:cNvSpPr/>
          <p:nvPr/>
        </p:nvSpPr>
        <p:spPr>
          <a:xfrm>
            <a:off x="9076021" y="0"/>
            <a:ext cx="3115979" cy="4185761"/>
          </a:xfrm>
          <a:prstGeom prst="rect">
            <a:avLst/>
          </a:prstGeom>
          <a:solidFill>
            <a:schemeClr val="accent2">
              <a:lumMod val="40000"/>
              <a:lumOff val="60000"/>
            </a:schemeClr>
          </a:solidFill>
        </p:spPr>
        <p:txBody>
          <a:bodyPr wrap="square">
            <a:spAutoFit/>
          </a:bodyPr>
          <a:lstStyle/>
          <a:p>
            <a:pPr lvl="0">
              <a:spcBef>
                <a:spcPts val="0"/>
              </a:spcBef>
              <a:spcAft>
                <a:spcPts val="600"/>
              </a:spcAft>
              <a:buClr>
                <a:schemeClr val="tx1"/>
              </a:buClr>
              <a:buSzPct val="120000"/>
            </a:pPr>
            <a:r>
              <a:rPr lang="cs-CZ" altLang="cs-CZ" sz="1600" b="1" dirty="0">
                <a:solidFill>
                  <a:srgbClr val="307871"/>
                </a:solidFill>
              </a:rPr>
              <a:t>Účinnost FP v klasickém případě (</a:t>
            </a:r>
            <a:r>
              <a:rPr lang="cs-CZ" sz="1600" dirty="0">
                <a:solidFill>
                  <a:srgbClr val="000000"/>
                </a:solidFill>
              </a:rPr>
              <a:t>křivka LM vertikální), kdy citlivost poptávky po penězích na úrokovou míru je nulová (h=0)</a:t>
            </a:r>
          </a:p>
          <a:p>
            <a:pPr lvl="0">
              <a:spcBef>
                <a:spcPts val="0"/>
              </a:spcBef>
              <a:spcAft>
                <a:spcPts val="600"/>
              </a:spcAft>
              <a:buClr>
                <a:schemeClr val="tx1"/>
              </a:buClr>
              <a:buSzPct val="120000"/>
            </a:pPr>
            <a:r>
              <a:rPr lang="cs-CZ" sz="1600" dirty="0">
                <a:solidFill>
                  <a:srgbClr val="000000"/>
                </a:solidFill>
              </a:rPr>
              <a:t>FP bude v tomto případě </a:t>
            </a:r>
            <a:r>
              <a:rPr lang="cs-CZ" sz="1600" b="1" dirty="0"/>
              <a:t>naprosto neúčinná</a:t>
            </a:r>
            <a:r>
              <a:rPr lang="cs-CZ" sz="1600" dirty="0">
                <a:solidFill>
                  <a:srgbClr val="000000"/>
                </a:solidFill>
              </a:rPr>
              <a:t>, protože v důsledku nulové citlivosti se neuvolní žádné dodatečné peníze, které by vytvořily prostor pro vyšší úroveň důchodu. Velikost důchodu je tak plně determinována nabídkou peněz a ta je konstantní. </a:t>
            </a:r>
          </a:p>
          <a:p>
            <a:pPr lvl="0">
              <a:spcBef>
                <a:spcPts val="0"/>
              </a:spcBef>
              <a:spcAft>
                <a:spcPts val="600"/>
              </a:spcAft>
              <a:buClr>
                <a:schemeClr val="tx1"/>
              </a:buClr>
              <a:buSzPct val="120000"/>
            </a:pPr>
            <a:r>
              <a:rPr lang="cs-CZ" sz="1600" b="1" dirty="0"/>
              <a:t>Vytěsňovací efekt je tak úplný</a:t>
            </a:r>
            <a:r>
              <a:rPr lang="cs-CZ" sz="1600" dirty="0">
                <a:solidFill>
                  <a:srgbClr val="000000"/>
                </a:solidFill>
              </a:rPr>
              <a:t>, protože jedna  koruna vládních výdajů vytěsní jednu korunu soukromých autonomních výdajů </a:t>
            </a:r>
          </a:p>
        </p:txBody>
      </p:sp>
      <p:pic>
        <p:nvPicPr>
          <p:cNvPr id="8" name="Obrázek 7">
            <a:extLst>
              <a:ext uri="{FF2B5EF4-FFF2-40B4-BE49-F238E27FC236}">
                <a16:creationId xmlns:a16="http://schemas.microsoft.com/office/drawing/2014/main" id="{9C061EC0-2B30-4A47-B619-C74EC4E7CD13}"/>
              </a:ext>
            </a:extLst>
          </p:cNvPr>
          <p:cNvPicPr>
            <a:picLocks noChangeAspect="1"/>
          </p:cNvPicPr>
          <p:nvPr/>
        </p:nvPicPr>
        <p:blipFill>
          <a:blip r:embed="rId4"/>
          <a:stretch>
            <a:fillRect/>
          </a:stretch>
        </p:blipFill>
        <p:spPr>
          <a:xfrm>
            <a:off x="7998125" y="4240787"/>
            <a:ext cx="4069288" cy="2617213"/>
          </a:xfrm>
          <a:prstGeom prst="rect">
            <a:avLst/>
          </a:prstGeom>
        </p:spPr>
      </p:pic>
    </p:spTree>
    <p:extLst>
      <p:ext uri="{BB962C8B-B14F-4D97-AF65-F5344CB8AC3E}">
        <p14:creationId xmlns:p14="http://schemas.microsoft.com/office/powerpoint/2010/main" val="3511899159"/>
      </p:ext>
    </p:extLst>
  </p:cSld>
  <p:clrMapOvr>
    <a:masterClrMapping/>
  </p:clrMapOvr>
</p:sld>
</file>

<file path=ppt/theme/theme1.xml><?xml version="1.0" encoding="utf-8"?>
<a:theme xmlns:a="http://schemas.openxmlformats.org/drawingml/2006/main" name="Rámeček">
  <a:themeElements>
    <a:clrScheme name="Rámeče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Rámeček">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Rámeček">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18A1B607-7BAE-46D6-8090-545AC7BDD739}"/>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3273</TotalTime>
  <Words>1791</Words>
  <Application>Microsoft Office PowerPoint</Application>
  <PresentationFormat>Širokoúhlá obrazovka</PresentationFormat>
  <Paragraphs>105</Paragraphs>
  <Slides>13</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13</vt:i4>
      </vt:variant>
    </vt:vector>
  </HeadingPairs>
  <TitlesOfParts>
    <vt:vector size="19" baseType="lpstr">
      <vt:lpstr>Arial</vt:lpstr>
      <vt:lpstr>Calibri</vt:lpstr>
      <vt:lpstr>Cambria Math</vt:lpstr>
      <vt:lpstr>Corbel</vt:lpstr>
      <vt:lpstr>Wingdings 2</vt:lpstr>
      <vt:lpstr>Rámeček</vt:lpstr>
      <vt:lpstr>Makroekonomie 3+2, EVSNPMABMI                                                    Model IS-LM</vt:lpstr>
      <vt:lpstr>Předpoklady modelu</vt:lpstr>
      <vt:lpstr>Křivka IS  rovnováha na trhu statků a služeb </vt:lpstr>
      <vt:lpstr>Křivka IS  rovnováha na trhu statků a služeb </vt:lpstr>
      <vt:lpstr>Křivka LM  rovnováha na trhu peněz</vt:lpstr>
      <vt:lpstr>Křivka LM; rovnováha na trhu peněz</vt:lpstr>
      <vt:lpstr>Rovnováha v modelu IS-LM</vt:lpstr>
      <vt:lpstr>Hospodářská politika v modelu IS-LM  fiskální politika</vt:lpstr>
      <vt:lpstr>Hospodářská politika v modelu IS-LM  fiskální politika</vt:lpstr>
      <vt:lpstr>Hospodářská politika v modelu IS-LM  monetární politika</vt:lpstr>
      <vt:lpstr>Hospodářská politika v modelu IS-LM  monetární politika</vt:lpstr>
      <vt:lpstr>Dilema centrální banky</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Mikroekonomie 2+1, NPMKB</dc:title>
  <dc:creator>Kamila</dc:creator>
  <cp:lastModifiedBy>tur0001</cp:lastModifiedBy>
  <cp:revision>173</cp:revision>
  <cp:lastPrinted>2020-01-09T09:32:47Z</cp:lastPrinted>
  <dcterms:created xsi:type="dcterms:W3CDTF">2019-08-09T18:58:20Z</dcterms:created>
  <dcterms:modified xsi:type="dcterms:W3CDTF">2020-03-15T16:36:39Z</dcterms:modified>
</cp:coreProperties>
</file>