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2"/>
  </p:handoutMasterIdLst>
  <p:sldIdLst>
    <p:sldId id="256" r:id="rId2"/>
    <p:sldId id="263" r:id="rId3"/>
    <p:sldId id="291" r:id="rId4"/>
    <p:sldId id="290" r:id="rId5"/>
    <p:sldId id="292" r:id="rId6"/>
    <p:sldId id="293" r:id="rId7"/>
    <p:sldId id="294" r:id="rId8"/>
    <p:sldId id="295" r:id="rId9"/>
    <p:sldId id="296" r:id="rId10"/>
    <p:sldId id="288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4900" b="1" dirty="0"/>
              <a:t>Makroekonomie</a:t>
            </a:r>
            <a:br>
              <a:rPr lang="cs-CZ" sz="3100" dirty="0"/>
            </a:br>
            <a:r>
              <a:rPr lang="cs-CZ" sz="3100" dirty="0"/>
              <a:t>3+2, EVSNPMABMI</a:t>
            </a:r>
            <a:br>
              <a:rPr lang="cs-CZ" sz="6000" dirty="0"/>
            </a:br>
            <a:r>
              <a:rPr lang="cs-CZ" sz="6000" dirty="0"/>
              <a:t>                                                 </a:t>
            </a:r>
            <a:r>
              <a:rPr lang="cs-CZ" sz="73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Model IS-ELM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</p:txBody>
      </p:sp>
      <p:pic>
        <p:nvPicPr>
          <p:cNvPr id="9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3848CC2B-8CBC-496C-A190-0CF79F202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229" y="830395"/>
            <a:ext cx="1893320" cy="58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437A9AD-31D8-4ACD-B440-A240281F3EED}"/>
              </a:ext>
            </a:extLst>
          </p:cNvPr>
          <p:cNvSpPr txBox="1"/>
          <p:nvPr/>
        </p:nvSpPr>
        <p:spPr>
          <a:xfrm>
            <a:off x="11286673" y="3209877"/>
            <a:ext cx="842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>
                <a:solidFill>
                  <a:schemeClr val="accent2">
                    <a:lumMod val="50000"/>
                  </a:schemeClr>
                </a:solidFill>
              </a:rPr>
              <a:t>4</a:t>
            </a:r>
            <a:endParaRPr lang="cs-CZ" sz="8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AA30315-7BD1-4E56-BA03-3B01F114D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20" y="198466"/>
            <a:ext cx="3410426" cy="295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A6DAD39-2C5E-49B5-A318-C3F730230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80575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Teoretický vstup k modelu     IS-ELM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6" y="80682"/>
            <a:ext cx="8606116" cy="6705600"/>
          </a:xfrm>
        </p:spPr>
        <p:txBody>
          <a:bodyPr anchor="t">
            <a:normAutofit/>
          </a:bodyPr>
          <a:lstStyle/>
          <a:p>
            <a:pPr hangingPunct="0"/>
            <a:r>
              <a:rPr lang="cs-CZ" sz="2800" dirty="0">
                <a:solidFill>
                  <a:schemeClr val="tx1"/>
                </a:solidFill>
              </a:rPr>
              <a:t>platí z IS-LM: </a:t>
            </a:r>
          </a:p>
          <a:p>
            <a:pPr hangingPunct="0"/>
            <a:r>
              <a:rPr lang="cs-CZ" sz="2800" dirty="0">
                <a:solidFill>
                  <a:schemeClr val="tx1"/>
                </a:solidFill>
              </a:rPr>
              <a:t>zásoba kapitálu je dostatečná </a:t>
            </a:r>
          </a:p>
          <a:p>
            <a:pPr hangingPunct="0"/>
            <a:r>
              <a:rPr lang="cs-CZ" sz="2800" dirty="0">
                <a:solidFill>
                  <a:schemeClr val="tx1"/>
                </a:solidFill>
              </a:rPr>
              <a:t>uzavřená ekonomika</a:t>
            </a:r>
          </a:p>
          <a:p>
            <a:pPr hangingPunct="0"/>
            <a:r>
              <a:rPr lang="cs-CZ" sz="2800" dirty="0">
                <a:solidFill>
                  <a:schemeClr val="tx1"/>
                </a:solidFill>
              </a:rPr>
              <a:t>centrální banka kontroluje nabídku peněz</a:t>
            </a:r>
          </a:p>
          <a:p>
            <a:pPr marL="0" indent="0" hangingPunct="0">
              <a:buNone/>
            </a:pPr>
            <a:r>
              <a:rPr lang="cs-CZ" sz="2800" dirty="0">
                <a:solidFill>
                  <a:schemeClr val="tx1"/>
                </a:solidFill>
              </a:rPr>
              <a:t>+</a:t>
            </a:r>
          </a:p>
          <a:p>
            <a:pPr hangingPunct="0"/>
            <a:r>
              <a:rPr lang="cs-CZ" sz="2800" dirty="0">
                <a:solidFill>
                  <a:schemeClr val="tx1"/>
                </a:solidFill>
              </a:rPr>
              <a:t>rozšíření modelu IS-LM o </a:t>
            </a:r>
            <a:r>
              <a:rPr lang="cs-CZ" sz="2600" b="1" dirty="0">
                <a:solidFill>
                  <a:schemeClr val="tx1"/>
                </a:solidFill>
              </a:rPr>
              <a:t>vliv změny cenové hladiny</a:t>
            </a:r>
            <a:r>
              <a:rPr lang="cs-CZ" sz="2600" dirty="0">
                <a:solidFill>
                  <a:schemeClr val="tx1"/>
                </a:solidFill>
              </a:rPr>
              <a:t>, cenová hladina je flexibilní, existuje inflace (</a:t>
            </a:r>
            <a:r>
              <a:rPr lang="cs-CZ" sz="2800" b="1" dirty="0"/>
              <a:t>𝜋</a:t>
            </a:r>
            <a:r>
              <a:rPr lang="cs-CZ" sz="2600" dirty="0">
                <a:solidFill>
                  <a:schemeClr val="tx1"/>
                </a:solidFill>
              </a:rPr>
              <a:t>)</a:t>
            </a: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v konstrukci modelu se rozlišuje mezi: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dlouhodobými (</a:t>
            </a:r>
            <a:r>
              <a:rPr lang="cs-CZ" sz="2400" dirty="0" err="1">
                <a:solidFill>
                  <a:schemeClr val="tx1"/>
                </a:solidFill>
              </a:rPr>
              <a:t>i</a:t>
            </a:r>
            <a:r>
              <a:rPr lang="cs-CZ" sz="2400" baseline="-25000" dirty="0" err="1">
                <a:solidFill>
                  <a:schemeClr val="tx1"/>
                </a:solidFill>
              </a:rPr>
              <a:t>L</a:t>
            </a:r>
            <a:r>
              <a:rPr lang="cs-CZ" sz="2400" dirty="0">
                <a:solidFill>
                  <a:schemeClr val="tx1"/>
                </a:solidFill>
              </a:rPr>
              <a:t>) a krátkodobými (</a:t>
            </a:r>
            <a:r>
              <a:rPr lang="cs-CZ" sz="2400" dirty="0" err="1">
                <a:solidFill>
                  <a:schemeClr val="tx1"/>
                </a:solidFill>
              </a:rPr>
              <a:t>i</a:t>
            </a:r>
            <a:r>
              <a:rPr lang="cs-CZ" sz="2400" baseline="-25000" dirty="0" err="1">
                <a:solidFill>
                  <a:schemeClr val="tx1"/>
                </a:solidFill>
              </a:rPr>
              <a:t>S</a:t>
            </a:r>
            <a:r>
              <a:rPr lang="cs-CZ" sz="2400" dirty="0">
                <a:solidFill>
                  <a:schemeClr val="tx1"/>
                </a:solidFill>
              </a:rPr>
              <a:t>) úrokovými sazbami 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reálnými (r) a nominálními (i) úrokovými sazbami</a:t>
            </a:r>
          </a:p>
          <a:p>
            <a:pPr marL="0" indent="0" hangingPunct="0">
              <a:buNone/>
            </a:pPr>
            <a:r>
              <a:rPr lang="cs-CZ" sz="2600" dirty="0">
                <a:solidFill>
                  <a:schemeClr val="tx1"/>
                </a:solidFill>
                <a:cs typeface="Arial" panose="020B0604020202020204" pitchFamily="34" charset="0"/>
              </a:rPr>
              <a:t>→ model IS-ELM je realističtější než model IS-LM</a:t>
            </a:r>
          </a:p>
          <a:p>
            <a:pPr marL="0" indent="0" hangingPunct="0">
              <a:buNone/>
            </a:pPr>
            <a:r>
              <a:rPr lang="cs-CZ" sz="2600" dirty="0">
                <a:solidFill>
                  <a:schemeClr val="tx1"/>
                </a:solidFill>
                <a:cs typeface="Arial" panose="020B0604020202020204" pitchFamily="34" charset="0"/>
              </a:rPr>
              <a:t>vznik modelu: 1991 (</a:t>
            </a:r>
            <a:r>
              <a:rPr lang="en-US" sz="2600" dirty="0">
                <a:solidFill>
                  <a:schemeClr val="tx1"/>
                </a:solidFill>
                <a:cs typeface="Arial" panose="020B0604020202020204" pitchFamily="34" charset="0"/>
              </a:rPr>
              <a:t>Philip Friedman a Martin Neil Baily</a:t>
            </a:r>
            <a:r>
              <a:rPr lang="cs-CZ" sz="26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hangingPunct="0"/>
            <a:r>
              <a:rPr lang="cs-CZ" sz="2600" dirty="0">
                <a:solidFill>
                  <a:schemeClr val="tx1"/>
                </a:solidFill>
                <a:cs typeface="Arial" panose="020B0604020202020204" pitchFamily="34" charset="0"/>
              </a:rPr>
              <a:t>někdy se označuje jako model IS-ALM</a:t>
            </a:r>
          </a:p>
        </p:txBody>
      </p:sp>
    </p:spTree>
    <p:extLst>
      <p:ext uri="{BB962C8B-B14F-4D97-AF65-F5344CB8AC3E}">
        <p14:creationId xmlns:p14="http://schemas.microsoft.com/office/powerpoint/2010/main" val="336095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43" y="80682"/>
            <a:ext cx="3361765" cy="46011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Úrokové sazby (I)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9746" y="0"/>
            <a:ext cx="8802254" cy="6786282"/>
          </a:xfrm>
        </p:spPr>
        <p:txBody>
          <a:bodyPr anchor="t">
            <a:normAutofit/>
          </a:bodyPr>
          <a:lstStyle/>
          <a:p>
            <a:pPr hangingPunct="0"/>
            <a:r>
              <a:rPr lang="cs-CZ" sz="2600" b="1" dirty="0">
                <a:solidFill>
                  <a:schemeClr val="tx1"/>
                </a:solidFill>
              </a:rPr>
              <a:t>reálná a nominální úroková sazba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zatímco nominální úrokové sazby jsou ty, se kterými se můžeme setkat ve smlouvách o vkladu či úvěru, reálné úrokové sazby navíc zohledňují změnu cenové hladiny</a:t>
            </a:r>
          </a:p>
          <a:p>
            <a:pPr marL="502920" lvl="1" indent="0" algn="ctr" hangingPunct="0">
              <a:buNone/>
            </a:pPr>
            <a:r>
              <a:rPr lang="cs-CZ" sz="2800" dirty="0"/>
              <a:t>𝑖=𝑟+𝜋 </a:t>
            </a:r>
            <a:r>
              <a:rPr lang="cs-CZ" dirty="0"/>
              <a:t>	</a:t>
            </a:r>
          </a:p>
          <a:p>
            <a:pPr lvl="2" hangingPunct="0"/>
            <a:r>
              <a:rPr lang="cs-CZ" sz="2200" dirty="0">
                <a:solidFill>
                  <a:schemeClr val="tx1"/>
                </a:solidFill>
              </a:rPr>
              <a:t>Fischerova rovnice, pojmenovaná po známém americkém ekonomovi </a:t>
            </a:r>
            <a:r>
              <a:rPr lang="cs-CZ" sz="2200" dirty="0" err="1">
                <a:solidFill>
                  <a:schemeClr val="tx1"/>
                </a:solidFill>
              </a:rPr>
              <a:t>Irvingu</a:t>
            </a:r>
            <a:r>
              <a:rPr lang="cs-CZ" sz="2200" dirty="0">
                <a:solidFill>
                  <a:schemeClr val="tx1"/>
                </a:solidFill>
              </a:rPr>
              <a:t> Fischerovi (1867-1947).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protože míru inflace ex ante neznáme, pracujeme s očekávanou mírou inflace (</a:t>
            </a:r>
            <a:r>
              <a:rPr lang="cs-CZ" sz="2600" b="1" dirty="0"/>
              <a:t>𝜋</a:t>
            </a:r>
            <a:r>
              <a:rPr lang="cs-CZ" sz="2600" baseline="30000" dirty="0"/>
              <a:t>e</a:t>
            </a:r>
            <a:r>
              <a:rPr lang="cs-CZ" sz="2600" dirty="0"/>
              <a:t>) : </a:t>
            </a:r>
            <a:r>
              <a:rPr lang="cs-CZ" sz="2800" b="1" dirty="0">
                <a:solidFill>
                  <a:srgbClr val="FF0000"/>
                </a:solidFill>
              </a:rPr>
              <a:t>𝑖=𝑟+𝜋</a:t>
            </a:r>
            <a:r>
              <a:rPr lang="cs-CZ" sz="2800" b="1" baseline="30000" dirty="0">
                <a:solidFill>
                  <a:srgbClr val="FF0000"/>
                </a:solidFill>
              </a:rPr>
              <a:t>e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	</a:t>
            </a:r>
          </a:p>
          <a:p>
            <a:pPr marL="182880" lvl="2" hangingPunct="0">
              <a:spcBef>
                <a:spcPts val="1200"/>
              </a:spcBef>
            </a:pPr>
            <a:r>
              <a:rPr lang="cs-CZ" sz="2600" b="1" dirty="0">
                <a:solidFill>
                  <a:schemeClr val="tx1"/>
                </a:solidFill>
              </a:rPr>
              <a:t>krátkodobá a dlouhodobá úroková sazba</a:t>
            </a:r>
          </a:p>
          <a:p>
            <a:pPr marL="640080" lvl="3" hangingPunct="0"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  <a:highlight>
                  <a:srgbClr val="C0C0C0"/>
                </a:highlight>
              </a:rPr>
              <a:t>(1) </a:t>
            </a:r>
            <a:r>
              <a:rPr lang="cs-CZ" sz="2400" dirty="0">
                <a:solidFill>
                  <a:schemeClr val="tx1"/>
                </a:solidFill>
              </a:rPr>
              <a:t>očekávání ohledně budoucího vývoje</a:t>
            </a:r>
          </a:p>
          <a:p>
            <a:pPr marL="640080" lvl="3" hangingPunct="0"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vyjádřená výnosovou křivkou (</a:t>
            </a:r>
            <a:r>
              <a:rPr lang="cs-CZ" sz="2200" dirty="0">
                <a:solidFill>
                  <a:schemeClr val="tx1"/>
                </a:solidFill>
              </a:rPr>
              <a:t>výnosová křivka neboli časová struktura úrokových sazeb graficky popisuje vztah mezi výnosností finančních aktiv (nejčastěji dluhopisů) a jejich dobou do splatnosti)</a:t>
            </a:r>
          </a:p>
          <a:p>
            <a:pPr marL="1097280" lvl="4" hangingPunct="0">
              <a:spcBef>
                <a:spcPts val="1200"/>
              </a:spcBef>
            </a:pPr>
            <a:r>
              <a:rPr lang="cs-CZ" sz="2800" b="1" dirty="0">
                <a:solidFill>
                  <a:srgbClr val="FF0000"/>
                </a:solidFill>
              </a:rPr>
              <a:t>𝑖</a:t>
            </a:r>
            <a:r>
              <a:rPr lang="cs-CZ" sz="2800" b="1" baseline="-25000" dirty="0">
                <a:solidFill>
                  <a:srgbClr val="FF0000"/>
                </a:solidFill>
              </a:rPr>
              <a:t>𝐿</a:t>
            </a:r>
            <a:r>
              <a:rPr lang="cs-CZ" sz="2800" b="1" dirty="0">
                <a:solidFill>
                  <a:srgbClr val="FF0000"/>
                </a:solidFill>
              </a:rPr>
              <a:t>=𝑖</a:t>
            </a:r>
            <a:r>
              <a:rPr lang="cs-CZ" sz="2800" b="1" baseline="-25000" dirty="0">
                <a:solidFill>
                  <a:srgbClr val="FF0000"/>
                </a:solidFill>
              </a:rPr>
              <a:t>𝑆</a:t>
            </a:r>
            <a:r>
              <a:rPr lang="cs-CZ" sz="2800" b="1" dirty="0">
                <a:solidFill>
                  <a:srgbClr val="FF0000"/>
                </a:solidFill>
              </a:rPr>
              <a:t>+𝜀</a:t>
            </a:r>
          </a:p>
          <a:p>
            <a:pPr marL="914400" lvl="4" indent="0" hangingPunct="0">
              <a:spcBef>
                <a:spcPts val="1200"/>
              </a:spcBef>
              <a:buNone/>
            </a:pPr>
            <a:r>
              <a:rPr lang="cs-CZ" sz="1000" b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0846B4B-DA74-4761-88F2-1B6BD8D5D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55" y="4390720"/>
            <a:ext cx="3617352" cy="2395562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0D090349-0734-4509-8B7B-DF4BC5ACB278}"/>
              </a:ext>
            </a:extLst>
          </p:cNvPr>
          <p:cNvSpPr/>
          <p:nvPr/>
        </p:nvSpPr>
        <p:spPr>
          <a:xfrm>
            <a:off x="6188364" y="5657671"/>
            <a:ext cx="600363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dlouhodobá nominální úroková míra (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cs-CZ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) rovná součtu krátkodobé nominální úrokové míry (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cs-CZ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) a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faktoru očekávání (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ε)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ohledně vývoje krátkodobých úrokových sazeb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kdy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</a:rPr>
              <a:t>ε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může nabývat jak kladných, tak záporných hodnot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6EAD748-AEDE-4F81-AC8F-65300AC96EBD}"/>
              </a:ext>
            </a:extLst>
          </p:cNvPr>
          <p:cNvSpPr/>
          <p:nvPr/>
        </p:nvSpPr>
        <p:spPr>
          <a:xfrm>
            <a:off x="141731" y="870587"/>
            <a:ext cx="324801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hangingPunct="0"/>
            <a:r>
              <a:rPr lang="cs-CZ" dirty="0"/>
              <a:t>úroková sazba představuje cenu placenou za vypůjčený kapitál</a:t>
            </a:r>
          </a:p>
        </p:txBody>
      </p:sp>
    </p:spTree>
    <p:extLst>
      <p:ext uri="{BB962C8B-B14F-4D97-AF65-F5344CB8AC3E}">
        <p14:creationId xmlns:p14="http://schemas.microsoft.com/office/powerpoint/2010/main" val="212700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Úrokové sazby (II)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2108" y="80682"/>
            <a:ext cx="8485773" cy="6705600"/>
          </a:xfrm>
        </p:spPr>
        <p:txBody>
          <a:bodyPr anchor="t">
            <a:normAutofit/>
          </a:bodyPr>
          <a:lstStyle/>
          <a:p>
            <a:pPr hangingPunct="0"/>
            <a:r>
              <a:rPr lang="cs-CZ" sz="2600" dirty="0">
                <a:solidFill>
                  <a:schemeClr val="tx1"/>
                </a:solidFill>
                <a:highlight>
                  <a:srgbClr val="C0C0C0"/>
                </a:highlight>
              </a:rPr>
              <a:t>(2) </a:t>
            </a:r>
            <a:r>
              <a:rPr lang="cs-CZ" sz="2600" dirty="0">
                <a:solidFill>
                  <a:schemeClr val="tx1"/>
                </a:solidFill>
              </a:rPr>
              <a:t>preference likvidity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za aktiva méně likvidní, požadují ekonomické subjekty vyšší míru výnosu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t</a:t>
            </a:r>
            <a:r>
              <a:rPr lang="cs-CZ" sz="2400" dirty="0">
                <a:solidFill>
                  <a:schemeClr val="tx1"/>
                </a:solidFill>
              </a:rPr>
              <a:t>ento dodatečný výnos se označuje jako prémie za likviditu, které zvyšuje dlouhodobou úrokovou míru nad krátkodobou</a:t>
            </a:r>
          </a:p>
          <a:p>
            <a:pPr marL="502920" lvl="1" indent="0" algn="ctr" hangingPunc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𝑖</a:t>
            </a:r>
            <a:r>
              <a:rPr lang="cs-CZ" sz="3200" b="1" baseline="-25000" dirty="0">
                <a:solidFill>
                  <a:srgbClr val="FF0000"/>
                </a:solidFill>
              </a:rPr>
              <a:t>𝐿</a:t>
            </a:r>
            <a:r>
              <a:rPr lang="cs-CZ" sz="3200" b="1" dirty="0">
                <a:solidFill>
                  <a:srgbClr val="FF0000"/>
                </a:solidFill>
              </a:rPr>
              <a:t>=𝑖</a:t>
            </a:r>
            <a:r>
              <a:rPr lang="cs-CZ" sz="3200" b="1" baseline="-25000" dirty="0">
                <a:solidFill>
                  <a:srgbClr val="FF0000"/>
                </a:solidFill>
              </a:rPr>
              <a:t>𝑆</a:t>
            </a:r>
            <a:r>
              <a:rPr lang="cs-CZ" sz="3200" b="1" dirty="0">
                <a:solidFill>
                  <a:srgbClr val="FF0000"/>
                </a:solidFill>
              </a:rPr>
              <a:t>+𝜀+𝜆 </a:t>
            </a:r>
            <a:r>
              <a:rPr lang="cs-CZ" dirty="0"/>
              <a:t>	</a:t>
            </a:r>
          </a:p>
          <a:p>
            <a:pPr marL="502920" lvl="1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502920" lvl="1" indent="0" hangingPunct="0">
              <a:buNone/>
            </a:pPr>
            <a:r>
              <a:rPr lang="cs-CZ" sz="2400" dirty="0">
                <a:solidFill>
                  <a:schemeClr val="tx1"/>
                </a:solidFill>
              </a:rPr>
              <a:t>kde </a:t>
            </a:r>
            <a:r>
              <a:rPr lang="el-GR" sz="2400" dirty="0">
                <a:solidFill>
                  <a:schemeClr val="tx1"/>
                </a:solidFill>
              </a:rPr>
              <a:t>λ </a:t>
            </a:r>
            <a:r>
              <a:rPr lang="cs-CZ" sz="2400" dirty="0">
                <a:solidFill>
                  <a:schemeClr val="tx1"/>
                </a:solidFill>
              </a:rPr>
              <a:t>je likvidní prémie</a:t>
            </a:r>
          </a:p>
          <a:p>
            <a:pPr marL="502920" lvl="1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(3) existence faktoru rizika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v dlouhém období se ceny dlouhodobých obligací mění výrazněji než ceny krátkodobých obligací v krátkém období → čím delší je doba splatnosti obligace, tím vyšší je úrokové riziko a subjekty požadují vyšší míru výnosu, tzv. rizikovou prémii (</a:t>
            </a:r>
            <a:r>
              <a:rPr lang="el-GR" sz="2400" dirty="0">
                <a:solidFill>
                  <a:schemeClr val="tx1"/>
                </a:solidFill>
              </a:rPr>
              <a:t>σ)</a:t>
            </a:r>
            <a:endParaRPr lang="cs-CZ" sz="2400" dirty="0">
              <a:solidFill>
                <a:schemeClr val="tx1"/>
              </a:solidFill>
            </a:endParaRPr>
          </a:p>
          <a:p>
            <a:pPr marL="502920" lvl="1" indent="0" algn="ctr" hangingPunct="0">
              <a:buSzPct val="120000"/>
              <a:buNone/>
              <a:tabLst>
                <a:tab pos="228600" algn="l"/>
              </a:tabLst>
            </a:pPr>
            <a:r>
              <a:rPr lang="cs-CZ" sz="3200" b="1" dirty="0">
                <a:solidFill>
                  <a:srgbClr val="FF0000"/>
                </a:solidFill>
              </a:rPr>
              <a:t>𝑖</a:t>
            </a:r>
            <a:r>
              <a:rPr lang="cs-CZ" sz="3200" b="1" baseline="-25000" dirty="0">
                <a:solidFill>
                  <a:srgbClr val="FF0000"/>
                </a:solidFill>
              </a:rPr>
              <a:t>𝐿</a:t>
            </a:r>
            <a:r>
              <a:rPr lang="cs-CZ" sz="3200" b="1" dirty="0">
                <a:solidFill>
                  <a:srgbClr val="FF0000"/>
                </a:solidFill>
              </a:rPr>
              <a:t>=𝑖</a:t>
            </a:r>
            <a:r>
              <a:rPr lang="cs-CZ" sz="3200" b="1" baseline="-25000" dirty="0">
                <a:solidFill>
                  <a:srgbClr val="FF0000"/>
                </a:solidFill>
              </a:rPr>
              <a:t>𝑆</a:t>
            </a:r>
            <a:r>
              <a:rPr lang="cs-CZ" sz="3200" b="1" dirty="0">
                <a:solidFill>
                  <a:srgbClr val="FF0000"/>
                </a:solidFill>
              </a:rPr>
              <a:t>+𝜀+𝜆+</a:t>
            </a:r>
            <a:r>
              <a:rPr lang="el-GR" sz="3200" b="1" dirty="0">
                <a:solidFill>
                  <a:srgbClr val="FF0000"/>
                </a:solidFill>
              </a:rPr>
              <a:t>σ</a:t>
            </a:r>
            <a:endParaRPr lang="cs-CZ" sz="3200" b="1" dirty="0">
              <a:solidFill>
                <a:srgbClr val="FF0000"/>
              </a:solidFill>
            </a:endParaRPr>
          </a:p>
          <a:p>
            <a:pPr marL="502920" lvl="1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415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Rozdíly mez úrokovými sazbami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2108" y="80682"/>
            <a:ext cx="8485773" cy="6705600"/>
          </a:xfrm>
        </p:spPr>
        <p:txBody>
          <a:bodyPr anchor="t">
            <a:normAutofit/>
          </a:bodyPr>
          <a:lstStyle/>
          <a:p>
            <a:pPr hangingPunct="0"/>
            <a:r>
              <a:rPr lang="cs-CZ" sz="2600" b="1" dirty="0">
                <a:solidFill>
                  <a:schemeClr val="tx1"/>
                </a:solidFill>
              </a:rPr>
              <a:t>(1) Rozdíl mezi dlouhodobými a krátkodobými nominálními úrokovými sazbami </a:t>
            </a:r>
            <a:r>
              <a:rPr lang="cs-CZ" sz="2400" dirty="0">
                <a:solidFill>
                  <a:schemeClr val="tx1"/>
                </a:solidFill>
              </a:rPr>
              <a:t>odráží očekávaný vývoj budoucích krátkodobých nominálních úrokových sazeb (</a:t>
            </a:r>
            <a:r>
              <a:rPr lang="el-GR" sz="2400" dirty="0">
                <a:solidFill>
                  <a:schemeClr val="tx1"/>
                </a:solidFill>
              </a:rPr>
              <a:t>ε), </a:t>
            </a:r>
            <a:r>
              <a:rPr lang="cs-CZ" sz="2400" dirty="0">
                <a:solidFill>
                  <a:schemeClr val="tx1"/>
                </a:solidFill>
              </a:rPr>
              <a:t>likvidní (</a:t>
            </a:r>
            <a:r>
              <a:rPr lang="el-GR" sz="2400" dirty="0">
                <a:solidFill>
                  <a:schemeClr val="tx1"/>
                </a:solidFill>
              </a:rPr>
              <a:t>λ) </a:t>
            </a:r>
            <a:r>
              <a:rPr lang="cs-CZ" sz="2400" dirty="0">
                <a:solidFill>
                  <a:schemeClr val="tx1"/>
                </a:solidFill>
              </a:rPr>
              <a:t>a rizikovou (</a:t>
            </a:r>
            <a:r>
              <a:rPr lang="el-GR" sz="2400" dirty="0">
                <a:solidFill>
                  <a:schemeClr val="tx1"/>
                </a:solidFill>
              </a:rPr>
              <a:t>σ) </a:t>
            </a:r>
            <a:r>
              <a:rPr lang="cs-CZ" sz="2400" dirty="0">
                <a:solidFill>
                  <a:schemeClr val="tx1"/>
                </a:solidFill>
              </a:rPr>
              <a:t>prémii. Tento rozdíl nazýváme splatnostní prémie (MP), která není v čase konstantní, ale přizpůsobuje se ekonomickým podmínkám:</a:t>
            </a:r>
          </a:p>
          <a:p>
            <a:pPr marL="0" indent="0" algn="ctr" hangingPunc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𝑀𝑃= 𝑖</a:t>
            </a:r>
            <a:r>
              <a:rPr lang="cs-CZ" sz="2600" b="1" baseline="-25000" dirty="0">
                <a:solidFill>
                  <a:srgbClr val="FF0000"/>
                </a:solidFill>
              </a:rPr>
              <a:t>𝐿</a:t>
            </a:r>
            <a:r>
              <a:rPr lang="cs-CZ" sz="2600" b="1" dirty="0">
                <a:solidFill>
                  <a:srgbClr val="FF0000"/>
                </a:solidFill>
              </a:rPr>
              <a:t>−𝑖</a:t>
            </a:r>
            <a:r>
              <a:rPr lang="cs-CZ" sz="2600" b="1" baseline="-25000" dirty="0">
                <a:solidFill>
                  <a:srgbClr val="FF0000"/>
                </a:solidFill>
              </a:rPr>
              <a:t>𝑆</a:t>
            </a:r>
            <a:r>
              <a:rPr lang="cs-CZ" sz="2600" b="1" dirty="0">
                <a:solidFill>
                  <a:srgbClr val="FF0000"/>
                </a:solidFill>
              </a:rPr>
              <a:t>=𝜀+𝜆+𝜎</a:t>
            </a:r>
          </a:p>
          <a:p>
            <a:pPr marL="0" indent="0" algn="ctr" hangingPunct="0">
              <a:buNone/>
            </a:pPr>
            <a:r>
              <a:rPr lang="cs-CZ" sz="2600" i="1" dirty="0">
                <a:solidFill>
                  <a:srgbClr val="FF0000"/>
                </a:solidFill>
              </a:rPr>
              <a:t>MP</a:t>
            </a:r>
            <a:r>
              <a:rPr lang="cs-CZ" sz="2600" b="1" dirty="0">
                <a:solidFill>
                  <a:srgbClr val="FF0000"/>
                </a:solidFill>
              </a:rPr>
              <a:t>=𝜀+𝜆+𝜎</a:t>
            </a:r>
          </a:p>
          <a:p>
            <a:pPr hangingPunct="0"/>
            <a:r>
              <a:rPr lang="cs-CZ" sz="2600" b="1" dirty="0">
                <a:solidFill>
                  <a:schemeClr val="tx1"/>
                </a:solidFill>
              </a:rPr>
              <a:t>(2) Rozdíl mezi dlouhodobými reálnými (</a:t>
            </a:r>
            <a:r>
              <a:rPr lang="cs-CZ" sz="2600" b="1" dirty="0" err="1">
                <a:solidFill>
                  <a:schemeClr val="tx1"/>
                </a:solidFill>
              </a:rPr>
              <a:t>r</a:t>
            </a:r>
            <a:r>
              <a:rPr lang="cs-CZ" sz="2600" b="1" baseline="-25000" dirty="0" err="1">
                <a:solidFill>
                  <a:schemeClr val="tx1"/>
                </a:solidFill>
              </a:rPr>
              <a:t>L</a:t>
            </a:r>
            <a:r>
              <a:rPr lang="cs-CZ" sz="2600" b="1" dirty="0">
                <a:solidFill>
                  <a:schemeClr val="tx1"/>
                </a:solidFill>
              </a:rPr>
              <a:t>) a dlouhodobými nominálními (</a:t>
            </a:r>
            <a:r>
              <a:rPr lang="cs-CZ" sz="2600" b="1" dirty="0" err="1">
                <a:solidFill>
                  <a:schemeClr val="tx1"/>
                </a:solidFill>
              </a:rPr>
              <a:t>i</a:t>
            </a:r>
            <a:r>
              <a:rPr lang="cs-CZ" sz="2600" b="1" baseline="-25000" dirty="0" err="1">
                <a:solidFill>
                  <a:schemeClr val="tx1"/>
                </a:solidFill>
              </a:rPr>
              <a:t>L</a:t>
            </a:r>
            <a:r>
              <a:rPr lang="cs-CZ" sz="2600" b="1" dirty="0">
                <a:solidFill>
                  <a:schemeClr val="tx1"/>
                </a:solidFill>
              </a:rPr>
              <a:t>) úrokovými sazbami </a:t>
            </a:r>
            <a:r>
              <a:rPr lang="cs-CZ" sz="2600" dirty="0">
                <a:solidFill>
                  <a:schemeClr val="tx1"/>
                </a:solidFill>
              </a:rPr>
              <a:t>odráží očekávanou změnu inflace během doby do splatnosti finančního aktiva:</a:t>
            </a:r>
          </a:p>
          <a:p>
            <a:pPr hangingPunct="0"/>
            <a:r>
              <a:rPr lang="cs-CZ" sz="2400" b="1" dirty="0">
                <a:solidFill>
                  <a:srgbClr val="002060"/>
                </a:solidFill>
              </a:rPr>
              <a:t>𝑖=𝑟+𝜋</a:t>
            </a:r>
            <a:r>
              <a:rPr lang="cs-CZ" sz="2400" b="1" baseline="30000" dirty="0">
                <a:solidFill>
                  <a:srgbClr val="002060"/>
                </a:solidFill>
              </a:rPr>
              <a:t>e</a:t>
            </a:r>
            <a:r>
              <a:rPr lang="cs-CZ" sz="1400" b="1" dirty="0">
                <a:solidFill>
                  <a:srgbClr val="002060"/>
                </a:solidFill>
              </a:rPr>
              <a:t>  </a:t>
            </a:r>
            <a:r>
              <a:rPr lang="cs-CZ" sz="2400" b="1" dirty="0">
                <a:solidFill>
                  <a:srgbClr val="002060"/>
                </a:solidFill>
              </a:rPr>
              <a:t>→ </a:t>
            </a:r>
            <a:r>
              <a:rPr lang="cs-CZ" sz="2400" b="1" i="1" dirty="0">
                <a:solidFill>
                  <a:srgbClr val="002060"/>
                </a:solidFill>
              </a:rPr>
              <a:t>r = i-</a:t>
            </a:r>
            <a:r>
              <a:rPr lang="cs-CZ" sz="2400" b="1" dirty="0">
                <a:solidFill>
                  <a:srgbClr val="002060"/>
                </a:solidFill>
              </a:rPr>
              <a:t>𝜋</a:t>
            </a:r>
            <a:r>
              <a:rPr lang="cs-CZ" sz="2400" b="1" baseline="30000" dirty="0">
                <a:solidFill>
                  <a:srgbClr val="002060"/>
                </a:solidFill>
              </a:rPr>
              <a:t>e</a:t>
            </a:r>
            <a:r>
              <a:rPr lang="cs-CZ" sz="1400" b="1" dirty="0">
                <a:solidFill>
                  <a:srgbClr val="002060"/>
                </a:solidFill>
              </a:rPr>
              <a:t>     </a:t>
            </a:r>
            <a:r>
              <a:rPr lang="cs-CZ" sz="2400" b="1" dirty="0">
                <a:solidFill>
                  <a:srgbClr val="002060"/>
                </a:solidFill>
              </a:rPr>
              <a:t>resp</a:t>
            </a:r>
            <a:r>
              <a:rPr lang="cs-CZ" sz="2400" b="1" i="1" dirty="0">
                <a:solidFill>
                  <a:srgbClr val="002060"/>
                </a:solidFill>
              </a:rPr>
              <a:t>.   </a:t>
            </a:r>
            <a:r>
              <a:rPr lang="cs-CZ" sz="2400" b="1" i="1" dirty="0" err="1">
                <a:solidFill>
                  <a:srgbClr val="002060"/>
                </a:solidFill>
              </a:rPr>
              <a:t>r</a:t>
            </a:r>
            <a:r>
              <a:rPr lang="cs-CZ" sz="2400" b="1" i="1" baseline="-25000" dirty="0" err="1">
                <a:solidFill>
                  <a:srgbClr val="002060"/>
                </a:solidFill>
              </a:rPr>
              <a:t>L</a:t>
            </a:r>
            <a:r>
              <a:rPr lang="cs-CZ" sz="2400" b="1" i="1" dirty="0">
                <a:solidFill>
                  <a:srgbClr val="002060"/>
                </a:solidFill>
              </a:rPr>
              <a:t>=</a:t>
            </a:r>
            <a:r>
              <a:rPr lang="cs-CZ" sz="2400" b="1" i="1" dirty="0" err="1">
                <a:solidFill>
                  <a:srgbClr val="C00000"/>
                </a:solidFill>
              </a:rPr>
              <a:t>i</a:t>
            </a:r>
            <a:r>
              <a:rPr lang="cs-CZ" sz="2400" b="1" i="1" baseline="-25000" dirty="0" err="1">
                <a:solidFill>
                  <a:srgbClr val="C00000"/>
                </a:solidFill>
              </a:rPr>
              <a:t>L</a:t>
            </a:r>
            <a:r>
              <a:rPr lang="cs-CZ" sz="2400" b="1" i="1" dirty="0">
                <a:solidFill>
                  <a:srgbClr val="002060"/>
                </a:solidFill>
              </a:rPr>
              <a:t>-</a:t>
            </a:r>
            <a:r>
              <a:rPr lang="cs-CZ" sz="2400" b="1" dirty="0">
                <a:solidFill>
                  <a:srgbClr val="002060"/>
                </a:solidFill>
              </a:rPr>
              <a:t>𝜋</a:t>
            </a:r>
            <a:r>
              <a:rPr lang="cs-CZ" sz="2400" b="1" baseline="30000" dirty="0">
                <a:solidFill>
                  <a:srgbClr val="002060"/>
                </a:solidFill>
              </a:rPr>
              <a:t>e</a:t>
            </a:r>
            <a:r>
              <a:rPr lang="cs-CZ" sz="1400" b="1" dirty="0">
                <a:solidFill>
                  <a:srgbClr val="002060"/>
                </a:solidFill>
              </a:rPr>
              <a:t> </a:t>
            </a:r>
            <a:endParaRPr lang="cs-CZ" sz="2400" b="1" dirty="0">
              <a:solidFill>
                <a:srgbClr val="002060"/>
              </a:solidFill>
            </a:endParaRPr>
          </a:p>
          <a:p>
            <a:pPr hangingPunct="0"/>
            <a:r>
              <a:rPr lang="cs-CZ" sz="2400" b="1" dirty="0">
                <a:solidFill>
                  <a:srgbClr val="002060"/>
                </a:solidFill>
              </a:rPr>
              <a:t>dále platí   𝑖</a:t>
            </a:r>
            <a:r>
              <a:rPr lang="cs-CZ" sz="2400" b="1" baseline="-25000" dirty="0">
                <a:solidFill>
                  <a:srgbClr val="002060"/>
                </a:solidFill>
              </a:rPr>
              <a:t>𝐿</a:t>
            </a:r>
            <a:r>
              <a:rPr lang="cs-CZ" sz="2400" b="1" dirty="0">
                <a:solidFill>
                  <a:srgbClr val="002060"/>
                </a:solidFill>
              </a:rPr>
              <a:t>=𝑖</a:t>
            </a:r>
            <a:r>
              <a:rPr lang="cs-CZ" sz="2400" b="1" baseline="-25000" dirty="0">
                <a:solidFill>
                  <a:srgbClr val="002060"/>
                </a:solidFill>
              </a:rPr>
              <a:t>𝑆</a:t>
            </a:r>
            <a:r>
              <a:rPr lang="cs-CZ" sz="2400" b="1" dirty="0">
                <a:solidFill>
                  <a:srgbClr val="002060"/>
                </a:solidFill>
              </a:rPr>
              <a:t>+𝜀+𝜆+</a:t>
            </a:r>
            <a:r>
              <a:rPr lang="el-GR" sz="2400" b="1" dirty="0">
                <a:solidFill>
                  <a:srgbClr val="002060"/>
                </a:solidFill>
              </a:rPr>
              <a:t>σ</a:t>
            </a:r>
            <a:r>
              <a:rPr lang="cs-CZ" sz="2400" b="1" dirty="0">
                <a:solidFill>
                  <a:srgbClr val="002060"/>
                </a:solidFill>
              </a:rPr>
              <a:t>   resp. 𝑖</a:t>
            </a:r>
            <a:r>
              <a:rPr lang="cs-CZ" sz="2400" b="1" baseline="-25000" dirty="0">
                <a:solidFill>
                  <a:srgbClr val="002060"/>
                </a:solidFill>
              </a:rPr>
              <a:t>𝐿</a:t>
            </a:r>
            <a:r>
              <a:rPr lang="cs-CZ" sz="2400" b="1" dirty="0">
                <a:solidFill>
                  <a:srgbClr val="002060"/>
                </a:solidFill>
              </a:rPr>
              <a:t>=</a:t>
            </a:r>
            <a:r>
              <a:rPr lang="cs-CZ" sz="2400" b="1" dirty="0">
                <a:solidFill>
                  <a:srgbClr val="C00000"/>
                </a:solidFill>
              </a:rPr>
              <a:t>𝑖</a:t>
            </a:r>
            <a:r>
              <a:rPr lang="cs-CZ" sz="2400" b="1" baseline="-25000" dirty="0">
                <a:solidFill>
                  <a:srgbClr val="C00000"/>
                </a:solidFill>
              </a:rPr>
              <a:t>𝑆</a:t>
            </a:r>
            <a:r>
              <a:rPr lang="cs-CZ" sz="2400" b="1" i="1" dirty="0">
                <a:solidFill>
                  <a:srgbClr val="C00000"/>
                </a:solidFill>
              </a:rPr>
              <a:t>+MP</a:t>
            </a:r>
          </a:p>
          <a:p>
            <a:pPr hangingPunct="0"/>
            <a:r>
              <a:rPr lang="cs-CZ" sz="2400" b="1" dirty="0">
                <a:solidFill>
                  <a:srgbClr val="FF0000"/>
                </a:solidFill>
              </a:rPr>
              <a:t>pak tedy</a:t>
            </a:r>
            <a:r>
              <a:rPr lang="cs-CZ" sz="2400" b="1" i="1" dirty="0">
                <a:solidFill>
                  <a:srgbClr val="FF0000"/>
                </a:solidFill>
              </a:rPr>
              <a:t>:    </a:t>
            </a:r>
            <a:r>
              <a:rPr lang="cs-CZ" sz="3200" b="1" i="1" dirty="0" err="1">
                <a:solidFill>
                  <a:srgbClr val="FF0000"/>
                </a:solidFill>
              </a:rPr>
              <a:t>r</a:t>
            </a:r>
            <a:r>
              <a:rPr lang="cs-CZ" sz="3200" b="1" i="1" baseline="-25000" dirty="0" err="1">
                <a:solidFill>
                  <a:srgbClr val="FF0000"/>
                </a:solidFill>
              </a:rPr>
              <a:t>L</a:t>
            </a:r>
            <a:r>
              <a:rPr lang="cs-CZ" sz="3200" b="1" dirty="0">
                <a:solidFill>
                  <a:srgbClr val="FF0000"/>
                </a:solidFill>
              </a:rPr>
              <a:t>=𝑖</a:t>
            </a:r>
            <a:r>
              <a:rPr lang="cs-CZ" sz="3200" b="1" baseline="-25000" dirty="0">
                <a:solidFill>
                  <a:srgbClr val="FF0000"/>
                </a:solidFill>
              </a:rPr>
              <a:t>𝑆</a:t>
            </a:r>
            <a:r>
              <a:rPr lang="cs-CZ" sz="3200" b="1" dirty="0">
                <a:solidFill>
                  <a:srgbClr val="FF0000"/>
                </a:solidFill>
              </a:rPr>
              <a:t>+</a:t>
            </a:r>
            <a:r>
              <a:rPr lang="cs-CZ" sz="3200" b="1" i="1" dirty="0">
                <a:solidFill>
                  <a:srgbClr val="FF0000"/>
                </a:solidFill>
              </a:rPr>
              <a:t>MP</a:t>
            </a:r>
            <a:r>
              <a:rPr lang="cs-CZ" sz="3200" b="1" dirty="0">
                <a:solidFill>
                  <a:srgbClr val="FF0000"/>
                </a:solidFill>
              </a:rPr>
              <a:t>-𝜋</a:t>
            </a:r>
            <a:r>
              <a:rPr lang="cs-CZ" sz="3200" b="1" baseline="30000" dirty="0">
                <a:solidFill>
                  <a:srgbClr val="FF0000"/>
                </a:solidFill>
              </a:rPr>
              <a:t>e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3200" b="1" dirty="0">
                <a:solidFill>
                  <a:srgbClr val="FF0000"/>
                </a:solidFill>
              </a:rPr>
              <a:t>  </a:t>
            </a: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2600" dirty="0">
              <a:solidFill>
                <a:schemeClr val="tx1"/>
              </a:solidFill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40A59F88-EACC-4EDB-99FA-153A0A3B1D49}"/>
              </a:ext>
            </a:extLst>
          </p:cNvPr>
          <p:cNvCxnSpPr/>
          <p:nvPr/>
        </p:nvCxnSpPr>
        <p:spPr>
          <a:xfrm>
            <a:off x="7546109" y="5237018"/>
            <a:ext cx="517236" cy="1385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Obdélník 5">
            <a:extLst>
              <a:ext uri="{FF2B5EF4-FFF2-40B4-BE49-F238E27FC236}">
                <a16:creationId xmlns:a16="http://schemas.microsoft.com/office/drawing/2014/main" id="{D8B8724B-3B91-42A7-8EE4-09263A985F53}"/>
              </a:ext>
            </a:extLst>
          </p:cNvPr>
          <p:cNvSpPr/>
          <p:nvPr/>
        </p:nvSpPr>
        <p:spPr>
          <a:xfrm>
            <a:off x="7474395" y="5870935"/>
            <a:ext cx="4717605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dlouhodobá reálná úroková sazba se skládá z krátkodobé nominální úrokové sazby a splatnostní prémie mínus očekávaná inflace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47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Mezera úrokových sazeb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2108" y="80681"/>
            <a:ext cx="8485773" cy="6777319"/>
          </a:xfrm>
        </p:spPr>
        <p:txBody>
          <a:bodyPr anchor="t">
            <a:normAutofit/>
          </a:bodyPr>
          <a:lstStyle/>
          <a:p>
            <a:pPr hangingPunct="0"/>
            <a:r>
              <a:rPr lang="cs-CZ" sz="2600" dirty="0">
                <a:solidFill>
                  <a:schemeClr val="tx1"/>
                </a:solidFill>
              </a:rPr>
              <a:t>trh peněz se řídí pohybem krátkodobé nominální úrokové sazby (</a:t>
            </a:r>
            <a:r>
              <a:rPr lang="cs-CZ" sz="2600" dirty="0" err="1">
                <a:solidFill>
                  <a:schemeClr val="tx1"/>
                </a:solidFill>
              </a:rPr>
              <a:t>i</a:t>
            </a:r>
            <a:r>
              <a:rPr lang="cs-CZ" sz="2600" baseline="-25000" dirty="0" err="1">
                <a:solidFill>
                  <a:schemeClr val="tx1"/>
                </a:solidFill>
              </a:rPr>
              <a:t>S</a:t>
            </a:r>
            <a:r>
              <a:rPr lang="cs-CZ" sz="2600" dirty="0">
                <a:solidFill>
                  <a:schemeClr val="tx1"/>
                </a:solidFill>
              </a:rPr>
              <a:t>) a trh zboží a služeb je determinován pohybem dlouhodobé reálné úrokové sazby (</a:t>
            </a:r>
            <a:r>
              <a:rPr lang="cs-CZ" sz="2600" dirty="0" err="1">
                <a:solidFill>
                  <a:schemeClr val="tx1"/>
                </a:solidFill>
              </a:rPr>
              <a:t>r</a:t>
            </a:r>
            <a:r>
              <a:rPr lang="cs-CZ" sz="2600" baseline="-25000" dirty="0" err="1">
                <a:solidFill>
                  <a:schemeClr val="tx1"/>
                </a:solidFill>
              </a:rPr>
              <a:t>L</a:t>
            </a:r>
            <a:r>
              <a:rPr lang="cs-CZ" sz="2600" dirty="0">
                <a:solidFill>
                  <a:schemeClr val="tx1"/>
                </a:solidFill>
              </a:rPr>
              <a:t>)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rozdíl mezi nimi nazýváme </a:t>
            </a:r>
            <a:r>
              <a:rPr lang="cs-CZ" sz="2600" b="1" dirty="0">
                <a:solidFill>
                  <a:schemeClr val="accent4">
                    <a:lumMod val="50000"/>
                  </a:schemeClr>
                </a:solidFill>
              </a:rPr>
              <a:t>mezera úrokových sazeb (RG)</a:t>
            </a:r>
            <a:endParaRPr lang="cs-CZ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0000"/>
                </a:solidFill>
                <a:latin typeface="Cambria Math" panose="02040503050406030204" pitchFamily="18" charset="0"/>
              </a:rPr>
              <a:t>𝑅𝐺=𝑟</a:t>
            </a:r>
            <a:r>
              <a:rPr lang="cs-CZ" sz="1600" dirty="0">
                <a:solidFill>
                  <a:srgbClr val="000000"/>
                </a:solidFill>
                <a:latin typeface="Cambria Math" panose="02040503050406030204" pitchFamily="18" charset="0"/>
              </a:rPr>
              <a:t>𝐿</a:t>
            </a:r>
            <a:r>
              <a:rPr lang="cs-CZ" sz="2800" dirty="0">
                <a:solidFill>
                  <a:srgbClr val="000000"/>
                </a:solidFill>
                <a:latin typeface="Cambria Math" panose="02040503050406030204" pitchFamily="18" charset="0"/>
              </a:rPr>
              <a:t>−𝑖</a:t>
            </a:r>
            <a:r>
              <a:rPr lang="cs-CZ" sz="1600" dirty="0">
                <a:solidFill>
                  <a:srgbClr val="000000"/>
                </a:solidFill>
                <a:latin typeface="Cambria Math" panose="02040503050406030204" pitchFamily="18" charset="0"/>
              </a:rPr>
              <a:t>𝑆                           </a:t>
            </a:r>
            <a:r>
              <a:rPr lang="cs-CZ" sz="2400" dirty="0">
                <a:solidFill>
                  <a:schemeClr val="tx1"/>
                </a:solidFill>
                <a:latin typeface="Cambria Math" panose="02040503050406030204" pitchFamily="18" charset="0"/>
              </a:rPr>
              <a:t>přičemž</a:t>
            </a:r>
            <a:r>
              <a:rPr lang="cs-CZ" sz="2400" i="1" dirty="0">
                <a:solidFill>
                  <a:schemeClr val="tx1"/>
                </a:solidFill>
                <a:latin typeface="Cambria Math" panose="02040503050406030204" pitchFamily="18" charset="0"/>
              </a:rPr>
              <a:t> </a:t>
            </a:r>
            <a:r>
              <a:rPr lang="cs-CZ" sz="2400" b="1" i="1" dirty="0" err="1">
                <a:solidFill>
                  <a:schemeClr val="tx1"/>
                </a:solidFill>
              </a:rPr>
              <a:t>r</a:t>
            </a:r>
            <a:r>
              <a:rPr lang="cs-CZ" sz="2400" b="1" i="1" baseline="-25000" dirty="0" err="1">
                <a:solidFill>
                  <a:schemeClr val="tx1"/>
                </a:solidFill>
              </a:rPr>
              <a:t>L</a:t>
            </a:r>
            <a:r>
              <a:rPr lang="cs-CZ" sz="2400" b="1" dirty="0">
                <a:solidFill>
                  <a:schemeClr val="tx1"/>
                </a:solidFill>
              </a:rPr>
              <a:t>=𝑖</a:t>
            </a:r>
            <a:r>
              <a:rPr lang="cs-CZ" sz="2400" b="1" baseline="-25000" dirty="0">
                <a:solidFill>
                  <a:schemeClr val="tx1"/>
                </a:solidFill>
              </a:rPr>
              <a:t>𝑆</a:t>
            </a:r>
            <a:r>
              <a:rPr lang="cs-CZ" sz="2400" b="1" i="1" dirty="0">
                <a:solidFill>
                  <a:schemeClr val="tx1"/>
                </a:solidFill>
              </a:rPr>
              <a:t>+MP-</a:t>
            </a:r>
            <a:r>
              <a:rPr lang="cs-CZ" sz="2400" b="1" dirty="0">
                <a:solidFill>
                  <a:schemeClr val="tx1"/>
                </a:solidFill>
              </a:rPr>
              <a:t>𝜋</a:t>
            </a:r>
            <a:r>
              <a:rPr lang="cs-CZ" sz="2400" b="1" baseline="30000" dirty="0">
                <a:solidFill>
                  <a:schemeClr val="tx1"/>
                </a:solidFill>
              </a:rPr>
              <a:t>e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  <a:endParaRPr lang="cs-CZ" sz="2400" dirty="0">
              <a:solidFill>
                <a:schemeClr val="tx1"/>
              </a:solidFill>
              <a:latin typeface="Cambria Math" panose="02040503050406030204" pitchFamily="18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0000"/>
                </a:solidFill>
                <a:latin typeface="Cambria Math" panose="02040503050406030204" pitchFamily="18" charset="0"/>
              </a:rPr>
              <a:t>𝑅𝐺=𝑀𝑃−𝜋</a:t>
            </a:r>
            <a:r>
              <a:rPr lang="cs-CZ" sz="2800" i="1" baseline="30000" dirty="0">
                <a:solidFill>
                  <a:srgbClr val="000000"/>
                </a:solidFill>
                <a:latin typeface="Cambria Math" panose="02040503050406030204" pitchFamily="18" charset="0"/>
              </a:rPr>
              <a:t>e</a:t>
            </a:r>
            <a:endParaRPr lang="cs-CZ" sz="1600" dirty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pPr marL="0" lvl="0" indent="0">
              <a:buClr>
                <a:srgbClr val="A9A57C"/>
              </a:buClr>
              <a:buNone/>
            </a:pPr>
            <a:r>
              <a:rPr lang="cs-CZ" sz="2800" dirty="0">
                <a:solidFill>
                  <a:srgbClr val="000000"/>
                </a:solidFill>
                <a:latin typeface="Cambria Math" panose="02040503050406030204" pitchFamily="18" charset="0"/>
              </a:rPr>
              <a:t>𝑅𝐺 =𝜀+𝜆+𝜎−𝜋</a:t>
            </a:r>
            <a:r>
              <a:rPr lang="cs-CZ" sz="2800" i="1" baseline="30000" dirty="0">
                <a:solidFill>
                  <a:srgbClr val="000000"/>
                </a:solidFill>
                <a:latin typeface="Cambria Math" panose="02040503050406030204" pitchFamily="18" charset="0"/>
              </a:rPr>
              <a:t>e</a:t>
            </a:r>
            <a:endParaRPr lang="cs-CZ" sz="1600" dirty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pPr marL="0" indent="0" hangingPunct="0"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mezera úrokových sazeb může být jak kladná (RG roste) tak záporná (RG klesá)</a:t>
            </a: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o znaménku rozhoduje skutečnost, zda splatnostní prémie (MP) převýší nebo nepřevýší očekávanou míru inflace (</a:t>
            </a:r>
            <a:r>
              <a:rPr lang="el-GR" sz="2600" dirty="0">
                <a:solidFill>
                  <a:schemeClr val="tx1"/>
                </a:solidFill>
              </a:rPr>
              <a:t>π</a:t>
            </a:r>
            <a:r>
              <a:rPr lang="cs-CZ" sz="2600" baseline="30000" dirty="0">
                <a:solidFill>
                  <a:schemeClr val="tx1"/>
                </a:solidFill>
              </a:rPr>
              <a:t>e</a:t>
            </a:r>
            <a:r>
              <a:rPr lang="cs-CZ" sz="2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55DD2B3-E206-4CEB-A02C-6423F1291CF8}"/>
              </a:ext>
            </a:extLst>
          </p:cNvPr>
          <p:cNvSpPr/>
          <p:nvPr/>
        </p:nvSpPr>
        <p:spPr>
          <a:xfrm>
            <a:off x="7232073" y="2355273"/>
            <a:ext cx="4442691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Mezera úrokových sazeb představuje v modelu IS-ELM mezeru mezi trhem peněz a trhem zboží a služeb, tedy mezi krátkodobými nominálními úrokovými sazbami a dlouhodobými reálnými úrokovými sazbami.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66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1" y="80681"/>
            <a:ext cx="3361765" cy="46011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Křivka ELM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2108" y="80681"/>
            <a:ext cx="8485773" cy="6777319"/>
          </a:xfrm>
        </p:spPr>
        <p:txBody>
          <a:bodyPr anchor="t">
            <a:normAutofit/>
          </a:bodyPr>
          <a:lstStyle/>
          <a:p>
            <a:pPr hangingPunct="0"/>
            <a:r>
              <a:rPr lang="cs-CZ" sz="2600" dirty="0">
                <a:solidFill>
                  <a:schemeClr val="tx1"/>
                </a:solidFill>
              </a:rPr>
              <a:t>křivka ELM vyjadřuje kombinace reálného důchodu a dlouhodobé reálné úrokové sazby, při nichž je, při dané úrovni mezery úrokových sazeb (RG), trh peněz v rovnováze </a:t>
            </a: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křivka LM rozšířená o mezeru úrokových sazeb</a:t>
            </a:r>
          </a:p>
          <a:p>
            <a:pPr marL="0" indent="0" algn="ctr" hangingPunct="0">
              <a:buNone/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𝐸𝐿𝑀 = 𝐿𝑀 + 𝑅𝐺</a:t>
            </a:r>
          </a:p>
          <a:p>
            <a:pPr marL="0" indent="0" algn="ctr" hangingPunct="0">
              <a:buNone/>
            </a:pP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 hangingPunct="0">
              <a:buNone/>
            </a:pP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 hangingPunct="0">
              <a:buNone/>
            </a:pP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 hangingPunct="0">
              <a:buNone/>
            </a:pP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 hangingPunct="0">
              <a:buNone/>
            </a:pP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  <a:p>
            <a:pPr hangingPunct="0"/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 	</a:t>
            </a:r>
          </a:p>
          <a:p>
            <a:pPr marL="0" indent="0" hangingPunct="0">
              <a:buNone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CE5C70B-4FE3-4607-81F6-4A24D09D2378}"/>
              </a:ext>
            </a:extLst>
          </p:cNvPr>
          <p:cNvSpPr/>
          <p:nvPr/>
        </p:nvSpPr>
        <p:spPr>
          <a:xfrm>
            <a:off x="138733" y="325642"/>
            <a:ext cx="2752249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model IS-ELM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se snaží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propojit trh peněz s trhem zboží a služeb 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7E98B98-BEEF-41D9-9FEF-967E167FB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8" y="3745666"/>
            <a:ext cx="6113630" cy="277755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BCA7BB13-FE68-42C5-AAD4-7B56277D7545}"/>
              </a:ext>
            </a:extLst>
          </p:cNvPr>
          <p:cNvSpPr/>
          <p:nvPr/>
        </p:nvSpPr>
        <p:spPr>
          <a:xfrm>
            <a:off x="3471280" y="2253505"/>
            <a:ext cx="8187457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hangingPunct="0"/>
            <a:r>
              <a:rPr lang="cs-CZ" sz="1600" dirty="0"/>
              <a:t>křivka IS je konstruována pro dlouhodobé reálné úrokové sazby (</a:t>
            </a:r>
            <a:r>
              <a:rPr lang="cs-CZ" sz="1600" dirty="0" err="1"/>
              <a:t>r</a:t>
            </a:r>
            <a:r>
              <a:rPr lang="cs-CZ" sz="1600" baseline="-25000" dirty="0" err="1"/>
              <a:t>L</a:t>
            </a:r>
            <a:r>
              <a:rPr lang="cs-CZ" sz="1600" dirty="0"/>
              <a:t>) a důchod (Y) a křivka LM pro krátkodobé nominální sazby (</a:t>
            </a:r>
            <a:r>
              <a:rPr lang="cs-CZ" sz="1600" dirty="0" err="1"/>
              <a:t>i</a:t>
            </a:r>
            <a:r>
              <a:rPr lang="cs-CZ" sz="1600" baseline="-25000" dirty="0" err="1"/>
              <a:t>S</a:t>
            </a:r>
            <a:r>
              <a:rPr lang="cs-CZ" sz="1600" dirty="0"/>
              <a:t>) a důchod (Y), což jsou tři rozměry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1600" dirty="0"/>
              <a:t> odstranění jednoho z nich řeší právě křivka ELM, která je znázorněná pro proměnné </a:t>
            </a:r>
            <a:r>
              <a:rPr lang="cs-CZ" sz="1600" dirty="0" err="1"/>
              <a:t>r</a:t>
            </a:r>
            <a:r>
              <a:rPr lang="cs-CZ" sz="1600" baseline="-25000" dirty="0" err="1"/>
              <a:t>L</a:t>
            </a:r>
            <a:r>
              <a:rPr lang="cs-CZ" sz="1600" dirty="0"/>
              <a:t> a 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627A209-9B0D-41BA-8173-770F12131D66}"/>
              </a:ext>
            </a:extLst>
          </p:cNvPr>
          <p:cNvSpPr/>
          <p:nvPr/>
        </p:nvSpPr>
        <p:spPr>
          <a:xfrm>
            <a:off x="3482108" y="5576990"/>
            <a:ext cx="8709892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dlouhodobá reálná úroková sazba je vyšší než krátkodobá nominální (r* &gt; i</a:t>
            </a:r>
            <a:r>
              <a:rPr lang="cs-CZ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*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pro rovnováhu E se musí křivka LM posunout doleva nahoru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velikost posunu odpovídá mezeře úrokových sazeb (RG)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nyní jsou oba trhy jsou vyjádřeny ve stejných jednotkách (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cs-CZ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a reálný důchod Y)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C8D1B58-B729-4D00-8E7C-4E9A0D89087F}"/>
              </a:ext>
            </a:extLst>
          </p:cNvPr>
          <p:cNvSpPr/>
          <p:nvPr/>
        </p:nvSpPr>
        <p:spPr>
          <a:xfrm>
            <a:off x="3471280" y="3140770"/>
            <a:ext cx="4427250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Posun po křivce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ELM způsobuje změna dlouhodobé reálné úrokové sazby. </a:t>
            </a:r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Posun celé křivky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je možný, pokud se změní mezera úrokových sazeb (RG). Křivka ELM se bude posunovat směrem doleva nahoru (ELM</a:t>
            </a:r>
            <a:r>
              <a:rPr lang="cs-CZ" sz="16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 pokud se zvýší splatnostní prémie (MP), nebo poklesnou očekávané míry inflace (</a:t>
            </a:r>
            <a:r>
              <a:rPr lang="el-G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π</a:t>
            </a:r>
            <a:r>
              <a:rPr lang="cs-CZ" sz="1600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 a opačně.</a:t>
            </a:r>
            <a:endParaRPr lang="cs-CZ" sz="1600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0C023DE6-ABB9-465C-A0C5-1C714B7D6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8530" y="3185178"/>
            <a:ext cx="4293470" cy="232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374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20800" y="98714"/>
            <a:ext cx="8922327" cy="667905"/>
          </a:xfrm>
        </p:spPr>
        <p:txBody>
          <a:bodyPr>
            <a:normAutofit fontScale="90000"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FAKTORY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OVLIVŇUJÍCÍ</a:t>
            </a:r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 KŘIVKU ELM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" y="766619"/>
            <a:ext cx="4414981" cy="6091381"/>
          </a:xfrm>
          <a:solidFill>
            <a:schemeClr val="bg2">
              <a:lumMod val="20000"/>
              <a:lumOff val="80000"/>
            </a:schemeClr>
          </a:solidFill>
        </p:spPr>
        <p:txBody>
          <a:bodyPr anchor="t">
            <a:normAutofit fontScale="47500" lnSpcReduction="20000"/>
          </a:bodyPr>
          <a:lstStyle/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OČEKÁVANÁ MÍRA INFLACE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r>
              <a:rPr lang="cs-CZ" sz="3600" dirty="0">
                <a:solidFill>
                  <a:schemeClr val="tx1"/>
                </a:solidFill>
              </a:rPr>
              <a:t>růstu očekávané míry inflace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34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r>
              <a:rPr lang="cs-CZ" sz="3400" dirty="0">
                <a:solidFill>
                  <a:schemeClr val="tx1"/>
                </a:solidFill>
              </a:rPr>
              <a:t>růst očekávané míry inflace povede k poklesu mezery úrokových sazeb (RG) a k posunu křivky ELM doprava dolů </a:t>
            </a:r>
            <a:r>
              <a:rPr lang="cs-CZ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3400" dirty="0">
                <a:solidFill>
                  <a:schemeClr val="tx1"/>
                </a:solidFill>
              </a:rPr>
              <a:t>pokles reálné úrokové míry, což způsobí růst investiční a spotřební poptávky, což vyvolá růst agregátní poptávky </a:t>
            </a:r>
            <a:r>
              <a:rPr lang="cs-CZ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3400" dirty="0">
                <a:solidFill>
                  <a:schemeClr val="tx1"/>
                </a:solidFill>
              </a:rPr>
              <a:t>výsledným efektem bude růst reálného důchodu 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r>
              <a:rPr lang="cs-CZ" sz="3400" dirty="0">
                <a:solidFill>
                  <a:schemeClr val="tx1"/>
                </a:solidFill>
              </a:rPr>
              <a:t>výsledkem růstu očekávané míry inflace bude tedy růst reálného důchodu doprovázený růstem nominálních úrokových sazeb a poklesem reálných úrokových sazeb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CD2074B-5E8C-476E-A9F9-4A45EC31D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437" y="1469062"/>
            <a:ext cx="3600000" cy="2828568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8726D50C-85B6-4372-A4E0-0B1963186F60}"/>
              </a:ext>
            </a:extLst>
          </p:cNvPr>
          <p:cNvSpPr txBox="1">
            <a:spLocks/>
          </p:cNvSpPr>
          <p:nvPr/>
        </p:nvSpPr>
        <p:spPr>
          <a:xfrm>
            <a:off x="4488873" y="766619"/>
            <a:ext cx="7629237" cy="60913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3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6400" b="1" dirty="0">
                <a:solidFill>
                  <a:schemeClr val="accent5">
                    <a:lumMod val="50000"/>
                  </a:schemeClr>
                </a:solidFill>
              </a:rPr>
              <a:t>ZMĚNY SPLATNOSTNÍ PRÉMIE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6400" dirty="0">
                <a:solidFill>
                  <a:schemeClr val="tx1"/>
                </a:solidFill>
              </a:rPr>
              <a:t>růstu rizikové prémie (růst MP)</a:t>
            </a:r>
            <a:endParaRPr lang="cs-CZ" sz="3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Font typeface="Wingdings 2" pitchFamily="18" charset="2"/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endParaRPr lang="cs-CZ" sz="3400" dirty="0">
              <a:solidFill>
                <a:schemeClr val="tx1"/>
              </a:solidFill>
            </a:endParaRP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endParaRPr lang="cs-CZ" sz="3400" dirty="0">
              <a:solidFill>
                <a:schemeClr val="tx1"/>
              </a:solidFill>
            </a:endParaRP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r>
              <a:rPr lang="cs-CZ" sz="4900" dirty="0">
                <a:solidFill>
                  <a:schemeClr val="tx1"/>
                </a:solidFill>
              </a:rPr>
              <a:t>růst rizikové prémie (</a:t>
            </a:r>
            <a:r>
              <a:rPr lang="el-GR" sz="4900" dirty="0">
                <a:solidFill>
                  <a:schemeClr val="tx1"/>
                </a:solidFill>
              </a:rPr>
              <a:t>σ) </a:t>
            </a:r>
            <a:r>
              <a:rPr lang="cs-CZ" sz="4900" dirty="0">
                <a:solidFill>
                  <a:schemeClr val="tx1"/>
                </a:solidFill>
              </a:rPr>
              <a:t>povede k růstu splatnostní prémie (MP) a k posunu křivky ELM doleva 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r>
              <a:rPr lang="cs-CZ" sz="4900" dirty="0">
                <a:solidFill>
                  <a:schemeClr val="tx1"/>
                </a:solidFill>
              </a:rPr>
              <a:t>vyšší riziko se ale projeví v poklesu poptávky po investicích, což se projeví poklesem křivky IS0 doleva do IS1. Nový bod rovnováhy je E1. O tom, jak se změní reálný úroková míra, bude rozhodovat relativní posun křivek IS a ELM a také jejich sklon. Pokud bude jejich sklon „normální“, povede růst rizikové prémie k růstu reálné úrokové míry a poklesu reálného důchodu.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r>
              <a:rPr lang="cs-CZ" sz="4900" dirty="0">
                <a:solidFill>
                  <a:schemeClr val="tx1"/>
                </a:solidFill>
              </a:rPr>
              <a:t>na trhu peněz se pokles reálného důchodu projeví v poklesu poptávky po penězích (přičemž nabídka peněz zůstává konstantní), což povede k převisu poptávky po ostatních finančních aktivech nad jejich nabídkou a k růstu cen ostatních finančních aktiv </a:t>
            </a:r>
            <a:r>
              <a:rPr lang="cs-CZ" sz="4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4900" dirty="0">
                <a:solidFill>
                  <a:schemeClr val="tx1"/>
                </a:solidFill>
              </a:rPr>
              <a:t>pokles nominální úrokové míry z i0 na i1.</a:t>
            </a:r>
          </a:p>
          <a:p>
            <a:pPr hangingPunct="0">
              <a:lnSpc>
                <a:spcPct val="120000"/>
              </a:lnSpc>
              <a:spcBef>
                <a:spcPts val="0"/>
              </a:spcBef>
            </a:pPr>
            <a:r>
              <a:rPr lang="cs-CZ" sz="4900" dirty="0">
                <a:solidFill>
                  <a:schemeClr val="tx1"/>
                </a:solidFill>
              </a:rPr>
              <a:t>snížení důvěry v ekonomický vývoj, které se projeví  růstem rizikové prémie resp. růstem očekávaných budoucích úrokových sazeb, může vést ke snížení ochoty firem investovat do nákupu investičních statků, což se v ekonomice projeví nástupem recese (poklesem reálného produktu)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89932F-2B87-40D8-AF64-0F6452DF4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8578" y="766619"/>
            <a:ext cx="2928985" cy="229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0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4DE5C89E-2C53-4E41-91E3-63C1E441C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993" y="4461165"/>
            <a:ext cx="3116409" cy="241228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5FC2077-1246-422D-AF0A-094A148D8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5759" y="864686"/>
            <a:ext cx="3057477" cy="234643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ÚČINEK </a:t>
            </a: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HOSPODÁŘSKO-POLITICKÝCH </a:t>
            </a:r>
            <a:r>
              <a:rPr lang="cs-CZ" sz="4800" b="1" dirty="0">
                <a:solidFill>
                  <a:schemeClr val="accent5">
                    <a:lumMod val="50000"/>
                  </a:schemeClr>
                </a:solidFill>
              </a:rPr>
              <a:t>OPATŘENÍ V MODELU IS-ELM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2109" y="80681"/>
            <a:ext cx="8485772" cy="6777319"/>
          </a:xfrm>
        </p:spPr>
        <p:txBody>
          <a:bodyPr anchor="t">
            <a:normAutofit/>
          </a:bodyPr>
          <a:lstStyle/>
          <a:p>
            <a:pPr hangingPunct="0"/>
            <a:r>
              <a:rPr lang="cs-CZ" sz="2600" dirty="0">
                <a:solidFill>
                  <a:schemeClr val="tx1"/>
                </a:solidFill>
              </a:rPr>
              <a:t>Monetární politika – antiinflační politika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pokud vzroste očekávaná míra inflace CB bude provádět monetární restrikci</a:t>
            </a:r>
          </a:p>
          <a:p>
            <a:pPr hangingPunct="0"/>
            <a:endParaRPr lang="cs-CZ" sz="2600" dirty="0">
              <a:solidFill>
                <a:schemeClr val="tx1"/>
              </a:solidFill>
            </a:endParaRPr>
          </a:p>
          <a:p>
            <a:pPr hangingPunct="0"/>
            <a:endParaRPr lang="cs-CZ" sz="2600" dirty="0">
              <a:solidFill>
                <a:schemeClr val="tx1"/>
              </a:solidFill>
            </a:endParaRPr>
          </a:p>
          <a:p>
            <a:pPr hangingPunct="0"/>
            <a:endParaRPr lang="cs-CZ" sz="2600" dirty="0">
              <a:solidFill>
                <a:schemeClr val="tx1"/>
              </a:solidFill>
            </a:endParaRPr>
          </a:p>
          <a:p>
            <a:pPr hangingPunct="0"/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1050" dirty="0">
              <a:solidFill>
                <a:schemeClr val="tx1"/>
              </a:solidFill>
            </a:endParaRP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Fiskální politika - fiskální expanze bude doprovázena restriktivní monetární politikou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FCAF851-7AB1-4B92-B5F2-88D40663D7C3}"/>
              </a:ext>
            </a:extLst>
          </p:cNvPr>
          <p:cNvSpPr/>
          <p:nvPr/>
        </p:nvSpPr>
        <p:spPr>
          <a:xfrm>
            <a:off x="3482109" y="3213660"/>
            <a:ext cx="848577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</a:rPr>
              <a:t>Křivka ELM se tedy chová podobně jako křivka LM v klasickém modelu IS-LM. Rozdíl je ale v tom, že v modelu IS-ELM může být pohyb křivky ELM způsobený monetární politikou doprovázen změnou splatnostní prémie nebo změnou očekávané míry inflace.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DE5ED0B-935A-4B83-BF0C-A380A94C743C}"/>
              </a:ext>
            </a:extLst>
          </p:cNvPr>
          <p:cNvSpPr/>
          <p:nvPr/>
        </p:nvSpPr>
        <p:spPr>
          <a:xfrm>
            <a:off x="3482109" y="1166887"/>
            <a:ext cx="5033306" cy="203132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zvýšení očekávané míry inflace (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π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e) povede samo o sobě k posunu křivky ELM doprava, přičemž dojde ke snížení reálných úrokových sazeb a k růstu reálného důchodu → monetární restrikce skrze růst splatnostní prémie k posunu křivky ELM doleva nahoru (r ani Y se nezmění)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platí pouze v případě, kdy se růst splatnostní prémie přesně rovná růstu očekávané míry inflace, jinak dojde ke změně úrokové míry a reálného důchodu, i přes to, že se nebude jednat o nějaký výrazný posun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C080094-3DC0-4E98-8B3C-FF4D4F3AA99D}"/>
              </a:ext>
            </a:extLst>
          </p:cNvPr>
          <p:cNvSpPr/>
          <p:nvPr/>
        </p:nvSpPr>
        <p:spPr>
          <a:xfrm>
            <a:off x="2909215" y="5146103"/>
            <a:ext cx="5726544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fiskální expanze (IS</a:t>
            </a:r>
            <a:r>
              <a:rPr lang="cs-CZ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0 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IS</a:t>
            </a:r>
            <a:r>
              <a:rPr lang="cs-CZ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zvýšení reálného důchodu a růstu reálné úrokové míry na r</a:t>
            </a:r>
            <a:r>
              <a:rPr lang="cs-CZ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centrální banka zareaguje na fiskální expanzi restriktivní monetární politikou (ELM</a:t>
            </a:r>
            <a:r>
              <a:rPr lang="cs-CZ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0 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ELM</a:t>
            </a:r>
            <a:r>
              <a:rPr lang="cs-CZ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v našem případě rovnováha nastane v bodě E</a:t>
            </a:r>
            <a:r>
              <a:rPr lang="cs-CZ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při nezměněném reálném důchodu a vyšší reálné úrokové míře r</a:t>
            </a:r>
            <a:r>
              <a:rPr lang="cs-CZ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22779903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4156</TotalTime>
  <Words>1408</Words>
  <Application>Microsoft Office PowerPoint</Application>
  <PresentationFormat>Širokoúhlá obrazovka</PresentationFormat>
  <Paragraphs>131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Corbel</vt:lpstr>
      <vt:lpstr>Times New Roman</vt:lpstr>
      <vt:lpstr>Wingdings 2</vt:lpstr>
      <vt:lpstr>Rámeček</vt:lpstr>
      <vt:lpstr>Makroekonomie 3+2, EVSNPMABMI                                                    Model IS-ELM</vt:lpstr>
      <vt:lpstr>Teoretický vstup k modelu     IS-ELM</vt:lpstr>
      <vt:lpstr>Úrokové sazby (I)</vt:lpstr>
      <vt:lpstr>Úrokové sazby (II)</vt:lpstr>
      <vt:lpstr>Rozdíly mez úrokovými sazbami</vt:lpstr>
      <vt:lpstr>Mezera úrokových sazeb</vt:lpstr>
      <vt:lpstr>Křivka ELM</vt:lpstr>
      <vt:lpstr>FAKTORY OVLIVŇUJÍCÍ KŘIVKU ELM</vt:lpstr>
      <vt:lpstr>ÚČINEK HOSPODÁŘSKO-POLITICKÝCH OPATŘENÍ V MODELU IS-ELM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tur0001</cp:lastModifiedBy>
  <cp:revision>170</cp:revision>
  <cp:lastPrinted>2020-01-09T09:32:47Z</cp:lastPrinted>
  <dcterms:created xsi:type="dcterms:W3CDTF">2019-08-09T18:58:20Z</dcterms:created>
  <dcterms:modified xsi:type="dcterms:W3CDTF">2020-04-06T05:49:07Z</dcterms:modified>
</cp:coreProperties>
</file>