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52" r:id="rId1"/>
  </p:sldMasterIdLst>
  <p:handoutMasterIdLst>
    <p:handoutMasterId r:id="rId16"/>
  </p:handoutMasterIdLst>
  <p:sldIdLst>
    <p:sldId id="256" r:id="rId2"/>
    <p:sldId id="263" r:id="rId3"/>
    <p:sldId id="293" r:id="rId4"/>
    <p:sldId id="289" r:id="rId5"/>
    <p:sldId id="290" r:id="rId6"/>
    <p:sldId id="291" r:id="rId7"/>
    <p:sldId id="292" r:id="rId8"/>
    <p:sldId id="296" r:id="rId9"/>
    <p:sldId id="294" r:id="rId10"/>
    <p:sldId id="295" r:id="rId11"/>
    <p:sldId id="297" r:id="rId12"/>
    <p:sldId id="298" r:id="rId13"/>
    <p:sldId id="299" r:id="rId14"/>
    <p:sldId id="288" r:id="rId15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3" d="100"/>
          <a:sy n="83" d="100"/>
        </p:scale>
        <p:origin x="61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754083-0BCB-47CF-A6A7-3A5EA824DF7A}" type="datetimeFigureOut">
              <a:rPr lang="cs-CZ" smtClean="0"/>
              <a:t>06.04.2020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80A8F6-88C2-4DC8-9180-B917F64B02B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2130615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4/6/2020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46261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4/6/2020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78400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4/6/2020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58712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4/6/2020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95330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4/6/2020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93251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4/6/2020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61141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4/6/2020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46148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4/6/2020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38991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4/6/2020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68527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4/6/2020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05307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4/6/2020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00560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smtClean="0"/>
              <a:pPr/>
              <a:t>4/6/2020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863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EB472E-7CA6-4C2D-81E9-CD39A44F0B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E0A0486-F672-4FEF-A0A9-E6C3B7E3A5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61999"/>
            <a:ext cx="3289875" cy="5334001"/>
          </a:xfrm>
          <a:prstGeom prst="rect">
            <a:avLst/>
          </a:prstGeom>
          <a:solidFill>
            <a:srgbClr val="C8C8C8">
              <a:alpha val="7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689BC21-5566-4B70-91EA-44B4299CB3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11870" y="761999"/>
            <a:ext cx="8790301" cy="3810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13DC3DE2-B30B-4A94-BF06-430988550C9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722622" y="1298448"/>
            <a:ext cx="7773961" cy="2951819"/>
          </a:xfrm>
        </p:spPr>
        <p:txBody>
          <a:bodyPr anchor="b">
            <a:normAutofit fontScale="90000"/>
          </a:bodyPr>
          <a:lstStyle/>
          <a:p>
            <a:r>
              <a:rPr lang="cs-CZ" sz="4900" b="1" dirty="0"/>
              <a:t>Makroekonomie</a:t>
            </a:r>
            <a:br>
              <a:rPr lang="cs-CZ" sz="3100" dirty="0"/>
            </a:br>
            <a:r>
              <a:rPr lang="cs-CZ" sz="3100" dirty="0"/>
              <a:t>3+2, EVSNPMABMI</a:t>
            </a:r>
            <a:br>
              <a:rPr lang="cs-CZ" sz="6000" dirty="0"/>
            </a:br>
            <a:r>
              <a:rPr lang="cs-CZ" sz="6000" dirty="0"/>
              <a:t>                                                 </a:t>
            </a:r>
            <a:r>
              <a:rPr lang="cs-CZ" sz="7300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br>
              <a:rPr lang="cs-CZ" sz="6000" dirty="0"/>
            </a:br>
            <a:r>
              <a:rPr lang="cs-CZ" sz="6000" b="1" dirty="0">
                <a:solidFill>
                  <a:schemeClr val="accent2">
                    <a:lumMod val="50000"/>
                  </a:schemeClr>
                </a:solidFill>
              </a:rPr>
              <a:t>Model AS-AD</a:t>
            </a:r>
            <a:endParaRPr lang="cs-CZ" sz="6000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F1FCE6A-97BC-41EB-809A-50936E0F94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00889" y="4684418"/>
            <a:ext cx="8801282" cy="1411582"/>
          </a:xfrm>
          <a:prstGeom prst="rect">
            <a:avLst/>
          </a:prstGeom>
          <a:solidFill>
            <a:srgbClr val="5959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4E689239-7EEA-430F-BDDA-0BCCA2E483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722622" y="5006151"/>
            <a:ext cx="7187529" cy="768116"/>
          </a:xfrm>
        </p:spPr>
        <p:txBody>
          <a:bodyPr anchor="t">
            <a:normAutofit/>
          </a:bodyPr>
          <a:lstStyle/>
          <a:p>
            <a:r>
              <a:rPr lang="cs-CZ" sz="4000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Ing. Kamila Turečková, Ph.D.</a:t>
            </a:r>
          </a:p>
        </p:txBody>
      </p:sp>
      <p:pic>
        <p:nvPicPr>
          <p:cNvPr id="9" name="Picture 2" descr="Slezská univerzita v Opav&amp;ecaron;, Obchodn&amp;ecaron; podnikatelská fakulta v Karviné">
            <a:extLst>
              <a:ext uri="{FF2B5EF4-FFF2-40B4-BE49-F238E27FC236}">
                <a16:creationId xmlns:a16="http://schemas.microsoft.com/office/drawing/2014/main" id="{3848CC2B-8CBC-496C-A190-0CF79F20287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42229" y="830395"/>
            <a:ext cx="1893320" cy="5860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ovéPole 3">
            <a:extLst>
              <a:ext uri="{FF2B5EF4-FFF2-40B4-BE49-F238E27FC236}">
                <a16:creationId xmlns:a16="http://schemas.microsoft.com/office/drawing/2014/main" id="{2437A9AD-31D8-4ACD-B440-A240281F3EED}"/>
              </a:ext>
            </a:extLst>
          </p:cNvPr>
          <p:cNvSpPr txBox="1"/>
          <p:nvPr/>
        </p:nvSpPr>
        <p:spPr>
          <a:xfrm>
            <a:off x="11286673" y="3209877"/>
            <a:ext cx="84213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8000" dirty="0">
                <a:solidFill>
                  <a:schemeClr val="accent2">
                    <a:lumMod val="50000"/>
                  </a:schemeClr>
                </a:solidFill>
              </a:rPr>
              <a:t>6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177CC6C5-E92A-4810-8489-C4496E9E530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9474" y="437144"/>
            <a:ext cx="3411153" cy="28602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94137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4FFA70B-26DB-4F85-8595-49D11B2772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034473"/>
            <a:ext cx="3361765" cy="4601183"/>
          </a:xfrm>
        </p:spPr>
        <p:txBody>
          <a:bodyPr>
            <a:noAutofit/>
          </a:bodyPr>
          <a:lstStyle/>
          <a:p>
            <a:r>
              <a:rPr lang="cs-CZ" b="1" dirty="0">
                <a:solidFill>
                  <a:schemeClr val="accent5">
                    <a:lumMod val="50000"/>
                  </a:schemeClr>
                </a:solidFill>
              </a:rPr>
              <a:t>2) FISKÁLNÍ A MONETÁRNÍ EXPANZE ZA PŘEDPOKLADU KEYNESIÁNSKÉ KŘIVKY AS (EXTRÉMNÍ PŘÍPAD)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E106ADE-B463-4C6E-A026-C62A4598A4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65510" y="272197"/>
            <a:ext cx="8053835" cy="2692675"/>
          </a:xfrm>
        </p:spPr>
        <p:txBody>
          <a:bodyPr anchor="t">
            <a:normAutofit fontScale="85000" lnSpcReduction="20000"/>
          </a:bodyPr>
          <a:lstStyle/>
          <a:p>
            <a:pPr hangingPunct="0">
              <a:lnSpc>
                <a:spcPct val="100000"/>
              </a:lnSpc>
              <a:spcBef>
                <a:spcPts val="0"/>
              </a:spcBef>
            </a:pPr>
            <a:r>
              <a:rPr lang="cs-CZ" sz="2900" dirty="0">
                <a:solidFill>
                  <a:schemeClr val="tx1"/>
                </a:solidFill>
              </a:rPr>
              <a:t>fiskální autorita ↑ G (nebo ↑TR; ↓Ta; ↓t</a:t>
            </a:r>
            <a:r>
              <a:rPr lang="cs-CZ" sz="2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cs-CZ" sz="2900" dirty="0">
                <a:solidFill>
                  <a:schemeClr val="tx1"/>
                </a:solidFill>
              </a:rPr>
              <a:t>, což posune křivku AD0 doprava do AD1 a v ekonomice se ustálí nový bod krátkodobé makroekonomické rovnováhy (E1)</a:t>
            </a:r>
          </a:p>
          <a:p>
            <a:pPr hangingPunct="0">
              <a:lnSpc>
                <a:spcPct val="100000"/>
              </a:lnSpc>
              <a:spcBef>
                <a:spcPts val="0"/>
              </a:spcBef>
            </a:pPr>
            <a:r>
              <a:rPr lang="cs-CZ" sz="2900" dirty="0">
                <a:solidFill>
                  <a:schemeClr val="tx1"/>
                </a:solidFill>
              </a:rPr>
              <a:t>produkce vzroste z Y0 na Y1 </a:t>
            </a:r>
          </a:p>
          <a:p>
            <a:pPr lvl="1" hangingPunct="0">
              <a:lnSpc>
                <a:spcPct val="100000"/>
              </a:lnSpc>
              <a:spcBef>
                <a:spcPts val="0"/>
              </a:spcBef>
            </a:pPr>
            <a:r>
              <a:rPr lang="cs-CZ" sz="2700" dirty="0">
                <a:solidFill>
                  <a:schemeClr val="tx1"/>
                </a:solidFill>
              </a:rPr>
              <a:t>došlo k nulovému vytěsňovacímu efektu, protože multiplikátor fiskální politiky (</a:t>
            </a:r>
            <a:r>
              <a:rPr lang="el-GR" sz="2700" dirty="0">
                <a:solidFill>
                  <a:schemeClr val="tx1"/>
                </a:solidFill>
              </a:rPr>
              <a:t>γ) </a:t>
            </a:r>
            <a:r>
              <a:rPr lang="cs-CZ" sz="2700" dirty="0">
                <a:solidFill>
                  <a:schemeClr val="tx1"/>
                </a:solidFill>
              </a:rPr>
              <a:t>je totožný s výdajovým multiplikátorem (</a:t>
            </a:r>
            <a:r>
              <a:rPr lang="el-GR" sz="2700" dirty="0">
                <a:solidFill>
                  <a:schemeClr val="tx1"/>
                </a:solidFill>
              </a:rPr>
              <a:t>α), </a:t>
            </a:r>
            <a:r>
              <a:rPr lang="cs-CZ" sz="2700" dirty="0">
                <a:solidFill>
                  <a:schemeClr val="tx1"/>
                </a:solidFill>
              </a:rPr>
              <a:t>cenová hladina se nezměnila a úroková sazba se zvýšila (závěr z modelu IS-LM)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70A48FF4-88C6-4501-B486-C044CAEA549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39108" y="2818069"/>
            <a:ext cx="3888510" cy="3653770"/>
          </a:xfrm>
          <a:prstGeom prst="rect">
            <a:avLst/>
          </a:prstGeom>
        </p:spPr>
      </p:pic>
      <p:sp>
        <p:nvSpPr>
          <p:cNvPr id="10" name="Obdélník 9">
            <a:extLst>
              <a:ext uri="{FF2B5EF4-FFF2-40B4-BE49-F238E27FC236}">
                <a16:creationId xmlns:a16="http://schemas.microsoft.com/office/drawing/2014/main" id="{7DB0463C-49DE-4A4E-B782-E4151F3804C8}"/>
              </a:ext>
            </a:extLst>
          </p:cNvPr>
          <p:cNvSpPr/>
          <p:nvPr/>
        </p:nvSpPr>
        <p:spPr>
          <a:xfrm>
            <a:off x="2623128" y="5027264"/>
            <a:ext cx="5458690" cy="181588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cs-CZ" sz="1400" dirty="0">
                <a:solidFill>
                  <a:srgbClr val="000000"/>
                </a:solidFill>
                <a:latin typeface="Times New Roman" panose="02020603050405020304" pitchFamily="18" charset="0"/>
              </a:rPr>
              <a:t>Keynesiánská křivka agregátní nabídky je v krátkém období založena na předpokladu produkční mezery s dostatečnou zásobou volného kapitálu a práce, aby nabízená produkce vždy pokryla poptávané množství statků a služeb. V ekonomice existuje nedobrovolná nezaměstnanost, ceny a mzdy jsou krátkodobě zcela rigidní (tj. průměrné náklady firem se nemění) a nepřizpůsobují se tak změnám v AD. Keynesiánská křivka agregátní nabídky je v tomto období fixní, vodorovná s osou x, na konstantní úrovni existující cenové hladiny. </a:t>
            </a:r>
            <a:endParaRPr lang="cs-CZ" sz="1400" dirty="0"/>
          </a:p>
        </p:txBody>
      </p:sp>
      <p:sp>
        <p:nvSpPr>
          <p:cNvPr id="11" name="Obdélník 10">
            <a:extLst>
              <a:ext uri="{FF2B5EF4-FFF2-40B4-BE49-F238E27FC236}">
                <a16:creationId xmlns:a16="http://schemas.microsoft.com/office/drawing/2014/main" id="{24004FD6-79AD-410A-8EF7-9ACF3E3BDA96}"/>
              </a:ext>
            </a:extLst>
          </p:cNvPr>
          <p:cNvSpPr/>
          <p:nvPr/>
        </p:nvSpPr>
        <p:spPr>
          <a:xfrm>
            <a:off x="3519055" y="3175029"/>
            <a:ext cx="4701308" cy="156966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cs-CZ" sz="1600" dirty="0">
                <a:solidFill>
                  <a:srgbClr val="000000"/>
                </a:solidFill>
                <a:latin typeface="Times New Roman" panose="02020603050405020304" pitchFamily="18" charset="0"/>
              </a:rPr>
              <a:t>Při monetární expanzi CB zvýší zásobu nominálních peněz (M) s cílem stimulovat růst produkce a zaměstnanosti. Zvýšení M vede k poklesu „i“ a k růstu AD (posunu doprava) a následnému růstu produkce (</a:t>
            </a:r>
            <a:r>
              <a:rPr lang="el-GR" sz="1600" dirty="0">
                <a:solidFill>
                  <a:srgbClr val="000000"/>
                </a:solidFill>
                <a:latin typeface="Times New Roman" panose="02020603050405020304" pitchFamily="18" charset="0"/>
              </a:rPr>
              <a:t>Δ</a:t>
            </a:r>
            <a:r>
              <a:rPr lang="cs-CZ" sz="1600" dirty="0">
                <a:solidFill>
                  <a:srgbClr val="000000"/>
                </a:solidFill>
                <a:latin typeface="Times New Roman" panose="02020603050405020304" pitchFamily="18" charset="0"/>
              </a:rPr>
              <a:t>Y=</a:t>
            </a:r>
            <a:r>
              <a:rPr lang="el-GR" sz="1600" dirty="0">
                <a:solidFill>
                  <a:srgbClr val="000000"/>
                </a:solidFill>
                <a:latin typeface="Times New Roman" panose="02020603050405020304" pitchFamily="18" charset="0"/>
              </a:rPr>
              <a:t>μ</a:t>
            </a:r>
            <a:r>
              <a:rPr lang="cs-CZ" sz="1600" dirty="0">
                <a:solidFill>
                  <a:srgbClr val="000000"/>
                </a:solidFill>
                <a:latin typeface="Times New Roman" panose="02020603050405020304" pitchFamily="18" charset="0"/>
              </a:rPr>
              <a:t>*</a:t>
            </a:r>
            <a:r>
              <a:rPr lang="el-GR" sz="1600" dirty="0">
                <a:solidFill>
                  <a:srgbClr val="000000"/>
                </a:solidFill>
                <a:latin typeface="Times New Roman" panose="02020603050405020304" pitchFamily="18" charset="0"/>
              </a:rPr>
              <a:t>Δ(</a:t>
            </a:r>
            <a:r>
              <a:rPr lang="cs-CZ" sz="1600" dirty="0">
                <a:solidFill>
                  <a:srgbClr val="000000"/>
                </a:solidFill>
                <a:latin typeface="Times New Roman" panose="02020603050405020304" pitchFamily="18" charset="0"/>
              </a:rPr>
              <a:t>M/P)), případně i poklesu nezaměstnanosti, to vše při nezměněné P a nižší úrokové sazbě. </a:t>
            </a: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15793144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4FFA70B-26DB-4F85-8595-49D11B2772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034473"/>
            <a:ext cx="3361765" cy="4601183"/>
          </a:xfrm>
        </p:spPr>
        <p:txBody>
          <a:bodyPr>
            <a:noAutofit/>
          </a:bodyPr>
          <a:lstStyle/>
          <a:p>
            <a:r>
              <a:rPr lang="cs-CZ" b="1" dirty="0">
                <a:solidFill>
                  <a:schemeClr val="accent5">
                    <a:lumMod val="50000"/>
                  </a:schemeClr>
                </a:solidFill>
              </a:rPr>
              <a:t>3) FISKÁLNÍ POLITIKA ZA PŘEDPOKLADU POZITIVNĚ SKLONĚNÉ </a:t>
            </a:r>
            <a:r>
              <a:rPr lang="cs-CZ" sz="3200" b="1" dirty="0">
                <a:solidFill>
                  <a:schemeClr val="accent5">
                    <a:lumMod val="50000"/>
                  </a:schemeClr>
                </a:solidFill>
              </a:rPr>
              <a:t>KEYNESIÁNSKÉ</a:t>
            </a:r>
            <a:r>
              <a:rPr lang="cs-CZ" b="1" dirty="0">
                <a:solidFill>
                  <a:schemeClr val="accent5">
                    <a:lumMod val="50000"/>
                  </a:schemeClr>
                </a:solidFill>
              </a:rPr>
              <a:t> KŘIVKY AS V KRÁTKÉM OBDOBÍ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8AAF20CA-603E-4C53-A140-1ACD575692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91357" y="1511527"/>
            <a:ext cx="4505443" cy="3513055"/>
          </a:xfrm>
          <a:prstGeom prst="rect">
            <a:avLst/>
          </a:prstGeom>
        </p:spPr>
      </p:pic>
      <p:sp>
        <p:nvSpPr>
          <p:cNvPr id="7" name="Obdélník 6">
            <a:extLst>
              <a:ext uri="{FF2B5EF4-FFF2-40B4-BE49-F238E27FC236}">
                <a16:creationId xmlns:a16="http://schemas.microsoft.com/office/drawing/2014/main" id="{6341E89E-7C9B-4F97-AB28-2320CF24A7FF}"/>
              </a:ext>
            </a:extLst>
          </p:cNvPr>
          <p:cNvSpPr/>
          <p:nvPr/>
        </p:nvSpPr>
        <p:spPr>
          <a:xfrm>
            <a:off x="0" y="5929729"/>
            <a:ext cx="12192000" cy="83099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cs-CZ" sz="1600" dirty="0">
                <a:solidFill>
                  <a:srgbClr val="000000"/>
                </a:solidFill>
                <a:latin typeface="Times New Roman" panose="02020603050405020304" pitchFamily="18" charset="0"/>
              </a:rPr>
              <a:t>Krátkodobým efektem fiskální expanze je současné zvýšení produkce (z Y* na Y1) a cenové úrovně (z P0 na P1), růst „i“, snížení reálné mzdové sazby a pokles mezní produktivity práce.</a:t>
            </a:r>
          </a:p>
          <a:p>
            <a:r>
              <a:rPr lang="cs-CZ" sz="1600" dirty="0">
                <a:solidFill>
                  <a:srgbClr val="000000"/>
                </a:solidFill>
                <a:latin typeface="Times New Roman" panose="02020603050405020304" pitchFamily="18" charset="0"/>
              </a:rPr>
              <a:t>Dlouhodobé efekty fiskální expanze tedy jsou: nezměněná produkce ani zaměstnanost (úplný vytěsňovací efekt), zvýšená P a „i“ (</a:t>
            </a:r>
            <a:r>
              <a:rPr lang="cs-CZ" sz="1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↓M/P</a:t>
            </a:r>
            <a:r>
              <a:rPr lang="cs-CZ" sz="1600" dirty="0">
                <a:solidFill>
                  <a:srgbClr val="000000"/>
                </a:solidFill>
                <a:latin typeface="Times New Roman" panose="02020603050405020304" pitchFamily="18" charset="0"/>
              </a:rPr>
              <a:t>). </a:t>
            </a:r>
            <a:endParaRPr lang="cs-CZ" sz="1600" dirty="0"/>
          </a:p>
        </p:txBody>
      </p:sp>
      <p:sp>
        <p:nvSpPr>
          <p:cNvPr id="14" name="Obdélník 13">
            <a:extLst>
              <a:ext uri="{FF2B5EF4-FFF2-40B4-BE49-F238E27FC236}">
                <a16:creationId xmlns:a16="http://schemas.microsoft.com/office/drawing/2014/main" id="{E49688B3-DAAC-4983-A6FC-6A014CC5789E}"/>
              </a:ext>
            </a:extLst>
          </p:cNvPr>
          <p:cNvSpPr/>
          <p:nvPr/>
        </p:nvSpPr>
        <p:spPr>
          <a:xfrm>
            <a:off x="3411593" y="157310"/>
            <a:ext cx="8780407" cy="1354217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cs-CZ" altLang="sk-SK" b="1" dirty="0">
                <a:solidFill>
                  <a:schemeClr val="accent5">
                    <a:lumMod val="50000"/>
                  </a:schemeClr>
                </a:solidFill>
              </a:rPr>
              <a:t>Krátkodobé účinky FP v modelu AS-AD (expanze) </a:t>
            </a:r>
          </a:p>
          <a:p>
            <a:r>
              <a:rPr lang="cs-CZ" altLang="sk-SK" sz="1600" dirty="0">
                <a:solidFill>
                  <a:schemeClr val="accent5">
                    <a:lumMod val="50000"/>
                  </a:schemeClr>
                </a:solidFill>
              </a:rPr>
              <a:t>↑G → posun AD0 →AD1 ; při původní cenové úrovni P0 vznikne převis agregátní poptávky AD1 nad AS v rozsahu E0 – B, zvýší se tlak na čerpání plánovaných zásob i na rozšíření stávající produkce a tlak na růst úrovně cen. Bod B není bodem rovnováhy. Bodem krátkodobé rovnováhy je až bod E1 (průnik AD1 se SRAS0 při vyšší úrovni cenové hladiny P1. </a:t>
            </a:r>
          </a:p>
        </p:txBody>
      </p:sp>
      <p:sp>
        <p:nvSpPr>
          <p:cNvPr id="15" name="Obdélník 14">
            <a:extLst>
              <a:ext uri="{FF2B5EF4-FFF2-40B4-BE49-F238E27FC236}">
                <a16:creationId xmlns:a16="http://schemas.microsoft.com/office/drawing/2014/main" id="{CB01F4DC-9369-469D-A36E-E639A9AF4A6F}"/>
              </a:ext>
            </a:extLst>
          </p:cNvPr>
          <p:cNvSpPr/>
          <p:nvPr/>
        </p:nvSpPr>
        <p:spPr>
          <a:xfrm>
            <a:off x="3411593" y="1600665"/>
            <a:ext cx="4396099" cy="421653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cs-CZ" altLang="sk-SK" b="1" dirty="0">
                <a:solidFill>
                  <a:schemeClr val="accent5">
                    <a:lumMod val="50000"/>
                  </a:schemeClr>
                </a:solidFill>
              </a:rPr>
              <a:t>Dlouhodobé </a:t>
            </a:r>
            <a:r>
              <a:rPr lang="en-GB" altLang="sk-SK" b="1" dirty="0" err="1">
                <a:solidFill>
                  <a:schemeClr val="accent5">
                    <a:lumMod val="50000"/>
                  </a:schemeClr>
                </a:solidFill>
              </a:rPr>
              <a:t>účinky</a:t>
            </a:r>
            <a:r>
              <a:rPr lang="en-GB" altLang="sk-SK" b="1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cs-CZ" altLang="sk-SK" b="1" dirty="0">
                <a:solidFill>
                  <a:schemeClr val="accent5">
                    <a:lumMod val="50000"/>
                  </a:schemeClr>
                </a:solidFill>
              </a:rPr>
              <a:t>F</a:t>
            </a:r>
            <a:r>
              <a:rPr lang="en-GB" altLang="sk-SK" b="1" dirty="0">
                <a:solidFill>
                  <a:schemeClr val="accent5">
                    <a:lumMod val="50000"/>
                  </a:schemeClr>
                </a:solidFill>
              </a:rPr>
              <a:t>P </a:t>
            </a:r>
            <a:endParaRPr lang="cs-CZ" altLang="sk-SK" b="1" dirty="0">
              <a:solidFill>
                <a:schemeClr val="accent5">
                  <a:lumMod val="50000"/>
                </a:schemeClr>
              </a:solidFill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cs-CZ" sz="1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↑P způsobí ↓ reálné mzdy. Aby byla zachována původní úroveň reálných mezd musí ↑ nominální mzdy, ty jsou však v SR vysoce rigidní. Pracovníci po určité době poznají, že se jejich rovnovážná reálná mzdová sazba oproti výchozímu období ↓, požadují proto při dalších mzdových jednáních ↑ nominální mzdové sazby (z W0 na W1) → ↑ výrobních nákladů (SRAS0 → SRAS1 (E2; W1/P2); proces dále pokračuje do bodu E3 (střet AD1 se SRAS2), kde je reálná mzdová sazba W2/P2 totožná s původní reálnou mzdovou sazbou W0/P0, vyrobená produkce odpovídá Y*, jež je současně poptáván (při plné zaměstnanosti). Firmy dobrovolně vyrábějí a nabízejí produkci Y* a poptávají rozsah zaměstnanosti na úrovni L*.</a:t>
            </a:r>
          </a:p>
        </p:txBody>
      </p:sp>
    </p:spTree>
    <p:extLst>
      <p:ext uri="{BB962C8B-B14F-4D97-AF65-F5344CB8AC3E}">
        <p14:creationId xmlns:p14="http://schemas.microsoft.com/office/powerpoint/2010/main" val="21300516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4FFA70B-26DB-4F85-8595-49D11B2772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034473"/>
            <a:ext cx="3361765" cy="4601183"/>
          </a:xfrm>
        </p:spPr>
        <p:txBody>
          <a:bodyPr>
            <a:noAutofit/>
          </a:bodyPr>
          <a:lstStyle/>
          <a:p>
            <a:r>
              <a:rPr lang="cs-CZ" b="1" dirty="0">
                <a:solidFill>
                  <a:schemeClr val="accent5">
                    <a:lumMod val="50000"/>
                  </a:schemeClr>
                </a:solidFill>
              </a:rPr>
              <a:t>4) MONETÁRNÍ POLITIKA ZA PŘEDPOKLADU POZITIVNĚ SKLONĚNÉ KEYNESIÁNSKÉ KŘIVKY AS V KRÁTKÉM OBDOBÍ</a:t>
            </a:r>
          </a:p>
        </p:txBody>
      </p:sp>
      <p:sp>
        <p:nvSpPr>
          <p:cNvPr id="9" name="Obdélník 8">
            <a:extLst>
              <a:ext uri="{FF2B5EF4-FFF2-40B4-BE49-F238E27FC236}">
                <a16:creationId xmlns:a16="http://schemas.microsoft.com/office/drawing/2014/main" id="{5DD17DAB-C73A-4121-8B3B-A3B43C5DAD92}"/>
              </a:ext>
            </a:extLst>
          </p:cNvPr>
          <p:cNvSpPr/>
          <p:nvPr/>
        </p:nvSpPr>
        <p:spPr>
          <a:xfrm>
            <a:off x="3411593" y="95103"/>
            <a:ext cx="8780407" cy="1754326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en-GB" altLang="sk-SK" b="1" dirty="0" err="1">
                <a:solidFill>
                  <a:schemeClr val="accent5">
                    <a:lumMod val="50000"/>
                  </a:schemeClr>
                </a:solidFill>
              </a:rPr>
              <a:t>Krátkodobé</a:t>
            </a:r>
            <a:r>
              <a:rPr lang="en-GB" altLang="sk-SK" b="1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GB" altLang="sk-SK" b="1" dirty="0" err="1">
                <a:solidFill>
                  <a:schemeClr val="accent5">
                    <a:lumMod val="50000"/>
                  </a:schemeClr>
                </a:solidFill>
              </a:rPr>
              <a:t>účinky</a:t>
            </a:r>
            <a:r>
              <a:rPr lang="en-GB" altLang="sk-SK" b="1" dirty="0">
                <a:solidFill>
                  <a:schemeClr val="accent5">
                    <a:lumMod val="50000"/>
                  </a:schemeClr>
                </a:solidFill>
              </a:rPr>
              <a:t> MP v </a:t>
            </a:r>
            <a:r>
              <a:rPr lang="en-GB" altLang="sk-SK" b="1" dirty="0" err="1">
                <a:solidFill>
                  <a:schemeClr val="accent5">
                    <a:lumMod val="50000"/>
                  </a:schemeClr>
                </a:solidFill>
              </a:rPr>
              <a:t>modelu</a:t>
            </a:r>
            <a:r>
              <a:rPr lang="en-GB" altLang="sk-SK" b="1" dirty="0">
                <a:solidFill>
                  <a:schemeClr val="accent5">
                    <a:lumMod val="50000"/>
                  </a:schemeClr>
                </a:solidFill>
              </a:rPr>
              <a:t> AS-AD (</a:t>
            </a:r>
            <a:r>
              <a:rPr lang="en-GB" altLang="sk-SK" b="1" dirty="0" err="1">
                <a:solidFill>
                  <a:schemeClr val="accent5">
                    <a:lumMod val="50000"/>
                  </a:schemeClr>
                </a:solidFill>
              </a:rPr>
              <a:t>expanze</a:t>
            </a:r>
            <a:r>
              <a:rPr lang="en-GB" altLang="sk-SK" b="1" dirty="0">
                <a:solidFill>
                  <a:schemeClr val="accent5">
                    <a:lumMod val="50000"/>
                  </a:schemeClr>
                </a:solidFill>
              </a:rPr>
              <a:t>) </a:t>
            </a:r>
            <a:endParaRPr lang="cs-CZ" altLang="sk-SK" b="1" dirty="0">
              <a:solidFill>
                <a:schemeClr val="accent5">
                  <a:lumMod val="50000"/>
                </a:schemeClr>
              </a:solidFill>
            </a:endParaRPr>
          </a:p>
          <a:p>
            <a:r>
              <a:rPr lang="en-GB" altLang="sk-SK" dirty="0"/>
              <a:t>↑</a:t>
            </a:r>
            <a:r>
              <a:rPr lang="cs-CZ" altLang="sk-SK" dirty="0"/>
              <a:t>zásoby nominálních peněz </a:t>
            </a:r>
            <a:r>
              <a:rPr lang="cs-CZ" dirty="0">
                <a:latin typeface="Times New Roman" panose="02020603050405020304" pitchFamily="18" charset="0"/>
                <a:ea typeface="Times New Roman" panose="02020603050405020304" pitchFamily="18" charset="0"/>
              </a:rPr>
              <a:t>z M</a:t>
            </a:r>
            <a:r>
              <a:rPr lang="cs-CZ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0</a:t>
            </a:r>
            <a:r>
              <a:rPr lang="cs-CZ" dirty="0">
                <a:latin typeface="Times New Roman" panose="02020603050405020304" pitchFamily="18" charset="0"/>
                <a:ea typeface="Times New Roman" panose="02020603050405020304" pitchFamily="18" charset="0"/>
              </a:rPr>
              <a:t> na M</a:t>
            </a:r>
            <a:r>
              <a:rPr lang="cs-CZ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1 </a:t>
            </a:r>
            <a:r>
              <a:rPr lang="cs-CZ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→</a:t>
            </a:r>
            <a:r>
              <a:rPr lang="cs-CZ" baseline="-250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cs-CZ" dirty="0">
                <a:latin typeface="Times New Roman" panose="02020603050405020304" pitchFamily="18" charset="0"/>
                <a:ea typeface="Times New Roman" panose="02020603050405020304" pitchFamily="18" charset="0"/>
              </a:rPr>
              <a:t>posun AD nahoru doprava (z AD</a:t>
            </a:r>
            <a:r>
              <a:rPr lang="cs-CZ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0</a:t>
            </a:r>
            <a:r>
              <a:rPr lang="cs-CZ" dirty="0">
                <a:latin typeface="Times New Roman" panose="02020603050405020304" pitchFamily="18" charset="0"/>
                <a:ea typeface="Times New Roman" panose="02020603050405020304" pitchFamily="18" charset="0"/>
              </a:rPr>
              <a:t> na AD</a:t>
            </a:r>
            <a:r>
              <a:rPr lang="cs-CZ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1</a:t>
            </a:r>
            <a:r>
              <a:rPr lang="cs-CZ" dirty="0">
                <a:latin typeface="Times New Roman" panose="02020603050405020304" pitchFamily="18" charset="0"/>
                <a:ea typeface="Times New Roman" panose="02020603050405020304" pitchFamily="18" charset="0"/>
              </a:rPr>
              <a:t>), a to při všech cenových úrovních. Převis AD</a:t>
            </a:r>
            <a:r>
              <a:rPr lang="cs-CZ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1</a:t>
            </a:r>
            <a:r>
              <a:rPr lang="cs-CZ" dirty="0">
                <a:latin typeface="Times New Roman" panose="02020603050405020304" pitchFamily="18" charset="0"/>
                <a:ea typeface="Times New Roman" panose="02020603050405020304" pitchFamily="18" charset="0"/>
              </a:rPr>
              <a:t> nad SRAS</a:t>
            </a:r>
            <a:r>
              <a:rPr lang="cs-CZ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0</a:t>
            </a:r>
            <a:r>
              <a:rPr lang="cs-CZ" dirty="0">
                <a:latin typeface="Times New Roman" panose="02020603050405020304" pitchFamily="18" charset="0"/>
                <a:ea typeface="Times New Roman" panose="02020603050405020304" pitchFamily="18" charset="0"/>
              </a:rPr>
              <a:t> vyvolá neplánované čerpání zásob, tlak na růst objemu produkce, tlak na růst cenové hladiny a její faktické zvýšení. </a:t>
            </a:r>
            <a:r>
              <a:rPr lang="cs-CZ" u="sng" dirty="0">
                <a:latin typeface="Times New Roman" panose="02020603050405020304" pitchFamily="18" charset="0"/>
                <a:ea typeface="Times New Roman" panose="02020603050405020304" pitchFamily="18" charset="0"/>
              </a:rPr>
              <a:t>Bod E</a:t>
            </a:r>
            <a:r>
              <a:rPr lang="cs-CZ" u="sng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1</a:t>
            </a:r>
            <a:r>
              <a:rPr lang="cs-CZ" u="sng" dirty="0">
                <a:latin typeface="Times New Roman" panose="02020603050405020304" pitchFamily="18" charset="0"/>
                <a:ea typeface="Times New Roman" panose="02020603050405020304" pitchFamily="18" charset="0"/>
              </a:rPr>
              <a:t> je bodem krátkodobé rovnováhy,</a:t>
            </a:r>
            <a:r>
              <a:rPr lang="cs-CZ" dirty="0">
                <a:latin typeface="Times New Roman" panose="02020603050405020304" pitchFamily="18" charset="0"/>
                <a:ea typeface="Times New Roman" panose="02020603050405020304" pitchFamily="18" charset="0"/>
              </a:rPr>
              <a:t> kdy je v ekonomice vyroben vyšší objem produkce v rozsahu Y</a:t>
            </a:r>
            <a:r>
              <a:rPr lang="cs-CZ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1</a:t>
            </a:r>
            <a:r>
              <a:rPr lang="cs-CZ" dirty="0">
                <a:latin typeface="Times New Roman" panose="02020603050405020304" pitchFamily="18" charset="0"/>
                <a:ea typeface="Times New Roman" panose="02020603050405020304" pitchFamily="18" charset="0"/>
              </a:rPr>
              <a:t> při zvýšené cenové hladině P</a:t>
            </a:r>
            <a:r>
              <a:rPr lang="cs-CZ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1</a:t>
            </a:r>
            <a:r>
              <a:rPr lang="cs-CZ" dirty="0">
                <a:latin typeface="Times New Roman" panose="02020603050405020304" pitchFamily="18" charset="0"/>
                <a:ea typeface="Times New Roman" panose="02020603050405020304" pitchFamily="18" charset="0"/>
              </a:rPr>
              <a:t> a současně snížené reálné mzdě a nižší úrokové sazbě</a:t>
            </a:r>
            <a:endParaRPr lang="en-GB" altLang="sk-SK" dirty="0"/>
          </a:p>
        </p:txBody>
      </p:sp>
      <p:sp>
        <p:nvSpPr>
          <p:cNvPr id="10" name="Obdélník 9">
            <a:extLst>
              <a:ext uri="{FF2B5EF4-FFF2-40B4-BE49-F238E27FC236}">
                <a16:creationId xmlns:a16="http://schemas.microsoft.com/office/drawing/2014/main" id="{7EAC7E21-6B00-459D-889A-A47846AB692D}"/>
              </a:ext>
            </a:extLst>
          </p:cNvPr>
          <p:cNvSpPr/>
          <p:nvPr/>
        </p:nvSpPr>
        <p:spPr>
          <a:xfrm>
            <a:off x="3411593" y="2054103"/>
            <a:ext cx="4396099" cy="357020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cs-CZ" altLang="sk-SK" b="1" dirty="0">
                <a:solidFill>
                  <a:schemeClr val="accent5">
                    <a:lumMod val="50000"/>
                  </a:schemeClr>
                </a:solidFill>
              </a:rPr>
              <a:t>Dlouhodobé </a:t>
            </a:r>
            <a:r>
              <a:rPr lang="en-GB" altLang="sk-SK" b="1" dirty="0" err="1">
                <a:solidFill>
                  <a:schemeClr val="accent5">
                    <a:lumMod val="50000"/>
                  </a:schemeClr>
                </a:solidFill>
              </a:rPr>
              <a:t>účinky</a:t>
            </a:r>
            <a:r>
              <a:rPr lang="en-GB" altLang="sk-SK" b="1" dirty="0">
                <a:solidFill>
                  <a:schemeClr val="accent5">
                    <a:lumMod val="50000"/>
                  </a:schemeClr>
                </a:solidFill>
              </a:rPr>
              <a:t> MP </a:t>
            </a:r>
            <a:endParaRPr lang="cs-CZ" altLang="sk-SK" b="1" dirty="0">
              <a:solidFill>
                <a:schemeClr val="accent5">
                  <a:lumMod val="50000"/>
                </a:schemeClr>
              </a:solidFill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cs-CZ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↓ se reálné mzdy, zaměstnanci požadují jejich ↑ na původní úroveň. Následný ↑ nominálních mezd zvyšuje firmám jejich TC, které ↓ jejich AS produkce a to až do okamžiku kdy se výchozí rovnovážná reálná mzdová sazba W</a:t>
            </a:r>
            <a:r>
              <a:rPr lang="cs-CZ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0</a:t>
            </a:r>
            <a:r>
              <a:rPr lang="cs-CZ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/P</a:t>
            </a:r>
            <a:r>
              <a:rPr lang="cs-CZ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0</a:t>
            </a:r>
            <a:r>
              <a:rPr lang="cs-CZ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rovná „konečné“ reálné mzdové sazbě W</a:t>
            </a:r>
            <a:r>
              <a:rPr lang="cs-CZ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cs-CZ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/P</a:t>
            </a:r>
            <a:r>
              <a:rPr lang="cs-CZ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cs-CZ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cs-CZ" u="sng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Bodem dlouhodobé rovnováhy </a:t>
            </a:r>
            <a:r>
              <a:rPr lang="cs-CZ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je bod E</a:t>
            </a:r>
            <a:r>
              <a:rPr lang="cs-CZ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3</a:t>
            </a:r>
            <a:r>
              <a:rPr lang="cs-CZ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charakterizovaný nezměněnou úrovní produkce (Y*), zaměstnanosti (L*), reálnou mzdovou sazbou a úrokovou mírou. </a:t>
            </a:r>
            <a:endParaRPr lang="sk-SK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5D4AA063-135D-4542-9B99-541E48991DA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04583" y="1960265"/>
            <a:ext cx="4487417" cy="3570208"/>
          </a:xfrm>
          <a:prstGeom prst="rect">
            <a:avLst/>
          </a:prstGeom>
        </p:spPr>
      </p:pic>
      <p:sp>
        <p:nvSpPr>
          <p:cNvPr id="11" name="Obdélník 10">
            <a:extLst>
              <a:ext uri="{FF2B5EF4-FFF2-40B4-BE49-F238E27FC236}">
                <a16:creationId xmlns:a16="http://schemas.microsoft.com/office/drawing/2014/main" id="{452B1FCA-A053-410A-85FA-3085DA0A2930}"/>
              </a:ext>
            </a:extLst>
          </p:cNvPr>
          <p:cNvSpPr/>
          <p:nvPr/>
        </p:nvSpPr>
        <p:spPr>
          <a:xfrm>
            <a:off x="461818" y="5933374"/>
            <a:ext cx="11619345" cy="83099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just">
              <a:spcBef>
                <a:spcPts val="0"/>
              </a:spcBef>
              <a:buClr>
                <a:schemeClr val="tx1"/>
              </a:buClr>
              <a:buSzPct val="120000"/>
            </a:pPr>
            <a:r>
              <a:rPr lang="cs-CZ" sz="16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Monetární expanze v krátkém období vede ke: </a:t>
            </a:r>
            <a:r>
              <a:rPr lang="cs-CZ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z</a:t>
            </a:r>
            <a:r>
              <a:rPr lang="cs-CZ" sz="1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výšení úrovně produkce a cenové hladiny, poklesu reálné mzdy (W/P) a úrokové sazby</a:t>
            </a:r>
          </a:p>
          <a:p>
            <a:pPr algn="just">
              <a:spcBef>
                <a:spcPts val="0"/>
              </a:spcBef>
              <a:buClr>
                <a:schemeClr val="tx1"/>
              </a:buClr>
              <a:buSzPct val="120000"/>
            </a:pPr>
            <a:r>
              <a:rPr lang="cs-CZ" sz="16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Monetární expanze v dlouhém období vede k: </a:t>
            </a:r>
            <a:r>
              <a:rPr lang="cs-CZ" sz="1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produkce se nemění, zaměstnanost se nemění, cenová hladina se zvýšila rovnoměrně s růstem MR, M/P se nezměnilo, W/P se nezměnilo, úroková sazba se nezměnila</a:t>
            </a:r>
          </a:p>
        </p:txBody>
      </p:sp>
    </p:spTree>
    <p:extLst>
      <p:ext uri="{BB962C8B-B14F-4D97-AF65-F5344CB8AC3E}">
        <p14:creationId xmlns:p14="http://schemas.microsoft.com/office/powerpoint/2010/main" val="322598218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4FFA70B-26DB-4F85-8595-49D11B2772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034473"/>
            <a:ext cx="3361765" cy="4601183"/>
          </a:xfrm>
        </p:spPr>
        <p:txBody>
          <a:bodyPr>
            <a:noAutofit/>
          </a:bodyPr>
          <a:lstStyle/>
          <a:p>
            <a:r>
              <a:rPr lang="cs-CZ" b="1" dirty="0">
                <a:solidFill>
                  <a:schemeClr val="accent5">
                    <a:lumMod val="50000"/>
                  </a:schemeClr>
                </a:solidFill>
              </a:rPr>
              <a:t>5) Negativní nabídkový šok a monetární politika </a:t>
            </a:r>
          </a:p>
        </p:txBody>
      </p:sp>
      <p:sp>
        <p:nvSpPr>
          <p:cNvPr id="9" name="Obdélník 8">
            <a:extLst>
              <a:ext uri="{FF2B5EF4-FFF2-40B4-BE49-F238E27FC236}">
                <a16:creationId xmlns:a16="http://schemas.microsoft.com/office/drawing/2014/main" id="{5DD17DAB-C73A-4121-8B3B-A3B43C5DAD92}"/>
              </a:ext>
            </a:extLst>
          </p:cNvPr>
          <p:cNvSpPr/>
          <p:nvPr/>
        </p:nvSpPr>
        <p:spPr>
          <a:xfrm>
            <a:off x="3420832" y="14084"/>
            <a:ext cx="4984262" cy="3139321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cs-CZ" altLang="sk-SK" b="1" dirty="0">
                <a:solidFill>
                  <a:schemeClr val="accent5">
                    <a:lumMod val="50000"/>
                  </a:schemeClr>
                </a:solidFill>
              </a:rPr>
              <a:t>Negativní nabídkový šok (významný růst cen ropy) a neutrální monetární politika</a:t>
            </a:r>
            <a:r>
              <a:rPr lang="en-GB" altLang="sk-SK" b="1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endParaRPr lang="cs-CZ" altLang="sk-SK" b="1" dirty="0">
              <a:solidFill>
                <a:schemeClr val="accent5">
                  <a:lumMod val="50000"/>
                </a:schemeClr>
              </a:solidFill>
            </a:endParaRPr>
          </a:p>
          <a:p>
            <a:r>
              <a:rPr lang="cs-CZ" altLang="sk-SK" dirty="0"/>
              <a:t>růst ceny ropy vede k ↑ P, to vede k růstu nákladů firem a k posunu křivky SRAS0  </a:t>
            </a:r>
            <a:r>
              <a:rPr lang="cs-CZ" altLang="sk-SK" dirty="0">
                <a:latin typeface="Arial" panose="020B0604020202020204" pitchFamily="34" charset="0"/>
                <a:cs typeface="Arial" panose="020B0604020202020204" pitchFamily="34" charset="0"/>
              </a:rPr>
              <a:t>→</a:t>
            </a:r>
            <a:r>
              <a:rPr lang="cs-CZ" altLang="sk-SK" dirty="0"/>
              <a:t> SRAS1. Klesá reálný produkt a krátkodobá rovnováha nastává v bodě E1 při nižších produktu Y (recesní  mezera s vyšší mírou nezaměstnanosti a nevyužitými zdroji). CB nikterak nezasahuje. Přebytek zdrojů snižuje ceny těchto zdrojů, cenová hladina klesá a produkt se zvyšuje do bodu dlouhodobé rovnováhy na úrovni Y* a původní cenové hladiny.</a:t>
            </a:r>
            <a:endParaRPr lang="en-GB" altLang="sk-SK" dirty="0"/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0FAF1FFD-42EC-40D5-BF37-44C1591ACB4E}"/>
              </a:ext>
            </a:extLst>
          </p:cNvPr>
          <p:cNvSpPr/>
          <p:nvPr/>
        </p:nvSpPr>
        <p:spPr>
          <a:xfrm>
            <a:off x="3420831" y="3264840"/>
            <a:ext cx="5122381" cy="286232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cs-CZ" altLang="sk-SK" b="1" dirty="0">
                <a:solidFill>
                  <a:schemeClr val="accent5">
                    <a:lumMod val="50000"/>
                  </a:schemeClr>
                </a:solidFill>
              </a:rPr>
              <a:t>Negativní nabídkový šok (významný růst cen ropy) a </a:t>
            </a:r>
            <a:r>
              <a:rPr lang="cs-CZ" altLang="sk-SK" b="1" dirty="0" err="1">
                <a:solidFill>
                  <a:schemeClr val="accent5">
                    <a:lumMod val="50000"/>
                  </a:schemeClr>
                </a:solidFill>
              </a:rPr>
              <a:t>akomodativní</a:t>
            </a:r>
            <a:r>
              <a:rPr lang="cs-CZ" altLang="sk-SK" b="1" dirty="0">
                <a:solidFill>
                  <a:schemeClr val="accent5">
                    <a:lumMod val="50000"/>
                  </a:schemeClr>
                </a:solidFill>
              </a:rPr>
              <a:t> monetární politika</a:t>
            </a:r>
            <a:r>
              <a:rPr lang="en-GB" altLang="sk-SK" b="1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endParaRPr lang="cs-CZ" altLang="sk-SK" b="1" dirty="0">
              <a:solidFill>
                <a:schemeClr val="accent5">
                  <a:lumMod val="50000"/>
                </a:schemeClr>
              </a:solidFill>
            </a:endParaRPr>
          </a:p>
          <a:p>
            <a:r>
              <a:rPr lang="cs-CZ" altLang="sk-SK" dirty="0"/>
              <a:t>růst ceny ropy </a:t>
            </a:r>
            <a:r>
              <a:rPr lang="cs-CZ" altLang="sk-SK" dirty="0">
                <a:latin typeface="Arial" panose="020B0604020202020204" pitchFamily="34" charset="0"/>
                <a:cs typeface="Arial" panose="020B0604020202020204" pitchFamily="34" charset="0"/>
              </a:rPr>
              <a:t>→ ↑</a:t>
            </a:r>
            <a:r>
              <a:rPr lang="cs-CZ" altLang="sk-SK" dirty="0"/>
              <a:t>P a ↑TC, E1 (SRAS1 a AD1),vzniká recesní mezera. CB se nyní pokusí vyvést ekonomiku z recese a sníží úrokové sazby (zvýšením nabídky reálných peněžních zůstatků (M/P);  </a:t>
            </a:r>
            <a:r>
              <a:rPr lang="cs-CZ" altLang="sk-SK" dirty="0">
                <a:latin typeface="Arial" panose="020B0604020202020204" pitchFamily="34" charset="0"/>
                <a:cs typeface="Arial" panose="020B0604020202020204" pitchFamily="34" charset="0"/>
              </a:rPr>
              <a:t>↓</a:t>
            </a:r>
            <a:r>
              <a:rPr lang="cs-CZ" altLang="sk-SK" dirty="0"/>
              <a:t>i → ↑I → ↑AD (z AD1 na AD2). Současně s růstem AD roste P a ↑TC (SRAS2). Bod rovnováhy se nyní nachází v E2 (střet AD2 a SRAS2) při produktu na úrovni potenciálního, při vyšší cenové hladině a plné zaměstnanosti.</a:t>
            </a:r>
          </a:p>
        </p:txBody>
      </p:sp>
      <p:pic>
        <p:nvPicPr>
          <p:cNvPr id="3" name="Obrázek 2">
            <a:extLst>
              <a:ext uri="{FF2B5EF4-FFF2-40B4-BE49-F238E27FC236}">
                <a16:creationId xmlns:a16="http://schemas.microsoft.com/office/drawing/2014/main" id="{D2F4FF25-6A29-4FEB-8797-EDC9E1DF2C1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17702" y="324085"/>
            <a:ext cx="3524742" cy="2829320"/>
          </a:xfrm>
          <a:prstGeom prst="rect">
            <a:avLst/>
          </a:prstGeom>
        </p:spPr>
      </p:pic>
      <p:pic>
        <p:nvPicPr>
          <p:cNvPr id="4" name="Obrázek 3">
            <a:extLst>
              <a:ext uri="{FF2B5EF4-FFF2-40B4-BE49-F238E27FC236}">
                <a16:creationId xmlns:a16="http://schemas.microsoft.com/office/drawing/2014/main" id="{B86FC19D-46AD-40F3-8450-B91702AE0E8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43213" y="3464664"/>
            <a:ext cx="3648787" cy="2829320"/>
          </a:xfrm>
          <a:prstGeom prst="rect">
            <a:avLst/>
          </a:prstGeom>
        </p:spPr>
      </p:pic>
      <p:sp>
        <p:nvSpPr>
          <p:cNvPr id="12" name="Obdélník 11">
            <a:extLst>
              <a:ext uri="{FF2B5EF4-FFF2-40B4-BE49-F238E27FC236}">
                <a16:creationId xmlns:a16="http://schemas.microsoft.com/office/drawing/2014/main" id="{5CED7C08-6497-4E5E-8C97-637B7DB2518C}"/>
              </a:ext>
            </a:extLst>
          </p:cNvPr>
          <p:cNvSpPr/>
          <p:nvPr/>
        </p:nvSpPr>
        <p:spPr>
          <a:xfrm>
            <a:off x="0" y="6259141"/>
            <a:ext cx="12192000" cy="58477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Clr>
                <a:schemeClr val="tx1"/>
              </a:buClr>
              <a:buSzPct val="120000"/>
            </a:pPr>
            <a:r>
              <a:rPr lang="cs-CZ" sz="1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Možností popisu fungování hospodářské politiky při různě skloněných křivkách AS a různých situacích a stavech v ekonomice, různých záměrech hospodářských autorit existuje celá řada, výše vybrané popisy jsou jen některými z nich. Princip ale zůstává obdobný stejně jako </a:t>
            </a:r>
            <a:r>
              <a:rPr lang="cs-CZ" sz="160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jeho interpretace.</a:t>
            </a:r>
            <a:endParaRPr lang="cs-CZ" sz="1600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9101104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2A6DAD39-2C5E-49B5-A318-C3F730230A1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>
                <a:solidFill>
                  <a:schemeClr val="accent4">
                    <a:lumMod val="50000"/>
                  </a:schemeClr>
                </a:solidFill>
              </a:rPr>
              <a:t>Děkuji za pozornost.</a:t>
            </a:r>
          </a:p>
        </p:txBody>
      </p:sp>
    </p:spTree>
    <p:extLst>
      <p:ext uri="{BB962C8B-B14F-4D97-AF65-F5344CB8AC3E}">
        <p14:creationId xmlns:p14="http://schemas.microsoft.com/office/powerpoint/2010/main" val="28057539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4FFA70B-26DB-4F85-8595-49D11B2772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123837"/>
            <a:ext cx="3361765" cy="4601183"/>
          </a:xfrm>
        </p:spPr>
        <p:txBody>
          <a:bodyPr>
            <a:normAutofit/>
          </a:bodyPr>
          <a:lstStyle/>
          <a:p>
            <a:r>
              <a:rPr lang="cs-CZ" sz="4400" b="1" dirty="0">
                <a:solidFill>
                  <a:schemeClr val="accent5">
                    <a:lumMod val="50000"/>
                  </a:schemeClr>
                </a:solidFill>
              </a:rPr>
              <a:t>Model AS-AD a jeho předpoklady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E106ADE-B463-4C6E-A026-C62A4598A4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61766" y="80682"/>
            <a:ext cx="8606116" cy="6705600"/>
          </a:xfrm>
        </p:spPr>
        <p:txBody>
          <a:bodyPr anchor="t">
            <a:normAutofit/>
          </a:bodyPr>
          <a:lstStyle/>
          <a:p>
            <a:pPr hangingPunct="0"/>
            <a:r>
              <a:rPr lang="cs-CZ" sz="2400" dirty="0">
                <a:solidFill>
                  <a:schemeClr val="tx1"/>
                </a:solidFill>
              </a:rPr>
              <a:t>vychází z modelu IS-LM, ale rozšiřuje ho o </a:t>
            </a:r>
            <a:r>
              <a:rPr lang="cs-CZ" sz="2400" b="1" dirty="0">
                <a:solidFill>
                  <a:schemeClr val="tx1"/>
                </a:solidFill>
              </a:rPr>
              <a:t>flexibilní</a:t>
            </a:r>
            <a:r>
              <a:rPr lang="cs-CZ" sz="2400" dirty="0">
                <a:solidFill>
                  <a:schemeClr val="tx1"/>
                </a:solidFill>
              </a:rPr>
              <a:t> cenovou hladinu, ostatní předpoklady se nemění</a:t>
            </a:r>
          </a:p>
          <a:p>
            <a:pPr hangingPunct="0"/>
            <a:r>
              <a:rPr lang="cs-CZ" sz="2400" dirty="0">
                <a:solidFill>
                  <a:schemeClr val="tx1"/>
                </a:solidFill>
              </a:rPr>
              <a:t>model AS-AD zachycuje interakci křivky agregátní poptávky s křivkou krátkodobé agregátní nabídky a vertikální dlouhodobou agregátní nabídkou, jež určuje výši potenciálního produktu (Y*)</a:t>
            </a:r>
          </a:p>
          <a:p>
            <a:pPr lvl="1" hangingPunct="0"/>
            <a:r>
              <a:rPr lang="cs-CZ" sz="2200" dirty="0">
                <a:solidFill>
                  <a:schemeClr val="tx1"/>
                </a:solidFill>
              </a:rPr>
              <a:t>v modelu rozlišuje agregátní poptávku (AD), krátkodobou agregátní nabídku (SRAS) a dlouhodobou agregátní nabídku, která determinuje potenciální produkt (LRAS)</a:t>
            </a:r>
          </a:p>
          <a:p>
            <a:pPr hangingPunct="0"/>
            <a:endParaRPr lang="cs-CZ" sz="2800" dirty="0">
              <a:solidFill>
                <a:schemeClr val="tx1"/>
              </a:solidFill>
            </a:endParaRPr>
          </a:p>
          <a:p>
            <a:pPr hangingPunct="0"/>
            <a:endParaRPr lang="cs-CZ" sz="2800" dirty="0">
              <a:solidFill>
                <a:schemeClr val="tx1"/>
              </a:solidFill>
            </a:endParaRPr>
          </a:p>
          <a:p>
            <a:pPr hangingPunct="0"/>
            <a:endParaRPr lang="cs-CZ" sz="2800" dirty="0">
              <a:solidFill>
                <a:schemeClr val="tx1"/>
              </a:solidFill>
            </a:endParaRPr>
          </a:p>
          <a:p>
            <a:pPr hangingPunct="0"/>
            <a:endParaRPr lang="cs-CZ" sz="2800" dirty="0">
              <a:solidFill>
                <a:schemeClr val="tx1"/>
              </a:solidFill>
            </a:endParaRPr>
          </a:p>
          <a:p>
            <a:pPr hangingPunct="0"/>
            <a:endParaRPr lang="cs-CZ" sz="2800" dirty="0">
              <a:solidFill>
                <a:schemeClr val="tx1"/>
              </a:solidFill>
            </a:endParaRPr>
          </a:p>
          <a:p>
            <a:pPr hangingPunct="0"/>
            <a:r>
              <a:rPr lang="cs-CZ" dirty="0">
                <a:solidFill>
                  <a:schemeClr val="tx1"/>
                </a:solidFill>
              </a:rPr>
              <a:t>Pomocí modelu AS-AD determinujeme krátkodobou (SRAS a AD) či dlouhodobou (LRAS, SRAS a AD) rovnováhu v ekonomice v kontextu jednotlivých kombinací reálného produktu (Y) a dané cenové hladiny (P)</a:t>
            </a:r>
            <a:r>
              <a:rPr lang="cs-CZ" sz="2400" dirty="0">
                <a:solidFill>
                  <a:schemeClr val="tx1"/>
                </a:solidFill>
              </a:rPr>
              <a:t>.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4FEA0699-D54B-4216-85C9-4DD71990F93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28654" y="2997853"/>
            <a:ext cx="3252452" cy="2727166"/>
          </a:xfrm>
          <a:prstGeom prst="rect">
            <a:avLst/>
          </a:prstGeom>
        </p:spPr>
      </p:pic>
      <p:pic>
        <p:nvPicPr>
          <p:cNvPr id="6" name="Obrázek 5">
            <a:extLst>
              <a:ext uri="{FF2B5EF4-FFF2-40B4-BE49-F238E27FC236}">
                <a16:creationId xmlns:a16="http://schemas.microsoft.com/office/drawing/2014/main" id="{857CACB9-E9BC-4260-837C-13A8AF172D6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332" y="2997852"/>
            <a:ext cx="3470283" cy="27271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09575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4FFA70B-26DB-4F85-8595-49D11B2772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0380" y="314036"/>
            <a:ext cx="3361765" cy="4601183"/>
          </a:xfrm>
        </p:spPr>
        <p:txBody>
          <a:bodyPr>
            <a:normAutofit/>
          </a:bodyPr>
          <a:lstStyle/>
          <a:p>
            <a:r>
              <a:rPr lang="cs-CZ" sz="3200" b="1" dirty="0">
                <a:solidFill>
                  <a:schemeClr val="accent5">
                    <a:lumMod val="50000"/>
                  </a:schemeClr>
                </a:solidFill>
              </a:rPr>
              <a:t>Makroekonomická</a:t>
            </a:r>
            <a:r>
              <a:rPr lang="cs-CZ" sz="4400" b="1" dirty="0">
                <a:solidFill>
                  <a:schemeClr val="accent5">
                    <a:lumMod val="50000"/>
                  </a:schemeClr>
                </a:solidFill>
              </a:rPr>
              <a:t> rovnováha v modelu </a:t>
            </a:r>
            <a:br>
              <a:rPr lang="cs-CZ" sz="4400" b="1" dirty="0">
                <a:solidFill>
                  <a:schemeClr val="accent5">
                    <a:lumMod val="50000"/>
                  </a:schemeClr>
                </a:solidFill>
              </a:rPr>
            </a:br>
            <a:r>
              <a:rPr lang="cs-CZ" sz="4400" b="1" dirty="0">
                <a:solidFill>
                  <a:schemeClr val="accent5">
                    <a:lumMod val="50000"/>
                  </a:schemeClr>
                </a:solidFill>
              </a:rPr>
              <a:t>AS-AD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E106ADE-B463-4C6E-A026-C62A4598A4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39126" y="80681"/>
            <a:ext cx="8552873" cy="4482083"/>
          </a:xfrm>
        </p:spPr>
        <p:txBody>
          <a:bodyPr anchor="t">
            <a:normAutofit/>
          </a:bodyPr>
          <a:lstStyle/>
          <a:p>
            <a:pPr hangingPunct="0">
              <a:lnSpc>
                <a:spcPct val="100000"/>
              </a:lnSpc>
              <a:spcBef>
                <a:spcPts val="0"/>
              </a:spcBef>
            </a:pPr>
            <a:r>
              <a:rPr lang="cs-CZ" dirty="0">
                <a:solidFill>
                  <a:srgbClr val="000000"/>
                </a:solidFill>
                <a:latin typeface="Times New Roman" panose="02020603050405020304" pitchFamily="18" charset="0"/>
              </a:rPr>
              <a:t>Makroekonomická rovnováha vzniká v průsečíku křivek agregátní poptávky a agregátní nabídky, který determinuje rovnovážnou cenovou hladinu a rovnovážný reálný produkt.</a:t>
            </a:r>
          </a:p>
          <a:p>
            <a:pPr lvl="1" hangingPunct="0">
              <a:lnSpc>
                <a:spcPct val="100000"/>
              </a:lnSpc>
              <a:spcBef>
                <a:spcPts val="0"/>
              </a:spcBef>
            </a:pPr>
            <a:r>
              <a:rPr lang="cs-CZ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existuje pouze jediná cenová úroveň, která vyrovnává objem poptávaného množství reálného produktu s nabízeným</a:t>
            </a:r>
          </a:p>
          <a:p>
            <a:pPr hangingPunct="0">
              <a:lnSpc>
                <a:spcPct val="100000"/>
              </a:lnSpc>
              <a:spcBef>
                <a:spcPts val="0"/>
              </a:spcBef>
            </a:pPr>
            <a:r>
              <a:rPr lang="cs-CZ" dirty="0">
                <a:solidFill>
                  <a:srgbClr val="000000"/>
                </a:solidFill>
                <a:latin typeface="Times New Roman" panose="02020603050405020304" pitchFamily="18" charset="0"/>
              </a:rPr>
              <a:t>v modelu AS-AD mohou nastat dva typy makroekonomické rovnováhy: krátkodobá a dlouhodobá</a:t>
            </a:r>
          </a:p>
          <a:p>
            <a:pPr lvl="1" hangingPunct="0">
              <a:lnSpc>
                <a:spcPct val="100000"/>
              </a:lnSpc>
              <a:spcBef>
                <a:spcPts val="0"/>
              </a:spcBef>
            </a:pPr>
            <a:r>
              <a:rPr lang="cs-CZ" sz="2000" dirty="0">
                <a:solidFill>
                  <a:schemeClr val="tx1"/>
                </a:solidFill>
              </a:rPr>
              <a:t>krátkodobá: střet AD a SRAS, kdy je skutečný reálný produkt ekonomiky menší nebo větší než potenciální úroveň možné produkce, existuje:</a:t>
            </a:r>
          </a:p>
          <a:p>
            <a:pPr lvl="2" hangingPunct="0">
              <a:lnSpc>
                <a:spcPct val="100000"/>
              </a:lnSpc>
              <a:spcBef>
                <a:spcPts val="0"/>
              </a:spcBef>
            </a:pPr>
            <a:r>
              <a:rPr lang="cs-CZ" sz="1800" dirty="0">
                <a:solidFill>
                  <a:schemeClr val="tx1"/>
                </a:solidFill>
              </a:rPr>
              <a:t>recesní neboli deflační mezera, kdy je Y &lt; Y* a u &lt; u*</a:t>
            </a:r>
          </a:p>
          <a:p>
            <a:pPr lvl="2" hangingPunct="0">
              <a:lnSpc>
                <a:spcPct val="100000"/>
              </a:lnSpc>
              <a:spcBef>
                <a:spcPts val="0"/>
              </a:spcBef>
            </a:pPr>
            <a:r>
              <a:rPr lang="cs-CZ" sz="1800" dirty="0">
                <a:solidFill>
                  <a:schemeClr val="tx1"/>
                </a:solidFill>
              </a:rPr>
              <a:t>expanzivní (růstovou) neboli inflační mezera, kdy je Y &gt; Y* a u &gt; u*</a:t>
            </a:r>
          </a:p>
          <a:p>
            <a:pPr lvl="1" hangingPunct="0">
              <a:lnSpc>
                <a:spcPct val="100000"/>
              </a:lnSpc>
              <a:spcBef>
                <a:spcPts val="0"/>
              </a:spcBef>
            </a:pPr>
            <a:r>
              <a:rPr lang="cs-CZ" sz="2000" dirty="0">
                <a:solidFill>
                  <a:schemeClr val="tx1"/>
                </a:solidFill>
              </a:rPr>
              <a:t>dlouhodobá: střet AD se SRAS a současně LRAS, kde je skutečný reálný produkt současně produktem potenciálním</a:t>
            </a:r>
          </a:p>
          <a:p>
            <a:pPr lvl="2" hangingPunct="0">
              <a:lnSpc>
                <a:spcPct val="100000"/>
              </a:lnSpc>
              <a:spcBef>
                <a:spcPts val="0"/>
              </a:spcBef>
            </a:pPr>
            <a:r>
              <a:rPr lang="es-ES" sz="1800" dirty="0">
                <a:solidFill>
                  <a:schemeClr val="tx1"/>
                </a:solidFill>
              </a:rPr>
              <a:t>platí, že Y = Y* a u = u*</a:t>
            </a:r>
            <a:endParaRPr lang="cs-CZ" sz="1800" dirty="0">
              <a:solidFill>
                <a:schemeClr val="tx1"/>
              </a:solidFill>
            </a:endParaRP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4461C4AE-2DAA-482F-8CB0-44238F934C74}"/>
              </a:ext>
            </a:extLst>
          </p:cNvPr>
          <p:cNvSpPr/>
          <p:nvPr/>
        </p:nvSpPr>
        <p:spPr>
          <a:xfrm>
            <a:off x="96979" y="4715934"/>
            <a:ext cx="11998037" cy="116955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cs-CZ" sz="1400" dirty="0">
                <a:solidFill>
                  <a:srgbClr val="000000"/>
                </a:solidFill>
                <a:latin typeface="Times New Roman" panose="02020603050405020304" pitchFamily="18" charset="0"/>
              </a:rPr>
              <a:t>Dle neoklasiků, dlouhodobé makroekonomické rovnováhy dosahuje ekonomika samovolně a přirozeně změnami cen výrobních faktorů neboli změnami krátkodobé agregátní nabídky, tj. prostřednictvím působením tržního mechanismu. Je-li ekonomika v recesní mezeře, pak dostatek volných zdrojů a dokonalá pružnost mezd a cen povede k poklesu cen těchto výrobních faktorů, který současně znamená zvýšení krátkodobé agregátní nabídky. Krátkodobá agregátní nabídka poroste a recesní mezera se bude snižovat až do okamžiku, kdy dojde k úplnému vyčerpání nevyužitých zdrojů, tj. do bodu, kdy se ekonomika ocitne na hranici svých produkčních možností (na své potenciální úrovni). </a:t>
            </a:r>
            <a:endParaRPr lang="cs-CZ" sz="1400" dirty="0"/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AD1C407A-D1DA-40FF-A811-7C1A00B76B0A}"/>
              </a:ext>
            </a:extLst>
          </p:cNvPr>
          <p:cNvSpPr/>
          <p:nvPr/>
        </p:nvSpPr>
        <p:spPr>
          <a:xfrm>
            <a:off x="96980" y="6038655"/>
            <a:ext cx="11998037" cy="73866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cs-CZ" sz="1400" dirty="0">
                <a:solidFill>
                  <a:srgbClr val="000000"/>
                </a:solidFill>
                <a:latin typeface="Times New Roman" panose="02020603050405020304" pitchFamily="18" charset="0"/>
              </a:rPr>
              <a:t>Dle ekonomů keynesiánského proudu, kteří předpokládají rigiditu mezd a cen výrobních faktorů, nelze dosáhnou dlouhodobé makroekonomické rovnováhy ekonomiky a překonání recesní mezery prostřednictvím vlastních sil. Proto </a:t>
            </a:r>
            <a:r>
              <a:rPr lang="cs-CZ" sz="1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keynesiánci</a:t>
            </a:r>
            <a:r>
              <a:rPr lang="cs-CZ" sz="1400" dirty="0">
                <a:solidFill>
                  <a:srgbClr val="000000"/>
                </a:solidFill>
                <a:latin typeface="Times New Roman" panose="02020603050405020304" pitchFamily="18" charset="0"/>
              </a:rPr>
              <a:t> doporučují odstranit produkční mezeru aktivní hospodářskou politikou, tj. za pomoci státních zásahů. Recesní mezera se tak odstraní, případně sníží, například zvýšením vládních výdajů a tím i zvýšením agregátní poptávky (fiskální expanzí). </a:t>
            </a:r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1530406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4FFA70B-26DB-4F85-8595-49D11B2772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128408"/>
            <a:ext cx="3361765" cy="4601183"/>
          </a:xfrm>
        </p:spPr>
        <p:txBody>
          <a:bodyPr>
            <a:normAutofit/>
          </a:bodyPr>
          <a:lstStyle/>
          <a:p>
            <a:r>
              <a:rPr lang="cs-CZ" sz="4400" b="1" dirty="0">
                <a:solidFill>
                  <a:schemeClr val="accent5">
                    <a:lumMod val="50000"/>
                  </a:schemeClr>
                </a:solidFill>
              </a:rPr>
              <a:t>Agregátní poptávka (AD)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E106ADE-B463-4C6E-A026-C62A4598A4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61766" y="80682"/>
            <a:ext cx="8606116" cy="6705600"/>
          </a:xfrm>
        </p:spPr>
        <p:txBody>
          <a:bodyPr anchor="t">
            <a:normAutofit/>
          </a:bodyPr>
          <a:lstStyle/>
          <a:p>
            <a:pPr hangingPunct="0"/>
            <a:r>
              <a:rPr lang="cs-CZ" sz="2400" dirty="0">
                <a:solidFill>
                  <a:schemeClr val="tx1"/>
                </a:solidFill>
              </a:rPr>
              <a:t>agregátní poptávka představuje kombinace celkového množství reálného produktu, které chtějí ekonomické subjekty koupit při dané cenové hladině a při nichž jsou v rovnováze jak trhy zboží a služeb, tak trhy peněz a finančních aktiv (průsečíky IS a LM)</a:t>
            </a:r>
          </a:p>
          <a:p>
            <a:pPr lvl="1" hangingPunct="0"/>
            <a:r>
              <a:rPr lang="cs-CZ" sz="2200" dirty="0">
                <a:solidFill>
                  <a:schemeClr val="tx1"/>
                </a:solidFill>
              </a:rPr>
              <a:t>domácnosti (C), firmy (I), vláda (G) a zahraniční sektor (NX)</a:t>
            </a:r>
          </a:p>
          <a:p>
            <a:pPr hangingPunct="0"/>
            <a:r>
              <a:rPr lang="cs-CZ" sz="2400" dirty="0">
                <a:solidFill>
                  <a:schemeClr val="tx1"/>
                </a:solidFill>
              </a:rPr>
              <a:t>AD se odvozuje z modelu IS-LM</a:t>
            </a:r>
          </a:p>
          <a:p>
            <a:pPr hangingPunct="0"/>
            <a:r>
              <a:rPr lang="cs-CZ" sz="2400" dirty="0">
                <a:solidFill>
                  <a:schemeClr val="tx1"/>
                </a:solidFill>
              </a:rPr>
              <a:t>rovnovážný produkt v modelu IS-LM:</a:t>
            </a:r>
          </a:p>
          <a:p>
            <a:pPr marL="0" indent="0" hangingPunct="0">
              <a:buNone/>
            </a:pPr>
            <a:r>
              <a:rPr lang="cs-CZ" dirty="0"/>
              <a:t>	𝑌=𝛾∗𝐴+𝜇∗𝑀/𝑃 	</a:t>
            </a:r>
          </a:p>
          <a:p>
            <a:pPr hangingPunct="0"/>
            <a:r>
              <a:rPr lang="cs-CZ" sz="2400" dirty="0">
                <a:solidFill>
                  <a:schemeClr val="tx1"/>
                </a:solidFill>
              </a:rPr>
              <a:t>formální rovnici křivky AD:</a:t>
            </a:r>
          </a:p>
          <a:p>
            <a:pPr marL="0" indent="0" hangingPunct="0">
              <a:buNone/>
            </a:pPr>
            <a:endParaRPr lang="cs-CZ" sz="2400" dirty="0">
              <a:solidFill>
                <a:schemeClr val="tx1"/>
              </a:solidFill>
            </a:endParaRPr>
          </a:p>
          <a:p>
            <a:pPr marL="0" indent="0" hangingPunct="0">
              <a:buNone/>
            </a:pPr>
            <a:endParaRPr lang="cs-CZ" sz="2400" dirty="0">
              <a:solidFill>
                <a:schemeClr val="tx1"/>
              </a:solidFill>
            </a:endParaRPr>
          </a:p>
          <a:p>
            <a:pPr marL="0" indent="0" hangingPunct="0">
              <a:buNone/>
            </a:pPr>
            <a:endParaRPr lang="cs-CZ" sz="2400" dirty="0">
              <a:solidFill>
                <a:schemeClr val="tx1"/>
              </a:solidFill>
            </a:endParaRPr>
          </a:p>
          <a:p>
            <a:pPr hangingPunct="0"/>
            <a:endParaRPr lang="cs-CZ" sz="2400" dirty="0">
              <a:solidFill>
                <a:schemeClr val="tx1"/>
              </a:solidFill>
            </a:endParaRP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9F146C5C-63F6-4627-AC28-32C73B4AAB3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00655" y="1850013"/>
            <a:ext cx="3267227" cy="5013990"/>
          </a:xfrm>
          <a:prstGeom prst="rect">
            <a:avLst/>
          </a:prstGeom>
        </p:spPr>
      </p:pic>
      <p:cxnSp>
        <p:nvCxnSpPr>
          <p:cNvPr id="8" name="Přímá spojnice se šipkou 7">
            <a:extLst>
              <a:ext uri="{FF2B5EF4-FFF2-40B4-BE49-F238E27FC236}">
                <a16:creationId xmlns:a16="http://schemas.microsoft.com/office/drawing/2014/main" id="{6D28ED1E-BE47-4302-8C61-2A2250C77FEB}"/>
              </a:ext>
            </a:extLst>
          </p:cNvPr>
          <p:cNvCxnSpPr/>
          <p:nvPr/>
        </p:nvCxnSpPr>
        <p:spPr>
          <a:xfrm flipH="1">
            <a:off x="7776862" y="1385455"/>
            <a:ext cx="1948873" cy="748145"/>
          </a:xfrm>
          <a:prstGeom prst="straightConnector1">
            <a:avLst/>
          </a:prstGeom>
          <a:ln w="57150"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pic>
        <p:nvPicPr>
          <p:cNvPr id="9" name="Obrázek 8">
            <a:extLst>
              <a:ext uri="{FF2B5EF4-FFF2-40B4-BE49-F238E27FC236}">
                <a16:creationId xmlns:a16="http://schemas.microsoft.com/office/drawing/2014/main" id="{EA69805B-5311-45CD-905F-181A6C5561C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77859" y="3203363"/>
            <a:ext cx="1598005" cy="687504"/>
          </a:xfrm>
          <a:prstGeom prst="rect">
            <a:avLst/>
          </a:prstGeom>
          <a:ln>
            <a:solidFill>
              <a:srgbClr val="C00000"/>
            </a:solidFill>
          </a:ln>
        </p:spPr>
      </p:pic>
      <p:sp>
        <p:nvSpPr>
          <p:cNvPr id="10" name="Obdélník 9">
            <a:extLst>
              <a:ext uri="{FF2B5EF4-FFF2-40B4-BE49-F238E27FC236}">
                <a16:creationId xmlns:a16="http://schemas.microsoft.com/office/drawing/2014/main" id="{1D46724D-4BE0-4FB6-BA99-F2E8DD24703D}"/>
              </a:ext>
            </a:extLst>
          </p:cNvPr>
          <p:cNvSpPr/>
          <p:nvPr/>
        </p:nvSpPr>
        <p:spPr>
          <a:xfrm>
            <a:off x="3486556" y="4167553"/>
            <a:ext cx="5089308" cy="92333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cs-CZ" dirty="0">
                <a:solidFill>
                  <a:srgbClr val="000000"/>
                </a:solidFill>
                <a:latin typeface="Times New Roman" panose="02020603050405020304" pitchFamily="18" charset="0"/>
              </a:rPr>
              <a:t>křivka AD je vždy konstruována pro danou úroveň zásoby nominálních peněz (M) a autonomních výdajů (A)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015610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4FFA70B-26DB-4F85-8595-49D11B2772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20" y="0"/>
            <a:ext cx="3361765" cy="4601183"/>
          </a:xfrm>
        </p:spPr>
        <p:txBody>
          <a:bodyPr>
            <a:normAutofit/>
          </a:bodyPr>
          <a:lstStyle/>
          <a:p>
            <a:r>
              <a:rPr lang="cs-CZ" sz="4400" b="1" dirty="0">
                <a:solidFill>
                  <a:schemeClr val="accent5">
                    <a:lumMod val="50000"/>
                  </a:schemeClr>
                </a:solidFill>
              </a:rPr>
              <a:t>Agregátní poptávka (AD)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E106ADE-B463-4C6E-A026-C62A4598A4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61766" y="80682"/>
            <a:ext cx="8606116" cy="6705600"/>
          </a:xfrm>
        </p:spPr>
        <p:txBody>
          <a:bodyPr anchor="t">
            <a:normAutofit/>
          </a:bodyPr>
          <a:lstStyle/>
          <a:p>
            <a:pPr hangingPunct="0">
              <a:lnSpc>
                <a:spcPct val="100000"/>
              </a:lnSpc>
              <a:spcBef>
                <a:spcPts val="0"/>
              </a:spcBef>
            </a:pPr>
            <a:r>
              <a:rPr lang="cs-CZ" dirty="0">
                <a:solidFill>
                  <a:srgbClr val="000000"/>
                </a:solidFill>
                <a:latin typeface="Times New Roman" panose="02020603050405020304" pitchFamily="18" charset="0"/>
              </a:rPr>
              <a:t>křivka AD má negativní sklon, protože, čím vyšší je úroveň cen, tím nižší jsou reálné peněžní zůstatky a tím nižší je rovnovážná úroveň agregátních výdajů a produkce a opačně</a:t>
            </a:r>
          </a:p>
          <a:p>
            <a:pPr marL="640080" lvl="2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efekt reálných zůstatků, úrokové sazby a mezinárodní substituce</a:t>
            </a:r>
          </a:p>
          <a:p>
            <a:pPr lvl="1" hangingPunct="0">
              <a:lnSpc>
                <a:spcPct val="100000"/>
              </a:lnSpc>
              <a:spcBef>
                <a:spcPts val="0"/>
              </a:spcBef>
            </a:pPr>
            <a:r>
              <a:rPr lang="cs-CZ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sklon křivky AD vyjadřuje citlivost všech agregátních výdajů na změnu cenové úrovně a tím i na změnu reálných peněžních zůstatků</a:t>
            </a:r>
          </a:p>
          <a:p>
            <a:pPr hangingPunct="0">
              <a:lnSpc>
                <a:spcPct val="100000"/>
              </a:lnSpc>
              <a:spcBef>
                <a:spcPts val="0"/>
              </a:spcBef>
            </a:pPr>
            <a:r>
              <a:rPr lang="cs-CZ" dirty="0">
                <a:solidFill>
                  <a:srgbClr val="000000"/>
                </a:solidFill>
                <a:latin typeface="Times New Roman" panose="02020603050405020304" pitchFamily="18" charset="0"/>
              </a:rPr>
              <a:t>poloha AD (tj. posun doleva či doprava) je ovlivněna všemi faktory, které ovlivňují polohu křivky IS a křivky LM. Změna cenové hladiny vede k posunu po křivce AD.</a:t>
            </a:r>
          </a:p>
          <a:p>
            <a:pPr hangingPunct="0"/>
            <a:endParaRPr lang="cs-CZ" sz="2400" dirty="0">
              <a:solidFill>
                <a:schemeClr val="tx1"/>
              </a:solidFill>
            </a:endParaRPr>
          </a:p>
          <a:p>
            <a:pPr marL="0" indent="0" hangingPunct="0">
              <a:buNone/>
            </a:pPr>
            <a:endParaRPr lang="cs-CZ" sz="2400" dirty="0">
              <a:solidFill>
                <a:schemeClr val="tx1"/>
              </a:solidFill>
            </a:endParaRPr>
          </a:p>
          <a:p>
            <a:pPr marL="0" indent="0" hangingPunct="0">
              <a:buNone/>
            </a:pPr>
            <a:endParaRPr lang="cs-CZ" sz="2400" dirty="0">
              <a:solidFill>
                <a:schemeClr val="tx1"/>
              </a:solidFill>
            </a:endParaRPr>
          </a:p>
          <a:p>
            <a:pPr hangingPunct="0"/>
            <a:endParaRPr lang="cs-CZ" sz="2400" dirty="0">
              <a:solidFill>
                <a:schemeClr val="tx1"/>
              </a:solidFill>
            </a:endParaRP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6C9A1319-A2B6-45B1-A435-6131B463470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4119" y="3509818"/>
            <a:ext cx="3972500" cy="3276463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6" name="Obdélník 5">
            <a:extLst>
              <a:ext uri="{FF2B5EF4-FFF2-40B4-BE49-F238E27FC236}">
                <a16:creationId xmlns:a16="http://schemas.microsoft.com/office/drawing/2014/main" id="{866173B5-7BE9-4D17-9002-DC94FD16E8A3}"/>
              </a:ext>
            </a:extLst>
          </p:cNvPr>
          <p:cNvSpPr/>
          <p:nvPr/>
        </p:nvSpPr>
        <p:spPr>
          <a:xfrm>
            <a:off x="5103616" y="2775623"/>
            <a:ext cx="7086364" cy="1938992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cs-CZ" sz="1500" dirty="0">
                <a:solidFill>
                  <a:srgbClr val="000000"/>
                </a:solidFill>
                <a:latin typeface="Times New Roman" panose="02020603050405020304" pitchFamily="18" charset="0"/>
              </a:rPr>
              <a:t>zvýšení AD (posun doprava) je způsoben přímo či nepřímo těmito faktory: </a:t>
            </a:r>
          </a:p>
          <a:p>
            <a:r>
              <a:rPr lang="cs-CZ" sz="1500" dirty="0">
                <a:solidFill>
                  <a:srgbClr val="000000"/>
                </a:solidFill>
                <a:latin typeface="Times New Roman" panose="02020603050405020304" pitchFamily="18" charset="0"/>
              </a:rPr>
              <a:t> optimistickými očekáváními investorů a spotřebitelů – růst jejich výdajů, </a:t>
            </a:r>
          </a:p>
          <a:p>
            <a:r>
              <a:rPr lang="cs-CZ" sz="1500" dirty="0">
                <a:solidFill>
                  <a:srgbClr val="000000"/>
                </a:solidFill>
                <a:latin typeface="Times New Roman" panose="02020603050405020304" pitchFamily="18" charset="0"/>
              </a:rPr>
              <a:t> výšením vládních výdajů a transferových plateb, snížením autonomních daní i sazby důchodové daně, růstem celkového bohatství ekonomiky a počtu obyvatelstva, </a:t>
            </a:r>
          </a:p>
          <a:p>
            <a:r>
              <a:rPr lang="cs-CZ" sz="1500" dirty="0">
                <a:solidFill>
                  <a:srgbClr val="000000"/>
                </a:solidFill>
                <a:latin typeface="Times New Roman" panose="02020603050405020304" pitchFamily="18" charset="0"/>
              </a:rPr>
              <a:t> snížením úrokové sazby, růstem zadlužení ekonomických subjektů, </a:t>
            </a:r>
          </a:p>
          <a:p>
            <a:r>
              <a:rPr lang="cs-CZ" sz="1500" dirty="0">
                <a:solidFill>
                  <a:srgbClr val="000000"/>
                </a:solidFill>
                <a:latin typeface="Times New Roman" panose="02020603050405020304" pitchFamily="18" charset="0"/>
              </a:rPr>
              <a:t> zvýšením očekávaným budoucích zisků firem a snížením míry zdanění firem, </a:t>
            </a:r>
          </a:p>
          <a:p>
            <a:r>
              <a:rPr lang="cs-CZ" sz="1500" dirty="0">
                <a:solidFill>
                  <a:srgbClr val="000000"/>
                </a:solidFill>
                <a:latin typeface="Times New Roman" panose="02020603050405020304" pitchFamily="18" charset="0"/>
              </a:rPr>
              <a:t> zvýšením zahraničního reálného důchodu nebo oslabením tuzemské měny, </a:t>
            </a:r>
          </a:p>
          <a:p>
            <a:r>
              <a:rPr lang="cs-CZ" sz="1500" dirty="0">
                <a:solidFill>
                  <a:srgbClr val="000000"/>
                </a:solidFill>
                <a:latin typeface="Times New Roman" panose="02020603050405020304" pitchFamily="18" charset="0"/>
              </a:rPr>
              <a:t> růstem nominální peněžní zásoby, zvýšením očekávané míry inflace. </a:t>
            </a:r>
          </a:p>
        </p:txBody>
      </p:sp>
      <p:sp>
        <p:nvSpPr>
          <p:cNvPr id="13" name="Obdélník 12">
            <a:extLst>
              <a:ext uri="{FF2B5EF4-FFF2-40B4-BE49-F238E27FC236}">
                <a16:creationId xmlns:a16="http://schemas.microsoft.com/office/drawing/2014/main" id="{1CFFAD20-A642-48EF-BCB5-1F50ACA0E1D6}"/>
              </a:ext>
            </a:extLst>
          </p:cNvPr>
          <p:cNvSpPr/>
          <p:nvPr/>
        </p:nvSpPr>
        <p:spPr>
          <a:xfrm>
            <a:off x="4315402" y="4754956"/>
            <a:ext cx="7876598" cy="2031325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cs-CZ" sz="14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Nerovnovážné body (křivka IS se neprotíná s křivkou LM):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400" dirty="0">
                <a:solidFill>
                  <a:srgbClr val="000000"/>
                </a:solidFill>
                <a:latin typeface="Times New Roman" panose="02020603050405020304" pitchFamily="18" charset="0"/>
              </a:rPr>
              <a:t>body nalevo od křivky AD: převis poptávky po zboží a službách nad jejich nabídkou, dochází k nedobrovolnému a neplánovanému čerpání zásob: při dané cenové hladině je vyroben nedostatečný objem statků a služeb v poměru k jejich poptávce (bod S). Řešením je růst produkce a/nebo růst cenové hladiny, které umožní nastolení rovnováhy na trhu zboží a služeb.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400" dirty="0">
                <a:solidFill>
                  <a:srgbClr val="000000"/>
                </a:solidFill>
                <a:latin typeface="Times New Roman" panose="02020603050405020304" pitchFamily="18" charset="0"/>
              </a:rPr>
              <a:t>body napravo od křivky AD: přebytek nabídky zboží a služeb, tedy situaci, kdy je vyrobeno nadbytečné množství zboží a služeb vzhledem k jejich poptávce, dochází k neplánované tvorbě a hromadění zásob (bod T), což vyvíjí tlak na omezení současné produkce a/nebo na snížení cenové úrovně. A právě tlak na pokles produkce a snížení cen jsou mechanismy navádění ekonomiky do rovnovážného stavu. </a:t>
            </a:r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40480830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4FFA70B-26DB-4F85-8595-49D11B2772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034473"/>
            <a:ext cx="3361765" cy="4601183"/>
          </a:xfrm>
        </p:spPr>
        <p:txBody>
          <a:bodyPr>
            <a:normAutofit/>
          </a:bodyPr>
          <a:lstStyle/>
          <a:p>
            <a:r>
              <a:rPr lang="cs-CZ" sz="4400" b="1" dirty="0">
                <a:solidFill>
                  <a:schemeClr val="accent5">
                    <a:lumMod val="50000"/>
                  </a:schemeClr>
                </a:solidFill>
              </a:rPr>
              <a:t>Agregátní nabídka (AS)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E106ADE-B463-4C6E-A026-C62A4598A4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39126" y="80681"/>
            <a:ext cx="8552873" cy="6777319"/>
          </a:xfrm>
        </p:spPr>
        <p:txBody>
          <a:bodyPr anchor="t">
            <a:normAutofit fontScale="92500"/>
          </a:bodyPr>
          <a:lstStyle/>
          <a:p>
            <a:pPr hangingPunct="0">
              <a:lnSpc>
                <a:spcPct val="100000"/>
              </a:lnSpc>
              <a:spcBef>
                <a:spcPts val="0"/>
              </a:spcBef>
            </a:pPr>
            <a:r>
              <a:rPr lang="cs-CZ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představuje vztah mezi celkovým nabízeným množstvím reálného domácího produktu a úrovní cenové hladiny</a:t>
            </a:r>
          </a:p>
          <a:p>
            <a:pPr lvl="1" hangingPunct="0">
              <a:lnSpc>
                <a:spcPct val="100000"/>
              </a:lnSpc>
              <a:spcBef>
                <a:spcPts val="0"/>
              </a:spcBef>
            </a:pPr>
            <a:r>
              <a:rPr lang="cs-CZ" sz="2200" dirty="0">
                <a:solidFill>
                  <a:srgbClr val="000000"/>
                </a:solidFill>
                <a:latin typeface="Times New Roman" panose="02020603050405020304" pitchFamily="18" charset="0"/>
              </a:rPr>
              <a:t>firmy o nabízeném množství rozhodují na základě maximalizace zisku</a:t>
            </a:r>
          </a:p>
          <a:p>
            <a:pPr hangingPunct="0">
              <a:lnSpc>
                <a:spcPct val="100000"/>
              </a:lnSpc>
              <a:spcBef>
                <a:spcPts val="0"/>
              </a:spcBef>
            </a:pPr>
            <a:r>
              <a:rPr lang="cs-CZ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teoretický koncept křivky AS je kontroverzní a jednotlivé ekonomické směry vyvinuly odlišné křivky AS, které v sobě koncentrují různá ekonomická východiska:</a:t>
            </a:r>
          </a:p>
          <a:p>
            <a:pPr lvl="1" hangingPunct="0">
              <a:lnSpc>
                <a:spcPct val="100000"/>
              </a:lnSpc>
              <a:spcBef>
                <a:spcPts val="0"/>
              </a:spcBef>
            </a:pPr>
            <a:r>
              <a:rPr lang="cs-CZ" sz="2000" dirty="0">
                <a:solidFill>
                  <a:schemeClr val="tx1"/>
                </a:solidFill>
              </a:rPr>
              <a:t>neoklasičtí ekonomové předpokládají, že mzdy a ceny jsou maximálně pružné </a:t>
            </a:r>
            <a:r>
              <a:rPr lang="cs-CZ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→ </a:t>
            </a:r>
            <a:r>
              <a:rPr lang="cs-CZ" sz="2000" dirty="0">
                <a:solidFill>
                  <a:schemeClr val="tx1"/>
                </a:solidFill>
              </a:rPr>
              <a:t>flexibilně se přizpůsobují všem  změnám. Ekonomika tak vždy operuje na úrovni potenciálního produktu. Křivka AS je vertikální (vyprodukovaný – nabízený reálný produkt je totožný s produktem potenciálním) a cenová úroveň reálný výstup ekonomiky neovlivňuje. </a:t>
            </a:r>
          </a:p>
          <a:p>
            <a:pPr lvl="1" hangingPunct="0">
              <a:lnSpc>
                <a:spcPct val="100000"/>
              </a:lnSpc>
              <a:spcBef>
                <a:spcPts val="0"/>
              </a:spcBef>
            </a:pPr>
            <a:r>
              <a:rPr lang="cs-CZ" sz="2000" dirty="0">
                <a:solidFill>
                  <a:schemeClr val="tx1"/>
                </a:solidFill>
              </a:rPr>
              <a:t>keynesovští ekonomové naproti tomu tvrdí, že ceny a mzdy jsou nepružné a není možný jejich pokles ani v ekonomice s nevyužitými zdroji. Křivka AS je horizontální, tj. lze zvýšit výstup, aniž by došlo ke zvýšení cenové úrovně.</a:t>
            </a:r>
          </a:p>
          <a:p>
            <a:pPr marL="0" indent="0" hangingPunct="0">
              <a:buNone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→ </a:t>
            </a:r>
            <a:r>
              <a:rPr lang="cs-CZ" sz="2400" dirty="0"/>
              <a:t>v krátkém období předpokládá určitá rigidita cen a mezd, zatímco v dlouhém období jsou mzdy a ceny dokonale pružné (mají dostatek času se přizpůsobit jakýmkoli poruchám na všech trzích) </a:t>
            </a:r>
          </a:p>
          <a:p>
            <a:pPr marL="0" indent="0" hangingPunct="0">
              <a:buNone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→</a:t>
            </a:r>
            <a:r>
              <a:rPr lang="cs-CZ" sz="2400" dirty="0"/>
              <a:t>rozlišujeme mezi krátkodobou agregátní nabídkou (SRAS) a dlouhodobou agregátní nabídku (LRAS)</a:t>
            </a:r>
          </a:p>
          <a:p>
            <a:pPr hangingPunct="0"/>
            <a:r>
              <a:rPr lang="cs-CZ" sz="2400" dirty="0">
                <a:solidFill>
                  <a:schemeClr val="tx1"/>
                </a:solidFill>
              </a:rPr>
              <a:t>kompromis v třístupňové křivce AS</a:t>
            </a:r>
            <a:endParaRPr lang="cs-CZ" sz="2800" dirty="0">
              <a:solidFill>
                <a:schemeClr val="tx1"/>
              </a:solidFill>
            </a:endParaRP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840AEC10-91C8-4240-A288-0DBFEEABB3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9309" y="4442691"/>
            <a:ext cx="3270088" cy="2394572"/>
          </a:xfrm>
          <a:prstGeom prst="rect">
            <a:avLst/>
          </a:prstGeom>
        </p:spPr>
      </p:pic>
      <p:sp>
        <p:nvSpPr>
          <p:cNvPr id="8" name="Obdélník 7">
            <a:extLst>
              <a:ext uri="{FF2B5EF4-FFF2-40B4-BE49-F238E27FC236}">
                <a16:creationId xmlns:a16="http://schemas.microsoft.com/office/drawing/2014/main" id="{92E7F984-F4A9-461E-9628-BB9A339E3203}"/>
              </a:ext>
            </a:extLst>
          </p:cNvPr>
          <p:cNvSpPr/>
          <p:nvPr/>
        </p:nvSpPr>
        <p:spPr>
          <a:xfrm>
            <a:off x="310634" y="4442691"/>
            <a:ext cx="317099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14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Třístupňová křivka agregátní nabídky </a:t>
            </a:r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41144802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4FFA70B-26DB-4F85-8595-49D11B2772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034473"/>
            <a:ext cx="3361765" cy="4601183"/>
          </a:xfrm>
        </p:spPr>
        <p:txBody>
          <a:bodyPr>
            <a:normAutofit/>
          </a:bodyPr>
          <a:lstStyle/>
          <a:p>
            <a:r>
              <a:rPr lang="cs-CZ" sz="4400" b="1" dirty="0">
                <a:solidFill>
                  <a:schemeClr val="accent5">
                    <a:lumMod val="50000"/>
                  </a:schemeClr>
                </a:solidFill>
              </a:rPr>
              <a:t>Klasická, dlouhodobá křivka AS (LRAS)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E106ADE-B463-4C6E-A026-C62A4598A4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74472" y="40340"/>
            <a:ext cx="8552873" cy="2093259"/>
          </a:xfrm>
        </p:spPr>
        <p:txBody>
          <a:bodyPr anchor="t">
            <a:normAutofit lnSpcReduction="10000"/>
          </a:bodyPr>
          <a:lstStyle/>
          <a:p>
            <a:pPr hangingPunct="0">
              <a:lnSpc>
                <a:spcPct val="100000"/>
              </a:lnSpc>
              <a:spcBef>
                <a:spcPts val="0"/>
              </a:spcBef>
            </a:pPr>
            <a:r>
              <a:rPr lang="cs-CZ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vertikála, ekonomika produkuje na úrovni potenciálního produktu, tj. při plné zaměstnanosti (při přirozené míře nezaměstnanosti)</a:t>
            </a:r>
          </a:p>
          <a:p>
            <a:pPr lvl="1" hangingPunct="0">
              <a:lnSpc>
                <a:spcPct val="100000"/>
              </a:lnSpc>
              <a:spcBef>
                <a:spcPts val="0"/>
              </a:spcBef>
            </a:pPr>
            <a:r>
              <a:rPr lang="cs-CZ" sz="2200" dirty="0">
                <a:solidFill>
                  <a:srgbClr val="000000"/>
                </a:solidFill>
                <a:latin typeface="Times New Roman" panose="02020603050405020304" pitchFamily="18" charset="0"/>
              </a:rPr>
              <a:t>trh práce a trh statků a služeb je neustále vyrovnaný díky dokonalé flexibilitě nominálních mezd a cen</a:t>
            </a:r>
          </a:p>
          <a:p>
            <a:pPr lvl="1" hangingPunct="0">
              <a:lnSpc>
                <a:spcPct val="100000"/>
              </a:lnSpc>
              <a:spcBef>
                <a:spcPts val="0"/>
              </a:spcBef>
            </a:pPr>
            <a:r>
              <a:rPr lang="cs-CZ" sz="2200" dirty="0">
                <a:solidFill>
                  <a:srgbClr val="000000"/>
                </a:solidFill>
                <a:latin typeface="Times New Roman" panose="02020603050405020304" pitchFamily="18" charset="0"/>
              </a:rPr>
              <a:t>křivku LRAS ovlivňují faktory měnící potenciální produktu (faktory ekonomického růstu)</a:t>
            </a:r>
          </a:p>
          <a:p>
            <a:pPr marL="0" indent="0" hangingPunct="0">
              <a:lnSpc>
                <a:spcPct val="100000"/>
              </a:lnSpc>
              <a:spcBef>
                <a:spcPts val="0"/>
              </a:spcBef>
              <a:buNone/>
            </a:pPr>
            <a:endParaRPr lang="cs-CZ" sz="2800" dirty="0">
              <a:solidFill>
                <a:schemeClr val="tx1"/>
              </a:solidFill>
            </a:endParaRP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57C2756F-7605-417F-B001-7ED6A3699CF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52818" y="2008597"/>
            <a:ext cx="4934381" cy="4809063"/>
          </a:xfrm>
          <a:prstGeom prst="rect">
            <a:avLst/>
          </a:prstGeom>
        </p:spPr>
      </p:pic>
      <p:sp>
        <p:nvSpPr>
          <p:cNvPr id="5" name="Obdélník 4">
            <a:extLst>
              <a:ext uri="{FF2B5EF4-FFF2-40B4-BE49-F238E27FC236}">
                <a16:creationId xmlns:a16="http://schemas.microsoft.com/office/drawing/2014/main" id="{D9B21D26-A48B-4E74-AE4D-D80A0FA4C2B5}"/>
              </a:ext>
            </a:extLst>
          </p:cNvPr>
          <p:cNvSpPr/>
          <p:nvPr/>
        </p:nvSpPr>
        <p:spPr>
          <a:xfrm>
            <a:off x="3489181" y="2152078"/>
            <a:ext cx="3250930" cy="4647426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cs-CZ" sz="16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Odvození křivky LRAS: </a:t>
            </a:r>
          </a:p>
          <a:p>
            <a:r>
              <a:rPr lang="cs-CZ" sz="1400" dirty="0">
                <a:solidFill>
                  <a:srgbClr val="000000"/>
                </a:solidFill>
                <a:latin typeface="Times New Roman" panose="02020603050405020304" pitchFamily="18" charset="0"/>
              </a:rPr>
              <a:t>v ekonomice </a:t>
            </a:r>
            <a:r>
              <a:rPr lang="cs-CZ" sz="14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zvýšila zásoba kapitálu </a:t>
            </a:r>
            <a:r>
              <a:rPr lang="cs-CZ" sz="1400" dirty="0">
                <a:solidFill>
                  <a:srgbClr val="000000"/>
                </a:solidFill>
                <a:latin typeface="Times New Roman" panose="02020603050405020304" pitchFamily="18" charset="0"/>
              </a:rPr>
              <a:t>oproti výchozí situaci (z K</a:t>
            </a:r>
            <a:r>
              <a:rPr lang="cs-CZ" sz="1000" dirty="0">
                <a:solidFill>
                  <a:srgbClr val="000000"/>
                </a:solidFill>
                <a:latin typeface="Times New Roman" panose="02020603050405020304" pitchFamily="18" charset="0"/>
              </a:rPr>
              <a:t>0 </a:t>
            </a:r>
            <a:r>
              <a:rPr lang="cs-CZ" sz="1400" dirty="0">
                <a:solidFill>
                  <a:srgbClr val="000000"/>
                </a:solidFill>
                <a:latin typeface="Times New Roman" panose="02020603050405020304" pitchFamily="18" charset="0"/>
              </a:rPr>
              <a:t>na K</a:t>
            </a:r>
            <a:r>
              <a:rPr lang="cs-CZ" sz="1000" dirty="0">
                <a:solidFill>
                  <a:srgbClr val="000000"/>
                </a:solidFill>
                <a:latin typeface="Times New Roman" panose="02020603050405020304" pitchFamily="18" charset="0"/>
              </a:rPr>
              <a:t>1</a:t>
            </a:r>
            <a:r>
              <a:rPr lang="cs-CZ" sz="1400" dirty="0">
                <a:solidFill>
                  <a:srgbClr val="000000"/>
                </a:solidFill>
                <a:latin typeface="Times New Roman" panose="02020603050405020304" pitchFamily="18" charset="0"/>
              </a:rPr>
              <a:t>). Růst kapitálové zásoby vede jednak k posunu produkční funkce nahoru (z Y(K</a:t>
            </a:r>
            <a:r>
              <a:rPr lang="cs-CZ" sz="1000" dirty="0">
                <a:solidFill>
                  <a:srgbClr val="000000"/>
                </a:solidFill>
                <a:latin typeface="Times New Roman" panose="02020603050405020304" pitchFamily="18" charset="0"/>
              </a:rPr>
              <a:t>0</a:t>
            </a:r>
            <a:r>
              <a:rPr lang="cs-CZ" sz="1400" dirty="0">
                <a:solidFill>
                  <a:srgbClr val="000000"/>
                </a:solidFill>
                <a:latin typeface="Times New Roman" panose="02020603050405020304" pitchFamily="18" charset="0"/>
              </a:rPr>
              <a:t>) na Y(K</a:t>
            </a:r>
            <a:r>
              <a:rPr lang="cs-CZ" sz="1000" dirty="0">
                <a:solidFill>
                  <a:srgbClr val="000000"/>
                </a:solidFill>
                <a:latin typeface="Times New Roman" panose="02020603050405020304" pitchFamily="18" charset="0"/>
              </a:rPr>
              <a:t>1</a:t>
            </a:r>
            <a:r>
              <a:rPr lang="cs-CZ" sz="1400" dirty="0">
                <a:solidFill>
                  <a:srgbClr val="000000"/>
                </a:solidFill>
                <a:latin typeface="Times New Roman" panose="02020603050405020304" pitchFamily="18" charset="0"/>
              </a:rPr>
              <a:t>)), protože se zvýší produkční možnosti ekonomiky a současně vyšší objem používaného kapitálu zvýší mezní produktivitu práce (MP</a:t>
            </a:r>
            <a:r>
              <a:rPr lang="cs-CZ" sz="1000" dirty="0">
                <a:solidFill>
                  <a:srgbClr val="000000"/>
                </a:solidFill>
                <a:latin typeface="Times New Roman" panose="02020603050405020304" pitchFamily="18" charset="0"/>
              </a:rPr>
              <a:t>L</a:t>
            </a:r>
            <a:r>
              <a:rPr lang="cs-CZ" sz="1400" dirty="0">
                <a:solidFill>
                  <a:srgbClr val="000000"/>
                </a:solidFill>
                <a:latin typeface="Times New Roman" panose="02020603050405020304" pitchFamily="18" charset="0"/>
              </a:rPr>
              <a:t>) při jakékoliv úrovni zaměstnanosti (L): to má za následek posun křivky poptávky po práci nahoru doprava (z D</a:t>
            </a:r>
            <a:r>
              <a:rPr lang="cs-CZ" sz="1000" dirty="0">
                <a:solidFill>
                  <a:srgbClr val="000000"/>
                </a:solidFill>
                <a:latin typeface="Times New Roman" panose="02020603050405020304" pitchFamily="18" charset="0"/>
              </a:rPr>
              <a:t>L0 </a:t>
            </a:r>
            <a:r>
              <a:rPr lang="cs-CZ" sz="1400" dirty="0">
                <a:solidFill>
                  <a:srgbClr val="000000"/>
                </a:solidFill>
                <a:latin typeface="Times New Roman" panose="02020603050405020304" pitchFamily="18" charset="0"/>
              </a:rPr>
              <a:t>na D</a:t>
            </a:r>
            <a:r>
              <a:rPr lang="cs-CZ" sz="1000" dirty="0">
                <a:solidFill>
                  <a:srgbClr val="000000"/>
                </a:solidFill>
                <a:latin typeface="Times New Roman" panose="02020603050405020304" pitchFamily="18" charset="0"/>
              </a:rPr>
              <a:t>L1</a:t>
            </a:r>
            <a:r>
              <a:rPr lang="cs-CZ" sz="1400" dirty="0">
                <a:solidFill>
                  <a:srgbClr val="000000"/>
                </a:solidFill>
                <a:latin typeface="Times New Roman" panose="02020603050405020304" pitchFamily="18" charset="0"/>
              </a:rPr>
              <a:t>). Na trhu práce se utvoří nová rovnováha při vyšší rovnovážné reálné mzdě (((W/P)</a:t>
            </a:r>
            <a:r>
              <a:rPr lang="cs-CZ" sz="1000" dirty="0">
                <a:solidFill>
                  <a:srgbClr val="000000"/>
                </a:solidFill>
                <a:latin typeface="Times New Roman" panose="02020603050405020304" pitchFamily="18" charset="0"/>
              </a:rPr>
              <a:t>1</a:t>
            </a:r>
            <a:r>
              <a:rPr lang="cs-CZ" sz="1400" dirty="0">
                <a:solidFill>
                  <a:srgbClr val="000000"/>
                </a:solidFill>
                <a:latin typeface="Times New Roman" panose="02020603050405020304" pitchFamily="18" charset="0"/>
              </a:rPr>
              <a:t>*) a vyšší úrovni plné zaměstnanosti (L</a:t>
            </a:r>
            <a:r>
              <a:rPr lang="cs-CZ" sz="1000" dirty="0">
                <a:solidFill>
                  <a:srgbClr val="000000"/>
                </a:solidFill>
                <a:latin typeface="Times New Roman" panose="02020603050405020304" pitchFamily="18" charset="0"/>
              </a:rPr>
              <a:t>1</a:t>
            </a:r>
            <a:r>
              <a:rPr lang="cs-CZ" sz="1400" dirty="0">
                <a:solidFill>
                  <a:srgbClr val="000000"/>
                </a:solidFill>
                <a:latin typeface="Times New Roman" panose="02020603050405020304" pitchFamily="18" charset="0"/>
              </a:rPr>
              <a:t>*). Zvýšená úroveň plné zaměstnanosti včetně rozšíření kapitálové zásoby vyústí do zvýšení rovnovážné produkce (Y</a:t>
            </a:r>
            <a:r>
              <a:rPr lang="cs-CZ" sz="1000" dirty="0">
                <a:solidFill>
                  <a:srgbClr val="000000"/>
                </a:solidFill>
                <a:latin typeface="Times New Roman" panose="02020603050405020304" pitchFamily="18" charset="0"/>
              </a:rPr>
              <a:t>1</a:t>
            </a:r>
            <a:r>
              <a:rPr lang="cs-CZ" sz="1400" dirty="0">
                <a:solidFill>
                  <a:srgbClr val="000000"/>
                </a:solidFill>
                <a:latin typeface="Times New Roman" panose="02020603050405020304" pitchFamily="18" charset="0"/>
              </a:rPr>
              <a:t>*). Takto zvýšená rovnovážná produkce vede k posunu vertikální křivky AS doprava na úroveň AS</a:t>
            </a:r>
            <a:r>
              <a:rPr lang="cs-CZ" sz="1000" dirty="0">
                <a:solidFill>
                  <a:srgbClr val="000000"/>
                </a:solidFill>
                <a:latin typeface="Times New Roman" panose="02020603050405020304" pitchFamily="18" charset="0"/>
              </a:rPr>
              <a:t>1</a:t>
            </a:r>
            <a:r>
              <a:rPr lang="cs-CZ" sz="1400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32634461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4FFA70B-26DB-4F85-8595-49D11B2772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673" y="787059"/>
            <a:ext cx="3361765" cy="4601183"/>
          </a:xfrm>
        </p:spPr>
        <p:txBody>
          <a:bodyPr>
            <a:normAutofit/>
          </a:bodyPr>
          <a:lstStyle/>
          <a:p>
            <a:r>
              <a:rPr lang="cs-CZ" sz="4400" b="1" dirty="0">
                <a:solidFill>
                  <a:schemeClr val="accent5">
                    <a:lumMod val="50000"/>
                  </a:schemeClr>
                </a:solidFill>
              </a:rPr>
              <a:t>Křivka krátkodobé AS (SRAS), statický model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E106ADE-B463-4C6E-A026-C62A4598A4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77310" y="-45795"/>
            <a:ext cx="9014690" cy="1631441"/>
          </a:xfrm>
        </p:spPr>
        <p:txBody>
          <a:bodyPr anchor="t">
            <a:normAutofit/>
          </a:bodyPr>
          <a:lstStyle/>
          <a:p>
            <a:pPr hangingPunct="0">
              <a:lnSpc>
                <a:spcPct val="100000"/>
              </a:lnSpc>
              <a:spcBef>
                <a:spcPts val="0"/>
              </a:spcBef>
            </a:pPr>
            <a:r>
              <a:rPr lang="cs-CZ" dirty="0">
                <a:solidFill>
                  <a:srgbClr val="000000"/>
                </a:solidFill>
                <a:latin typeface="Times New Roman" panose="02020603050405020304" pitchFamily="18" charset="0"/>
              </a:rPr>
              <a:t>nominální mzdy (nominální mzdová sazba je v modelu fixní) a ceny se v krátkém časovém období nepřizpůsobují dostatečně rychle, tj. krátkodobě se trh práce nemůže nacházet v rovnováze </a:t>
            </a:r>
          </a:p>
          <a:p>
            <a:pPr lvl="1" hangingPunct="0">
              <a:lnSpc>
                <a:spcPct val="100000"/>
              </a:lnSpc>
              <a:spcBef>
                <a:spcPts val="0"/>
              </a:spcBef>
            </a:pPr>
            <a:r>
              <a:rPr lang="cs-CZ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není dosaženo stavu plné zaměstnanosti (vzniká nedobrovolná nezaměstnanost)</a:t>
            </a:r>
            <a:endParaRPr lang="cs-CZ" sz="2400" dirty="0">
              <a:solidFill>
                <a:schemeClr val="tx1"/>
              </a:solidFill>
            </a:endParaRPr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D9B21D26-A48B-4E74-AE4D-D80A0FA4C2B5}"/>
              </a:ext>
            </a:extLst>
          </p:cNvPr>
          <p:cNvSpPr/>
          <p:nvPr/>
        </p:nvSpPr>
        <p:spPr>
          <a:xfrm>
            <a:off x="3003981" y="1555773"/>
            <a:ext cx="4486439" cy="28931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cs-CZ" sz="14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Odvození křivky SRAS: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200" dirty="0">
                <a:solidFill>
                  <a:srgbClr val="000000"/>
                </a:solidFill>
                <a:latin typeface="Times New Roman" panose="02020603050405020304" pitchFamily="18" charset="0"/>
              </a:rPr>
              <a:t>cenová úroveň zvýšila z P0 na P1</a:t>
            </a:r>
            <a:r>
              <a:rPr lang="cs-CZ" sz="1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→ </a:t>
            </a:r>
            <a:r>
              <a:rPr lang="cs-CZ" sz="12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snížilase</a:t>
            </a:r>
            <a:r>
              <a:rPr lang="cs-CZ" sz="1200" dirty="0">
                <a:solidFill>
                  <a:srgbClr val="000000"/>
                </a:solidFill>
                <a:latin typeface="Times New Roman" panose="02020603050405020304" pitchFamily="18" charset="0"/>
              </a:rPr>
              <a:t> reálná mzda (z W0/P0 na W0/P1)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200" dirty="0">
                <a:solidFill>
                  <a:srgbClr val="000000"/>
                </a:solidFill>
                <a:latin typeface="Times New Roman" panose="02020603050405020304" pitchFamily="18" charset="0"/>
              </a:rPr>
              <a:t>při nižší reálné mzdě budou firmy, jež maximalizují zisk, zvyšovat agregátní poptávku po práci (z L0 na L1)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200" dirty="0">
                <a:solidFill>
                  <a:srgbClr val="000000"/>
                </a:solidFill>
                <a:latin typeface="Times New Roman" panose="02020603050405020304" pitchFamily="18" charset="0"/>
              </a:rPr>
              <a:t>body A </a:t>
            </a:r>
            <a:r>
              <a:rPr lang="cs-CZ" sz="12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a</a:t>
            </a:r>
            <a:r>
              <a:rPr lang="cs-CZ" sz="1200" dirty="0">
                <a:solidFill>
                  <a:srgbClr val="000000"/>
                </a:solidFill>
                <a:latin typeface="Times New Roman" panose="02020603050405020304" pitchFamily="18" charset="0"/>
              </a:rPr>
              <a:t> B na křivce agregátní poptávky po práci představují kombinace jednotlivých úrovní reálné mzdy s úrovní zaměstnanosti, při níž firmy maximalizují svůj zisk. Při nižší cenové hladině (P0) a při konstantní nominální mzdě (W0) je reálná mzda (W0/P0) vyšší a úroveň zaměstnanosti je nižší (L0), což při dané produkční funkci odpovídá úrovni produkce Y0.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200" dirty="0">
                <a:solidFill>
                  <a:srgbClr val="000000"/>
                </a:solidFill>
                <a:latin typeface="Times New Roman" panose="02020603050405020304" pitchFamily="18" charset="0"/>
              </a:rPr>
              <a:t>spojením bodů A </a:t>
            </a:r>
            <a:r>
              <a:rPr lang="cs-CZ" sz="12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a</a:t>
            </a:r>
            <a:r>
              <a:rPr lang="cs-CZ" sz="1200" dirty="0">
                <a:solidFill>
                  <a:srgbClr val="000000"/>
                </a:solidFill>
                <a:latin typeface="Times New Roman" panose="02020603050405020304" pitchFamily="18" charset="0"/>
              </a:rPr>
              <a:t> B dostaneme pozitivně skloněnou křivku krátkodobé agregátní nabídky (SRAS) pro konstantní úroveň nominální mzdy W0. Jednotlivé body na celé křivce SRAS se liší úrovní cenové hladiny, tedy i úrovní reálné mzdy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507A0A29-8F81-40A0-A1A8-BDAC0AFDCC6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89091" y="1370882"/>
            <a:ext cx="4753236" cy="4246322"/>
          </a:xfrm>
          <a:prstGeom prst="rect">
            <a:avLst/>
          </a:prstGeom>
        </p:spPr>
      </p:pic>
      <p:sp>
        <p:nvSpPr>
          <p:cNvPr id="8" name="Obdélník 7">
            <a:extLst>
              <a:ext uri="{FF2B5EF4-FFF2-40B4-BE49-F238E27FC236}">
                <a16:creationId xmlns:a16="http://schemas.microsoft.com/office/drawing/2014/main" id="{6B810F34-E1CE-40BE-A192-EB380B1C08DA}"/>
              </a:ext>
            </a:extLst>
          </p:cNvPr>
          <p:cNvSpPr/>
          <p:nvPr/>
        </p:nvSpPr>
        <p:spPr>
          <a:xfrm>
            <a:off x="55417" y="5749745"/>
            <a:ext cx="12142327" cy="104644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marL="285750" lvl="0" indent="-285750" algn="just">
              <a:spcBef>
                <a:spcPts val="0"/>
              </a:spcBef>
              <a:buClr>
                <a:schemeClr val="tx1"/>
              </a:buClr>
              <a:buSzPct val="120000"/>
              <a:buFont typeface="Arial" panose="020B0604020202020204" pitchFamily="34" charset="0"/>
              <a:buChar char="•"/>
            </a:pPr>
            <a:r>
              <a:rPr lang="cs-CZ" sz="1200" dirty="0">
                <a:solidFill>
                  <a:srgbClr val="000000"/>
                </a:solidFill>
                <a:latin typeface="Times New Roman" panose="02020603050405020304" pitchFamily="18" charset="0"/>
              </a:rPr>
              <a:t>Pozitivní sklon SRAS je dán skutečností, že pokud vzroste P, klesnou reálné mzdy zaměstnancům firem a ty mohou zvýšením objemu produkce zvýšit svůj zisk </a:t>
            </a:r>
          </a:p>
          <a:p>
            <a:pPr marL="285750" lvl="0" indent="-285750" algn="just">
              <a:spcBef>
                <a:spcPts val="0"/>
              </a:spcBef>
              <a:buClr>
                <a:schemeClr val="tx1"/>
              </a:buClr>
              <a:buSzPct val="120000"/>
              <a:buFont typeface="Arial" panose="020B0604020202020204" pitchFamily="34" charset="0"/>
              <a:buChar char="•"/>
            </a:pPr>
            <a:r>
              <a:rPr lang="cs-CZ" sz="1200" dirty="0">
                <a:solidFill>
                  <a:srgbClr val="000000"/>
                </a:solidFill>
                <a:latin typeface="Times New Roman" panose="02020603050405020304" pitchFamily="18" charset="0"/>
              </a:rPr>
              <a:t>Křivka agregátní poptávky po práci je totožná s křivkou mezního produktu práce (MPL), jejíž negativní sklon vyjadřuje klesající mezní produktivitu práce. </a:t>
            </a:r>
          </a:p>
          <a:p>
            <a:pPr marL="285750" lvl="0" indent="-285750" algn="just">
              <a:spcBef>
                <a:spcPts val="0"/>
              </a:spcBef>
              <a:buClr>
                <a:schemeClr val="tx1"/>
              </a:buClr>
              <a:buSzPct val="120000"/>
              <a:buFont typeface="Arial" panose="020B0604020202020204" pitchFamily="34" charset="0"/>
              <a:buChar char="•"/>
            </a:pPr>
            <a:r>
              <a:rPr lang="cs-CZ" sz="1200" dirty="0">
                <a:solidFill>
                  <a:srgbClr val="000000"/>
                </a:solidFill>
                <a:latin typeface="Times New Roman" panose="02020603050405020304" pitchFamily="18" charset="0"/>
              </a:rPr>
              <a:t>Rostoucí produkce vyžaduje dodatečnou pracovní sílu, ta je však méně produktivní. Aby byly firmy ochotny nabízet větší objem produkce, musí reálná mzda poklesnou a z toho důvodu musí cenová hladina vzrůst. </a:t>
            </a:r>
          </a:p>
          <a:p>
            <a:pPr marL="285750" lvl="0" indent="-285750" algn="just">
              <a:spcBef>
                <a:spcPts val="0"/>
              </a:spcBef>
              <a:buClr>
                <a:schemeClr val="tx1"/>
              </a:buClr>
              <a:buSzPct val="120000"/>
              <a:buFont typeface="Arial" panose="020B0604020202020204" pitchFamily="34" charset="0"/>
              <a:buChar char="•"/>
            </a:pPr>
            <a:r>
              <a:rPr lang="cs-CZ" sz="1200" dirty="0">
                <a:solidFill>
                  <a:srgbClr val="000000"/>
                </a:solidFill>
                <a:latin typeface="Times New Roman" panose="02020603050405020304" pitchFamily="18" charset="0"/>
              </a:rPr>
              <a:t>SRAS je tím strmější, čím větší je pokles produktu každého dodatečného zaměstnance.</a:t>
            </a:r>
            <a:r>
              <a:rPr lang="cs-CZ" sz="1400" dirty="0">
                <a:solidFill>
                  <a:srgbClr val="000000"/>
                </a:solidFill>
              </a:rPr>
              <a:t>	</a:t>
            </a:r>
            <a:endParaRPr lang="cs-CZ" sz="1200" dirty="0">
              <a:solidFill>
                <a:srgbClr val="000000"/>
              </a:solidFill>
            </a:endParaRPr>
          </a:p>
        </p:txBody>
      </p:sp>
      <p:sp>
        <p:nvSpPr>
          <p:cNvPr id="9" name="Obdélník 8">
            <a:extLst>
              <a:ext uri="{FF2B5EF4-FFF2-40B4-BE49-F238E27FC236}">
                <a16:creationId xmlns:a16="http://schemas.microsoft.com/office/drawing/2014/main" id="{78662CC6-C37E-469C-99A5-4341DD54FE60}"/>
              </a:ext>
            </a:extLst>
          </p:cNvPr>
          <p:cNvSpPr/>
          <p:nvPr/>
        </p:nvSpPr>
        <p:spPr>
          <a:xfrm>
            <a:off x="0" y="0"/>
            <a:ext cx="3112655" cy="1169551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cs-CZ" altLang="sk-SK" sz="1400" b="1" i="1" u="sng" dirty="0"/>
              <a:t>Křivka krátkodobé AS (SRAS) </a:t>
            </a:r>
            <a:r>
              <a:rPr lang="cs-CZ" altLang="sk-SK" sz="1400" dirty="0">
                <a:solidFill>
                  <a:srgbClr val="000000"/>
                </a:solidFill>
              </a:rPr>
              <a:t> představuje jednotlivé kombinace úrovní cen a produkce, které jsou firmy ochotny vyrábět a nabízet a jež jim současně umožňují maximalizovat zisk.</a:t>
            </a:r>
          </a:p>
        </p:txBody>
      </p:sp>
      <p:sp>
        <p:nvSpPr>
          <p:cNvPr id="10" name="Obdélník 9">
            <a:extLst>
              <a:ext uri="{FF2B5EF4-FFF2-40B4-BE49-F238E27FC236}">
                <a16:creationId xmlns:a16="http://schemas.microsoft.com/office/drawing/2014/main" id="{66D35BFF-CFE8-4E6B-8E60-EF7E5A307D65}"/>
              </a:ext>
            </a:extLst>
          </p:cNvPr>
          <p:cNvSpPr/>
          <p:nvPr/>
        </p:nvSpPr>
        <p:spPr>
          <a:xfrm>
            <a:off x="640182" y="4762509"/>
            <a:ext cx="6868982" cy="101566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cs-CZ" sz="1200" dirty="0">
                <a:solidFill>
                  <a:srgbClr val="000000"/>
                </a:solidFill>
                <a:latin typeface="Times New Roman" panose="02020603050405020304" pitchFamily="18" charset="0"/>
              </a:rPr>
              <a:t>Faktory, jež ovlivňují polohu křivky SRAS, až již směrem doprava či doleva, </a:t>
            </a:r>
            <a:r>
              <a:rPr lang="cs-CZ" sz="1200" dirty="0">
                <a:latin typeface="Times New Roman" panose="02020603050405020304" pitchFamily="18" charset="0"/>
              </a:rPr>
              <a:t>můžeme odvodit z produkční funkce nebo prostřednictvím změn nominální mzdové sazby, očekávané míry inflace a cen vstupů. </a:t>
            </a:r>
            <a:r>
              <a:rPr lang="cs-CZ" sz="1200" b="1" dirty="0">
                <a:latin typeface="Times New Roman" panose="02020603050405020304" pitchFamily="18" charset="0"/>
              </a:rPr>
              <a:t>Křivka SRAS se posune doprava dolů (a opačně), když</a:t>
            </a:r>
            <a:r>
              <a:rPr lang="cs-CZ" sz="1200" dirty="0">
                <a:latin typeface="Times New Roman" panose="02020603050405020304" pitchFamily="18" charset="0"/>
              </a:rPr>
              <a:t>: vzroste zásoba kapitálu, materiálu a energie, zlepší se úroveň používané technologie a technologických postupů, zvýší se produktivita práce i kapitálu, poklesne nominální mzda, sníží se očekávaná míra inflace, sníží se ceny vstupů (materiálu, surovin, ropy…).</a:t>
            </a:r>
          </a:p>
        </p:txBody>
      </p:sp>
    </p:spTree>
    <p:extLst>
      <p:ext uri="{BB962C8B-B14F-4D97-AF65-F5344CB8AC3E}">
        <p14:creationId xmlns:p14="http://schemas.microsoft.com/office/powerpoint/2010/main" val="12490537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4FFA70B-26DB-4F85-8595-49D11B2772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034473"/>
            <a:ext cx="3361765" cy="4601183"/>
          </a:xfrm>
        </p:spPr>
        <p:txBody>
          <a:bodyPr>
            <a:normAutofit fontScale="90000"/>
          </a:bodyPr>
          <a:lstStyle/>
          <a:p>
            <a:r>
              <a:rPr lang="cs-CZ" sz="4400" b="1" dirty="0">
                <a:solidFill>
                  <a:schemeClr val="accent5">
                    <a:lumMod val="50000"/>
                  </a:schemeClr>
                </a:solidFill>
              </a:rPr>
              <a:t>1) FISKÁLNÍ A MONETÁRNÍ POLITIKA ZA PŘEDPOKLADU KLASICKÉ </a:t>
            </a:r>
            <a:r>
              <a:rPr lang="cs-CZ" b="1" dirty="0">
                <a:solidFill>
                  <a:schemeClr val="accent5">
                    <a:lumMod val="50000"/>
                  </a:schemeClr>
                </a:solidFill>
              </a:rPr>
              <a:t>(DLOUHODOBÉ)</a:t>
            </a:r>
            <a:r>
              <a:rPr lang="cs-CZ" sz="4400" b="1" dirty="0">
                <a:solidFill>
                  <a:schemeClr val="accent5">
                    <a:lumMod val="50000"/>
                  </a:schemeClr>
                </a:solidFill>
              </a:rPr>
              <a:t> KŘIVKY AS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E106ADE-B463-4C6E-A026-C62A4598A4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19055" y="105944"/>
            <a:ext cx="4221017" cy="3641574"/>
          </a:xfrm>
        </p:spPr>
        <p:txBody>
          <a:bodyPr anchor="t">
            <a:normAutofit fontScale="55000" lnSpcReduction="20000"/>
          </a:bodyPr>
          <a:lstStyle/>
          <a:p>
            <a:pPr marL="0" indent="0" hangingPunc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3600" b="1" dirty="0">
                <a:solidFill>
                  <a:schemeClr val="tx1"/>
                </a:solidFill>
              </a:rPr>
              <a:t>Fiskální expanze v modelu AS-AD při klasické AS</a:t>
            </a:r>
          </a:p>
          <a:p>
            <a:pPr hangingPunct="0">
              <a:lnSpc>
                <a:spcPct val="100000"/>
              </a:lnSpc>
              <a:spcBef>
                <a:spcPts val="0"/>
              </a:spcBef>
            </a:pPr>
            <a:r>
              <a:rPr lang="cs-CZ" sz="2900" dirty="0">
                <a:solidFill>
                  <a:schemeClr val="tx1"/>
                </a:solidFill>
              </a:rPr>
              <a:t>↑ G </a:t>
            </a:r>
            <a:r>
              <a:rPr lang="cs-CZ" sz="2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→ </a:t>
            </a:r>
            <a:r>
              <a:rPr lang="cs-CZ" sz="2900" dirty="0">
                <a:solidFill>
                  <a:schemeClr val="tx1"/>
                </a:solidFill>
              </a:rPr>
              <a:t>↑ A0 na A1; křivka AD se posune doprava nahoru do AD1</a:t>
            </a:r>
          </a:p>
          <a:p>
            <a:pPr hangingPunct="0">
              <a:lnSpc>
                <a:spcPct val="100000"/>
              </a:lnSpc>
              <a:spcBef>
                <a:spcPts val="0"/>
              </a:spcBef>
            </a:pPr>
            <a:r>
              <a:rPr lang="cs-CZ" sz="2900" dirty="0">
                <a:solidFill>
                  <a:schemeClr val="tx1"/>
                </a:solidFill>
              </a:rPr>
              <a:t>při původní cenové úrovni P0 vznikne převis AD nad AS, protože neexistují dodatečné zdroje pro vyšší produkci zvýší se cenová hladina z úrovně P0 →P1; ↑P současně vyvolá ↓reálných peněžních zůstatků a ↑i, které následně vede k vytěsnění soukromých A → dochází k úplnému vytěsňovacímu efektu</a:t>
            </a:r>
          </a:p>
          <a:p>
            <a:pPr hangingPunct="0">
              <a:lnSpc>
                <a:spcPct val="100000"/>
              </a:lnSpc>
              <a:spcBef>
                <a:spcPts val="0"/>
              </a:spcBef>
            </a:pPr>
            <a:r>
              <a:rPr lang="cs-CZ" sz="2900" dirty="0">
                <a:solidFill>
                  <a:schemeClr val="tx1"/>
                </a:solidFill>
              </a:rPr>
              <a:t>v bodě E2 je obnovena rovnováha s vyšší úrovní vládních výdajů a nižší úrovní soukromých autonomních výdajů s agregátní nabídkou, ale při vyšší cenové úrovni (P1)</a:t>
            </a:r>
          </a:p>
          <a:p>
            <a:pPr hangingPunct="0">
              <a:lnSpc>
                <a:spcPct val="100000"/>
              </a:lnSpc>
              <a:spcBef>
                <a:spcPts val="0"/>
              </a:spcBef>
            </a:pPr>
            <a:r>
              <a:rPr lang="cs-CZ" sz="2900" dirty="0">
                <a:solidFill>
                  <a:schemeClr val="tx1"/>
                </a:solidFill>
              </a:rPr>
              <a:t>efektem fiskální expanze je, že se Y ani zaměstnanost nezměnily (pouze ↑P a </a:t>
            </a:r>
            <a:r>
              <a:rPr lang="cs-CZ" sz="2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↑</a:t>
            </a:r>
            <a:r>
              <a:rPr lang="cs-CZ" sz="2900" dirty="0">
                <a:solidFill>
                  <a:schemeClr val="tx1"/>
                </a:solidFill>
              </a:rPr>
              <a:t> i)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C9388C66-352B-4AFF-9ACD-CF9A3905AAA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39125" y="3537319"/>
            <a:ext cx="3852000" cy="3240000"/>
          </a:xfrm>
          <a:prstGeom prst="rect">
            <a:avLst/>
          </a:prstGeom>
        </p:spPr>
      </p:pic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23088D22-492B-41C3-8D92-611F9842636E}"/>
              </a:ext>
            </a:extLst>
          </p:cNvPr>
          <p:cNvSpPr txBox="1">
            <a:spLocks/>
          </p:cNvSpPr>
          <p:nvPr/>
        </p:nvSpPr>
        <p:spPr>
          <a:xfrm>
            <a:off x="7740072" y="105944"/>
            <a:ext cx="4368801" cy="3616311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/>
              </a:buClr>
              <a:buFont typeface="Wingdings 2" pitchFamily="18" charset="2"/>
              <a:buChar char="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hangingPunct="0">
              <a:lnSpc>
                <a:spcPct val="80000"/>
              </a:lnSpc>
              <a:spcBef>
                <a:spcPts val="0"/>
              </a:spcBef>
              <a:buNone/>
            </a:pPr>
            <a:r>
              <a:rPr lang="cs-CZ" b="1" dirty="0">
                <a:solidFill>
                  <a:schemeClr val="tx1"/>
                </a:solidFill>
              </a:rPr>
              <a:t>Monetární expanze v modelu AS-AD při klasické AS</a:t>
            </a:r>
          </a:p>
          <a:p>
            <a:pPr hangingPunct="0">
              <a:lnSpc>
                <a:spcPct val="80000"/>
              </a:lnSpc>
              <a:spcBef>
                <a:spcPts val="0"/>
              </a:spcBef>
            </a:pPr>
            <a:r>
              <a:rPr lang="cs-CZ" sz="1600" dirty="0">
                <a:solidFill>
                  <a:schemeClr val="tx1"/>
                </a:solidFill>
              </a:rPr>
              <a:t>CB ↑ objem  nominálních peněžních prostředků z M0 na M1 </a:t>
            </a:r>
            <a:r>
              <a:rPr lang="cs-CZ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→ </a:t>
            </a:r>
            <a:r>
              <a:rPr lang="cs-CZ" sz="1600" dirty="0">
                <a:solidFill>
                  <a:schemeClr val="tx1"/>
                </a:solidFill>
              </a:rPr>
              <a:t>posun křivky AD0 do AD1</a:t>
            </a:r>
          </a:p>
          <a:p>
            <a:pPr hangingPunct="0">
              <a:lnSpc>
                <a:spcPct val="80000"/>
              </a:lnSpc>
              <a:spcBef>
                <a:spcPts val="0"/>
              </a:spcBef>
            </a:pPr>
            <a:r>
              <a:rPr lang="cs-CZ" sz="1600" dirty="0">
                <a:solidFill>
                  <a:schemeClr val="tx1"/>
                </a:solidFill>
              </a:rPr>
              <a:t>při původní cenové hladině P0 však vznikne převis AD nad AS, který však firmy nemohou „zaplnit“ z důvodu nedostatku zdrojů </a:t>
            </a:r>
            <a:r>
              <a:rPr lang="cs-CZ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→</a:t>
            </a:r>
            <a:r>
              <a:rPr lang="cs-CZ" sz="1600" dirty="0">
                <a:solidFill>
                  <a:schemeClr val="tx1"/>
                </a:solidFill>
              </a:rPr>
              <a:t> k růstu cen o stejné procento jako ↑M, a to až do okamžiku, kdy se ustálí nová makroekonomická rovnováha (E2) při plné zaměstnanosti a nezměněném Y*, ale při vyšší  P1</a:t>
            </a:r>
          </a:p>
          <a:p>
            <a:pPr hangingPunct="0">
              <a:lnSpc>
                <a:spcPct val="80000"/>
              </a:lnSpc>
              <a:spcBef>
                <a:spcPts val="0"/>
              </a:spcBef>
            </a:pPr>
            <a:r>
              <a:rPr lang="cs-CZ" sz="1600" dirty="0">
                <a:solidFill>
                  <a:schemeClr val="tx1"/>
                </a:solidFill>
              </a:rPr>
              <a:t>zaměstnanost ani Y se nezměnily, zvýšila se P, reálné peněžní zůstatky a „i“ se nezměnily (tempo růst cen odpovídá tempu růstu nominální zásoby peněz, nezměnily se reálné peněžní zůstatky ani úroková míra „i“)</a:t>
            </a:r>
          </a:p>
          <a:p>
            <a:pPr marL="0" indent="0" hangingPunct="0">
              <a:lnSpc>
                <a:spcPct val="80000"/>
              </a:lnSpc>
              <a:spcBef>
                <a:spcPts val="0"/>
              </a:spcBef>
              <a:buNone/>
            </a:pPr>
            <a:endParaRPr lang="cs-CZ" sz="1400" dirty="0">
              <a:solidFill>
                <a:schemeClr val="tx1"/>
              </a:solidFill>
            </a:endParaRP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AC081B36-C7E0-41A8-85AE-D77234F7F5F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45247" y="3581791"/>
            <a:ext cx="3641577" cy="32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773483"/>
      </p:ext>
    </p:extLst>
  </p:cSld>
  <p:clrMapOvr>
    <a:masterClrMapping/>
  </p:clrMapOvr>
</p:sld>
</file>

<file path=ppt/theme/theme1.xml><?xml version="1.0" encoding="utf-8"?>
<a:theme xmlns:a="http://schemas.openxmlformats.org/drawingml/2006/main" name="Rámeček">
  <a:themeElements>
    <a:clrScheme name="Rámeček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Rámeček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Rámeček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18A1B607-7BAE-46D6-8090-545AC7BDD739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4168</TotalTime>
  <Words>3044</Words>
  <Application>Microsoft Office PowerPoint</Application>
  <PresentationFormat>Širokoúhlá obrazovka</PresentationFormat>
  <Paragraphs>118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20" baseType="lpstr">
      <vt:lpstr>Arial</vt:lpstr>
      <vt:lpstr>Calibri</vt:lpstr>
      <vt:lpstr>Corbel</vt:lpstr>
      <vt:lpstr>Times New Roman</vt:lpstr>
      <vt:lpstr>Wingdings 2</vt:lpstr>
      <vt:lpstr>Rámeček</vt:lpstr>
      <vt:lpstr>Makroekonomie 3+2, EVSNPMABMI                                                    Model AS-AD</vt:lpstr>
      <vt:lpstr>Model AS-AD a jeho předpoklady</vt:lpstr>
      <vt:lpstr>Makroekonomická rovnováha v modelu  AS-AD</vt:lpstr>
      <vt:lpstr>Agregátní poptávka (AD)</vt:lpstr>
      <vt:lpstr>Agregátní poptávka (AD)</vt:lpstr>
      <vt:lpstr>Agregátní nabídka (AS)</vt:lpstr>
      <vt:lpstr>Klasická, dlouhodobá křivka AS (LRAS)</vt:lpstr>
      <vt:lpstr>Křivka krátkodobé AS (SRAS), statický model</vt:lpstr>
      <vt:lpstr>1) FISKÁLNÍ A MONETÁRNÍ POLITIKA ZA PŘEDPOKLADU KLASICKÉ (DLOUHODOBÉ) KŘIVKY AS</vt:lpstr>
      <vt:lpstr>2) FISKÁLNÍ A MONETÁRNÍ EXPANZE ZA PŘEDPOKLADU KEYNESIÁNSKÉ KŘIVKY AS (EXTRÉMNÍ PŘÍPAD)</vt:lpstr>
      <vt:lpstr>3) FISKÁLNÍ POLITIKA ZA PŘEDPOKLADU POZITIVNĚ SKLONĚNÉ KEYNESIÁNSKÉ KŘIVKY AS V KRÁTKÉM OBDOBÍ</vt:lpstr>
      <vt:lpstr>4) MONETÁRNÍ POLITIKA ZA PŘEDPOKLADU POZITIVNĚ SKLONĚNÉ KEYNESIÁNSKÉ KŘIVKY AS V KRÁTKÉM OBDOBÍ</vt:lpstr>
      <vt:lpstr>5) Negativní nabídkový šok a monetární politika </vt:lpstr>
      <vt:lpstr>Děkuji za pozornost.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Mikroekonomie 2+1, NPMKB</dc:title>
  <dc:creator>Kamila</dc:creator>
  <cp:lastModifiedBy>tur0001</cp:lastModifiedBy>
  <cp:revision>189</cp:revision>
  <cp:lastPrinted>2020-01-09T09:32:47Z</cp:lastPrinted>
  <dcterms:created xsi:type="dcterms:W3CDTF">2019-08-09T18:58:20Z</dcterms:created>
  <dcterms:modified xsi:type="dcterms:W3CDTF">2020-04-07T07:39:58Z</dcterms:modified>
</cp:coreProperties>
</file>